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Default Extension="png" ContentType="image/png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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  <p:sldId id="295" r:id="rId45"/>
    <p:sldId id="296" r:id="rId46"/>
    <p:sldId id="297" r:id="rId47"/>
  </p:sldIdLst>
  <p:sldSz cx="7556500" cy="10693400"/>
  <p:notesSz cx="7556500" cy="106934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slide" Target="slides/slide15.xml"/><Relationship Id="rId21" Type="http://schemas.openxmlformats.org/officeDocument/2006/relationships/slide" Target="slides/slide16.xml"/><Relationship Id="rId22" Type="http://schemas.openxmlformats.org/officeDocument/2006/relationships/slide" Target="slides/slide17.xml"/><Relationship Id="rId23" Type="http://schemas.openxmlformats.org/officeDocument/2006/relationships/slide" Target="slides/slide18.xml"/><Relationship Id="rId24" Type="http://schemas.openxmlformats.org/officeDocument/2006/relationships/slide" Target="slides/slide19.xml"/><Relationship Id="rId25" Type="http://schemas.openxmlformats.org/officeDocument/2006/relationships/slide" Target="slides/slide20.xml"/><Relationship Id="rId26" Type="http://schemas.openxmlformats.org/officeDocument/2006/relationships/slide" Target="slides/slide21.xml"/><Relationship Id="rId27" Type="http://schemas.openxmlformats.org/officeDocument/2006/relationships/slide" Target="slides/slide22.xml"/><Relationship Id="rId28" Type="http://schemas.openxmlformats.org/officeDocument/2006/relationships/slide" Target="slides/slide23.xml"/><Relationship Id="rId29" Type="http://schemas.openxmlformats.org/officeDocument/2006/relationships/slide" Target="slides/slide24.xml"/><Relationship Id="rId30" Type="http://schemas.openxmlformats.org/officeDocument/2006/relationships/slide" Target="slides/slide25.xml"/><Relationship Id="rId31" Type="http://schemas.openxmlformats.org/officeDocument/2006/relationships/slide" Target="slides/slide26.xml"/><Relationship Id="rId32" Type="http://schemas.openxmlformats.org/officeDocument/2006/relationships/slide" Target="slides/slide27.xml"/><Relationship Id="rId33" Type="http://schemas.openxmlformats.org/officeDocument/2006/relationships/slide" Target="slides/slide28.xml"/><Relationship Id="rId34" Type="http://schemas.openxmlformats.org/officeDocument/2006/relationships/slide" Target="slides/slide29.xml"/><Relationship Id="rId35" Type="http://schemas.openxmlformats.org/officeDocument/2006/relationships/slide" Target="slides/slide30.xml"/><Relationship Id="rId36" Type="http://schemas.openxmlformats.org/officeDocument/2006/relationships/slide" Target="slides/slide31.xml"/><Relationship Id="rId37" Type="http://schemas.openxmlformats.org/officeDocument/2006/relationships/slide" Target="slides/slide32.xml"/><Relationship Id="rId38" Type="http://schemas.openxmlformats.org/officeDocument/2006/relationships/slide" Target="slides/slide33.xml"/><Relationship Id="rId39" Type="http://schemas.openxmlformats.org/officeDocument/2006/relationships/slide" Target="slides/slide34.xml"/><Relationship Id="rId40" Type="http://schemas.openxmlformats.org/officeDocument/2006/relationships/slide" Target="slides/slide35.xml"/><Relationship Id="rId41" Type="http://schemas.openxmlformats.org/officeDocument/2006/relationships/slide" Target="slides/slide36.xml"/><Relationship Id="rId42" Type="http://schemas.openxmlformats.org/officeDocument/2006/relationships/slide" Target="slides/slide37.xml"/><Relationship Id="rId43" Type="http://schemas.openxmlformats.org/officeDocument/2006/relationships/slide" Target="slides/slide38.xml"/><Relationship Id="rId44" Type="http://schemas.openxmlformats.org/officeDocument/2006/relationships/slide" Target="slides/slide39.xml"/><Relationship Id="rId45" Type="http://schemas.openxmlformats.org/officeDocument/2006/relationships/slide" Target="slides/slide40.xml"/><Relationship Id="rId46" Type="http://schemas.openxmlformats.org/officeDocument/2006/relationships/slide" Target="slides/slide41.xml"/><Relationship Id="rId47" Type="http://schemas.openxmlformats.org/officeDocument/2006/relationships/slide" Target="slides/slide42.xml"/></Relationships>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6737" y="3314954"/>
            <a:ext cx="6423025" cy="22456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3475" y="5988304"/>
            <a:ext cx="5289550" cy="2673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377825" y="2459482"/>
            <a:ext cx="3287077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3891597" y="2459482"/>
            <a:ext cx="3287077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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540134" y="1338389"/>
            <a:ext cx="7016115" cy="0"/>
          </a:xfrm>
          <a:custGeom>
            <a:avLst/>
            <a:gdLst/>
            <a:ahLst/>
            <a:cxnLst/>
            <a:rect l="l" t="t" r="r" b="b"/>
            <a:pathLst>
              <a:path w="7016115" h="0">
                <a:moveTo>
                  <a:pt x="0" y="0"/>
                </a:moveTo>
                <a:lnTo>
                  <a:pt x="7015860" y="0"/>
                </a:lnTo>
              </a:path>
            </a:pathLst>
          </a:custGeom>
          <a:ln w="10286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825" y="427736"/>
            <a:ext cx="6800850" cy="17109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825" y="2459482"/>
            <a:ext cx="6800850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2569210" y="9944862"/>
            <a:ext cx="2418080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377825" y="9944862"/>
            <a:ext cx="173799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5440680" y="9944862"/>
            <a:ext cx="173799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/Relationships>
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5.png"/><Relationship Id="rId3" Type="http://schemas.openxmlformats.org/officeDocument/2006/relationships/image" Target="../media/image6.png"/><Relationship Id="rId4" Type="http://schemas.openxmlformats.org/officeDocument/2006/relationships/image" Target="../media/image7.png"/><Relationship Id="rId5" Type="http://schemas.openxmlformats.org/officeDocument/2006/relationships/image" Target="../media/image8.png"/></Relationships>
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9.png"/><Relationship Id="rId3" Type="http://schemas.openxmlformats.org/officeDocument/2006/relationships/image" Target="../media/image10.png"/><Relationship Id="rId4" Type="http://schemas.openxmlformats.org/officeDocument/2006/relationships/image" Target="../media/image11.png"/><Relationship Id="rId5" Type="http://schemas.openxmlformats.org/officeDocument/2006/relationships/image" Target="../media/image12.png"/><Relationship Id="rId6" Type="http://schemas.openxmlformats.org/officeDocument/2006/relationships/image" Target="../media/image13.png"/><Relationship Id="rId7" Type="http://schemas.openxmlformats.org/officeDocument/2006/relationships/image" Target="../media/image14.png"/><Relationship Id="rId8" Type="http://schemas.openxmlformats.org/officeDocument/2006/relationships/image" Target="../media/image15.png"/><Relationship Id="rId9" Type="http://schemas.openxmlformats.org/officeDocument/2006/relationships/image" Target="../media/image16.png"/><Relationship Id="rId10" Type="http://schemas.openxmlformats.org/officeDocument/2006/relationships/image" Target="../media/image17.png"/><Relationship Id="rId11" Type="http://schemas.openxmlformats.org/officeDocument/2006/relationships/image" Target="../media/image18.png"/><Relationship Id="rId12" Type="http://schemas.openxmlformats.org/officeDocument/2006/relationships/image" Target="../media/image19.png"/><Relationship Id="rId13" Type="http://schemas.openxmlformats.org/officeDocument/2006/relationships/image" Target="../media/image1.png"/><Relationship Id="rId14" Type="http://schemas.openxmlformats.org/officeDocument/2006/relationships/image" Target="../media/image2.png"/><Relationship Id="rId15" Type="http://schemas.openxmlformats.org/officeDocument/2006/relationships/image" Target="../media/image3.png"/><Relationship Id="rId16" Type="http://schemas.openxmlformats.org/officeDocument/2006/relationships/image" Target="../media/image20.png"/></Relationships>
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1.png"/><Relationship Id="rId3" Type="http://schemas.openxmlformats.org/officeDocument/2006/relationships/image" Target="../media/image22.png"/><Relationship Id="rId4" Type="http://schemas.openxmlformats.org/officeDocument/2006/relationships/image" Target="../media/image23.png"/><Relationship Id="rId5" Type="http://schemas.openxmlformats.org/officeDocument/2006/relationships/image" Target="../media/image24.png"/><Relationship Id="rId6" Type="http://schemas.openxmlformats.org/officeDocument/2006/relationships/image" Target="../media/image25.png"/><Relationship Id="rId7" Type="http://schemas.openxmlformats.org/officeDocument/2006/relationships/image" Target="../media/image26.png"/><Relationship Id="rId8" Type="http://schemas.openxmlformats.org/officeDocument/2006/relationships/image" Target="../media/image27.png"/><Relationship Id="rId9" Type="http://schemas.openxmlformats.org/officeDocument/2006/relationships/image" Target="../media/image28.png"/><Relationship Id="rId10" Type="http://schemas.openxmlformats.org/officeDocument/2006/relationships/image" Target="../media/image29.png"/></Relationships>
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0.png"/><Relationship Id="rId3" Type="http://schemas.openxmlformats.org/officeDocument/2006/relationships/image" Target="../media/image31.png"/><Relationship Id="rId4" Type="http://schemas.openxmlformats.org/officeDocument/2006/relationships/image" Target="../media/image32.png"/><Relationship Id="rId5" Type="http://schemas.openxmlformats.org/officeDocument/2006/relationships/image" Target="../media/image33.png"/><Relationship Id="rId6" Type="http://schemas.openxmlformats.org/officeDocument/2006/relationships/image" Target="../media/image4.png"/></Relationships>
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4.png"/><Relationship Id="rId3" Type="http://schemas.openxmlformats.org/officeDocument/2006/relationships/image" Target="../media/image35.png"/><Relationship Id="rId4" Type="http://schemas.openxmlformats.org/officeDocument/2006/relationships/image" Target="../media/image36.png"/><Relationship Id="rId5" Type="http://schemas.openxmlformats.org/officeDocument/2006/relationships/image" Target="../media/image37.png"/><Relationship Id="rId6" Type="http://schemas.openxmlformats.org/officeDocument/2006/relationships/image" Target="../media/image38.png"/><Relationship Id="rId7" Type="http://schemas.openxmlformats.org/officeDocument/2006/relationships/image" Target="../media/image39.png"/><Relationship Id="rId8" Type="http://schemas.openxmlformats.org/officeDocument/2006/relationships/image" Target="../media/image40.png"/></Relationships>
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41.png"/><Relationship Id="rId3" Type="http://schemas.openxmlformats.org/officeDocument/2006/relationships/image" Target="../media/image42.png"/><Relationship Id="rId4" Type="http://schemas.openxmlformats.org/officeDocument/2006/relationships/image" Target="../media/image43.png"/><Relationship Id="rId5" Type="http://schemas.openxmlformats.org/officeDocument/2006/relationships/image" Target="../media/image44.png"/><Relationship Id="rId6" Type="http://schemas.openxmlformats.org/officeDocument/2006/relationships/image" Target="../media/image45.png"/><Relationship Id="rId7" Type="http://schemas.openxmlformats.org/officeDocument/2006/relationships/image" Target="../media/image46.png"/><Relationship Id="rId8" Type="http://schemas.openxmlformats.org/officeDocument/2006/relationships/image" Target="../media/image47.png"/><Relationship Id="rId9" Type="http://schemas.openxmlformats.org/officeDocument/2006/relationships/image" Target="../media/image3.png"/><Relationship Id="rId10" Type="http://schemas.openxmlformats.org/officeDocument/2006/relationships/image" Target="../media/image4.png"/></Relationships>
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48.png"/><Relationship Id="rId3" Type="http://schemas.openxmlformats.org/officeDocument/2006/relationships/image" Target="../media/image49.png"/><Relationship Id="rId4" Type="http://schemas.openxmlformats.org/officeDocument/2006/relationships/image" Target="../media/image50.png"/><Relationship Id="rId5" Type="http://schemas.openxmlformats.org/officeDocument/2006/relationships/image" Target="../media/image38.png"/><Relationship Id="rId6" Type="http://schemas.openxmlformats.org/officeDocument/2006/relationships/image" Target="../media/image39.png"/><Relationship Id="rId7" Type="http://schemas.openxmlformats.org/officeDocument/2006/relationships/image" Target="../media/image51.png"/></Relationships>
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52.png"/><Relationship Id="rId3" Type="http://schemas.openxmlformats.org/officeDocument/2006/relationships/image" Target="../media/image47.png"/><Relationship Id="rId4" Type="http://schemas.openxmlformats.org/officeDocument/2006/relationships/image" Target="../media/image3.png"/><Relationship Id="rId5" Type="http://schemas.openxmlformats.org/officeDocument/2006/relationships/image" Target="../media/image53.png"/></Relationships>
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54.png"/><Relationship Id="rId3" Type="http://schemas.openxmlformats.org/officeDocument/2006/relationships/image" Target="../media/image55.png"/><Relationship Id="rId4" Type="http://schemas.openxmlformats.org/officeDocument/2006/relationships/image" Target="../media/image38.png"/><Relationship Id="rId5" Type="http://schemas.openxmlformats.org/officeDocument/2006/relationships/image" Target="../media/image39.png"/><Relationship Id="rId6" Type="http://schemas.openxmlformats.org/officeDocument/2006/relationships/image" Target="../media/image4.png"/></Relationships>
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56.png"/><Relationship Id="rId3" Type="http://schemas.openxmlformats.org/officeDocument/2006/relationships/image" Target="../media/image57.png"/><Relationship Id="rId4" Type="http://schemas.openxmlformats.org/officeDocument/2006/relationships/image" Target="../media/image58.png"/><Relationship Id="rId5" Type="http://schemas.openxmlformats.org/officeDocument/2006/relationships/image" Target="../media/image59.png"/><Relationship Id="rId6" Type="http://schemas.openxmlformats.org/officeDocument/2006/relationships/image" Target="../media/image60.png"/><Relationship Id="rId7" Type="http://schemas.openxmlformats.org/officeDocument/2006/relationships/image" Target="../media/image61.png"/><Relationship Id="rId8" Type="http://schemas.openxmlformats.org/officeDocument/2006/relationships/image" Target="../media/image62.png"/><Relationship Id="rId9" Type="http://schemas.openxmlformats.org/officeDocument/2006/relationships/image" Target="../media/image47.png"/><Relationship Id="rId10" Type="http://schemas.openxmlformats.org/officeDocument/2006/relationships/image" Target="../media/image3.png"/><Relationship Id="rId11" Type="http://schemas.openxmlformats.org/officeDocument/2006/relationships/image" Target="../media/image4.png"/></Relationships>
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63.png"/><Relationship Id="rId3" Type="http://schemas.openxmlformats.org/officeDocument/2006/relationships/image" Target="../media/image64.png"/><Relationship Id="rId4" Type="http://schemas.openxmlformats.org/officeDocument/2006/relationships/image" Target="../media/image65.png"/><Relationship Id="rId5" Type="http://schemas.openxmlformats.org/officeDocument/2006/relationships/image" Target="../media/image66.png"/><Relationship Id="rId6" Type="http://schemas.openxmlformats.org/officeDocument/2006/relationships/image" Target="../media/image38.png"/><Relationship Id="rId7" Type="http://schemas.openxmlformats.org/officeDocument/2006/relationships/image" Target="../media/image39.png"/><Relationship Id="rId8" Type="http://schemas.openxmlformats.org/officeDocument/2006/relationships/image" Target="../media/image67.png"/></Relationships>
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68.png"/><Relationship Id="rId3" Type="http://schemas.openxmlformats.org/officeDocument/2006/relationships/image" Target="../media/image69.png"/><Relationship Id="rId4" Type="http://schemas.openxmlformats.org/officeDocument/2006/relationships/image" Target="../media/image70.png"/><Relationship Id="rId5" Type="http://schemas.openxmlformats.org/officeDocument/2006/relationships/image" Target="../media/image71.png"/><Relationship Id="rId6" Type="http://schemas.openxmlformats.org/officeDocument/2006/relationships/image" Target="../media/image72.png"/><Relationship Id="rId7" Type="http://schemas.openxmlformats.org/officeDocument/2006/relationships/image" Target="../media/image73.png"/><Relationship Id="rId8" Type="http://schemas.openxmlformats.org/officeDocument/2006/relationships/image" Target="../media/image74.png"/><Relationship Id="rId9" Type="http://schemas.openxmlformats.org/officeDocument/2006/relationships/image" Target="../media/image75.png"/><Relationship Id="rId10" Type="http://schemas.openxmlformats.org/officeDocument/2006/relationships/image" Target="../media/image76.png"/><Relationship Id="rId11" Type="http://schemas.openxmlformats.org/officeDocument/2006/relationships/image" Target="../media/image1.png"/><Relationship Id="rId12" Type="http://schemas.openxmlformats.org/officeDocument/2006/relationships/image" Target="../media/image47.png"/><Relationship Id="rId13" Type="http://schemas.openxmlformats.org/officeDocument/2006/relationships/image" Target="../media/image3.png"/><Relationship Id="rId14" Type="http://schemas.openxmlformats.org/officeDocument/2006/relationships/image" Target="../media/image77.png"/></Relationships>
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78.png"/><Relationship Id="rId3" Type="http://schemas.openxmlformats.org/officeDocument/2006/relationships/image" Target="../media/image79.png"/><Relationship Id="rId4" Type="http://schemas.openxmlformats.org/officeDocument/2006/relationships/image" Target="../media/image80.png"/><Relationship Id="rId5" Type="http://schemas.openxmlformats.org/officeDocument/2006/relationships/image" Target="../media/image81.png"/><Relationship Id="rId6" Type="http://schemas.openxmlformats.org/officeDocument/2006/relationships/image" Target="../media/image82.png"/><Relationship Id="rId7" Type="http://schemas.openxmlformats.org/officeDocument/2006/relationships/image" Target="../media/image83.png"/><Relationship Id="rId8" Type="http://schemas.openxmlformats.org/officeDocument/2006/relationships/image" Target="../media/image84.png"/><Relationship Id="rId9" Type="http://schemas.openxmlformats.org/officeDocument/2006/relationships/image" Target="../media/image85.png"/><Relationship Id="rId10" Type="http://schemas.openxmlformats.org/officeDocument/2006/relationships/image" Target="../media/image38.png"/><Relationship Id="rId11" Type="http://schemas.openxmlformats.org/officeDocument/2006/relationships/image" Target="../media/image39.png"/><Relationship Id="rId12" Type="http://schemas.openxmlformats.org/officeDocument/2006/relationships/image" Target="../media/image4.png"/></Relationships>
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86.png"/><Relationship Id="rId3" Type="http://schemas.openxmlformats.org/officeDocument/2006/relationships/image" Target="../media/image87.png"/><Relationship Id="rId4" Type="http://schemas.openxmlformats.org/officeDocument/2006/relationships/image" Target="../media/image47.png"/><Relationship Id="rId5" Type="http://schemas.openxmlformats.org/officeDocument/2006/relationships/image" Target="../media/image3.png"/><Relationship Id="rId6" Type="http://schemas.openxmlformats.org/officeDocument/2006/relationships/image" Target="../media/image4.png"/></Relationships>
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88.png"/><Relationship Id="rId3" Type="http://schemas.openxmlformats.org/officeDocument/2006/relationships/image" Target="../media/image89.png"/><Relationship Id="rId4" Type="http://schemas.openxmlformats.org/officeDocument/2006/relationships/image" Target="../media/image90.png"/><Relationship Id="rId5" Type="http://schemas.openxmlformats.org/officeDocument/2006/relationships/image" Target="../media/image91.png"/><Relationship Id="rId6" Type="http://schemas.openxmlformats.org/officeDocument/2006/relationships/image" Target="../media/image92.png"/><Relationship Id="rId7" Type="http://schemas.openxmlformats.org/officeDocument/2006/relationships/image" Target="../media/image93.png"/><Relationship Id="rId8" Type="http://schemas.openxmlformats.org/officeDocument/2006/relationships/image" Target="../media/image94.png"/><Relationship Id="rId9" Type="http://schemas.openxmlformats.org/officeDocument/2006/relationships/image" Target="../media/image95.png"/><Relationship Id="rId10" Type="http://schemas.openxmlformats.org/officeDocument/2006/relationships/image" Target="../media/image96.png"/><Relationship Id="rId11" Type="http://schemas.openxmlformats.org/officeDocument/2006/relationships/image" Target="../media/image97.png"/><Relationship Id="rId12" Type="http://schemas.openxmlformats.org/officeDocument/2006/relationships/image" Target="../media/image98.png"/><Relationship Id="rId13" Type="http://schemas.openxmlformats.org/officeDocument/2006/relationships/image" Target="../media/image38.png"/><Relationship Id="rId14" Type="http://schemas.openxmlformats.org/officeDocument/2006/relationships/image" Target="../media/image39.png"/><Relationship Id="rId15" Type="http://schemas.openxmlformats.org/officeDocument/2006/relationships/image" Target="../media/image4.png"/></Relationships>
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99.png"/><Relationship Id="rId3" Type="http://schemas.openxmlformats.org/officeDocument/2006/relationships/image" Target="../media/image100.png"/><Relationship Id="rId4" Type="http://schemas.openxmlformats.org/officeDocument/2006/relationships/image" Target="../media/image101.png"/><Relationship Id="rId5" Type="http://schemas.openxmlformats.org/officeDocument/2006/relationships/image" Target="../media/image47.png"/><Relationship Id="rId6" Type="http://schemas.openxmlformats.org/officeDocument/2006/relationships/image" Target="../media/image3.png"/><Relationship Id="rId7" Type="http://schemas.openxmlformats.org/officeDocument/2006/relationships/image" Target="../media/image4.png"/></Relationships>
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02.png"/><Relationship Id="rId3" Type="http://schemas.openxmlformats.org/officeDocument/2006/relationships/image" Target="../media/image38.png"/><Relationship Id="rId4" Type="http://schemas.openxmlformats.org/officeDocument/2006/relationships/image" Target="../media/image39.png"/><Relationship Id="rId5" Type="http://schemas.openxmlformats.org/officeDocument/2006/relationships/image" Target="../media/image4.png"/></Relationships>
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03.png"/><Relationship Id="rId3" Type="http://schemas.openxmlformats.org/officeDocument/2006/relationships/image" Target="../media/image104.png"/><Relationship Id="rId4" Type="http://schemas.openxmlformats.org/officeDocument/2006/relationships/image" Target="../media/image105.png"/><Relationship Id="rId5" Type="http://schemas.openxmlformats.org/officeDocument/2006/relationships/image" Target="../media/image106.png"/><Relationship Id="rId6" Type="http://schemas.openxmlformats.org/officeDocument/2006/relationships/image" Target="../media/image107.png"/><Relationship Id="rId7" Type="http://schemas.openxmlformats.org/officeDocument/2006/relationships/image" Target="../media/image108.png"/><Relationship Id="rId8" Type="http://schemas.openxmlformats.org/officeDocument/2006/relationships/image" Target="../media/image109.png"/><Relationship Id="rId9" Type="http://schemas.openxmlformats.org/officeDocument/2006/relationships/image" Target="../media/image110.png"/><Relationship Id="rId10" Type="http://schemas.openxmlformats.org/officeDocument/2006/relationships/image" Target="../media/image111.png"/><Relationship Id="rId11" Type="http://schemas.openxmlformats.org/officeDocument/2006/relationships/image" Target="../media/image112.png"/><Relationship Id="rId12" Type="http://schemas.openxmlformats.org/officeDocument/2006/relationships/image" Target="../media/image113.png"/><Relationship Id="rId13" Type="http://schemas.openxmlformats.org/officeDocument/2006/relationships/image" Target="../media/image114.png"/><Relationship Id="rId14" Type="http://schemas.openxmlformats.org/officeDocument/2006/relationships/image" Target="../media/image115.png"/><Relationship Id="rId15" Type="http://schemas.openxmlformats.org/officeDocument/2006/relationships/image" Target="../media/image116.png"/><Relationship Id="rId16" Type="http://schemas.openxmlformats.org/officeDocument/2006/relationships/image" Target="../media/image117.png"/><Relationship Id="rId17" Type="http://schemas.openxmlformats.org/officeDocument/2006/relationships/image" Target="../media/image118.png"/><Relationship Id="rId18" Type="http://schemas.openxmlformats.org/officeDocument/2006/relationships/image" Target="../media/image1.png"/><Relationship Id="rId19" Type="http://schemas.openxmlformats.org/officeDocument/2006/relationships/image" Target="../media/image47.png"/><Relationship Id="rId20" Type="http://schemas.openxmlformats.org/officeDocument/2006/relationships/image" Target="../media/image3.png"/><Relationship Id="rId21" Type="http://schemas.openxmlformats.org/officeDocument/2006/relationships/image" Target="../media/image4.png"/></Relationships>
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19.png"/><Relationship Id="rId3" Type="http://schemas.openxmlformats.org/officeDocument/2006/relationships/image" Target="../media/image120.png"/><Relationship Id="rId4" Type="http://schemas.openxmlformats.org/officeDocument/2006/relationships/image" Target="../media/image121.png"/><Relationship Id="rId5" Type="http://schemas.openxmlformats.org/officeDocument/2006/relationships/image" Target="../media/image122.png"/><Relationship Id="rId6" Type="http://schemas.openxmlformats.org/officeDocument/2006/relationships/image" Target="../media/image123.png"/><Relationship Id="rId7" Type="http://schemas.openxmlformats.org/officeDocument/2006/relationships/image" Target="../media/image124.png"/><Relationship Id="rId8" Type="http://schemas.openxmlformats.org/officeDocument/2006/relationships/image" Target="../media/image125.png"/><Relationship Id="rId9" Type="http://schemas.openxmlformats.org/officeDocument/2006/relationships/image" Target="../media/image38.png"/><Relationship Id="rId10" Type="http://schemas.openxmlformats.org/officeDocument/2006/relationships/image" Target="../media/image39.png"/><Relationship Id="rId11" Type="http://schemas.openxmlformats.org/officeDocument/2006/relationships/image" Target="../media/image4.png"/></Relationships>
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26.png"/><Relationship Id="rId3" Type="http://schemas.openxmlformats.org/officeDocument/2006/relationships/image" Target="../media/image127.png"/><Relationship Id="rId4" Type="http://schemas.openxmlformats.org/officeDocument/2006/relationships/image" Target="../media/image128.png"/><Relationship Id="rId5" Type="http://schemas.openxmlformats.org/officeDocument/2006/relationships/image" Target="../media/image129.png"/><Relationship Id="rId6" Type="http://schemas.openxmlformats.org/officeDocument/2006/relationships/image" Target="../media/image130.png"/><Relationship Id="rId7" Type="http://schemas.openxmlformats.org/officeDocument/2006/relationships/image" Target="../media/image131.png"/><Relationship Id="rId8" Type="http://schemas.openxmlformats.org/officeDocument/2006/relationships/image" Target="../media/image47.png"/><Relationship Id="rId9" Type="http://schemas.openxmlformats.org/officeDocument/2006/relationships/image" Target="../media/image3.png"/><Relationship Id="rId10" Type="http://schemas.openxmlformats.org/officeDocument/2006/relationships/image" Target="../media/image4.png"/></Relationships>
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32.png"/><Relationship Id="rId3" Type="http://schemas.openxmlformats.org/officeDocument/2006/relationships/image" Target="../media/image133.png"/><Relationship Id="rId4" Type="http://schemas.openxmlformats.org/officeDocument/2006/relationships/image" Target="../media/image134.png"/><Relationship Id="rId5" Type="http://schemas.openxmlformats.org/officeDocument/2006/relationships/image" Target="../media/image135.png"/><Relationship Id="rId6" Type="http://schemas.openxmlformats.org/officeDocument/2006/relationships/image" Target="../media/image38.png"/><Relationship Id="rId7" Type="http://schemas.openxmlformats.org/officeDocument/2006/relationships/image" Target="../media/image39.png"/><Relationship Id="rId8" Type="http://schemas.openxmlformats.org/officeDocument/2006/relationships/image" Target="../media/image4.png"/></Relationships>
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36.png"/><Relationship Id="rId3" Type="http://schemas.openxmlformats.org/officeDocument/2006/relationships/image" Target="../media/image137.png"/><Relationship Id="rId4" Type="http://schemas.openxmlformats.org/officeDocument/2006/relationships/image" Target="../media/image138.png"/><Relationship Id="rId5" Type="http://schemas.openxmlformats.org/officeDocument/2006/relationships/image" Target="../media/image47.png"/><Relationship Id="rId6" Type="http://schemas.openxmlformats.org/officeDocument/2006/relationships/image" Target="../media/image3.png"/><Relationship Id="rId7" Type="http://schemas.openxmlformats.org/officeDocument/2006/relationships/image" Target="../media/image4.png"/></Relationships>
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39.png"/><Relationship Id="rId3" Type="http://schemas.openxmlformats.org/officeDocument/2006/relationships/image" Target="../media/image38.png"/><Relationship Id="rId4" Type="http://schemas.openxmlformats.org/officeDocument/2006/relationships/image" Target="../media/image39.png"/><Relationship Id="rId5" Type="http://schemas.openxmlformats.org/officeDocument/2006/relationships/image" Target="../media/image140.png"/><Relationship Id="rId6" Type="http://schemas.openxmlformats.org/officeDocument/2006/relationships/image" Target="../media/image141.png"/><Relationship Id="rId7" Type="http://schemas.openxmlformats.org/officeDocument/2006/relationships/image" Target="../media/image142.png"/><Relationship Id="rId8" Type="http://schemas.openxmlformats.org/officeDocument/2006/relationships/image" Target="../media/image143.png"/><Relationship Id="rId9" Type="http://schemas.openxmlformats.org/officeDocument/2006/relationships/image" Target="../media/image144.png"/><Relationship Id="rId10" Type="http://schemas.openxmlformats.org/officeDocument/2006/relationships/image" Target="../media/image145.png"/><Relationship Id="rId11" Type="http://schemas.openxmlformats.org/officeDocument/2006/relationships/image" Target="../media/image146.png"/><Relationship Id="rId12" Type="http://schemas.openxmlformats.org/officeDocument/2006/relationships/image" Target="../media/image147.png"/><Relationship Id="rId13" Type="http://schemas.openxmlformats.org/officeDocument/2006/relationships/image" Target="../media/image148.png"/><Relationship Id="rId14" Type="http://schemas.openxmlformats.org/officeDocument/2006/relationships/image" Target="../media/image149.png"/><Relationship Id="rId15" Type="http://schemas.openxmlformats.org/officeDocument/2006/relationships/image" Target="../media/image150.png"/><Relationship Id="rId16" Type="http://schemas.openxmlformats.org/officeDocument/2006/relationships/image" Target="../media/image151.png"/><Relationship Id="rId17" Type="http://schemas.openxmlformats.org/officeDocument/2006/relationships/image" Target="../media/image152.png"/><Relationship Id="rId18" Type="http://schemas.openxmlformats.org/officeDocument/2006/relationships/image" Target="../media/image153.png"/><Relationship Id="rId19" Type="http://schemas.openxmlformats.org/officeDocument/2006/relationships/image" Target="../media/image154.png"/><Relationship Id="rId20" Type="http://schemas.openxmlformats.org/officeDocument/2006/relationships/image" Target="../media/image155.png"/><Relationship Id="rId21" Type="http://schemas.openxmlformats.org/officeDocument/2006/relationships/image" Target="../media/image156.png"/><Relationship Id="rId22" Type="http://schemas.openxmlformats.org/officeDocument/2006/relationships/image" Target="../media/image157.png"/><Relationship Id="rId23" Type="http://schemas.openxmlformats.org/officeDocument/2006/relationships/image" Target="../media/image158.png"/><Relationship Id="rId24" Type="http://schemas.openxmlformats.org/officeDocument/2006/relationships/image" Target="../media/image159.png"/><Relationship Id="rId25" Type="http://schemas.openxmlformats.org/officeDocument/2006/relationships/image" Target="../media/image160.png"/><Relationship Id="rId26" Type="http://schemas.openxmlformats.org/officeDocument/2006/relationships/image" Target="../media/image161.png"/><Relationship Id="rId27" Type="http://schemas.openxmlformats.org/officeDocument/2006/relationships/image" Target="../media/image162.png"/><Relationship Id="rId28" Type="http://schemas.openxmlformats.org/officeDocument/2006/relationships/image" Target="../media/image163.png"/><Relationship Id="rId29" Type="http://schemas.openxmlformats.org/officeDocument/2006/relationships/image" Target="../media/image164.png"/><Relationship Id="rId30" Type="http://schemas.openxmlformats.org/officeDocument/2006/relationships/image" Target="../media/image165.png"/><Relationship Id="rId31" Type="http://schemas.openxmlformats.org/officeDocument/2006/relationships/image" Target="../media/image166.png"/></Relationships>
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67.png"/><Relationship Id="rId3" Type="http://schemas.openxmlformats.org/officeDocument/2006/relationships/image" Target="../media/image168.png"/><Relationship Id="rId4" Type="http://schemas.openxmlformats.org/officeDocument/2006/relationships/image" Target="../media/image47.png"/><Relationship Id="rId5" Type="http://schemas.openxmlformats.org/officeDocument/2006/relationships/image" Target="../media/image3.png"/><Relationship Id="rId6" Type="http://schemas.openxmlformats.org/officeDocument/2006/relationships/image" Target="../media/image169.png"/></Relationships>
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70.png"/><Relationship Id="rId3" Type="http://schemas.openxmlformats.org/officeDocument/2006/relationships/image" Target="../media/image38.png"/><Relationship Id="rId4" Type="http://schemas.openxmlformats.org/officeDocument/2006/relationships/image" Target="../media/image39.png"/><Relationship Id="rId5" Type="http://schemas.openxmlformats.org/officeDocument/2006/relationships/image" Target="../media/image171.png"/></Relationships>
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72.png"/><Relationship Id="rId3" Type="http://schemas.openxmlformats.org/officeDocument/2006/relationships/image" Target="../media/image47.png"/><Relationship Id="rId4" Type="http://schemas.openxmlformats.org/officeDocument/2006/relationships/image" Target="../media/image3.png"/><Relationship Id="rId5" Type="http://schemas.openxmlformats.org/officeDocument/2006/relationships/image" Target="../media/image173.png"/></Relationships>
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74.png"/><Relationship Id="rId3" Type="http://schemas.openxmlformats.org/officeDocument/2006/relationships/image" Target="../media/image38.png"/><Relationship Id="rId4" Type="http://schemas.openxmlformats.org/officeDocument/2006/relationships/image" Target="../media/image39.png"/><Relationship Id="rId5" Type="http://schemas.openxmlformats.org/officeDocument/2006/relationships/image" Target="../media/image67.png"/></Relationships>
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75.png"/><Relationship Id="rId3" Type="http://schemas.openxmlformats.org/officeDocument/2006/relationships/image" Target="../media/image176.png"/><Relationship Id="rId4" Type="http://schemas.openxmlformats.org/officeDocument/2006/relationships/image" Target="../media/image177.png"/><Relationship Id="rId5" Type="http://schemas.openxmlformats.org/officeDocument/2006/relationships/image" Target="../media/image178.png"/><Relationship Id="rId6" Type="http://schemas.openxmlformats.org/officeDocument/2006/relationships/image" Target="../media/image179.png"/><Relationship Id="rId7" Type="http://schemas.openxmlformats.org/officeDocument/2006/relationships/image" Target="../media/image180.png"/><Relationship Id="rId8" Type="http://schemas.openxmlformats.org/officeDocument/2006/relationships/image" Target="../media/image181.png"/><Relationship Id="rId9" Type="http://schemas.openxmlformats.org/officeDocument/2006/relationships/image" Target="../media/image182.png"/><Relationship Id="rId10" Type="http://schemas.openxmlformats.org/officeDocument/2006/relationships/image" Target="../media/image183.png"/><Relationship Id="rId11" Type="http://schemas.openxmlformats.org/officeDocument/2006/relationships/image" Target="../media/image184.png"/><Relationship Id="rId12" Type="http://schemas.openxmlformats.org/officeDocument/2006/relationships/image" Target="../media/image47.png"/><Relationship Id="rId13" Type="http://schemas.openxmlformats.org/officeDocument/2006/relationships/image" Target="../media/image3.png"/><Relationship Id="rId14" Type="http://schemas.openxmlformats.org/officeDocument/2006/relationships/image" Target="../media/image4.png"/></Relationships>
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85.png"/><Relationship Id="rId3" Type="http://schemas.openxmlformats.org/officeDocument/2006/relationships/image" Target="../media/image120.png"/><Relationship Id="rId4" Type="http://schemas.openxmlformats.org/officeDocument/2006/relationships/image" Target="../media/image186.png"/><Relationship Id="rId5" Type="http://schemas.openxmlformats.org/officeDocument/2006/relationships/image" Target="../media/image187.png"/><Relationship Id="rId6" Type="http://schemas.openxmlformats.org/officeDocument/2006/relationships/image" Target="../media/image188.png"/><Relationship Id="rId7" Type="http://schemas.openxmlformats.org/officeDocument/2006/relationships/image" Target="../media/image189.png"/><Relationship Id="rId8" Type="http://schemas.openxmlformats.org/officeDocument/2006/relationships/image" Target="../media/image190.png"/><Relationship Id="rId9" Type="http://schemas.openxmlformats.org/officeDocument/2006/relationships/image" Target="../media/image139.png"/><Relationship Id="rId10" Type="http://schemas.openxmlformats.org/officeDocument/2006/relationships/image" Target="../media/image38.png"/><Relationship Id="rId11" Type="http://schemas.openxmlformats.org/officeDocument/2006/relationships/image" Target="../media/image39.png"/><Relationship Id="rId12" Type="http://schemas.openxmlformats.org/officeDocument/2006/relationships/image" Target="../media/image4.png"/></Relationships>
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91.png"/><Relationship Id="rId3" Type="http://schemas.openxmlformats.org/officeDocument/2006/relationships/image" Target="../media/image192.png"/><Relationship Id="rId4" Type="http://schemas.openxmlformats.org/officeDocument/2006/relationships/image" Target="../media/image193.png"/><Relationship Id="rId5" Type="http://schemas.openxmlformats.org/officeDocument/2006/relationships/image" Target="../media/image47.png"/><Relationship Id="rId6" Type="http://schemas.openxmlformats.org/officeDocument/2006/relationships/image" Target="../media/image3.png"/><Relationship Id="rId7" Type="http://schemas.openxmlformats.org/officeDocument/2006/relationships/image" Target="../media/image4.png"/></Relationships>
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94.png"/><Relationship Id="rId3" Type="http://schemas.openxmlformats.org/officeDocument/2006/relationships/image" Target="../media/image195.png"/><Relationship Id="rId4" Type="http://schemas.openxmlformats.org/officeDocument/2006/relationships/image" Target="../media/image196.png"/><Relationship Id="rId5" Type="http://schemas.openxmlformats.org/officeDocument/2006/relationships/image" Target="../media/image197.png"/><Relationship Id="rId6" Type="http://schemas.openxmlformats.org/officeDocument/2006/relationships/image" Target="../media/image198.png"/><Relationship Id="rId7" Type="http://schemas.openxmlformats.org/officeDocument/2006/relationships/image" Target="../media/image38.png"/><Relationship Id="rId8" Type="http://schemas.openxmlformats.org/officeDocument/2006/relationships/image" Target="../media/image39.png"/><Relationship Id="rId9" Type="http://schemas.openxmlformats.org/officeDocument/2006/relationships/image" Target="../media/image4.png"/></Relationships>
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99.png"/><Relationship Id="rId3" Type="http://schemas.openxmlformats.org/officeDocument/2006/relationships/image" Target="../media/image200.png"/><Relationship Id="rId4" Type="http://schemas.openxmlformats.org/officeDocument/2006/relationships/image" Target="../media/image201.png"/><Relationship Id="rId5" Type="http://schemas.openxmlformats.org/officeDocument/2006/relationships/image" Target="../media/image202.png"/><Relationship Id="rId6" Type="http://schemas.openxmlformats.org/officeDocument/2006/relationships/image" Target="../media/image203.png"/><Relationship Id="rId7" Type="http://schemas.openxmlformats.org/officeDocument/2006/relationships/image" Target="../media/image204.png"/><Relationship Id="rId8" Type="http://schemas.openxmlformats.org/officeDocument/2006/relationships/image" Target="../media/image47.png"/><Relationship Id="rId9" Type="http://schemas.openxmlformats.org/officeDocument/2006/relationships/image" Target="../media/image3.png"/><Relationship Id="rId10" Type="http://schemas.openxmlformats.org/officeDocument/2006/relationships/image" Target="../media/image4.png"/></Relationships>
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05.png"/><Relationship Id="rId3" Type="http://schemas.openxmlformats.org/officeDocument/2006/relationships/image" Target="../media/image38.png"/><Relationship Id="rId4" Type="http://schemas.openxmlformats.org/officeDocument/2006/relationships/image" Target="../media/image39.png"/><Relationship Id="rId5" Type="http://schemas.openxmlformats.org/officeDocument/2006/relationships/image" Target="../media/image206.png"/></Relationships>
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07.png"/><Relationship Id="rId3" Type="http://schemas.openxmlformats.org/officeDocument/2006/relationships/image" Target="../media/image47.png"/><Relationship Id="rId4" Type="http://schemas.openxmlformats.org/officeDocument/2006/relationships/image" Target="../media/image3.png"/><Relationship Id="rId5" Type="http://schemas.openxmlformats.org/officeDocument/2006/relationships/image" Target="../media/image206.png"/></Relationships>
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08.png"/><Relationship Id="rId3" Type="http://schemas.openxmlformats.org/officeDocument/2006/relationships/image" Target="../media/image209.png"/><Relationship Id="rId4" Type="http://schemas.openxmlformats.org/officeDocument/2006/relationships/image" Target="../media/image210.png"/><Relationship Id="rId5" Type="http://schemas.openxmlformats.org/officeDocument/2006/relationships/image" Target="../media/image211.png"/><Relationship Id="rId6" Type="http://schemas.openxmlformats.org/officeDocument/2006/relationships/image" Target="../media/image212.png"/><Relationship Id="rId7" Type="http://schemas.openxmlformats.org/officeDocument/2006/relationships/image" Target="../media/image213.png"/><Relationship Id="rId8" Type="http://schemas.openxmlformats.org/officeDocument/2006/relationships/image" Target="../media/image183.png"/><Relationship Id="rId9" Type="http://schemas.openxmlformats.org/officeDocument/2006/relationships/image" Target="../media/image214.png"/><Relationship Id="rId10" Type="http://schemas.openxmlformats.org/officeDocument/2006/relationships/image" Target="../media/image38.png"/><Relationship Id="rId11" Type="http://schemas.openxmlformats.org/officeDocument/2006/relationships/image" Target="../media/image39.png"/><Relationship Id="rId12" Type="http://schemas.openxmlformats.org/officeDocument/2006/relationships/image" Target="../media/image206.png"/></Relationships>
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15.png"/><Relationship Id="rId3" Type="http://schemas.openxmlformats.org/officeDocument/2006/relationships/image" Target="../media/image216.png"/><Relationship Id="rId4" Type="http://schemas.openxmlformats.org/officeDocument/2006/relationships/image" Target="../media/image217.png"/><Relationship Id="rId5" Type="http://schemas.openxmlformats.org/officeDocument/2006/relationships/image" Target="../media/image218.png"/><Relationship Id="rId6" Type="http://schemas.openxmlformats.org/officeDocument/2006/relationships/image" Target="../media/image219.png"/><Relationship Id="rId7" Type="http://schemas.openxmlformats.org/officeDocument/2006/relationships/image" Target="../media/image220.png"/><Relationship Id="rId8" Type="http://schemas.openxmlformats.org/officeDocument/2006/relationships/image" Target="../media/image221.png"/><Relationship Id="rId9" Type="http://schemas.openxmlformats.org/officeDocument/2006/relationships/image" Target="../media/image222.png"/><Relationship Id="rId10" Type="http://schemas.openxmlformats.org/officeDocument/2006/relationships/image" Target="../media/image47.png"/><Relationship Id="rId11" Type="http://schemas.openxmlformats.org/officeDocument/2006/relationships/image" Target="../media/image3.png"/><Relationship Id="rId12" Type="http://schemas.openxmlformats.org/officeDocument/2006/relationships/image" Target="../media/image223.png"/></Relationships>
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24.png"/><Relationship Id="rId3" Type="http://schemas.openxmlformats.org/officeDocument/2006/relationships/image" Target="../media/image225.png"/><Relationship Id="rId4" Type="http://schemas.openxmlformats.org/officeDocument/2006/relationships/image" Target="../media/image38.png"/><Relationship Id="rId5" Type="http://schemas.openxmlformats.org/officeDocument/2006/relationships/image" Target="../media/image39.png"/><Relationship Id="rId6" Type="http://schemas.openxmlformats.org/officeDocument/2006/relationships/image" Target="../media/image4.png"/></Relationships>
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26.png"/><Relationship Id="rId3" Type="http://schemas.openxmlformats.org/officeDocument/2006/relationships/image" Target="../media/image227.png"/><Relationship Id="rId4" Type="http://schemas.openxmlformats.org/officeDocument/2006/relationships/image" Target="../media/image228.png"/><Relationship Id="rId5" Type="http://schemas.openxmlformats.org/officeDocument/2006/relationships/image" Target="../media/image229.png"/><Relationship Id="rId6" Type="http://schemas.openxmlformats.org/officeDocument/2006/relationships/image" Target="../media/image230.png"/><Relationship Id="rId7" Type="http://schemas.openxmlformats.org/officeDocument/2006/relationships/image" Target="../media/image231.png"/><Relationship Id="rId8" Type="http://schemas.openxmlformats.org/officeDocument/2006/relationships/image" Target="../media/image232.png"/><Relationship Id="rId9" Type="http://schemas.openxmlformats.org/officeDocument/2006/relationships/image" Target="../media/image233.png"/><Relationship Id="rId10" Type="http://schemas.openxmlformats.org/officeDocument/2006/relationships/image" Target="../media/image234.png"/><Relationship Id="rId11" Type="http://schemas.openxmlformats.org/officeDocument/2006/relationships/image" Target="../media/image235.png"/><Relationship Id="rId12" Type="http://schemas.openxmlformats.org/officeDocument/2006/relationships/image" Target="../media/image236.png"/><Relationship Id="rId13" Type="http://schemas.openxmlformats.org/officeDocument/2006/relationships/image" Target="../media/image237.png"/><Relationship Id="rId14" Type="http://schemas.openxmlformats.org/officeDocument/2006/relationships/image" Target="../media/image47.png"/><Relationship Id="rId15" Type="http://schemas.openxmlformats.org/officeDocument/2006/relationships/image" Target="../media/image3.png"/><Relationship Id="rId16" Type="http://schemas.openxmlformats.org/officeDocument/2006/relationships/image" Target="../media/image4.png"/></Relationships>
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38.png"/><Relationship Id="rId3" Type="http://schemas.openxmlformats.org/officeDocument/2006/relationships/image" Target="../media/image239.png"/><Relationship Id="rId4" Type="http://schemas.openxmlformats.org/officeDocument/2006/relationships/image" Target="../media/image240.png"/><Relationship Id="rId5" Type="http://schemas.openxmlformats.org/officeDocument/2006/relationships/image" Target="../media/image241.png"/><Relationship Id="rId6" Type="http://schemas.openxmlformats.org/officeDocument/2006/relationships/image" Target="../media/image242.png"/><Relationship Id="rId7" Type="http://schemas.openxmlformats.org/officeDocument/2006/relationships/image" Target="../media/image243.png"/><Relationship Id="rId8" Type="http://schemas.openxmlformats.org/officeDocument/2006/relationships/image" Target="../media/image244.png"/><Relationship Id="rId9" Type="http://schemas.openxmlformats.org/officeDocument/2006/relationships/image" Target="../media/image245.png"/><Relationship Id="rId10" Type="http://schemas.openxmlformats.org/officeDocument/2006/relationships/image" Target="../media/image246.png"/><Relationship Id="rId11" Type="http://schemas.openxmlformats.org/officeDocument/2006/relationships/image" Target="../media/image247.png"/><Relationship Id="rId12" Type="http://schemas.openxmlformats.org/officeDocument/2006/relationships/image" Target="../media/image248.png"/><Relationship Id="rId13" Type="http://schemas.openxmlformats.org/officeDocument/2006/relationships/image" Target="../media/image249.png"/><Relationship Id="rId14" Type="http://schemas.openxmlformats.org/officeDocument/2006/relationships/image" Target="../media/image250.png"/><Relationship Id="rId15" Type="http://schemas.openxmlformats.org/officeDocument/2006/relationships/image" Target="../media/image251.png"/><Relationship Id="rId16" Type="http://schemas.openxmlformats.org/officeDocument/2006/relationships/image" Target="../media/image38.png"/><Relationship Id="rId17" Type="http://schemas.openxmlformats.org/officeDocument/2006/relationships/image" Target="../media/image39.png"/><Relationship Id="rId18" Type="http://schemas.openxmlformats.org/officeDocument/2006/relationships/image" Target="../media/image4.png"/></Relationships>
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52.png"/><Relationship Id="rId3" Type="http://schemas.openxmlformats.org/officeDocument/2006/relationships/image" Target="../media/image253.png"/><Relationship Id="rId4" Type="http://schemas.openxmlformats.org/officeDocument/2006/relationships/image" Target="../media/image254.png"/><Relationship Id="rId5" Type="http://schemas.openxmlformats.org/officeDocument/2006/relationships/image" Target="../media/image255.png"/><Relationship Id="rId6" Type="http://schemas.openxmlformats.org/officeDocument/2006/relationships/image" Target="../media/image256.png"/><Relationship Id="rId7" Type="http://schemas.openxmlformats.org/officeDocument/2006/relationships/image" Target="../media/image257.png"/><Relationship Id="rId8" Type="http://schemas.openxmlformats.org/officeDocument/2006/relationships/image" Target="../media/image258.png"/><Relationship Id="rId9" Type="http://schemas.openxmlformats.org/officeDocument/2006/relationships/image" Target="../media/image1.png"/><Relationship Id="rId10" Type="http://schemas.openxmlformats.org/officeDocument/2006/relationships/image" Target="../media/image47.png"/><Relationship Id="rId11" Type="http://schemas.openxmlformats.org/officeDocument/2006/relationships/image" Target="../media/image3.png"/><Relationship Id="rId12" Type="http://schemas.openxmlformats.org/officeDocument/2006/relationships/image" Target="../media/image4.png"/></Relationships>
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59.png"/><Relationship Id="rId3" Type="http://schemas.openxmlformats.org/officeDocument/2006/relationships/image" Target="../media/image38.png"/><Relationship Id="rId4" Type="http://schemas.openxmlformats.org/officeDocument/2006/relationships/image" Target="../media/image39.png"/><Relationship Id="rId5" Type="http://schemas.openxmlformats.org/officeDocument/2006/relationships/image" Target="../media/image4.png"/></Relationships>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325745" y="0"/>
            <a:ext cx="230504" cy="2926080"/>
          </a:xfrm>
          <a:custGeom>
            <a:avLst/>
            <a:gdLst/>
            <a:ahLst/>
            <a:cxnLst/>
            <a:rect l="l" t="t" r="r" b="b"/>
            <a:pathLst>
              <a:path w="230504" h="2926080">
                <a:moveTo>
                  <a:pt x="0" y="2925825"/>
                </a:moveTo>
                <a:lnTo>
                  <a:pt x="230250" y="2925825"/>
                </a:lnTo>
                <a:lnTo>
                  <a:pt x="230250" y="0"/>
                </a:lnTo>
                <a:lnTo>
                  <a:pt x="0" y="0"/>
                </a:lnTo>
                <a:lnTo>
                  <a:pt x="0" y="2925825"/>
                </a:lnTo>
                <a:close/>
              </a:path>
            </a:pathLst>
          </a:custGeom>
          <a:solidFill>
            <a:srgbClr val="009D5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7325745" y="3322065"/>
            <a:ext cx="230504" cy="7371080"/>
          </a:xfrm>
          <a:custGeom>
            <a:avLst/>
            <a:gdLst/>
            <a:ahLst/>
            <a:cxnLst/>
            <a:rect l="l" t="t" r="r" b="b"/>
            <a:pathLst>
              <a:path w="230504" h="7371080">
                <a:moveTo>
                  <a:pt x="0" y="7370829"/>
                </a:moveTo>
                <a:lnTo>
                  <a:pt x="230250" y="7370829"/>
                </a:lnTo>
                <a:lnTo>
                  <a:pt x="230250" y="0"/>
                </a:lnTo>
                <a:lnTo>
                  <a:pt x="0" y="0"/>
                </a:lnTo>
                <a:lnTo>
                  <a:pt x="0" y="7370829"/>
                </a:lnTo>
                <a:close/>
              </a:path>
            </a:pathLst>
          </a:custGeom>
          <a:solidFill>
            <a:srgbClr val="009D5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0" y="1338389"/>
            <a:ext cx="7019925" cy="0"/>
          </a:xfrm>
          <a:custGeom>
            <a:avLst/>
            <a:gdLst/>
            <a:ahLst/>
            <a:cxnLst/>
            <a:rect l="l" t="t" r="r" b="b"/>
            <a:pathLst>
              <a:path w="7019925" h="0">
                <a:moveTo>
                  <a:pt x="0" y="0"/>
                </a:moveTo>
                <a:lnTo>
                  <a:pt x="7019674" y="0"/>
                </a:lnTo>
              </a:path>
            </a:pathLst>
          </a:custGeom>
          <a:ln w="10286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0" y="10409999"/>
            <a:ext cx="7020559" cy="0"/>
          </a:xfrm>
          <a:custGeom>
            <a:avLst/>
            <a:gdLst/>
            <a:ahLst/>
            <a:cxnLst/>
            <a:rect l="l" t="t" r="r" b="b"/>
            <a:pathLst>
              <a:path w="7020559" h="0">
                <a:moveTo>
                  <a:pt x="0" y="0"/>
                </a:moveTo>
                <a:lnTo>
                  <a:pt x="7020436" y="0"/>
                </a:lnTo>
              </a:path>
            </a:pathLst>
          </a:custGeom>
          <a:ln w="10287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539626" y="1693481"/>
            <a:ext cx="6490970" cy="0"/>
          </a:xfrm>
          <a:custGeom>
            <a:avLst/>
            <a:gdLst/>
            <a:ahLst/>
            <a:cxnLst/>
            <a:rect l="l" t="t" r="r" b="b"/>
            <a:pathLst>
              <a:path w="6490970" h="0">
                <a:moveTo>
                  <a:pt x="0" y="0"/>
                </a:moveTo>
                <a:lnTo>
                  <a:pt x="6490716" y="0"/>
                </a:lnTo>
              </a:path>
            </a:pathLst>
          </a:custGeom>
          <a:ln w="25526">
            <a:solidFill>
              <a:srgbClr val="009D5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3203197" y="2097341"/>
            <a:ext cx="3827145" cy="0"/>
          </a:xfrm>
          <a:custGeom>
            <a:avLst/>
            <a:gdLst/>
            <a:ahLst/>
            <a:cxnLst/>
            <a:rect l="l" t="t" r="r" b="b"/>
            <a:pathLst>
              <a:path w="3827145" h="0">
                <a:moveTo>
                  <a:pt x="0" y="0"/>
                </a:moveTo>
                <a:lnTo>
                  <a:pt x="3827145" y="0"/>
                </a:lnTo>
              </a:path>
            </a:pathLst>
          </a:custGeom>
          <a:ln w="6477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3203197" y="2286317"/>
            <a:ext cx="3827145" cy="0"/>
          </a:xfrm>
          <a:custGeom>
            <a:avLst/>
            <a:gdLst/>
            <a:ahLst/>
            <a:cxnLst/>
            <a:rect l="l" t="t" r="r" b="b"/>
            <a:pathLst>
              <a:path w="3827145" h="0">
                <a:moveTo>
                  <a:pt x="0" y="0"/>
                </a:moveTo>
                <a:lnTo>
                  <a:pt x="3827145" y="0"/>
                </a:lnTo>
              </a:path>
            </a:pathLst>
          </a:custGeom>
          <a:ln w="6477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539626" y="2478722"/>
            <a:ext cx="6490970" cy="0"/>
          </a:xfrm>
          <a:custGeom>
            <a:avLst/>
            <a:gdLst/>
            <a:ahLst/>
            <a:cxnLst/>
            <a:rect l="l" t="t" r="r" b="b"/>
            <a:pathLst>
              <a:path w="6490970" h="0">
                <a:moveTo>
                  <a:pt x="0" y="0"/>
                </a:moveTo>
                <a:lnTo>
                  <a:pt x="6490716" y="0"/>
                </a:lnTo>
              </a:path>
            </a:pathLst>
          </a:custGeom>
          <a:ln w="12573">
            <a:solidFill>
              <a:srgbClr val="009D5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3203197" y="2879534"/>
            <a:ext cx="3827145" cy="0"/>
          </a:xfrm>
          <a:custGeom>
            <a:avLst/>
            <a:gdLst/>
            <a:ahLst/>
            <a:cxnLst/>
            <a:rect l="l" t="t" r="r" b="b"/>
            <a:pathLst>
              <a:path w="3827145" h="0">
                <a:moveTo>
                  <a:pt x="0" y="0"/>
                </a:moveTo>
                <a:lnTo>
                  <a:pt x="3827145" y="0"/>
                </a:lnTo>
              </a:path>
            </a:pathLst>
          </a:custGeom>
          <a:ln w="6477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539626" y="3071939"/>
            <a:ext cx="6490970" cy="0"/>
          </a:xfrm>
          <a:custGeom>
            <a:avLst/>
            <a:gdLst/>
            <a:ahLst/>
            <a:cxnLst/>
            <a:rect l="l" t="t" r="r" b="b"/>
            <a:pathLst>
              <a:path w="6490970" h="0">
                <a:moveTo>
                  <a:pt x="0" y="0"/>
                </a:moveTo>
                <a:lnTo>
                  <a:pt x="6490716" y="0"/>
                </a:lnTo>
              </a:path>
            </a:pathLst>
          </a:custGeom>
          <a:ln w="12573">
            <a:solidFill>
              <a:srgbClr val="009D5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3203197" y="3609911"/>
            <a:ext cx="3827145" cy="0"/>
          </a:xfrm>
          <a:custGeom>
            <a:avLst/>
            <a:gdLst/>
            <a:ahLst/>
            <a:cxnLst/>
            <a:rect l="l" t="t" r="r" b="b"/>
            <a:pathLst>
              <a:path w="3827145" h="0">
                <a:moveTo>
                  <a:pt x="0" y="0"/>
                </a:moveTo>
                <a:lnTo>
                  <a:pt x="3827145" y="0"/>
                </a:lnTo>
              </a:path>
            </a:pathLst>
          </a:custGeom>
          <a:ln w="6477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3203197" y="3798887"/>
            <a:ext cx="3827145" cy="0"/>
          </a:xfrm>
          <a:custGeom>
            <a:avLst/>
            <a:gdLst/>
            <a:ahLst/>
            <a:cxnLst/>
            <a:rect l="l" t="t" r="r" b="b"/>
            <a:pathLst>
              <a:path w="3827145" h="0">
                <a:moveTo>
                  <a:pt x="0" y="0"/>
                </a:moveTo>
                <a:lnTo>
                  <a:pt x="3827145" y="0"/>
                </a:lnTo>
              </a:path>
            </a:pathLst>
          </a:custGeom>
          <a:ln w="6477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3203197" y="3988244"/>
            <a:ext cx="3827145" cy="0"/>
          </a:xfrm>
          <a:custGeom>
            <a:avLst/>
            <a:gdLst/>
            <a:ahLst/>
            <a:cxnLst/>
            <a:rect l="l" t="t" r="r" b="b"/>
            <a:pathLst>
              <a:path w="3827145" h="0">
                <a:moveTo>
                  <a:pt x="0" y="0"/>
                </a:moveTo>
                <a:lnTo>
                  <a:pt x="3827145" y="0"/>
                </a:lnTo>
              </a:path>
            </a:pathLst>
          </a:custGeom>
          <a:ln w="6477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3203197" y="4177601"/>
            <a:ext cx="3827145" cy="0"/>
          </a:xfrm>
          <a:custGeom>
            <a:avLst/>
            <a:gdLst/>
            <a:ahLst/>
            <a:cxnLst/>
            <a:rect l="l" t="t" r="r" b="b"/>
            <a:pathLst>
              <a:path w="3827145" h="0">
                <a:moveTo>
                  <a:pt x="0" y="0"/>
                </a:moveTo>
                <a:lnTo>
                  <a:pt x="3827145" y="0"/>
                </a:lnTo>
              </a:path>
            </a:pathLst>
          </a:custGeom>
          <a:ln w="6477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539626" y="4507166"/>
            <a:ext cx="6490970" cy="0"/>
          </a:xfrm>
          <a:custGeom>
            <a:avLst/>
            <a:gdLst/>
            <a:ahLst/>
            <a:cxnLst/>
            <a:rect l="l" t="t" r="r" b="b"/>
            <a:pathLst>
              <a:path w="6490970" h="0">
                <a:moveTo>
                  <a:pt x="0" y="0"/>
                </a:moveTo>
                <a:lnTo>
                  <a:pt x="6490716" y="0"/>
                </a:lnTo>
              </a:path>
            </a:pathLst>
          </a:custGeom>
          <a:ln w="12573">
            <a:solidFill>
              <a:srgbClr val="009D5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3203197" y="5059997"/>
            <a:ext cx="3827145" cy="0"/>
          </a:xfrm>
          <a:custGeom>
            <a:avLst/>
            <a:gdLst/>
            <a:ahLst/>
            <a:cxnLst/>
            <a:rect l="l" t="t" r="r" b="b"/>
            <a:pathLst>
              <a:path w="3827145" h="0">
                <a:moveTo>
                  <a:pt x="0" y="0"/>
                </a:moveTo>
                <a:lnTo>
                  <a:pt x="3827145" y="0"/>
                </a:lnTo>
              </a:path>
            </a:pathLst>
          </a:custGeom>
          <a:ln w="6477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539626" y="5252402"/>
            <a:ext cx="6490970" cy="0"/>
          </a:xfrm>
          <a:custGeom>
            <a:avLst/>
            <a:gdLst/>
            <a:ahLst/>
            <a:cxnLst/>
            <a:rect l="l" t="t" r="r" b="b"/>
            <a:pathLst>
              <a:path w="6490970" h="0">
                <a:moveTo>
                  <a:pt x="0" y="0"/>
                </a:moveTo>
                <a:lnTo>
                  <a:pt x="6490716" y="0"/>
                </a:lnTo>
              </a:path>
            </a:pathLst>
          </a:custGeom>
          <a:ln w="12573">
            <a:solidFill>
              <a:srgbClr val="009D5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3203197" y="5653214"/>
            <a:ext cx="3827145" cy="0"/>
          </a:xfrm>
          <a:custGeom>
            <a:avLst/>
            <a:gdLst/>
            <a:ahLst/>
            <a:cxnLst/>
            <a:rect l="l" t="t" r="r" b="b"/>
            <a:pathLst>
              <a:path w="3827145" h="0">
                <a:moveTo>
                  <a:pt x="0" y="0"/>
                </a:moveTo>
                <a:lnTo>
                  <a:pt x="3827145" y="0"/>
                </a:lnTo>
              </a:path>
            </a:pathLst>
          </a:custGeom>
          <a:ln w="6477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3203197" y="5842190"/>
            <a:ext cx="3827145" cy="0"/>
          </a:xfrm>
          <a:custGeom>
            <a:avLst/>
            <a:gdLst/>
            <a:ahLst/>
            <a:cxnLst/>
            <a:rect l="l" t="t" r="r" b="b"/>
            <a:pathLst>
              <a:path w="3827145" h="0">
                <a:moveTo>
                  <a:pt x="0" y="0"/>
                </a:moveTo>
                <a:lnTo>
                  <a:pt x="3827145" y="0"/>
                </a:lnTo>
              </a:path>
            </a:pathLst>
          </a:custGeom>
          <a:ln w="6477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539626" y="6171755"/>
            <a:ext cx="6490970" cy="0"/>
          </a:xfrm>
          <a:custGeom>
            <a:avLst/>
            <a:gdLst/>
            <a:ahLst/>
            <a:cxnLst/>
            <a:rect l="l" t="t" r="r" b="b"/>
            <a:pathLst>
              <a:path w="6490970" h="0">
                <a:moveTo>
                  <a:pt x="0" y="0"/>
                </a:moveTo>
                <a:lnTo>
                  <a:pt x="6490716" y="0"/>
                </a:lnTo>
              </a:path>
            </a:pathLst>
          </a:custGeom>
          <a:ln w="12573">
            <a:solidFill>
              <a:srgbClr val="009D5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3203197" y="6572567"/>
            <a:ext cx="3827145" cy="0"/>
          </a:xfrm>
          <a:custGeom>
            <a:avLst/>
            <a:gdLst/>
            <a:ahLst/>
            <a:cxnLst/>
            <a:rect l="l" t="t" r="r" b="b"/>
            <a:pathLst>
              <a:path w="3827145" h="0">
                <a:moveTo>
                  <a:pt x="0" y="0"/>
                </a:moveTo>
                <a:lnTo>
                  <a:pt x="3827145" y="0"/>
                </a:lnTo>
              </a:path>
            </a:pathLst>
          </a:custGeom>
          <a:ln w="6477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/>
          <p:nvPr/>
        </p:nvSpPr>
        <p:spPr>
          <a:xfrm>
            <a:off x="3203197" y="6761924"/>
            <a:ext cx="3827145" cy="0"/>
          </a:xfrm>
          <a:custGeom>
            <a:avLst/>
            <a:gdLst/>
            <a:ahLst/>
            <a:cxnLst/>
            <a:rect l="l" t="t" r="r" b="b"/>
            <a:pathLst>
              <a:path w="3827145" h="0">
                <a:moveTo>
                  <a:pt x="0" y="0"/>
                </a:moveTo>
                <a:lnTo>
                  <a:pt x="3827145" y="0"/>
                </a:lnTo>
              </a:path>
            </a:pathLst>
          </a:custGeom>
          <a:ln w="6477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/>
          <p:nvPr/>
        </p:nvSpPr>
        <p:spPr>
          <a:xfrm>
            <a:off x="3203197" y="6950900"/>
            <a:ext cx="3827145" cy="0"/>
          </a:xfrm>
          <a:custGeom>
            <a:avLst/>
            <a:gdLst/>
            <a:ahLst/>
            <a:cxnLst/>
            <a:rect l="l" t="t" r="r" b="b"/>
            <a:pathLst>
              <a:path w="3827145" h="0">
                <a:moveTo>
                  <a:pt x="0" y="0"/>
                </a:moveTo>
                <a:lnTo>
                  <a:pt x="3827145" y="0"/>
                </a:lnTo>
              </a:path>
            </a:pathLst>
          </a:custGeom>
          <a:ln w="6477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/>
          <p:nvPr/>
        </p:nvSpPr>
        <p:spPr>
          <a:xfrm>
            <a:off x="3203197" y="7140257"/>
            <a:ext cx="3827145" cy="0"/>
          </a:xfrm>
          <a:custGeom>
            <a:avLst/>
            <a:gdLst/>
            <a:ahLst/>
            <a:cxnLst/>
            <a:rect l="l" t="t" r="r" b="b"/>
            <a:pathLst>
              <a:path w="3827145" h="0">
                <a:moveTo>
                  <a:pt x="0" y="0"/>
                </a:moveTo>
                <a:lnTo>
                  <a:pt x="3827145" y="0"/>
                </a:lnTo>
              </a:path>
            </a:pathLst>
          </a:custGeom>
          <a:ln w="6477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/>
          <p:nvPr/>
        </p:nvSpPr>
        <p:spPr>
          <a:xfrm>
            <a:off x="539626" y="7332662"/>
            <a:ext cx="6490970" cy="0"/>
          </a:xfrm>
          <a:custGeom>
            <a:avLst/>
            <a:gdLst/>
            <a:ahLst/>
            <a:cxnLst/>
            <a:rect l="l" t="t" r="r" b="b"/>
            <a:pathLst>
              <a:path w="6490970" h="0">
                <a:moveTo>
                  <a:pt x="0" y="0"/>
                </a:moveTo>
                <a:lnTo>
                  <a:pt x="6490716" y="0"/>
                </a:lnTo>
              </a:path>
            </a:pathLst>
          </a:custGeom>
          <a:ln w="12573">
            <a:solidFill>
              <a:srgbClr val="009D5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/>
          <p:nvPr/>
        </p:nvSpPr>
        <p:spPr>
          <a:xfrm>
            <a:off x="3203197" y="7733474"/>
            <a:ext cx="3827145" cy="0"/>
          </a:xfrm>
          <a:custGeom>
            <a:avLst/>
            <a:gdLst/>
            <a:ahLst/>
            <a:cxnLst/>
            <a:rect l="l" t="t" r="r" b="b"/>
            <a:pathLst>
              <a:path w="3827145" h="0">
                <a:moveTo>
                  <a:pt x="0" y="0"/>
                </a:moveTo>
                <a:lnTo>
                  <a:pt x="3827145" y="0"/>
                </a:lnTo>
              </a:path>
            </a:pathLst>
          </a:custGeom>
          <a:ln w="6477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8" name="object 28"/>
          <p:cNvSpPr/>
          <p:nvPr/>
        </p:nvSpPr>
        <p:spPr>
          <a:xfrm>
            <a:off x="3203197" y="7922450"/>
            <a:ext cx="3827145" cy="0"/>
          </a:xfrm>
          <a:custGeom>
            <a:avLst/>
            <a:gdLst/>
            <a:ahLst/>
            <a:cxnLst/>
            <a:rect l="l" t="t" r="r" b="b"/>
            <a:pathLst>
              <a:path w="3827145" h="0">
                <a:moveTo>
                  <a:pt x="0" y="0"/>
                </a:moveTo>
                <a:lnTo>
                  <a:pt x="3827145" y="0"/>
                </a:lnTo>
              </a:path>
            </a:pathLst>
          </a:custGeom>
          <a:ln w="6477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9" name="object 29"/>
          <p:cNvSpPr/>
          <p:nvPr/>
        </p:nvSpPr>
        <p:spPr>
          <a:xfrm>
            <a:off x="3203197" y="8111807"/>
            <a:ext cx="3827145" cy="0"/>
          </a:xfrm>
          <a:custGeom>
            <a:avLst/>
            <a:gdLst/>
            <a:ahLst/>
            <a:cxnLst/>
            <a:rect l="l" t="t" r="r" b="b"/>
            <a:pathLst>
              <a:path w="3827145" h="0">
                <a:moveTo>
                  <a:pt x="0" y="0"/>
                </a:moveTo>
                <a:lnTo>
                  <a:pt x="3827145" y="0"/>
                </a:lnTo>
              </a:path>
            </a:pathLst>
          </a:custGeom>
          <a:ln w="6477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0" name="object 30"/>
          <p:cNvSpPr/>
          <p:nvPr/>
        </p:nvSpPr>
        <p:spPr>
          <a:xfrm>
            <a:off x="3203197" y="8301164"/>
            <a:ext cx="3827145" cy="0"/>
          </a:xfrm>
          <a:custGeom>
            <a:avLst/>
            <a:gdLst/>
            <a:ahLst/>
            <a:cxnLst/>
            <a:rect l="l" t="t" r="r" b="b"/>
            <a:pathLst>
              <a:path w="3827145" h="0">
                <a:moveTo>
                  <a:pt x="0" y="0"/>
                </a:moveTo>
                <a:lnTo>
                  <a:pt x="3827145" y="0"/>
                </a:lnTo>
              </a:path>
            </a:pathLst>
          </a:custGeom>
          <a:ln w="6477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1" name="object 31"/>
          <p:cNvSpPr/>
          <p:nvPr/>
        </p:nvSpPr>
        <p:spPr>
          <a:xfrm>
            <a:off x="539626" y="8630729"/>
            <a:ext cx="6490970" cy="0"/>
          </a:xfrm>
          <a:custGeom>
            <a:avLst/>
            <a:gdLst/>
            <a:ahLst/>
            <a:cxnLst/>
            <a:rect l="l" t="t" r="r" b="b"/>
            <a:pathLst>
              <a:path w="6490970" h="0">
                <a:moveTo>
                  <a:pt x="0" y="0"/>
                </a:moveTo>
                <a:lnTo>
                  <a:pt x="6490716" y="0"/>
                </a:lnTo>
              </a:path>
            </a:pathLst>
          </a:custGeom>
          <a:ln w="12573">
            <a:solidFill>
              <a:srgbClr val="009D5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2" name="object 32"/>
          <p:cNvSpPr/>
          <p:nvPr/>
        </p:nvSpPr>
        <p:spPr>
          <a:xfrm>
            <a:off x="3203197" y="9031160"/>
            <a:ext cx="3827145" cy="0"/>
          </a:xfrm>
          <a:custGeom>
            <a:avLst/>
            <a:gdLst/>
            <a:ahLst/>
            <a:cxnLst/>
            <a:rect l="l" t="t" r="r" b="b"/>
            <a:pathLst>
              <a:path w="3827145" h="0">
                <a:moveTo>
                  <a:pt x="0" y="0"/>
                </a:moveTo>
                <a:lnTo>
                  <a:pt x="3827145" y="0"/>
                </a:lnTo>
              </a:path>
            </a:pathLst>
          </a:custGeom>
          <a:ln w="6477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3" name="object 33"/>
          <p:cNvSpPr/>
          <p:nvPr/>
        </p:nvSpPr>
        <p:spPr>
          <a:xfrm>
            <a:off x="539626" y="9231185"/>
            <a:ext cx="6490970" cy="0"/>
          </a:xfrm>
          <a:custGeom>
            <a:avLst/>
            <a:gdLst/>
            <a:ahLst/>
            <a:cxnLst/>
            <a:rect l="l" t="t" r="r" b="b"/>
            <a:pathLst>
              <a:path w="6490970" h="0">
                <a:moveTo>
                  <a:pt x="0" y="0"/>
                </a:moveTo>
                <a:lnTo>
                  <a:pt x="6490716" y="0"/>
                </a:lnTo>
              </a:path>
            </a:pathLst>
          </a:custGeom>
          <a:ln w="25526">
            <a:solidFill>
              <a:srgbClr val="009D5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4" name="object 34"/>
          <p:cNvSpPr txBox="1"/>
          <p:nvPr/>
        </p:nvSpPr>
        <p:spPr>
          <a:xfrm>
            <a:off x="526926" y="1643632"/>
            <a:ext cx="237490" cy="126365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000" spc="-5" b="1">
                <a:solidFill>
                  <a:srgbClr val="009D57"/>
                </a:solidFill>
                <a:latin typeface="Arial"/>
                <a:cs typeface="Arial"/>
              </a:rPr>
              <a:t>1</a:t>
            </a:r>
            <a:endParaRPr sz="3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2550"/>
              </a:spcBef>
            </a:pPr>
            <a:r>
              <a:rPr dirty="0" sz="3000" spc="-5" b="1">
                <a:solidFill>
                  <a:srgbClr val="009D57"/>
                </a:solidFill>
                <a:latin typeface="Arial"/>
                <a:cs typeface="Arial"/>
              </a:rPr>
              <a:t>2</a:t>
            </a:r>
            <a:endParaRPr sz="3000">
              <a:latin typeface="Arial"/>
              <a:cs typeface="Arial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526926" y="3022852"/>
            <a:ext cx="237490" cy="482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000" spc="-5" b="1">
                <a:solidFill>
                  <a:srgbClr val="009D57"/>
                </a:solidFill>
                <a:latin typeface="Arial"/>
                <a:cs typeface="Arial"/>
              </a:rPr>
              <a:t>3</a:t>
            </a:r>
            <a:endParaRPr sz="3000">
              <a:latin typeface="Arial"/>
              <a:cs typeface="Arial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526926" y="4455412"/>
            <a:ext cx="237490" cy="123888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000" spc="-5" b="1">
                <a:solidFill>
                  <a:srgbClr val="009D57"/>
                </a:solidFill>
                <a:latin typeface="Arial"/>
                <a:cs typeface="Arial"/>
              </a:rPr>
              <a:t>4</a:t>
            </a:r>
            <a:endParaRPr sz="3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2350"/>
              </a:spcBef>
            </a:pPr>
            <a:r>
              <a:rPr dirty="0" sz="3000" spc="-5" b="1">
                <a:solidFill>
                  <a:srgbClr val="009D57"/>
                </a:solidFill>
                <a:latin typeface="Arial"/>
                <a:cs typeface="Arial"/>
              </a:rPr>
              <a:t>5</a:t>
            </a:r>
            <a:endParaRPr sz="3000">
              <a:latin typeface="Arial"/>
              <a:cs typeface="Arial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526926" y="6129526"/>
            <a:ext cx="237490" cy="482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000" spc="-5" b="1">
                <a:solidFill>
                  <a:srgbClr val="009D57"/>
                </a:solidFill>
                <a:latin typeface="Arial"/>
                <a:cs typeface="Arial"/>
              </a:rPr>
              <a:t>6</a:t>
            </a:r>
            <a:endParaRPr sz="3000">
              <a:latin typeface="Arial"/>
              <a:cs typeface="Arial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526926" y="7288909"/>
            <a:ext cx="237490" cy="482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000" spc="-5" b="1">
                <a:solidFill>
                  <a:srgbClr val="009D57"/>
                </a:solidFill>
                <a:latin typeface="Arial"/>
                <a:cs typeface="Arial"/>
              </a:rPr>
              <a:t>7</a:t>
            </a:r>
            <a:endParaRPr sz="3000">
              <a:latin typeface="Arial"/>
              <a:cs typeface="Arial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3191259" y="212597"/>
            <a:ext cx="3183255" cy="8483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5" b="1">
                <a:solidFill>
                  <a:srgbClr val="009D57"/>
                </a:solidFill>
                <a:latin typeface="Arial"/>
                <a:cs typeface="Arial"/>
              </a:rPr>
              <a:t>Capítulo</a:t>
            </a:r>
            <a:r>
              <a:rPr dirty="0" sz="1800" spc="-10" b="1">
                <a:solidFill>
                  <a:srgbClr val="009D57"/>
                </a:solidFill>
                <a:latin typeface="Arial"/>
                <a:cs typeface="Arial"/>
              </a:rPr>
              <a:t> </a:t>
            </a:r>
            <a:r>
              <a:rPr dirty="0" sz="1800" spc="-35" b="1">
                <a:solidFill>
                  <a:srgbClr val="009D57"/>
                </a:solidFill>
                <a:latin typeface="Arial"/>
                <a:cs typeface="Arial"/>
              </a:rPr>
              <a:t>F</a:t>
            </a:r>
            <a:endParaRPr sz="1800">
              <a:latin typeface="Arial"/>
              <a:cs typeface="Arial"/>
            </a:endParaRPr>
          </a:p>
          <a:p>
            <a:pPr marL="12700" marR="5080">
              <a:lnSpc>
                <a:spcPct val="100000"/>
              </a:lnSpc>
            </a:pPr>
            <a:r>
              <a:rPr dirty="0" sz="1800" spc="-5" b="1">
                <a:solidFill>
                  <a:srgbClr val="231F20"/>
                </a:solidFill>
                <a:latin typeface="Arial"/>
                <a:cs typeface="Arial"/>
              </a:rPr>
              <a:t>Protección </a:t>
            </a:r>
            <a:r>
              <a:rPr dirty="0" sz="1800" spc="5" b="1">
                <a:solidFill>
                  <a:srgbClr val="231F20"/>
                </a:solidFill>
                <a:latin typeface="Arial"/>
                <a:cs typeface="Arial"/>
              </a:rPr>
              <a:t>contra </a:t>
            </a:r>
            <a:r>
              <a:rPr dirty="0" sz="1800" b="1">
                <a:solidFill>
                  <a:srgbClr val="231F20"/>
                </a:solidFill>
                <a:latin typeface="Arial"/>
                <a:cs typeface="Arial"/>
              </a:rPr>
              <a:t>descargas  </a:t>
            </a:r>
            <a:r>
              <a:rPr dirty="0" sz="1800" spc="5" b="1">
                <a:solidFill>
                  <a:srgbClr val="231F20"/>
                </a:solidFill>
                <a:latin typeface="Arial"/>
                <a:cs typeface="Arial"/>
              </a:rPr>
              <a:t>eléctricas</a:t>
            </a:r>
            <a:endParaRPr sz="1800">
              <a:latin typeface="Arial"/>
              <a:cs typeface="Arial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3190497" y="1394840"/>
            <a:ext cx="46863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b="1">
                <a:solidFill>
                  <a:srgbClr val="231F20"/>
                </a:solidFill>
                <a:latin typeface="Arial"/>
                <a:cs typeface="Arial"/>
              </a:rPr>
              <a:t>Índice</a:t>
            </a:r>
            <a:endParaRPr sz="1200">
              <a:latin typeface="Arial"/>
              <a:cs typeface="Arial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3190497" y="1649460"/>
            <a:ext cx="1308100" cy="417195"/>
          </a:xfrm>
          <a:prstGeom prst="rect">
            <a:avLst/>
          </a:prstGeom>
        </p:spPr>
        <p:txBody>
          <a:bodyPr wrap="square" lIns="0" tIns="660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520"/>
              </a:spcBef>
            </a:pPr>
            <a:r>
              <a:rPr dirty="0" sz="1000" spc="-5" b="1">
                <a:solidFill>
                  <a:srgbClr val="009D57"/>
                </a:solidFill>
                <a:latin typeface="Arial"/>
                <a:cs typeface="Arial"/>
              </a:rPr>
              <a:t>General</a:t>
            </a:r>
            <a:endParaRPr sz="1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80"/>
              </a:spcBef>
            </a:pPr>
            <a:r>
              <a:rPr dirty="0" sz="900" spc="-5">
                <a:solidFill>
                  <a:srgbClr val="231F20"/>
                </a:solidFill>
                <a:latin typeface="Arial"/>
                <a:cs typeface="Arial"/>
              </a:rPr>
              <a:t>1.1 Descargas</a:t>
            </a:r>
            <a:r>
              <a:rPr dirty="0" sz="900" spc="-7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00" spc="-5">
                <a:solidFill>
                  <a:srgbClr val="231F20"/>
                </a:solidFill>
                <a:latin typeface="Arial"/>
                <a:cs typeface="Arial"/>
              </a:rPr>
              <a:t>eléctricas</a:t>
            </a:r>
            <a:endParaRPr sz="900">
              <a:latin typeface="Arial"/>
              <a:cs typeface="Arial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6772659" y="1649460"/>
            <a:ext cx="172085" cy="417195"/>
          </a:xfrm>
          <a:prstGeom prst="rect">
            <a:avLst/>
          </a:prstGeom>
        </p:spPr>
        <p:txBody>
          <a:bodyPr wrap="square" lIns="0" tIns="660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520"/>
              </a:spcBef>
            </a:pPr>
            <a:r>
              <a:rPr dirty="0" sz="1000" spc="-10" b="1">
                <a:solidFill>
                  <a:srgbClr val="009D57"/>
                </a:solidFill>
                <a:latin typeface="Arial"/>
                <a:cs typeface="Arial"/>
              </a:rPr>
              <a:t>F2</a:t>
            </a:r>
            <a:endParaRPr sz="1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80"/>
              </a:spcBef>
            </a:pPr>
            <a:r>
              <a:rPr dirty="0" sz="900">
                <a:solidFill>
                  <a:srgbClr val="231F20"/>
                </a:solidFill>
                <a:latin typeface="Arial"/>
                <a:cs typeface="Arial"/>
              </a:rPr>
              <a:t>F2</a:t>
            </a:r>
            <a:endParaRPr sz="900">
              <a:latin typeface="Arial"/>
              <a:cs typeface="Arial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3190497" y="2092870"/>
            <a:ext cx="2458720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 spc="-5">
                <a:solidFill>
                  <a:srgbClr val="231F20"/>
                </a:solidFill>
                <a:latin typeface="Arial"/>
                <a:cs typeface="Arial"/>
              </a:rPr>
              <a:t>1.2 </a:t>
            </a:r>
            <a:r>
              <a:rPr dirty="0" sz="900">
                <a:solidFill>
                  <a:srgbClr val="231F20"/>
                </a:solidFill>
                <a:latin typeface="Arial"/>
                <a:cs typeface="Arial"/>
              </a:rPr>
              <a:t>Protección frente a </a:t>
            </a:r>
            <a:r>
              <a:rPr dirty="0" sz="900" spc="-5">
                <a:solidFill>
                  <a:srgbClr val="231F20"/>
                </a:solidFill>
                <a:latin typeface="Arial"/>
                <a:cs typeface="Arial"/>
              </a:rPr>
              <a:t>las descargas</a:t>
            </a:r>
            <a:r>
              <a:rPr dirty="0" sz="900" spc="-6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00" spc="-5">
                <a:solidFill>
                  <a:srgbClr val="231F20"/>
                </a:solidFill>
                <a:latin typeface="Arial"/>
                <a:cs typeface="Arial"/>
              </a:rPr>
              <a:t>eléctricas</a:t>
            </a:r>
            <a:endParaRPr sz="900">
              <a:latin typeface="Arial"/>
              <a:cs typeface="Arial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6772774" y="2092870"/>
            <a:ext cx="159385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>
                <a:solidFill>
                  <a:srgbClr val="231F20"/>
                </a:solidFill>
                <a:latin typeface="Arial"/>
                <a:cs typeface="Arial"/>
              </a:rPr>
              <a:t>F3</a:t>
            </a:r>
            <a:endParaRPr sz="900">
              <a:latin typeface="Arial"/>
              <a:cs typeface="Arial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3190497" y="2281808"/>
            <a:ext cx="1810385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 spc="-5">
                <a:solidFill>
                  <a:srgbClr val="231F20"/>
                </a:solidFill>
                <a:latin typeface="Arial"/>
                <a:cs typeface="Arial"/>
              </a:rPr>
              <a:t>1.3 Contactos directos </a:t>
            </a:r>
            <a:r>
              <a:rPr dirty="0" sz="900">
                <a:solidFill>
                  <a:srgbClr val="231F20"/>
                </a:solidFill>
                <a:latin typeface="Arial"/>
                <a:cs typeface="Arial"/>
              </a:rPr>
              <a:t>e</a:t>
            </a:r>
            <a:r>
              <a:rPr dirty="0" sz="900" spc="-5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00" spc="-5">
                <a:solidFill>
                  <a:srgbClr val="231F20"/>
                </a:solidFill>
                <a:latin typeface="Arial"/>
                <a:cs typeface="Arial"/>
              </a:rPr>
              <a:t>indirectos</a:t>
            </a:r>
            <a:endParaRPr sz="900">
              <a:latin typeface="Arial"/>
              <a:cs typeface="Arial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6772774" y="2281808"/>
            <a:ext cx="159385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>
                <a:solidFill>
                  <a:srgbClr val="231F20"/>
                </a:solidFill>
                <a:latin typeface="Arial"/>
                <a:cs typeface="Arial"/>
              </a:rPr>
              <a:t>F3</a:t>
            </a:r>
            <a:endParaRPr sz="900">
              <a:latin typeface="Arial"/>
              <a:cs typeface="Arial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3190497" y="2413958"/>
            <a:ext cx="2877820" cy="434340"/>
          </a:xfrm>
          <a:prstGeom prst="rect">
            <a:avLst/>
          </a:prstGeom>
        </p:spPr>
        <p:txBody>
          <a:bodyPr wrap="square" lIns="0" tIns="755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595"/>
              </a:spcBef>
            </a:pPr>
            <a:r>
              <a:rPr dirty="0" sz="1000" b="1">
                <a:solidFill>
                  <a:srgbClr val="009D57"/>
                </a:solidFill>
                <a:latin typeface="Arial"/>
                <a:cs typeface="Arial"/>
              </a:rPr>
              <a:t>Protección </a:t>
            </a:r>
            <a:r>
              <a:rPr dirty="0" sz="1000" spc="5" b="1">
                <a:solidFill>
                  <a:srgbClr val="009D57"/>
                </a:solidFill>
                <a:latin typeface="Arial"/>
                <a:cs typeface="Arial"/>
              </a:rPr>
              <a:t>contra </a:t>
            </a:r>
            <a:r>
              <a:rPr dirty="0" sz="1000" spc="-15" b="1">
                <a:solidFill>
                  <a:srgbClr val="009D57"/>
                </a:solidFill>
                <a:latin typeface="Arial"/>
                <a:cs typeface="Arial"/>
              </a:rPr>
              <a:t>los </a:t>
            </a:r>
            <a:r>
              <a:rPr dirty="0" sz="1000" spc="5" b="1">
                <a:solidFill>
                  <a:srgbClr val="009D57"/>
                </a:solidFill>
                <a:latin typeface="Arial"/>
                <a:cs typeface="Arial"/>
              </a:rPr>
              <a:t>contactos</a:t>
            </a:r>
            <a:r>
              <a:rPr dirty="0" sz="1000" b="1">
                <a:solidFill>
                  <a:srgbClr val="009D57"/>
                </a:solidFill>
                <a:latin typeface="Arial"/>
                <a:cs typeface="Arial"/>
              </a:rPr>
              <a:t> directos</a:t>
            </a:r>
            <a:endParaRPr sz="1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445"/>
              </a:spcBef>
            </a:pPr>
            <a:r>
              <a:rPr dirty="0" sz="900" spc="-5">
                <a:solidFill>
                  <a:srgbClr val="231F20"/>
                </a:solidFill>
                <a:latin typeface="Arial"/>
                <a:cs typeface="Arial"/>
              </a:rPr>
              <a:t>2.1 </a:t>
            </a:r>
            <a:r>
              <a:rPr dirty="0" sz="900">
                <a:solidFill>
                  <a:srgbClr val="231F20"/>
                </a:solidFill>
                <a:latin typeface="Arial"/>
                <a:cs typeface="Arial"/>
              </a:rPr>
              <a:t>Medidas </a:t>
            </a:r>
            <a:r>
              <a:rPr dirty="0" sz="900" spc="-5">
                <a:solidFill>
                  <a:srgbClr val="231F20"/>
                </a:solidFill>
                <a:latin typeface="Arial"/>
                <a:cs typeface="Arial"/>
              </a:rPr>
              <a:t>de protección </a:t>
            </a:r>
            <a:r>
              <a:rPr dirty="0" sz="900">
                <a:solidFill>
                  <a:srgbClr val="231F20"/>
                </a:solidFill>
                <a:latin typeface="Arial"/>
                <a:cs typeface="Arial"/>
              </a:rPr>
              <a:t>contra </a:t>
            </a:r>
            <a:r>
              <a:rPr dirty="0" sz="900" spc="-5">
                <a:solidFill>
                  <a:srgbClr val="231F20"/>
                </a:solidFill>
                <a:latin typeface="Arial"/>
                <a:cs typeface="Arial"/>
              </a:rPr>
              <a:t>los </a:t>
            </a:r>
            <a:r>
              <a:rPr dirty="0" sz="900">
                <a:solidFill>
                  <a:srgbClr val="231F20"/>
                </a:solidFill>
                <a:latin typeface="Arial"/>
                <a:cs typeface="Arial"/>
              </a:rPr>
              <a:t>contactos</a:t>
            </a:r>
            <a:r>
              <a:rPr dirty="0" sz="900" spc="-6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00" spc="-5">
                <a:solidFill>
                  <a:srgbClr val="231F20"/>
                </a:solidFill>
                <a:latin typeface="Arial"/>
                <a:cs typeface="Arial"/>
              </a:rPr>
              <a:t>directos</a:t>
            </a:r>
            <a:endParaRPr sz="900">
              <a:latin typeface="Arial"/>
              <a:cs typeface="Arial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6772774" y="2413958"/>
            <a:ext cx="172085" cy="434340"/>
          </a:xfrm>
          <a:prstGeom prst="rect">
            <a:avLst/>
          </a:prstGeom>
        </p:spPr>
        <p:txBody>
          <a:bodyPr wrap="square" lIns="0" tIns="755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595"/>
              </a:spcBef>
            </a:pPr>
            <a:r>
              <a:rPr dirty="0" sz="1000" spc="-10" b="1">
                <a:solidFill>
                  <a:srgbClr val="009D57"/>
                </a:solidFill>
                <a:latin typeface="Arial"/>
                <a:cs typeface="Arial"/>
              </a:rPr>
              <a:t>F4</a:t>
            </a:r>
            <a:endParaRPr sz="1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445"/>
              </a:spcBef>
            </a:pPr>
            <a:r>
              <a:rPr dirty="0" sz="900">
                <a:solidFill>
                  <a:srgbClr val="231F20"/>
                </a:solidFill>
                <a:latin typeface="Arial"/>
                <a:cs typeface="Arial"/>
              </a:rPr>
              <a:t>F4</a:t>
            </a:r>
            <a:endParaRPr sz="900">
              <a:latin typeface="Arial"/>
              <a:cs typeface="Arial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3190497" y="2875064"/>
            <a:ext cx="3360420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 spc="-5">
                <a:solidFill>
                  <a:srgbClr val="231F20"/>
                </a:solidFill>
                <a:latin typeface="Arial"/>
                <a:cs typeface="Arial"/>
              </a:rPr>
              <a:t>2.2 </a:t>
            </a:r>
            <a:r>
              <a:rPr dirty="0" sz="900">
                <a:solidFill>
                  <a:srgbClr val="231F20"/>
                </a:solidFill>
                <a:latin typeface="Arial"/>
                <a:cs typeface="Arial"/>
              </a:rPr>
              <a:t>Medidas </a:t>
            </a:r>
            <a:r>
              <a:rPr dirty="0" sz="900" spc="-5">
                <a:solidFill>
                  <a:srgbClr val="231F20"/>
                </a:solidFill>
                <a:latin typeface="Arial"/>
                <a:cs typeface="Arial"/>
              </a:rPr>
              <a:t>de protección adicional </a:t>
            </a:r>
            <a:r>
              <a:rPr dirty="0" sz="900">
                <a:solidFill>
                  <a:srgbClr val="231F20"/>
                </a:solidFill>
                <a:latin typeface="Arial"/>
                <a:cs typeface="Arial"/>
              </a:rPr>
              <a:t>contra </a:t>
            </a:r>
            <a:r>
              <a:rPr dirty="0" sz="900" spc="-5">
                <a:solidFill>
                  <a:srgbClr val="231F20"/>
                </a:solidFill>
                <a:latin typeface="Arial"/>
                <a:cs typeface="Arial"/>
              </a:rPr>
              <a:t>los </a:t>
            </a:r>
            <a:r>
              <a:rPr dirty="0" sz="900">
                <a:solidFill>
                  <a:srgbClr val="231F20"/>
                </a:solidFill>
                <a:latin typeface="Arial"/>
                <a:cs typeface="Arial"/>
              </a:rPr>
              <a:t>contactos</a:t>
            </a:r>
            <a:r>
              <a:rPr dirty="0" sz="900" spc="-6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00" spc="-5">
                <a:solidFill>
                  <a:srgbClr val="231F20"/>
                </a:solidFill>
                <a:latin typeface="Arial"/>
                <a:cs typeface="Arial"/>
              </a:rPr>
              <a:t>directos</a:t>
            </a:r>
            <a:endParaRPr sz="900">
              <a:latin typeface="Arial"/>
              <a:cs typeface="Arial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6772071" y="2875064"/>
            <a:ext cx="159385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>
                <a:solidFill>
                  <a:srgbClr val="231F20"/>
                </a:solidFill>
                <a:latin typeface="Arial"/>
                <a:cs typeface="Arial"/>
              </a:rPr>
              <a:t>F5</a:t>
            </a:r>
            <a:endParaRPr sz="900">
              <a:latin typeface="Arial"/>
              <a:cs typeface="Arial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6773295" y="3069970"/>
            <a:ext cx="171450" cy="177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00" spc="-10" b="1">
                <a:solidFill>
                  <a:srgbClr val="009D57"/>
                </a:solidFill>
                <a:latin typeface="Arial"/>
                <a:cs typeface="Arial"/>
              </a:rPr>
              <a:t>F6</a:t>
            </a:r>
            <a:endParaRPr sz="1000">
              <a:latin typeface="Arial"/>
              <a:cs typeface="Arial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3190497" y="3007176"/>
            <a:ext cx="2610485" cy="434340"/>
          </a:xfrm>
          <a:prstGeom prst="rect">
            <a:avLst/>
          </a:prstGeom>
        </p:spPr>
        <p:txBody>
          <a:bodyPr wrap="square" lIns="0" tIns="755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595"/>
              </a:spcBef>
            </a:pPr>
            <a:r>
              <a:rPr dirty="0" sz="1000" b="1">
                <a:solidFill>
                  <a:srgbClr val="009D57"/>
                </a:solidFill>
                <a:latin typeface="Arial"/>
                <a:cs typeface="Arial"/>
              </a:rPr>
              <a:t>Protección </a:t>
            </a:r>
            <a:r>
              <a:rPr dirty="0" sz="1000" spc="5" b="1">
                <a:solidFill>
                  <a:srgbClr val="009D57"/>
                </a:solidFill>
                <a:latin typeface="Arial"/>
                <a:cs typeface="Arial"/>
              </a:rPr>
              <a:t>contra </a:t>
            </a:r>
            <a:r>
              <a:rPr dirty="0" sz="1000" spc="-15" b="1">
                <a:solidFill>
                  <a:srgbClr val="009D57"/>
                </a:solidFill>
                <a:latin typeface="Arial"/>
                <a:cs typeface="Arial"/>
              </a:rPr>
              <a:t>los </a:t>
            </a:r>
            <a:r>
              <a:rPr dirty="0" sz="1000" spc="5" b="1">
                <a:solidFill>
                  <a:srgbClr val="009D57"/>
                </a:solidFill>
                <a:latin typeface="Arial"/>
                <a:cs typeface="Arial"/>
              </a:rPr>
              <a:t>contactos</a:t>
            </a:r>
            <a:r>
              <a:rPr dirty="0" sz="1000" spc="-5" b="1">
                <a:solidFill>
                  <a:srgbClr val="009D57"/>
                </a:solidFill>
                <a:latin typeface="Arial"/>
                <a:cs typeface="Arial"/>
              </a:rPr>
              <a:t> indirectos</a:t>
            </a:r>
            <a:endParaRPr sz="1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445"/>
              </a:spcBef>
            </a:pPr>
            <a:r>
              <a:rPr dirty="0" sz="900" spc="-5">
                <a:solidFill>
                  <a:srgbClr val="231F20"/>
                </a:solidFill>
                <a:latin typeface="Arial"/>
                <a:cs typeface="Arial"/>
              </a:rPr>
              <a:t>3.1 </a:t>
            </a:r>
            <a:r>
              <a:rPr dirty="0" sz="900">
                <a:solidFill>
                  <a:srgbClr val="231F20"/>
                </a:solidFill>
                <a:latin typeface="Arial"/>
                <a:cs typeface="Arial"/>
              </a:rPr>
              <a:t>Medidas </a:t>
            </a:r>
            <a:r>
              <a:rPr dirty="0" sz="900" spc="-5">
                <a:solidFill>
                  <a:srgbClr val="231F20"/>
                </a:solidFill>
                <a:latin typeface="Arial"/>
                <a:cs typeface="Arial"/>
              </a:rPr>
              <a:t>de protección </a:t>
            </a:r>
            <a:r>
              <a:rPr dirty="0" sz="900">
                <a:solidFill>
                  <a:srgbClr val="231F20"/>
                </a:solidFill>
                <a:latin typeface="Arial"/>
                <a:cs typeface="Arial"/>
              </a:rPr>
              <a:t>mediante</a:t>
            </a:r>
            <a:r>
              <a:rPr dirty="0" sz="900" spc="-6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00" spc="-5">
                <a:solidFill>
                  <a:srgbClr val="231F20"/>
                </a:solidFill>
                <a:latin typeface="Arial"/>
                <a:cs typeface="Arial"/>
              </a:rPr>
              <a:t>desconexión</a:t>
            </a:r>
            <a:endParaRPr sz="900">
              <a:latin typeface="Arial"/>
              <a:cs typeface="Arial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3190497" y="3416045"/>
            <a:ext cx="1536700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 spc="-5">
                <a:solidFill>
                  <a:srgbClr val="231F20"/>
                </a:solidFill>
                <a:latin typeface="Arial"/>
                <a:cs typeface="Arial"/>
              </a:rPr>
              <a:t>automática de la</a:t>
            </a:r>
            <a:r>
              <a:rPr dirty="0" sz="900" spc="-7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00" spc="-5">
                <a:solidFill>
                  <a:srgbClr val="231F20"/>
                </a:solidFill>
                <a:latin typeface="Arial"/>
                <a:cs typeface="Arial"/>
              </a:rPr>
              <a:t>alimentación</a:t>
            </a:r>
            <a:endParaRPr sz="900">
              <a:latin typeface="Arial"/>
              <a:cs typeface="Arial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6772659" y="3416045"/>
            <a:ext cx="159385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>
                <a:solidFill>
                  <a:srgbClr val="231F20"/>
                </a:solidFill>
                <a:latin typeface="Arial"/>
                <a:cs typeface="Arial"/>
              </a:rPr>
              <a:t>F6</a:t>
            </a:r>
            <a:endParaRPr sz="900">
              <a:latin typeface="Arial"/>
              <a:cs typeface="Arial"/>
            </a:endParaRPr>
          </a:p>
        </p:txBody>
      </p:sp>
      <p:sp>
        <p:nvSpPr>
          <p:cNvPr id="55" name="object 55"/>
          <p:cNvSpPr/>
          <p:nvPr/>
        </p:nvSpPr>
        <p:spPr>
          <a:xfrm>
            <a:off x="7055870" y="2925825"/>
            <a:ext cx="500380" cy="396240"/>
          </a:xfrm>
          <a:custGeom>
            <a:avLst/>
            <a:gdLst/>
            <a:ahLst/>
            <a:cxnLst/>
            <a:rect l="l" t="t" r="r" b="b"/>
            <a:pathLst>
              <a:path w="500379" h="396239">
                <a:moveTo>
                  <a:pt x="0" y="0"/>
                </a:moveTo>
                <a:lnTo>
                  <a:pt x="500125" y="0"/>
                </a:lnTo>
                <a:lnTo>
                  <a:pt x="500125" y="396240"/>
                </a:lnTo>
                <a:lnTo>
                  <a:pt x="0" y="396240"/>
                </a:lnTo>
                <a:lnTo>
                  <a:pt x="0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6" name="object 56"/>
          <p:cNvSpPr txBox="1"/>
          <p:nvPr/>
        </p:nvSpPr>
        <p:spPr>
          <a:xfrm>
            <a:off x="7053839" y="2898520"/>
            <a:ext cx="173990" cy="177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00" b="1">
                <a:solidFill>
                  <a:srgbClr val="FFFFFF"/>
                </a:solidFill>
                <a:latin typeface="Arial"/>
                <a:cs typeface="Arial"/>
              </a:rPr>
              <a:t>F</a:t>
            </a:r>
            <a:r>
              <a:rPr dirty="0" sz="1000" spc="-5" b="1">
                <a:solidFill>
                  <a:srgbClr val="FFFFFF"/>
                </a:solidFill>
                <a:latin typeface="Arial"/>
                <a:cs typeface="Arial"/>
              </a:rPr>
              <a:t>1</a:t>
            </a:r>
            <a:endParaRPr sz="1000">
              <a:latin typeface="Arial"/>
              <a:cs typeface="Arial"/>
            </a:endParaRPr>
          </a:p>
        </p:txBody>
      </p:sp>
      <p:sp>
        <p:nvSpPr>
          <p:cNvPr id="57" name="object 57"/>
          <p:cNvSpPr txBox="1"/>
          <p:nvPr/>
        </p:nvSpPr>
        <p:spPr>
          <a:xfrm>
            <a:off x="3190497" y="3605402"/>
            <a:ext cx="2553335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 spc="-5">
                <a:solidFill>
                  <a:srgbClr val="231F20"/>
                </a:solidFill>
                <a:latin typeface="Arial"/>
                <a:cs typeface="Arial"/>
              </a:rPr>
              <a:t>3.2 Desconexión automática para el esquema</a:t>
            </a:r>
            <a:r>
              <a:rPr dirty="0" sz="900" spc="-4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00">
                <a:solidFill>
                  <a:srgbClr val="231F20"/>
                </a:solidFill>
                <a:latin typeface="Arial"/>
                <a:cs typeface="Arial"/>
              </a:rPr>
              <a:t>TT</a:t>
            </a:r>
            <a:endParaRPr sz="900">
              <a:latin typeface="Arial"/>
              <a:cs typeface="Arial"/>
            </a:endParaRPr>
          </a:p>
        </p:txBody>
      </p:sp>
      <p:sp>
        <p:nvSpPr>
          <p:cNvPr id="58" name="object 58"/>
          <p:cNvSpPr txBox="1"/>
          <p:nvPr/>
        </p:nvSpPr>
        <p:spPr>
          <a:xfrm>
            <a:off x="6772774" y="3605402"/>
            <a:ext cx="159385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>
                <a:solidFill>
                  <a:srgbClr val="231F20"/>
                </a:solidFill>
                <a:latin typeface="Arial"/>
                <a:cs typeface="Arial"/>
              </a:rPr>
              <a:t>F7</a:t>
            </a:r>
            <a:endParaRPr sz="900">
              <a:latin typeface="Arial"/>
              <a:cs typeface="Arial"/>
            </a:endParaRPr>
          </a:p>
        </p:txBody>
      </p:sp>
      <p:sp>
        <p:nvSpPr>
          <p:cNvPr id="59" name="object 59"/>
          <p:cNvSpPr txBox="1"/>
          <p:nvPr/>
        </p:nvSpPr>
        <p:spPr>
          <a:xfrm>
            <a:off x="3190497" y="3742104"/>
            <a:ext cx="3804920" cy="730885"/>
          </a:xfrm>
          <a:prstGeom prst="rect">
            <a:avLst/>
          </a:prstGeom>
        </p:spPr>
        <p:txBody>
          <a:bodyPr wrap="square" lIns="0" tIns="64769" rIns="0" bIns="0" rtlCol="0" vert="horz">
            <a:spAutoFit/>
          </a:bodyPr>
          <a:lstStyle/>
          <a:p>
            <a:pPr lvl="1" marL="234950" indent="-222885">
              <a:lnSpc>
                <a:spcPct val="100000"/>
              </a:lnSpc>
              <a:spcBef>
                <a:spcPts val="509"/>
              </a:spcBef>
              <a:buAutoNum type="arabicPeriod" startAt="3"/>
              <a:tabLst>
                <a:tab pos="235585" algn="l"/>
                <a:tab pos="3594735" algn="l"/>
              </a:tabLst>
            </a:pPr>
            <a:r>
              <a:rPr dirty="0" sz="900" spc="-5">
                <a:solidFill>
                  <a:srgbClr val="231F20"/>
                </a:solidFill>
                <a:latin typeface="Arial"/>
                <a:cs typeface="Arial"/>
              </a:rPr>
              <a:t>Desconexión automática en el</a:t>
            </a:r>
            <a:r>
              <a:rPr dirty="0" sz="900" spc="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00" spc="-5">
                <a:solidFill>
                  <a:srgbClr val="231F20"/>
                </a:solidFill>
                <a:latin typeface="Arial"/>
                <a:cs typeface="Arial"/>
              </a:rPr>
              <a:t>esquema</a:t>
            </a:r>
            <a:r>
              <a:rPr dirty="0" sz="900" spc="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00">
                <a:solidFill>
                  <a:srgbClr val="231F20"/>
                </a:solidFill>
                <a:latin typeface="Arial"/>
                <a:cs typeface="Arial"/>
              </a:rPr>
              <a:t>TN	F8</a:t>
            </a:r>
            <a:endParaRPr sz="900">
              <a:latin typeface="Arial"/>
              <a:cs typeface="Arial"/>
            </a:endParaRPr>
          </a:p>
          <a:p>
            <a:pPr lvl="1" marL="234950" indent="-222885">
              <a:lnSpc>
                <a:spcPct val="100000"/>
              </a:lnSpc>
              <a:spcBef>
                <a:spcPts val="409"/>
              </a:spcBef>
              <a:buAutoNum type="arabicPeriod" startAt="3"/>
              <a:tabLst>
                <a:tab pos="235585" algn="l"/>
              </a:tabLst>
            </a:pPr>
            <a:r>
              <a:rPr dirty="0" sz="900" spc="-5">
                <a:solidFill>
                  <a:srgbClr val="231F20"/>
                </a:solidFill>
                <a:latin typeface="Arial"/>
                <a:cs typeface="Arial"/>
              </a:rPr>
              <a:t>Desconexión automática por </a:t>
            </a:r>
            <a:r>
              <a:rPr dirty="0" sz="900">
                <a:solidFill>
                  <a:srgbClr val="231F20"/>
                </a:solidFill>
                <a:latin typeface="Arial"/>
                <a:cs typeface="Arial"/>
              </a:rPr>
              <a:t>segundo </a:t>
            </a:r>
            <a:r>
              <a:rPr dirty="0" sz="900" spc="-5">
                <a:solidFill>
                  <a:srgbClr val="231F20"/>
                </a:solidFill>
                <a:latin typeface="Arial"/>
                <a:cs typeface="Arial"/>
              </a:rPr>
              <a:t>defecto en un esquema </a:t>
            </a:r>
            <a:r>
              <a:rPr dirty="0" sz="900">
                <a:solidFill>
                  <a:srgbClr val="231F20"/>
                </a:solidFill>
                <a:latin typeface="Arial"/>
                <a:cs typeface="Arial"/>
              </a:rPr>
              <a:t>IT</a:t>
            </a:r>
            <a:r>
              <a:rPr dirty="0" sz="900" spc="1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00">
                <a:solidFill>
                  <a:srgbClr val="231F20"/>
                </a:solidFill>
                <a:latin typeface="Arial"/>
                <a:cs typeface="Arial"/>
              </a:rPr>
              <a:t>F10</a:t>
            </a:r>
            <a:endParaRPr sz="900">
              <a:latin typeface="Arial"/>
              <a:cs typeface="Arial"/>
            </a:endParaRPr>
          </a:p>
          <a:p>
            <a:pPr lvl="1" marL="234950" indent="-222885">
              <a:lnSpc>
                <a:spcPct val="100000"/>
              </a:lnSpc>
              <a:spcBef>
                <a:spcPts val="409"/>
              </a:spcBef>
              <a:buAutoNum type="arabicPeriod" startAt="3"/>
              <a:tabLst>
                <a:tab pos="235585" algn="l"/>
              </a:tabLst>
            </a:pPr>
            <a:r>
              <a:rPr dirty="0" sz="900">
                <a:solidFill>
                  <a:srgbClr val="231F20"/>
                </a:solidFill>
                <a:latin typeface="Arial"/>
                <a:cs typeface="Arial"/>
              </a:rPr>
              <a:t>Medidas </a:t>
            </a:r>
            <a:r>
              <a:rPr dirty="0" sz="900" spc="-5">
                <a:solidFill>
                  <a:srgbClr val="231F20"/>
                </a:solidFill>
                <a:latin typeface="Arial"/>
                <a:cs typeface="Arial"/>
              </a:rPr>
              <a:t>de protección </a:t>
            </a:r>
            <a:r>
              <a:rPr dirty="0" sz="900">
                <a:solidFill>
                  <a:srgbClr val="231F20"/>
                </a:solidFill>
                <a:latin typeface="Arial"/>
                <a:cs typeface="Arial"/>
              </a:rPr>
              <a:t>contra </a:t>
            </a:r>
            <a:r>
              <a:rPr dirty="0" sz="900" spc="-5">
                <a:solidFill>
                  <a:srgbClr val="231F20"/>
                </a:solidFill>
                <a:latin typeface="Arial"/>
                <a:cs typeface="Arial"/>
              </a:rPr>
              <a:t>los </a:t>
            </a:r>
            <a:r>
              <a:rPr dirty="0" sz="900">
                <a:solidFill>
                  <a:srgbClr val="231F20"/>
                </a:solidFill>
                <a:latin typeface="Arial"/>
                <a:cs typeface="Arial"/>
              </a:rPr>
              <a:t>contactos </a:t>
            </a:r>
            <a:r>
              <a:rPr dirty="0" sz="900" spc="-5">
                <a:solidFill>
                  <a:srgbClr val="231F20"/>
                </a:solidFill>
                <a:latin typeface="Arial"/>
                <a:cs typeface="Arial"/>
              </a:rPr>
              <a:t>directos </a:t>
            </a:r>
            <a:r>
              <a:rPr dirty="0" sz="900">
                <a:solidFill>
                  <a:srgbClr val="231F20"/>
                </a:solidFill>
                <a:latin typeface="Arial"/>
                <a:cs typeface="Arial"/>
              </a:rPr>
              <a:t>o</a:t>
            </a:r>
            <a:r>
              <a:rPr dirty="0" sz="900" spc="-4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00" spc="-5">
                <a:solidFill>
                  <a:srgbClr val="231F20"/>
                </a:solidFill>
                <a:latin typeface="Arial"/>
                <a:cs typeface="Arial"/>
              </a:rPr>
              <a:t>indirectos</a:t>
            </a:r>
            <a:endParaRPr sz="9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tabLst>
                <a:tab pos="3594735" algn="l"/>
              </a:tabLst>
            </a:pPr>
            <a:r>
              <a:rPr dirty="0" sz="900">
                <a:solidFill>
                  <a:srgbClr val="231F20"/>
                </a:solidFill>
                <a:latin typeface="Arial"/>
                <a:cs typeface="Arial"/>
              </a:rPr>
              <a:t>sin </a:t>
            </a:r>
            <a:r>
              <a:rPr dirty="0" sz="900" spc="-5">
                <a:solidFill>
                  <a:srgbClr val="231F20"/>
                </a:solidFill>
                <a:latin typeface="Arial"/>
                <a:cs typeface="Arial"/>
              </a:rPr>
              <a:t>desconexió</a:t>
            </a:r>
            <a:r>
              <a:rPr dirty="0" sz="900">
                <a:solidFill>
                  <a:srgbClr val="231F20"/>
                </a:solidFill>
                <a:latin typeface="Arial"/>
                <a:cs typeface="Arial"/>
              </a:rPr>
              <a:t>n </a:t>
            </a:r>
            <a:r>
              <a:rPr dirty="0" sz="900" spc="-5">
                <a:solidFill>
                  <a:srgbClr val="231F20"/>
                </a:solidFill>
                <a:latin typeface="Arial"/>
                <a:cs typeface="Arial"/>
              </a:rPr>
              <a:t>automátic</a:t>
            </a:r>
            <a:r>
              <a:rPr dirty="0" sz="900">
                <a:solidFill>
                  <a:srgbClr val="231F20"/>
                </a:solidFill>
                <a:latin typeface="Arial"/>
                <a:cs typeface="Arial"/>
              </a:rPr>
              <a:t>a </a:t>
            </a:r>
            <a:r>
              <a:rPr dirty="0" sz="900" spc="-5">
                <a:solidFill>
                  <a:srgbClr val="231F20"/>
                </a:solidFill>
                <a:latin typeface="Arial"/>
                <a:cs typeface="Arial"/>
              </a:rPr>
              <a:t>d</a:t>
            </a:r>
            <a:r>
              <a:rPr dirty="0" sz="900">
                <a:solidFill>
                  <a:srgbClr val="231F20"/>
                </a:solidFill>
                <a:latin typeface="Arial"/>
                <a:cs typeface="Arial"/>
              </a:rPr>
              <a:t>e </a:t>
            </a:r>
            <a:r>
              <a:rPr dirty="0" sz="900" spc="-5">
                <a:solidFill>
                  <a:srgbClr val="231F20"/>
                </a:solidFill>
                <a:latin typeface="Arial"/>
                <a:cs typeface="Arial"/>
              </a:rPr>
              <a:t>l</a:t>
            </a:r>
            <a:r>
              <a:rPr dirty="0" sz="900">
                <a:solidFill>
                  <a:srgbClr val="231F20"/>
                </a:solidFill>
                <a:latin typeface="Arial"/>
                <a:cs typeface="Arial"/>
              </a:rPr>
              <a:t>a</a:t>
            </a:r>
            <a:r>
              <a:rPr dirty="0" sz="900" spc="-5">
                <a:solidFill>
                  <a:srgbClr val="231F20"/>
                </a:solidFill>
                <a:latin typeface="Arial"/>
                <a:cs typeface="Arial"/>
              </a:rPr>
              <a:t> alimentació</a:t>
            </a:r>
            <a:r>
              <a:rPr dirty="0" sz="900">
                <a:solidFill>
                  <a:srgbClr val="231F20"/>
                </a:solidFill>
                <a:latin typeface="Arial"/>
                <a:cs typeface="Arial"/>
              </a:rPr>
              <a:t>n	F13</a:t>
            </a:r>
            <a:endParaRPr sz="900">
              <a:latin typeface="Arial"/>
              <a:cs typeface="Arial"/>
            </a:endParaRPr>
          </a:p>
        </p:txBody>
      </p:sp>
      <p:sp>
        <p:nvSpPr>
          <p:cNvPr id="60" name="object 60"/>
          <p:cNvSpPr txBox="1"/>
          <p:nvPr/>
        </p:nvSpPr>
        <p:spPr>
          <a:xfrm>
            <a:off x="3190497" y="4505197"/>
            <a:ext cx="3824604" cy="5238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00" b="1">
                <a:solidFill>
                  <a:srgbClr val="009D57"/>
                </a:solidFill>
                <a:latin typeface="Arial"/>
                <a:cs typeface="Arial"/>
              </a:rPr>
              <a:t>Protección </a:t>
            </a:r>
            <a:r>
              <a:rPr dirty="0" sz="1000" spc="5" b="1">
                <a:solidFill>
                  <a:srgbClr val="009D57"/>
                </a:solidFill>
                <a:latin typeface="Arial"/>
                <a:cs typeface="Arial"/>
              </a:rPr>
              <a:t>de </a:t>
            </a:r>
            <a:r>
              <a:rPr dirty="0" sz="1000" b="1">
                <a:solidFill>
                  <a:srgbClr val="009D57"/>
                </a:solidFill>
                <a:latin typeface="Arial"/>
                <a:cs typeface="Arial"/>
              </a:rPr>
              <a:t>materiales </a:t>
            </a:r>
            <a:r>
              <a:rPr dirty="0" sz="1000" spc="-5" b="1">
                <a:solidFill>
                  <a:srgbClr val="009D57"/>
                </a:solidFill>
                <a:latin typeface="Arial"/>
                <a:cs typeface="Arial"/>
              </a:rPr>
              <a:t>debido </a:t>
            </a:r>
            <a:r>
              <a:rPr dirty="0" sz="1000" spc="15" b="1">
                <a:solidFill>
                  <a:srgbClr val="009D57"/>
                </a:solidFill>
                <a:latin typeface="Arial"/>
                <a:cs typeface="Arial"/>
              </a:rPr>
              <a:t>a</a:t>
            </a:r>
            <a:r>
              <a:rPr dirty="0" sz="1000" b="1">
                <a:solidFill>
                  <a:srgbClr val="009D57"/>
                </a:solidFill>
                <a:latin typeface="Arial"/>
                <a:cs typeface="Arial"/>
              </a:rPr>
              <a:t> </a:t>
            </a:r>
            <a:r>
              <a:rPr dirty="0" sz="1000" spc="5" b="1">
                <a:solidFill>
                  <a:srgbClr val="009D57"/>
                </a:solidFill>
                <a:latin typeface="Arial"/>
                <a:cs typeface="Arial"/>
              </a:rPr>
              <a:t>defectos</a:t>
            </a:r>
            <a:endParaRPr sz="1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tabLst>
                <a:tab pos="3594735" algn="l"/>
              </a:tabLst>
            </a:pPr>
            <a:r>
              <a:rPr dirty="0" sz="1000" spc="5" b="1">
                <a:solidFill>
                  <a:srgbClr val="009D57"/>
                </a:solidFill>
                <a:latin typeface="Arial"/>
                <a:cs typeface="Arial"/>
              </a:rPr>
              <a:t>de</a:t>
            </a:r>
            <a:r>
              <a:rPr dirty="0" sz="1000" spc="-5" b="1">
                <a:solidFill>
                  <a:srgbClr val="009D57"/>
                </a:solidFill>
                <a:latin typeface="Arial"/>
                <a:cs typeface="Arial"/>
              </a:rPr>
              <a:t> </a:t>
            </a:r>
            <a:r>
              <a:rPr dirty="0" sz="1000" spc="-5" b="1">
                <a:solidFill>
                  <a:srgbClr val="009D57"/>
                </a:solidFill>
                <a:latin typeface="Arial"/>
                <a:cs typeface="Arial"/>
              </a:rPr>
              <a:t>aislamiento</a:t>
            </a:r>
            <a:r>
              <a:rPr dirty="0" sz="1000" b="1">
                <a:solidFill>
                  <a:srgbClr val="009D57"/>
                </a:solidFill>
                <a:latin typeface="Arial"/>
                <a:cs typeface="Arial"/>
              </a:rPr>
              <a:t>	</a:t>
            </a:r>
            <a:r>
              <a:rPr dirty="0" sz="1000" spc="-10" b="1">
                <a:solidFill>
                  <a:srgbClr val="009D57"/>
                </a:solidFill>
                <a:latin typeface="Arial"/>
                <a:cs typeface="Arial"/>
              </a:rPr>
              <a:t>F17</a:t>
            </a:r>
            <a:endParaRPr sz="1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445"/>
              </a:spcBef>
              <a:tabLst>
                <a:tab pos="3594100" algn="l"/>
              </a:tabLst>
            </a:pPr>
            <a:r>
              <a:rPr dirty="0" sz="900" spc="-5">
                <a:solidFill>
                  <a:srgbClr val="231F20"/>
                </a:solidFill>
                <a:latin typeface="Arial"/>
                <a:cs typeface="Arial"/>
              </a:rPr>
              <a:t>4.1  </a:t>
            </a:r>
            <a:r>
              <a:rPr dirty="0" sz="900">
                <a:solidFill>
                  <a:srgbClr val="231F20"/>
                </a:solidFill>
                <a:latin typeface="Arial"/>
                <a:cs typeface="Arial"/>
              </a:rPr>
              <a:t>Medidas </a:t>
            </a:r>
            <a:r>
              <a:rPr dirty="0" sz="900" spc="-5">
                <a:solidFill>
                  <a:srgbClr val="231F20"/>
                </a:solidFill>
                <a:latin typeface="Arial"/>
                <a:cs typeface="Arial"/>
              </a:rPr>
              <a:t>de protección </a:t>
            </a:r>
            <a:r>
              <a:rPr dirty="0" sz="900">
                <a:solidFill>
                  <a:srgbClr val="231F20"/>
                </a:solidFill>
                <a:latin typeface="Arial"/>
                <a:cs typeface="Arial"/>
              </a:rPr>
              <a:t>contra </a:t>
            </a:r>
            <a:r>
              <a:rPr dirty="0" sz="900" spc="-5">
                <a:solidFill>
                  <a:srgbClr val="231F20"/>
                </a:solidFill>
                <a:latin typeface="Arial"/>
                <a:cs typeface="Arial"/>
              </a:rPr>
              <a:t>el </a:t>
            </a:r>
            <a:r>
              <a:rPr dirty="0" sz="900">
                <a:solidFill>
                  <a:srgbClr val="231F20"/>
                </a:solidFill>
                <a:latin typeface="Arial"/>
                <a:cs typeface="Arial"/>
              </a:rPr>
              <a:t>riesgo </a:t>
            </a:r>
            <a:r>
              <a:rPr dirty="0" sz="900" spc="-5">
                <a:solidFill>
                  <a:srgbClr val="231F20"/>
                </a:solidFill>
                <a:latin typeface="Arial"/>
                <a:cs typeface="Arial"/>
              </a:rPr>
              <a:t>de incendios</a:t>
            </a:r>
            <a:r>
              <a:rPr dirty="0" sz="900" spc="3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00">
                <a:solidFill>
                  <a:srgbClr val="231F20"/>
                </a:solidFill>
                <a:latin typeface="Arial"/>
                <a:cs typeface="Arial"/>
              </a:rPr>
              <a:t>con </a:t>
            </a:r>
            <a:r>
              <a:rPr dirty="0" sz="900" spc="-5">
                <a:solidFill>
                  <a:srgbClr val="231F20"/>
                </a:solidFill>
                <a:latin typeface="Arial"/>
                <a:cs typeface="Arial"/>
              </a:rPr>
              <a:t>DDR	</a:t>
            </a:r>
            <a:r>
              <a:rPr dirty="0" sz="900">
                <a:solidFill>
                  <a:srgbClr val="231F20"/>
                </a:solidFill>
                <a:latin typeface="Arial"/>
                <a:cs typeface="Arial"/>
              </a:rPr>
              <a:t>F17</a:t>
            </a:r>
            <a:endParaRPr sz="900">
              <a:latin typeface="Arial"/>
              <a:cs typeface="Arial"/>
            </a:endParaRPr>
          </a:p>
        </p:txBody>
      </p:sp>
      <p:sp>
        <p:nvSpPr>
          <p:cNvPr id="61" name="object 61"/>
          <p:cNvSpPr txBox="1"/>
          <p:nvPr/>
        </p:nvSpPr>
        <p:spPr>
          <a:xfrm>
            <a:off x="3190497" y="5055450"/>
            <a:ext cx="2141220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 spc="-5">
                <a:solidFill>
                  <a:srgbClr val="231F20"/>
                </a:solidFill>
                <a:latin typeface="Arial"/>
                <a:cs typeface="Arial"/>
              </a:rPr>
              <a:t>4.2 </a:t>
            </a:r>
            <a:r>
              <a:rPr dirty="0" sz="900">
                <a:solidFill>
                  <a:srgbClr val="231F20"/>
                </a:solidFill>
                <a:latin typeface="Arial"/>
                <a:cs typeface="Arial"/>
              </a:rPr>
              <a:t>Protección </a:t>
            </a:r>
            <a:r>
              <a:rPr dirty="0" sz="900" spc="-5">
                <a:solidFill>
                  <a:srgbClr val="231F20"/>
                </a:solidFill>
                <a:latin typeface="Arial"/>
                <a:cs typeface="Arial"/>
              </a:rPr>
              <a:t>de defectos </a:t>
            </a:r>
            <a:r>
              <a:rPr dirty="0" sz="900">
                <a:solidFill>
                  <a:srgbClr val="231F20"/>
                </a:solidFill>
                <a:latin typeface="Arial"/>
                <a:cs typeface="Arial"/>
              </a:rPr>
              <a:t>a tierra</a:t>
            </a:r>
            <a:r>
              <a:rPr dirty="0" sz="900" spc="-6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00">
                <a:solidFill>
                  <a:srgbClr val="231F20"/>
                </a:solidFill>
                <a:latin typeface="Arial"/>
                <a:cs typeface="Arial"/>
              </a:rPr>
              <a:t>(GFP)</a:t>
            </a:r>
            <a:endParaRPr sz="900">
              <a:latin typeface="Arial"/>
              <a:cs typeface="Arial"/>
            </a:endParaRPr>
          </a:p>
        </p:txBody>
      </p:sp>
      <p:sp>
        <p:nvSpPr>
          <p:cNvPr id="62" name="object 62"/>
          <p:cNvSpPr txBox="1"/>
          <p:nvPr/>
        </p:nvSpPr>
        <p:spPr>
          <a:xfrm>
            <a:off x="6772774" y="5055450"/>
            <a:ext cx="222885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>
                <a:solidFill>
                  <a:srgbClr val="231F20"/>
                </a:solidFill>
                <a:latin typeface="Arial"/>
                <a:cs typeface="Arial"/>
              </a:rPr>
              <a:t>F17</a:t>
            </a:r>
            <a:endParaRPr sz="900">
              <a:latin typeface="Arial"/>
              <a:cs typeface="Arial"/>
            </a:endParaRPr>
          </a:p>
        </p:txBody>
      </p:sp>
      <p:sp>
        <p:nvSpPr>
          <p:cNvPr id="63" name="object 63"/>
          <p:cNvSpPr txBox="1"/>
          <p:nvPr/>
        </p:nvSpPr>
        <p:spPr>
          <a:xfrm>
            <a:off x="3190497" y="5187639"/>
            <a:ext cx="2000250" cy="434340"/>
          </a:xfrm>
          <a:prstGeom prst="rect">
            <a:avLst/>
          </a:prstGeom>
        </p:spPr>
        <p:txBody>
          <a:bodyPr wrap="square" lIns="0" tIns="755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595"/>
              </a:spcBef>
            </a:pPr>
            <a:r>
              <a:rPr dirty="0" sz="1000" b="1">
                <a:solidFill>
                  <a:srgbClr val="009D57"/>
                </a:solidFill>
                <a:latin typeface="Arial"/>
                <a:cs typeface="Arial"/>
              </a:rPr>
              <a:t>Implementación </a:t>
            </a:r>
            <a:r>
              <a:rPr dirty="0" sz="1000" spc="-5" b="1">
                <a:solidFill>
                  <a:srgbClr val="009D57"/>
                </a:solidFill>
                <a:latin typeface="Arial"/>
                <a:cs typeface="Arial"/>
              </a:rPr>
              <a:t>del </a:t>
            </a:r>
            <a:r>
              <a:rPr dirty="0" sz="1000" b="1">
                <a:solidFill>
                  <a:srgbClr val="009D57"/>
                </a:solidFill>
                <a:latin typeface="Arial"/>
                <a:cs typeface="Arial"/>
              </a:rPr>
              <a:t>esquema</a:t>
            </a:r>
            <a:r>
              <a:rPr dirty="0" sz="1000" spc="15" b="1">
                <a:solidFill>
                  <a:srgbClr val="009D57"/>
                </a:solidFill>
                <a:latin typeface="Arial"/>
                <a:cs typeface="Arial"/>
              </a:rPr>
              <a:t> </a:t>
            </a:r>
            <a:r>
              <a:rPr dirty="0" sz="1000" b="1">
                <a:solidFill>
                  <a:srgbClr val="009D57"/>
                </a:solidFill>
                <a:latin typeface="Arial"/>
                <a:cs typeface="Arial"/>
              </a:rPr>
              <a:t>TT</a:t>
            </a:r>
            <a:endParaRPr sz="1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445"/>
              </a:spcBef>
            </a:pPr>
            <a:r>
              <a:rPr dirty="0" sz="900" spc="-5">
                <a:solidFill>
                  <a:srgbClr val="231F20"/>
                </a:solidFill>
                <a:latin typeface="Arial"/>
                <a:cs typeface="Arial"/>
              </a:rPr>
              <a:t>5.1 </a:t>
            </a:r>
            <a:r>
              <a:rPr dirty="0" sz="900">
                <a:solidFill>
                  <a:srgbClr val="231F20"/>
                </a:solidFill>
                <a:latin typeface="Arial"/>
                <a:cs typeface="Arial"/>
              </a:rPr>
              <a:t>Medidas </a:t>
            </a:r>
            <a:r>
              <a:rPr dirty="0" sz="900" spc="-5">
                <a:solidFill>
                  <a:srgbClr val="231F20"/>
                </a:solidFill>
                <a:latin typeface="Arial"/>
                <a:cs typeface="Arial"/>
              </a:rPr>
              <a:t>de</a:t>
            </a:r>
            <a:r>
              <a:rPr dirty="0" sz="900" spc="-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00" spc="-5">
                <a:solidFill>
                  <a:srgbClr val="231F20"/>
                </a:solidFill>
                <a:latin typeface="Arial"/>
                <a:cs typeface="Arial"/>
              </a:rPr>
              <a:t>protección</a:t>
            </a:r>
            <a:endParaRPr sz="900">
              <a:latin typeface="Arial"/>
              <a:cs typeface="Arial"/>
            </a:endParaRPr>
          </a:p>
        </p:txBody>
      </p:sp>
      <p:sp>
        <p:nvSpPr>
          <p:cNvPr id="64" name="object 64"/>
          <p:cNvSpPr txBox="1"/>
          <p:nvPr/>
        </p:nvSpPr>
        <p:spPr>
          <a:xfrm>
            <a:off x="6772774" y="5187639"/>
            <a:ext cx="242570" cy="434340"/>
          </a:xfrm>
          <a:prstGeom prst="rect">
            <a:avLst/>
          </a:prstGeom>
        </p:spPr>
        <p:txBody>
          <a:bodyPr wrap="square" lIns="0" tIns="755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595"/>
              </a:spcBef>
            </a:pPr>
            <a:r>
              <a:rPr dirty="0" sz="1000" spc="-10" b="1">
                <a:solidFill>
                  <a:srgbClr val="009D57"/>
                </a:solidFill>
                <a:latin typeface="Arial"/>
                <a:cs typeface="Arial"/>
              </a:rPr>
              <a:t>F19</a:t>
            </a:r>
            <a:endParaRPr sz="1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445"/>
              </a:spcBef>
            </a:pPr>
            <a:r>
              <a:rPr dirty="0" sz="900">
                <a:solidFill>
                  <a:srgbClr val="231F20"/>
                </a:solidFill>
                <a:latin typeface="Arial"/>
                <a:cs typeface="Arial"/>
              </a:rPr>
              <a:t>F19</a:t>
            </a:r>
            <a:endParaRPr sz="900">
              <a:latin typeface="Arial"/>
              <a:cs typeface="Arial"/>
            </a:endParaRPr>
          </a:p>
        </p:txBody>
      </p:sp>
      <p:sp>
        <p:nvSpPr>
          <p:cNvPr id="65" name="object 65"/>
          <p:cNvSpPr txBox="1"/>
          <p:nvPr/>
        </p:nvSpPr>
        <p:spPr>
          <a:xfrm>
            <a:off x="3190497" y="5648743"/>
            <a:ext cx="965835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 spc="-5">
                <a:solidFill>
                  <a:srgbClr val="231F20"/>
                </a:solidFill>
                <a:latin typeface="Arial"/>
                <a:cs typeface="Arial"/>
              </a:rPr>
              <a:t>5.2 </a:t>
            </a:r>
            <a:r>
              <a:rPr dirty="0" sz="900">
                <a:solidFill>
                  <a:srgbClr val="231F20"/>
                </a:solidFill>
                <a:latin typeface="Arial"/>
                <a:cs typeface="Arial"/>
              </a:rPr>
              <a:t>Tipos </a:t>
            </a:r>
            <a:r>
              <a:rPr dirty="0" sz="900" spc="-5">
                <a:solidFill>
                  <a:srgbClr val="231F20"/>
                </a:solidFill>
                <a:latin typeface="Arial"/>
                <a:cs typeface="Arial"/>
              </a:rPr>
              <a:t>de</a:t>
            </a:r>
            <a:r>
              <a:rPr dirty="0" sz="900" spc="-8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00" spc="-5">
                <a:solidFill>
                  <a:srgbClr val="231F20"/>
                </a:solidFill>
                <a:latin typeface="Arial"/>
                <a:cs typeface="Arial"/>
              </a:rPr>
              <a:t>DDR</a:t>
            </a:r>
            <a:endParaRPr sz="900">
              <a:latin typeface="Arial"/>
              <a:cs typeface="Arial"/>
            </a:endParaRPr>
          </a:p>
        </p:txBody>
      </p:sp>
      <p:sp>
        <p:nvSpPr>
          <p:cNvPr id="66" name="object 66"/>
          <p:cNvSpPr txBox="1"/>
          <p:nvPr/>
        </p:nvSpPr>
        <p:spPr>
          <a:xfrm>
            <a:off x="6772659" y="5648743"/>
            <a:ext cx="222885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>
                <a:solidFill>
                  <a:srgbClr val="231F20"/>
                </a:solidFill>
                <a:latin typeface="Arial"/>
                <a:cs typeface="Arial"/>
              </a:rPr>
              <a:t>F20</a:t>
            </a:r>
            <a:endParaRPr sz="900">
              <a:latin typeface="Arial"/>
              <a:cs typeface="Arial"/>
            </a:endParaRPr>
          </a:p>
        </p:txBody>
      </p:sp>
      <p:sp>
        <p:nvSpPr>
          <p:cNvPr id="67" name="object 67"/>
          <p:cNvSpPr txBox="1"/>
          <p:nvPr/>
        </p:nvSpPr>
        <p:spPr>
          <a:xfrm>
            <a:off x="3190497" y="5838138"/>
            <a:ext cx="3054985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900" spc="-5">
                <a:solidFill>
                  <a:srgbClr val="231F20"/>
                </a:solidFill>
                <a:latin typeface="Arial"/>
                <a:cs typeface="Arial"/>
              </a:rPr>
              <a:t>5.3 Coordinación de dispositivos de protección de </a:t>
            </a:r>
            <a:r>
              <a:rPr dirty="0" sz="900">
                <a:solidFill>
                  <a:srgbClr val="231F20"/>
                </a:solidFill>
                <a:latin typeface="Arial"/>
                <a:cs typeface="Arial"/>
              </a:rPr>
              <a:t>corriente  </a:t>
            </a:r>
            <a:r>
              <a:rPr dirty="0" sz="900" spc="-5">
                <a:solidFill>
                  <a:srgbClr val="231F20"/>
                </a:solidFill>
                <a:latin typeface="Arial"/>
                <a:cs typeface="Arial"/>
              </a:rPr>
              <a:t>diferencial</a:t>
            </a:r>
            <a:r>
              <a:rPr dirty="0" sz="900" spc="-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00">
                <a:solidFill>
                  <a:srgbClr val="231F20"/>
                </a:solidFill>
                <a:latin typeface="Arial"/>
                <a:cs typeface="Arial"/>
              </a:rPr>
              <a:t>residual</a:t>
            </a:r>
            <a:endParaRPr sz="900">
              <a:latin typeface="Arial"/>
              <a:cs typeface="Arial"/>
            </a:endParaRPr>
          </a:p>
        </p:txBody>
      </p:sp>
      <p:sp>
        <p:nvSpPr>
          <p:cNvPr id="68" name="object 68"/>
          <p:cNvSpPr txBox="1"/>
          <p:nvPr/>
        </p:nvSpPr>
        <p:spPr>
          <a:xfrm>
            <a:off x="6772659" y="5975298"/>
            <a:ext cx="222885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>
                <a:solidFill>
                  <a:srgbClr val="231F20"/>
                </a:solidFill>
                <a:latin typeface="Arial"/>
                <a:cs typeface="Arial"/>
              </a:rPr>
              <a:t>F22</a:t>
            </a:r>
            <a:endParaRPr sz="900">
              <a:latin typeface="Arial"/>
              <a:cs typeface="Arial"/>
            </a:endParaRPr>
          </a:p>
        </p:txBody>
      </p:sp>
      <p:sp>
        <p:nvSpPr>
          <p:cNvPr id="69" name="object 69"/>
          <p:cNvSpPr txBox="1"/>
          <p:nvPr/>
        </p:nvSpPr>
        <p:spPr>
          <a:xfrm>
            <a:off x="3190497" y="6107372"/>
            <a:ext cx="2016760" cy="434340"/>
          </a:xfrm>
          <a:prstGeom prst="rect">
            <a:avLst/>
          </a:prstGeom>
        </p:spPr>
        <p:txBody>
          <a:bodyPr wrap="square" lIns="0" tIns="755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595"/>
              </a:spcBef>
            </a:pPr>
            <a:r>
              <a:rPr dirty="0" sz="1000" b="1">
                <a:solidFill>
                  <a:srgbClr val="009D57"/>
                </a:solidFill>
                <a:latin typeface="Arial"/>
                <a:cs typeface="Arial"/>
              </a:rPr>
              <a:t>Implementación </a:t>
            </a:r>
            <a:r>
              <a:rPr dirty="0" sz="1000" spc="-5" b="1">
                <a:solidFill>
                  <a:srgbClr val="009D57"/>
                </a:solidFill>
                <a:latin typeface="Arial"/>
                <a:cs typeface="Arial"/>
              </a:rPr>
              <a:t>del </a:t>
            </a:r>
            <a:r>
              <a:rPr dirty="0" sz="1000" b="1">
                <a:solidFill>
                  <a:srgbClr val="009D57"/>
                </a:solidFill>
                <a:latin typeface="Arial"/>
                <a:cs typeface="Arial"/>
              </a:rPr>
              <a:t>esquema</a:t>
            </a:r>
            <a:r>
              <a:rPr dirty="0" sz="1000" spc="20" b="1">
                <a:solidFill>
                  <a:srgbClr val="009D57"/>
                </a:solidFill>
                <a:latin typeface="Arial"/>
                <a:cs typeface="Arial"/>
              </a:rPr>
              <a:t> </a:t>
            </a:r>
            <a:r>
              <a:rPr dirty="0" sz="1000" spc="5" b="1">
                <a:solidFill>
                  <a:srgbClr val="009D57"/>
                </a:solidFill>
                <a:latin typeface="Arial"/>
                <a:cs typeface="Arial"/>
              </a:rPr>
              <a:t>TN</a:t>
            </a:r>
            <a:endParaRPr sz="1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445"/>
              </a:spcBef>
            </a:pPr>
            <a:r>
              <a:rPr dirty="0" sz="900" spc="-5">
                <a:solidFill>
                  <a:srgbClr val="231F20"/>
                </a:solidFill>
                <a:latin typeface="Arial"/>
                <a:cs typeface="Arial"/>
              </a:rPr>
              <a:t>6.1 Condiciones</a:t>
            </a:r>
            <a:r>
              <a:rPr dirty="0" sz="9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00" spc="-5">
                <a:solidFill>
                  <a:srgbClr val="231F20"/>
                </a:solidFill>
                <a:latin typeface="Arial"/>
                <a:cs typeface="Arial"/>
              </a:rPr>
              <a:t>preliminares</a:t>
            </a:r>
            <a:endParaRPr sz="900">
              <a:latin typeface="Arial"/>
              <a:cs typeface="Arial"/>
            </a:endParaRPr>
          </a:p>
        </p:txBody>
      </p:sp>
      <p:sp>
        <p:nvSpPr>
          <p:cNvPr id="70" name="object 70"/>
          <p:cNvSpPr txBox="1"/>
          <p:nvPr/>
        </p:nvSpPr>
        <p:spPr>
          <a:xfrm>
            <a:off x="6772774" y="6107372"/>
            <a:ext cx="242570" cy="434340"/>
          </a:xfrm>
          <a:prstGeom prst="rect">
            <a:avLst/>
          </a:prstGeom>
        </p:spPr>
        <p:txBody>
          <a:bodyPr wrap="square" lIns="0" tIns="755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595"/>
              </a:spcBef>
            </a:pPr>
            <a:r>
              <a:rPr dirty="0" sz="1000" spc="-10" b="1">
                <a:solidFill>
                  <a:srgbClr val="009D57"/>
                </a:solidFill>
                <a:latin typeface="Arial"/>
                <a:cs typeface="Arial"/>
              </a:rPr>
              <a:t>F25</a:t>
            </a:r>
            <a:endParaRPr sz="1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445"/>
              </a:spcBef>
            </a:pPr>
            <a:r>
              <a:rPr dirty="0" sz="900">
                <a:solidFill>
                  <a:srgbClr val="231F20"/>
                </a:solidFill>
                <a:latin typeface="Arial"/>
                <a:cs typeface="Arial"/>
              </a:rPr>
              <a:t>F25</a:t>
            </a:r>
            <a:endParaRPr sz="900">
              <a:latin typeface="Arial"/>
              <a:cs typeface="Arial"/>
            </a:endParaRPr>
          </a:p>
        </p:txBody>
      </p:sp>
      <p:sp>
        <p:nvSpPr>
          <p:cNvPr id="71" name="object 71"/>
          <p:cNvSpPr txBox="1"/>
          <p:nvPr/>
        </p:nvSpPr>
        <p:spPr>
          <a:xfrm>
            <a:off x="3190497" y="6568020"/>
            <a:ext cx="2357120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 spc="-5">
                <a:solidFill>
                  <a:srgbClr val="231F20"/>
                </a:solidFill>
                <a:latin typeface="Arial"/>
                <a:cs typeface="Arial"/>
              </a:rPr>
              <a:t>6.2 </a:t>
            </a:r>
            <a:r>
              <a:rPr dirty="0" sz="900">
                <a:solidFill>
                  <a:srgbClr val="231F20"/>
                </a:solidFill>
                <a:latin typeface="Arial"/>
                <a:cs typeface="Arial"/>
              </a:rPr>
              <a:t>Protección contra </a:t>
            </a:r>
            <a:r>
              <a:rPr dirty="0" sz="900" spc="-5">
                <a:solidFill>
                  <a:srgbClr val="231F20"/>
                </a:solidFill>
                <a:latin typeface="Arial"/>
                <a:cs typeface="Arial"/>
              </a:rPr>
              <a:t>los </a:t>
            </a:r>
            <a:r>
              <a:rPr dirty="0" sz="900">
                <a:solidFill>
                  <a:srgbClr val="231F20"/>
                </a:solidFill>
                <a:latin typeface="Arial"/>
                <a:cs typeface="Arial"/>
              </a:rPr>
              <a:t>contactos</a:t>
            </a:r>
            <a:r>
              <a:rPr dirty="0" sz="900" spc="-7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00" spc="-5">
                <a:solidFill>
                  <a:srgbClr val="231F20"/>
                </a:solidFill>
                <a:latin typeface="Arial"/>
                <a:cs typeface="Arial"/>
              </a:rPr>
              <a:t>indirectos</a:t>
            </a:r>
            <a:endParaRPr sz="900">
              <a:latin typeface="Arial"/>
              <a:cs typeface="Arial"/>
            </a:endParaRPr>
          </a:p>
        </p:txBody>
      </p:sp>
      <p:sp>
        <p:nvSpPr>
          <p:cNvPr id="72" name="object 72"/>
          <p:cNvSpPr txBox="1"/>
          <p:nvPr/>
        </p:nvSpPr>
        <p:spPr>
          <a:xfrm>
            <a:off x="6772774" y="6568020"/>
            <a:ext cx="222885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>
                <a:solidFill>
                  <a:srgbClr val="231F20"/>
                </a:solidFill>
                <a:latin typeface="Arial"/>
                <a:cs typeface="Arial"/>
              </a:rPr>
              <a:t>F25</a:t>
            </a:r>
            <a:endParaRPr sz="900">
              <a:latin typeface="Arial"/>
              <a:cs typeface="Arial"/>
            </a:endParaRPr>
          </a:p>
        </p:txBody>
      </p:sp>
      <p:sp>
        <p:nvSpPr>
          <p:cNvPr id="73" name="object 73"/>
          <p:cNvSpPr txBox="1"/>
          <p:nvPr/>
        </p:nvSpPr>
        <p:spPr>
          <a:xfrm>
            <a:off x="3190497" y="6757415"/>
            <a:ext cx="1499235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 spc="-5">
                <a:solidFill>
                  <a:srgbClr val="231F20"/>
                </a:solidFill>
                <a:latin typeface="Arial"/>
                <a:cs typeface="Arial"/>
              </a:rPr>
              <a:t>6.3 DDR de alta</a:t>
            </a:r>
            <a:r>
              <a:rPr dirty="0" sz="900" spc="-7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00">
                <a:solidFill>
                  <a:srgbClr val="231F20"/>
                </a:solidFill>
                <a:latin typeface="Arial"/>
                <a:cs typeface="Arial"/>
              </a:rPr>
              <a:t>sensibilidad</a:t>
            </a:r>
            <a:endParaRPr sz="900">
              <a:latin typeface="Arial"/>
              <a:cs typeface="Arial"/>
            </a:endParaRPr>
          </a:p>
        </p:txBody>
      </p:sp>
      <p:sp>
        <p:nvSpPr>
          <p:cNvPr id="74" name="object 74"/>
          <p:cNvSpPr txBox="1"/>
          <p:nvPr/>
        </p:nvSpPr>
        <p:spPr>
          <a:xfrm>
            <a:off x="6772774" y="6757415"/>
            <a:ext cx="222885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>
                <a:solidFill>
                  <a:srgbClr val="231F20"/>
                </a:solidFill>
                <a:latin typeface="Arial"/>
                <a:cs typeface="Arial"/>
              </a:rPr>
              <a:t>F29</a:t>
            </a:r>
            <a:endParaRPr sz="900">
              <a:latin typeface="Arial"/>
              <a:cs typeface="Arial"/>
            </a:endParaRPr>
          </a:p>
        </p:txBody>
      </p:sp>
      <p:sp>
        <p:nvSpPr>
          <p:cNvPr id="75" name="object 75"/>
          <p:cNvSpPr txBox="1"/>
          <p:nvPr/>
        </p:nvSpPr>
        <p:spPr>
          <a:xfrm>
            <a:off x="3190497" y="6946810"/>
            <a:ext cx="3030220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 spc="-5">
                <a:solidFill>
                  <a:srgbClr val="231F20"/>
                </a:solidFill>
                <a:latin typeface="Arial"/>
                <a:cs typeface="Arial"/>
              </a:rPr>
              <a:t>6.4 </a:t>
            </a:r>
            <a:r>
              <a:rPr dirty="0" sz="900">
                <a:solidFill>
                  <a:srgbClr val="231F20"/>
                </a:solidFill>
                <a:latin typeface="Arial"/>
                <a:cs typeface="Arial"/>
              </a:rPr>
              <a:t>Protección </a:t>
            </a:r>
            <a:r>
              <a:rPr dirty="0" sz="900" spc="-5">
                <a:solidFill>
                  <a:srgbClr val="231F20"/>
                </a:solidFill>
                <a:latin typeface="Arial"/>
                <a:cs typeface="Arial"/>
              </a:rPr>
              <a:t>en ubicaciones </a:t>
            </a:r>
            <a:r>
              <a:rPr dirty="0" sz="900">
                <a:solidFill>
                  <a:srgbClr val="231F20"/>
                </a:solidFill>
                <a:latin typeface="Arial"/>
                <a:cs typeface="Arial"/>
              </a:rPr>
              <a:t>con </a:t>
            </a:r>
            <a:r>
              <a:rPr dirty="0" sz="900" spc="-5">
                <a:solidFill>
                  <a:srgbClr val="231F20"/>
                </a:solidFill>
                <a:latin typeface="Arial"/>
                <a:cs typeface="Arial"/>
              </a:rPr>
              <a:t>alto </a:t>
            </a:r>
            <a:r>
              <a:rPr dirty="0" sz="900">
                <a:solidFill>
                  <a:srgbClr val="231F20"/>
                </a:solidFill>
                <a:latin typeface="Arial"/>
                <a:cs typeface="Arial"/>
              </a:rPr>
              <a:t>riesgo </a:t>
            </a:r>
            <a:r>
              <a:rPr dirty="0" sz="900" spc="-5">
                <a:solidFill>
                  <a:srgbClr val="231F20"/>
                </a:solidFill>
                <a:latin typeface="Arial"/>
                <a:cs typeface="Arial"/>
              </a:rPr>
              <a:t>de</a:t>
            </a:r>
            <a:r>
              <a:rPr dirty="0" sz="900" spc="-7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00" spc="-5">
                <a:solidFill>
                  <a:srgbClr val="231F20"/>
                </a:solidFill>
                <a:latin typeface="Arial"/>
                <a:cs typeface="Arial"/>
              </a:rPr>
              <a:t>incendios</a:t>
            </a:r>
            <a:endParaRPr sz="900">
              <a:latin typeface="Arial"/>
              <a:cs typeface="Arial"/>
            </a:endParaRPr>
          </a:p>
        </p:txBody>
      </p:sp>
      <p:sp>
        <p:nvSpPr>
          <p:cNvPr id="76" name="object 76"/>
          <p:cNvSpPr txBox="1"/>
          <p:nvPr/>
        </p:nvSpPr>
        <p:spPr>
          <a:xfrm>
            <a:off x="6772257" y="6946810"/>
            <a:ext cx="222885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>
                <a:solidFill>
                  <a:srgbClr val="231F20"/>
                </a:solidFill>
                <a:latin typeface="Arial"/>
                <a:cs typeface="Arial"/>
              </a:rPr>
              <a:t>F30</a:t>
            </a:r>
            <a:endParaRPr sz="900">
              <a:latin typeface="Arial"/>
              <a:cs typeface="Arial"/>
            </a:endParaRPr>
          </a:p>
        </p:txBody>
      </p:sp>
      <p:sp>
        <p:nvSpPr>
          <p:cNvPr id="77" name="object 77"/>
          <p:cNvSpPr txBox="1"/>
          <p:nvPr/>
        </p:nvSpPr>
        <p:spPr>
          <a:xfrm>
            <a:off x="3190497" y="7135748"/>
            <a:ext cx="3804920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 spc="-5">
                <a:solidFill>
                  <a:srgbClr val="231F20"/>
                </a:solidFill>
                <a:latin typeface="Arial"/>
                <a:cs typeface="Arial"/>
              </a:rPr>
              <a:t>6.5 </a:t>
            </a:r>
            <a:r>
              <a:rPr dirty="0" sz="900">
                <a:solidFill>
                  <a:srgbClr val="231F20"/>
                </a:solidFill>
                <a:latin typeface="Arial"/>
                <a:cs typeface="Arial"/>
              </a:rPr>
              <a:t>Impedancia </a:t>
            </a:r>
            <a:r>
              <a:rPr dirty="0" sz="900" spc="-5">
                <a:solidFill>
                  <a:srgbClr val="231F20"/>
                </a:solidFill>
                <a:latin typeface="Arial"/>
                <a:cs typeface="Arial"/>
              </a:rPr>
              <a:t>de bucle de </a:t>
            </a:r>
            <a:r>
              <a:rPr dirty="0" sz="900">
                <a:solidFill>
                  <a:srgbClr val="231F20"/>
                </a:solidFill>
                <a:latin typeface="Arial"/>
                <a:cs typeface="Arial"/>
              </a:rPr>
              <a:t>corriente </a:t>
            </a:r>
            <a:r>
              <a:rPr dirty="0" sz="900" spc="-5">
                <a:solidFill>
                  <a:srgbClr val="231F20"/>
                </a:solidFill>
                <a:latin typeface="Arial"/>
                <a:cs typeface="Arial"/>
              </a:rPr>
              <a:t>de defecto especialmente alta</a:t>
            </a:r>
            <a:r>
              <a:rPr dirty="0" sz="900" spc="18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00">
                <a:solidFill>
                  <a:srgbClr val="231F20"/>
                </a:solidFill>
                <a:latin typeface="Arial"/>
                <a:cs typeface="Arial"/>
              </a:rPr>
              <a:t>F30</a:t>
            </a:r>
            <a:endParaRPr sz="900">
              <a:latin typeface="Arial"/>
              <a:cs typeface="Arial"/>
            </a:endParaRPr>
          </a:p>
        </p:txBody>
      </p:sp>
      <p:sp>
        <p:nvSpPr>
          <p:cNvPr id="78" name="object 78"/>
          <p:cNvSpPr txBox="1"/>
          <p:nvPr/>
        </p:nvSpPr>
        <p:spPr>
          <a:xfrm>
            <a:off x="3190497" y="7267899"/>
            <a:ext cx="1959610" cy="434340"/>
          </a:xfrm>
          <a:prstGeom prst="rect">
            <a:avLst/>
          </a:prstGeom>
        </p:spPr>
        <p:txBody>
          <a:bodyPr wrap="square" lIns="0" tIns="755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595"/>
              </a:spcBef>
            </a:pPr>
            <a:r>
              <a:rPr dirty="0" sz="1000" b="1">
                <a:solidFill>
                  <a:srgbClr val="009D57"/>
                </a:solidFill>
                <a:latin typeface="Arial"/>
                <a:cs typeface="Arial"/>
              </a:rPr>
              <a:t>Implementación </a:t>
            </a:r>
            <a:r>
              <a:rPr dirty="0" sz="1000" spc="-5" b="1">
                <a:solidFill>
                  <a:srgbClr val="009D57"/>
                </a:solidFill>
                <a:latin typeface="Arial"/>
                <a:cs typeface="Arial"/>
              </a:rPr>
              <a:t>del </a:t>
            </a:r>
            <a:r>
              <a:rPr dirty="0" sz="1000" b="1">
                <a:solidFill>
                  <a:srgbClr val="009D57"/>
                </a:solidFill>
                <a:latin typeface="Arial"/>
                <a:cs typeface="Arial"/>
              </a:rPr>
              <a:t>esquema</a:t>
            </a:r>
            <a:r>
              <a:rPr dirty="0" sz="1000" spc="5" b="1">
                <a:solidFill>
                  <a:srgbClr val="009D57"/>
                </a:solidFill>
                <a:latin typeface="Arial"/>
                <a:cs typeface="Arial"/>
              </a:rPr>
              <a:t> IT</a:t>
            </a:r>
            <a:endParaRPr sz="1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445"/>
              </a:spcBef>
            </a:pPr>
            <a:r>
              <a:rPr dirty="0" sz="900" spc="-5">
                <a:solidFill>
                  <a:srgbClr val="231F20"/>
                </a:solidFill>
                <a:latin typeface="Arial"/>
                <a:cs typeface="Arial"/>
              </a:rPr>
              <a:t>7.1 Condiciones</a:t>
            </a:r>
            <a:r>
              <a:rPr dirty="0" sz="900" spc="-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00" spc="-5">
                <a:solidFill>
                  <a:srgbClr val="231F20"/>
                </a:solidFill>
                <a:latin typeface="Arial"/>
                <a:cs typeface="Arial"/>
              </a:rPr>
              <a:t>preliminares</a:t>
            </a:r>
            <a:endParaRPr sz="900">
              <a:latin typeface="Arial"/>
              <a:cs typeface="Arial"/>
            </a:endParaRPr>
          </a:p>
        </p:txBody>
      </p:sp>
      <p:sp>
        <p:nvSpPr>
          <p:cNvPr id="79" name="object 79"/>
          <p:cNvSpPr txBox="1"/>
          <p:nvPr/>
        </p:nvSpPr>
        <p:spPr>
          <a:xfrm>
            <a:off x="6772774" y="7267899"/>
            <a:ext cx="242570" cy="434340"/>
          </a:xfrm>
          <a:prstGeom prst="rect">
            <a:avLst/>
          </a:prstGeom>
        </p:spPr>
        <p:txBody>
          <a:bodyPr wrap="square" lIns="0" tIns="755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595"/>
              </a:spcBef>
            </a:pPr>
            <a:r>
              <a:rPr dirty="0" sz="1000" spc="-10" b="1">
                <a:solidFill>
                  <a:srgbClr val="009D57"/>
                </a:solidFill>
                <a:latin typeface="Arial"/>
                <a:cs typeface="Arial"/>
              </a:rPr>
              <a:t>F31</a:t>
            </a:r>
            <a:endParaRPr sz="1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445"/>
              </a:spcBef>
            </a:pPr>
            <a:r>
              <a:rPr dirty="0" sz="900">
                <a:solidFill>
                  <a:srgbClr val="231F20"/>
                </a:solidFill>
                <a:latin typeface="Arial"/>
                <a:cs typeface="Arial"/>
              </a:rPr>
              <a:t>F31</a:t>
            </a:r>
            <a:endParaRPr sz="900">
              <a:latin typeface="Arial"/>
              <a:cs typeface="Arial"/>
            </a:endParaRPr>
          </a:p>
        </p:txBody>
      </p:sp>
      <p:sp>
        <p:nvSpPr>
          <p:cNvPr id="80" name="object 80"/>
          <p:cNvSpPr txBox="1"/>
          <p:nvPr/>
        </p:nvSpPr>
        <p:spPr>
          <a:xfrm>
            <a:off x="3190497" y="7729004"/>
            <a:ext cx="2357120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 spc="-5">
                <a:solidFill>
                  <a:srgbClr val="231F20"/>
                </a:solidFill>
                <a:latin typeface="Arial"/>
                <a:cs typeface="Arial"/>
              </a:rPr>
              <a:t>7.2 </a:t>
            </a:r>
            <a:r>
              <a:rPr dirty="0" sz="900">
                <a:solidFill>
                  <a:srgbClr val="231F20"/>
                </a:solidFill>
                <a:latin typeface="Arial"/>
                <a:cs typeface="Arial"/>
              </a:rPr>
              <a:t>Protección contra </a:t>
            </a:r>
            <a:r>
              <a:rPr dirty="0" sz="900" spc="-5">
                <a:solidFill>
                  <a:srgbClr val="231F20"/>
                </a:solidFill>
                <a:latin typeface="Arial"/>
                <a:cs typeface="Arial"/>
              </a:rPr>
              <a:t>los </a:t>
            </a:r>
            <a:r>
              <a:rPr dirty="0" sz="900">
                <a:solidFill>
                  <a:srgbClr val="231F20"/>
                </a:solidFill>
                <a:latin typeface="Arial"/>
                <a:cs typeface="Arial"/>
              </a:rPr>
              <a:t>contactos</a:t>
            </a:r>
            <a:r>
              <a:rPr dirty="0" sz="900" spc="-7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00" spc="-5">
                <a:solidFill>
                  <a:srgbClr val="231F20"/>
                </a:solidFill>
                <a:latin typeface="Arial"/>
                <a:cs typeface="Arial"/>
              </a:rPr>
              <a:t>indirectos</a:t>
            </a:r>
            <a:endParaRPr sz="900">
              <a:latin typeface="Arial"/>
              <a:cs typeface="Arial"/>
            </a:endParaRPr>
          </a:p>
        </p:txBody>
      </p:sp>
      <p:sp>
        <p:nvSpPr>
          <p:cNvPr id="81" name="object 81"/>
          <p:cNvSpPr txBox="1"/>
          <p:nvPr/>
        </p:nvSpPr>
        <p:spPr>
          <a:xfrm>
            <a:off x="6772774" y="7729004"/>
            <a:ext cx="222885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>
                <a:solidFill>
                  <a:srgbClr val="231F20"/>
                </a:solidFill>
                <a:latin typeface="Arial"/>
                <a:cs typeface="Arial"/>
              </a:rPr>
              <a:t>F32</a:t>
            </a:r>
            <a:endParaRPr sz="900">
              <a:latin typeface="Arial"/>
              <a:cs typeface="Arial"/>
            </a:endParaRPr>
          </a:p>
        </p:txBody>
      </p:sp>
      <p:sp>
        <p:nvSpPr>
          <p:cNvPr id="82" name="object 82"/>
          <p:cNvSpPr txBox="1"/>
          <p:nvPr/>
        </p:nvSpPr>
        <p:spPr>
          <a:xfrm>
            <a:off x="3190497" y="7918398"/>
            <a:ext cx="1499235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 spc="-5">
                <a:solidFill>
                  <a:srgbClr val="231F20"/>
                </a:solidFill>
                <a:latin typeface="Arial"/>
                <a:cs typeface="Arial"/>
              </a:rPr>
              <a:t>7.3 DDR de alta</a:t>
            </a:r>
            <a:r>
              <a:rPr dirty="0" sz="900" spc="-7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00">
                <a:solidFill>
                  <a:srgbClr val="231F20"/>
                </a:solidFill>
                <a:latin typeface="Arial"/>
                <a:cs typeface="Arial"/>
              </a:rPr>
              <a:t>sensibilidad</a:t>
            </a:r>
            <a:endParaRPr sz="900">
              <a:latin typeface="Arial"/>
              <a:cs typeface="Arial"/>
            </a:endParaRPr>
          </a:p>
        </p:txBody>
      </p:sp>
      <p:sp>
        <p:nvSpPr>
          <p:cNvPr id="83" name="object 83"/>
          <p:cNvSpPr txBox="1"/>
          <p:nvPr/>
        </p:nvSpPr>
        <p:spPr>
          <a:xfrm>
            <a:off x="6772774" y="7918398"/>
            <a:ext cx="222885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>
                <a:solidFill>
                  <a:srgbClr val="231F20"/>
                </a:solidFill>
                <a:latin typeface="Arial"/>
                <a:cs typeface="Arial"/>
              </a:rPr>
              <a:t>F36</a:t>
            </a:r>
            <a:endParaRPr sz="900">
              <a:latin typeface="Arial"/>
              <a:cs typeface="Arial"/>
            </a:endParaRPr>
          </a:p>
        </p:txBody>
      </p:sp>
      <p:sp>
        <p:nvSpPr>
          <p:cNvPr id="84" name="object 84"/>
          <p:cNvSpPr txBox="1"/>
          <p:nvPr/>
        </p:nvSpPr>
        <p:spPr>
          <a:xfrm>
            <a:off x="3190497" y="8107336"/>
            <a:ext cx="2096135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 spc="-5">
                <a:solidFill>
                  <a:srgbClr val="231F20"/>
                </a:solidFill>
                <a:latin typeface="Arial"/>
                <a:cs typeface="Arial"/>
              </a:rPr>
              <a:t>7.4 </a:t>
            </a:r>
            <a:r>
              <a:rPr dirty="0" sz="900">
                <a:solidFill>
                  <a:srgbClr val="231F20"/>
                </a:solidFill>
                <a:latin typeface="Arial"/>
                <a:cs typeface="Arial"/>
              </a:rPr>
              <a:t>En </a:t>
            </a:r>
            <a:r>
              <a:rPr dirty="0" sz="900" spc="-5">
                <a:solidFill>
                  <a:srgbClr val="231F20"/>
                </a:solidFill>
                <a:latin typeface="Arial"/>
                <a:cs typeface="Arial"/>
              </a:rPr>
              <a:t>áreas de alto </a:t>
            </a:r>
            <a:r>
              <a:rPr dirty="0" sz="900">
                <a:solidFill>
                  <a:srgbClr val="231F20"/>
                </a:solidFill>
                <a:latin typeface="Arial"/>
                <a:cs typeface="Arial"/>
              </a:rPr>
              <a:t>riesgo </a:t>
            </a:r>
            <a:r>
              <a:rPr dirty="0" sz="900" spc="-5">
                <a:solidFill>
                  <a:srgbClr val="231F20"/>
                </a:solidFill>
                <a:latin typeface="Arial"/>
                <a:cs typeface="Arial"/>
              </a:rPr>
              <a:t>de</a:t>
            </a:r>
            <a:r>
              <a:rPr dirty="0" sz="900" spc="-6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00" spc="-5">
                <a:solidFill>
                  <a:srgbClr val="231F20"/>
                </a:solidFill>
                <a:latin typeface="Arial"/>
                <a:cs typeface="Arial"/>
              </a:rPr>
              <a:t>incendios</a:t>
            </a:r>
            <a:endParaRPr sz="900">
              <a:latin typeface="Arial"/>
              <a:cs typeface="Arial"/>
            </a:endParaRPr>
          </a:p>
        </p:txBody>
      </p:sp>
      <p:sp>
        <p:nvSpPr>
          <p:cNvPr id="85" name="object 85"/>
          <p:cNvSpPr txBox="1"/>
          <p:nvPr/>
        </p:nvSpPr>
        <p:spPr>
          <a:xfrm>
            <a:off x="6772774" y="8107336"/>
            <a:ext cx="222885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>
                <a:solidFill>
                  <a:srgbClr val="231F20"/>
                </a:solidFill>
                <a:latin typeface="Arial"/>
                <a:cs typeface="Arial"/>
              </a:rPr>
              <a:t>F37</a:t>
            </a:r>
            <a:endParaRPr sz="900">
              <a:latin typeface="Arial"/>
              <a:cs typeface="Arial"/>
            </a:endParaRPr>
          </a:p>
        </p:txBody>
      </p:sp>
      <p:sp>
        <p:nvSpPr>
          <p:cNvPr id="86" name="object 86"/>
          <p:cNvSpPr txBox="1"/>
          <p:nvPr/>
        </p:nvSpPr>
        <p:spPr>
          <a:xfrm>
            <a:off x="3190497" y="8296732"/>
            <a:ext cx="327152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900" spc="-5">
                <a:solidFill>
                  <a:srgbClr val="231F20"/>
                </a:solidFill>
                <a:latin typeface="Arial"/>
                <a:cs typeface="Arial"/>
              </a:rPr>
              <a:t>7.5 </a:t>
            </a:r>
            <a:r>
              <a:rPr dirty="0" sz="900">
                <a:solidFill>
                  <a:srgbClr val="231F20"/>
                </a:solidFill>
                <a:latin typeface="Arial"/>
                <a:cs typeface="Arial"/>
              </a:rPr>
              <a:t>Impedancia </a:t>
            </a:r>
            <a:r>
              <a:rPr dirty="0" sz="900" spc="-5">
                <a:solidFill>
                  <a:srgbClr val="231F20"/>
                </a:solidFill>
                <a:latin typeface="Arial"/>
                <a:cs typeface="Arial"/>
              </a:rPr>
              <a:t>de bucle de </a:t>
            </a:r>
            <a:r>
              <a:rPr dirty="0" sz="900">
                <a:solidFill>
                  <a:srgbClr val="231F20"/>
                </a:solidFill>
                <a:latin typeface="Arial"/>
                <a:cs typeface="Arial"/>
              </a:rPr>
              <a:t>corriente </a:t>
            </a:r>
            <a:r>
              <a:rPr dirty="0" sz="900" spc="-5">
                <a:solidFill>
                  <a:srgbClr val="231F20"/>
                </a:solidFill>
                <a:latin typeface="Arial"/>
                <a:cs typeface="Arial"/>
              </a:rPr>
              <a:t>de defecto especialmente  elevada</a:t>
            </a:r>
            <a:endParaRPr sz="900">
              <a:latin typeface="Arial"/>
              <a:cs typeface="Arial"/>
            </a:endParaRPr>
          </a:p>
        </p:txBody>
      </p:sp>
      <p:sp>
        <p:nvSpPr>
          <p:cNvPr id="87" name="object 87"/>
          <p:cNvSpPr txBox="1"/>
          <p:nvPr/>
        </p:nvSpPr>
        <p:spPr>
          <a:xfrm>
            <a:off x="6772659" y="8433892"/>
            <a:ext cx="222885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>
                <a:solidFill>
                  <a:srgbClr val="231F20"/>
                </a:solidFill>
                <a:latin typeface="Arial"/>
                <a:cs typeface="Arial"/>
              </a:rPr>
              <a:t>F37</a:t>
            </a:r>
            <a:endParaRPr sz="900">
              <a:latin typeface="Arial"/>
              <a:cs typeface="Arial"/>
            </a:endParaRPr>
          </a:p>
        </p:txBody>
      </p:sp>
      <p:sp>
        <p:nvSpPr>
          <p:cNvPr id="88" name="object 88"/>
          <p:cNvSpPr txBox="1"/>
          <p:nvPr/>
        </p:nvSpPr>
        <p:spPr>
          <a:xfrm>
            <a:off x="3190497" y="8565966"/>
            <a:ext cx="3112770" cy="434340"/>
          </a:xfrm>
          <a:prstGeom prst="rect">
            <a:avLst/>
          </a:prstGeom>
        </p:spPr>
        <p:txBody>
          <a:bodyPr wrap="square" lIns="0" tIns="755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595"/>
              </a:spcBef>
            </a:pPr>
            <a:r>
              <a:rPr dirty="0" sz="1000" spc="-10" b="1">
                <a:solidFill>
                  <a:srgbClr val="009D57"/>
                </a:solidFill>
                <a:latin typeface="Arial"/>
                <a:cs typeface="Arial"/>
              </a:rPr>
              <a:t>Dispositivos </a:t>
            </a:r>
            <a:r>
              <a:rPr dirty="0" sz="1000" spc="5" b="1">
                <a:solidFill>
                  <a:srgbClr val="009D57"/>
                </a:solidFill>
                <a:latin typeface="Arial"/>
                <a:cs typeface="Arial"/>
              </a:rPr>
              <a:t>de </a:t>
            </a:r>
            <a:r>
              <a:rPr dirty="0" sz="1000" b="1">
                <a:solidFill>
                  <a:srgbClr val="009D57"/>
                </a:solidFill>
                <a:latin typeface="Arial"/>
                <a:cs typeface="Arial"/>
              </a:rPr>
              <a:t>corriente </a:t>
            </a:r>
            <a:r>
              <a:rPr dirty="0" sz="1000" spc="-5" b="1">
                <a:solidFill>
                  <a:srgbClr val="009D57"/>
                </a:solidFill>
                <a:latin typeface="Arial"/>
                <a:cs typeface="Arial"/>
              </a:rPr>
              <a:t>diferencial </a:t>
            </a:r>
            <a:r>
              <a:rPr dirty="0" sz="1000" spc="-10" b="1">
                <a:solidFill>
                  <a:srgbClr val="009D57"/>
                </a:solidFill>
                <a:latin typeface="Arial"/>
                <a:cs typeface="Arial"/>
              </a:rPr>
              <a:t>residual</a:t>
            </a:r>
            <a:r>
              <a:rPr dirty="0" sz="1000" spc="55" b="1">
                <a:solidFill>
                  <a:srgbClr val="009D57"/>
                </a:solidFill>
                <a:latin typeface="Arial"/>
                <a:cs typeface="Arial"/>
              </a:rPr>
              <a:t> </a:t>
            </a:r>
            <a:r>
              <a:rPr dirty="0" sz="1000" spc="-10" b="1">
                <a:solidFill>
                  <a:srgbClr val="009D57"/>
                </a:solidFill>
                <a:latin typeface="Arial"/>
                <a:cs typeface="Arial"/>
              </a:rPr>
              <a:t>(DDR)</a:t>
            </a:r>
            <a:endParaRPr sz="1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445"/>
              </a:spcBef>
            </a:pPr>
            <a:r>
              <a:rPr dirty="0" sz="900" spc="-5">
                <a:solidFill>
                  <a:srgbClr val="231F20"/>
                </a:solidFill>
                <a:latin typeface="Arial"/>
                <a:cs typeface="Arial"/>
              </a:rPr>
              <a:t>8.1 Descripción</a:t>
            </a:r>
            <a:endParaRPr sz="900">
              <a:latin typeface="Arial"/>
              <a:cs typeface="Arial"/>
            </a:endParaRPr>
          </a:p>
        </p:txBody>
      </p:sp>
      <p:sp>
        <p:nvSpPr>
          <p:cNvPr id="89" name="object 89"/>
          <p:cNvSpPr txBox="1"/>
          <p:nvPr/>
        </p:nvSpPr>
        <p:spPr>
          <a:xfrm>
            <a:off x="6772545" y="8565966"/>
            <a:ext cx="242570" cy="434340"/>
          </a:xfrm>
          <a:prstGeom prst="rect">
            <a:avLst/>
          </a:prstGeom>
        </p:spPr>
        <p:txBody>
          <a:bodyPr wrap="square" lIns="0" tIns="755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595"/>
              </a:spcBef>
            </a:pPr>
            <a:r>
              <a:rPr dirty="0" sz="1000" spc="-10" b="1">
                <a:solidFill>
                  <a:srgbClr val="009D57"/>
                </a:solidFill>
                <a:latin typeface="Arial"/>
                <a:cs typeface="Arial"/>
              </a:rPr>
              <a:t>F38</a:t>
            </a:r>
            <a:endParaRPr sz="1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445"/>
              </a:spcBef>
            </a:pPr>
            <a:r>
              <a:rPr dirty="0" sz="900">
                <a:solidFill>
                  <a:srgbClr val="231F20"/>
                </a:solidFill>
                <a:latin typeface="Arial"/>
                <a:cs typeface="Arial"/>
              </a:rPr>
              <a:t>F38</a:t>
            </a:r>
            <a:endParaRPr sz="900">
              <a:latin typeface="Arial"/>
              <a:cs typeface="Arial"/>
            </a:endParaRPr>
          </a:p>
        </p:txBody>
      </p:sp>
      <p:sp>
        <p:nvSpPr>
          <p:cNvPr id="90" name="object 90"/>
          <p:cNvSpPr txBox="1"/>
          <p:nvPr/>
        </p:nvSpPr>
        <p:spPr>
          <a:xfrm>
            <a:off x="3190497" y="9027070"/>
            <a:ext cx="2845435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 spc="-5">
                <a:solidFill>
                  <a:srgbClr val="231F20"/>
                </a:solidFill>
                <a:latin typeface="Arial"/>
                <a:cs typeface="Arial"/>
              </a:rPr>
              <a:t>8.2 Recomendaciones para la implementación de</a:t>
            </a:r>
            <a:r>
              <a:rPr dirty="0" sz="900" spc="-3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00" spc="-5">
                <a:solidFill>
                  <a:srgbClr val="231F20"/>
                </a:solidFill>
                <a:latin typeface="Arial"/>
                <a:cs typeface="Arial"/>
              </a:rPr>
              <a:t>DDR</a:t>
            </a:r>
            <a:endParaRPr sz="900">
              <a:latin typeface="Arial"/>
              <a:cs typeface="Arial"/>
            </a:endParaRPr>
          </a:p>
        </p:txBody>
      </p:sp>
      <p:sp>
        <p:nvSpPr>
          <p:cNvPr id="91" name="object 91"/>
          <p:cNvSpPr txBox="1"/>
          <p:nvPr/>
        </p:nvSpPr>
        <p:spPr>
          <a:xfrm>
            <a:off x="6772774" y="9027070"/>
            <a:ext cx="222885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>
                <a:solidFill>
                  <a:srgbClr val="231F20"/>
                </a:solidFill>
                <a:latin typeface="Arial"/>
                <a:cs typeface="Arial"/>
              </a:rPr>
              <a:t>F38</a:t>
            </a:r>
            <a:endParaRPr sz="900">
              <a:latin typeface="Arial"/>
              <a:cs typeface="Arial"/>
            </a:endParaRPr>
          </a:p>
        </p:txBody>
      </p:sp>
      <p:sp>
        <p:nvSpPr>
          <p:cNvPr id="92" name="object 92"/>
          <p:cNvSpPr txBox="1"/>
          <p:nvPr/>
        </p:nvSpPr>
        <p:spPr>
          <a:xfrm>
            <a:off x="527307" y="10456164"/>
            <a:ext cx="640080" cy="1168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">
                <a:solidFill>
                  <a:srgbClr val="231F20"/>
                </a:solidFill>
                <a:latin typeface="Arial"/>
                <a:cs typeface="Arial"/>
              </a:rPr>
              <a:t>Schneider</a:t>
            </a:r>
            <a:r>
              <a:rPr dirty="0" sz="600" spc="-6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600">
                <a:solidFill>
                  <a:srgbClr val="231F20"/>
                </a:solidFill>
                <a:latin typeface="Arial"/>
                <a:cs typeface="Arial"/>
              </a:rPr>
              <a:t>Electric</a:t>
            </a:r>
            <a:endParaRPr sz="600">
              <a:latin typeface="Arial"/>
              <a:cs typeface="Arial"/>
            </a:endParaRPr>
          </a:p>
        </p:txBody>
      </p:sp>
      <p:sp>
        <p:nvSpPr>
          <p:cNvPr id="93" name="object 93"/>
          <p:cNvSpPr txBox="1"/>
          <p:nvPr/>
        </p:nvSpPr>
        <p:spPr>
          <a:xfrm>
            <a:off x="5474592" y="10456164"/>
            <a:ext cx="1558290" cy="1168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">
                <a:solidFill>
                  <a:srgbClr val="231F20"/>
                </a:solidFill>
                <a:latin typeface="Arial"/>
                <a:cs typeface="Arial"/>
              </a:rPr>
              <a:t>Guía </a:t>
            </a:r>
            <a:r>
              <a:rPr dirty="0" sz="600" spc="-5">
                <a:solidFill>
                  <a:srgbClr val="231F20"/>
                </a:solidFill>
                <a:latin typeface="Arial"/>
                <a:cs typeface="Arial"/>
              </a:rPr>
              <a:t>de diseño de instalaciones eléctricas</a:t>
            </a:r>
            <a:r>
              <a:rPr dirty="0" sz="600" spc="-6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600" spc="-5">
                <a:solidFill>
                  <a:srgbClr val="231F20"/>
                </a:solidFill>
                <a:latin typeface="Arial"/>
                <a:cs typeface="Arial"/>
              </a:rPr>
              <a:t>08</a:t>
            </a:r>
            <a:endParaRPr sz="600">
              <a:latin typeface="Arial"/>
              <a:cs typeface="Arial"/>
            </a:endParaRPr>
          </a:p>
        </p:txBody>
      </p:sp>
      <p:sp>
        <p:nvSpPr>
          <p:cNvPr id="94" name="object 94"/>
          <p:cNvSpPr/>
          <p:nvPr/>
        </p:nvSpPr>
        <p:spPr>
          <a:xfrm>
            <a:off x="3644118" y="10508992"/>
            <a:ext cx="113373" cy="11807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5" name="object 95"/>
          <p:cNvSpPr/>
          <p:nvPr/>
        </p:nvSpPr>
        <p:spPr>
          <a:xfrm>
            <a:off x="3557464" y="10441380"/>
            <a:ext cx="450037" cy="18249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6" name="object 96"/>
          <p:cNvSpPr/>
          <p:nvPr/>
        </p:nvSpPr>
        <p:spPr>
          <a:xfrm>
            <a:off x="3635086" y="10532262"/>
            <a:ext cx="108064" cy="9560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7" name="object 97"/>
          <p:cNvSpPr/>
          <p:nvPr/>
        </p:nvSpPr>
        <p:spPr>
          <a:xfrm>
            <a:off x="3652274" y="10532261"/>
            <a:ext cx="88895" cy="7158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8" name="object 98"/>
          <p:cNvSpPr txBox="1"/>
          <p:nvPr/>
        </p:nvSpPr>
        <p:spPr>
          <a:xfrm>
            <a:off x="526926" y="8586214"/>
            <a:ext cx="237490" cy="482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000" spc="-5" b="1">
                <a:solidFill>
                  <a:srgbClr val="009D57"/>
                </a:solidFill>
                <a:latin typeface="Arial"/>
                <a:cs typeface="Arial"/>
              </a:rPr>
              <a:t>8</a:t>
            </a:r>
            <a:endParaRPr sz="3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40896" y="10409999"/>
            <a:ext cx="7015480" cy="0"/>
          </a:xfrm>
          <a:custGeom>
            <a:avLst/>
            <a:gdLst/>
            <a:ahLst/>
            <a:cxnLst/>
            <a:rect l="l" t="t" r="r" b="b"/>
            <a:pathLst>
              <a:path w="7015480" h="0">
                <a:moveTo>
                  <a:pt x="0" y="0"/>
                </a:moveTo>
                <a:lnTo>
                  <a:pt x="7015098" y="0"/>
                </a:lnTo>
              </a:path>
            </a:pathLst>
          </a:custGeom>
          <a:ln w="10287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539372" y="8789987"/>
            <a:ext cx="6480810" cy="0"/>
          </a:xfrm>
          <a:custGeom>
            <a:avLst/>
            <a:gdLst/>
            <a:ahLst/>
            <a:cxnLst/>
            <a:rect l="l" t="t" r="r" b="b"/>
            <a:pathLst>
              <a:path w="6480809" h="0">
                <a:moveTo>
                  <a:pt x="0" y="0"/>
                </a:moveTo>
                <a:lnTo>
                  <a:pt x="6480810" y="0"/>
                </a:lnTo>
              </a:path>
            </a:pathLst>
          </a:custGeom>
          <a:ln w="25526">
            <a:solidFill>
              <a:srgbClr val="009D5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539372" y="4528121"/>
            <a:ext cx="6480810" cy="0"/>
          </a:xfrm>
          <a:custGeom>
            <a:avLst/>
            <a:gdLst/>
            <a:ahLst/>
            <a:cxnLst/>
            <a:rect l="l" t="t" r="r" b="b"/>
            <a:pathLst>
              <a:path w="6480809" h="0">
                <a:moveTo>
                  <a:pt x="0" y="0"/>
                </a:moveTo>
                <a:lnTo>
                  <a:pt x="6480810" y="0"/>
                </a:lnTo>
              </a:path>
            </a:pathLst>
          </a:custGeom>
          <a:ln w="25526">
            <a:solidFill>
              <a:srgbClr val="009D5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/>
          <p:nvPr/>
        </p:nvSpPr>
        <p:spPr>
          <a:xfrm>
            <a:off x="528196" y="237870"/>
            <a:ext cx="2091055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-15" b="1">
                <a:solidFill>
                  <a:srgbClr val="009D57"/>
                </a:solidFill>
                <a:latin typeface="Arial"/>
                <a:cs typeface="Arial"/>
              </a:rPr>
              <a:t>F </a:t>
            </a:r>
            <a:r>
              <a:rPr dirty="0" sz="800" spc="55" b="1">
                <a:solidFill>
                  <a:srgbClr val="009D57"/>
                </a:solidFill>
                <a:latin typeface="Arial"/>
                <a:cs typeface="Arial"/>
              </a:rPr>
              <a:t>- </a:t>
            </a:r>
            <a:r>
              <a:rPr dirty="0" sz="800" b="1">
                <a:solidFill>
                  <a:srgbClr val="009D57"/>
                </a:solidFill>
                <a:latin typeface="Arial"/>
                <a:cs typeface="Arial"/>
              </a:rPr>
              <a:t>Protección contra descargas</a:t>
            </a:r>
            <a:r>
              <a:rPr dirty="0" sz="800" spc="-40" b="1">
                <a:solidFill>
                  <a:srgbClr val="009D57"/>
                </a:solidFill>
                <a:latin typeface="Arial"/>
                <a:cs typeface="Arial"/>
              </a:rPr>
              <a:t> </a:t>
            </a:r>
            <a:r>
              <a:rPr dirty="0" sz="800" b="1">
                <a:solidFill>
                  <a:srgbClr val="009D57"/>
                </a:solidFill>
                <a:latin typeface="Arial"/>
                <a:cs typeface="Arial"/>
              </a:rPr>
              <a:t>eléctricas</a:t>
            </a:r>
            <a:endParaRPr sz="8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191386" y="212597"/>
            <a:ext cx="113030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5" b="1">
                <a:solidFill>
                  <a:srgbClr val="231F20"/>
                </a:solidFill>
                <a:latin typeface="Arial"/>
                <a:cs typeface="Arial"/>
              </a:rPr>
              <a:t>1</a:t>
            </a:r>
            <a:r>
              <a:rPr dirty="0" sz="1800" spc="434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800" spc="-10" b="1">
                <a:solidFill>
                  <a:srgbClr val="231F20"/>
                </a:solidFill>
                <a:latin typeface="Arial"/>
                <a:cs typeface="Arial"/>
              </a:rPr>
              <a:t>General</a:t>
            </a:r>
            <a:endParaRPr sz="18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39499" y="1441195"/>
            <a:ext cx="2484120" cy="1979930"/>
          </a:xfrm>
          <a:prstGeom prst="rect">
            <a:avLst/>
          </a:prstGeom>
          <a:solidFill>
            <a:srgbClr val="C8E4D3"/>
          </a:solidFill>
        </p:spPr>
        <p:txBody>
          <a:bodyPr wrap="square" lIns="0" tIns="17145" rIns="0" bIns="0" rtlCol="0" vert="horz">
            <a:spAutoFit/>
          </a:bodyPr>
          <a:lstStyle/>
          <a:p>
            <a:pPr marL="35560" marR="81915" indent="635">
              <a:lnSpc>
                <a:spcPct val="100000"/>
              </a:lnSpc>
              <a:spcBef>
                <a:spcPts val="135"/>
              </a:spcBef>
            </a:pPr>
            <a:r>
              <a:rPr dirty="0" sz="900" i="1">
                <a:solidFill>
                  <a:srgbClr val="231F20"/>
                </a:solidFill>
                <a:latin typeface="Arial"/>
                <a:cs typeface="Arial"/>
              </a:rPr>
              <a:t>Cuando </a:t>
            </a:r>
            <a:r>
              <a:rPr dirty="0" sz="900" spc="-15" i="1">
                <a:solidFill>
                  <a:srgbClr val="231F20"/>
                </a:solidFill>
                <a:latin typeface="Arial"/>
                <a:cs typeface="Arial"/>
              </a:rPr>
              <a:t>una </a:t>
            </a:r>
            <a:r>
              <a:rPr dirty="0" sz="900" spc="5" i="1">
                <a:solidFill>
                  <a:srgbClr val="231F20"/>
                </a:solidFill>
                <a:latin typeface="Arial"/>
                <a:cs typeface="Arial"/>
              </a:rPr>
              <a:t>corriente que </a:t>
            </a:r>
            <a:r>
              <a:rPr dirty="0" sz="900" spc="-10" i="1">
                <a:solidFill>
                  <a:srgbClr val="231F20"/>
                </a:solidFill>
                <a:latin typeface="Arial"/>
                <a:cs typeface="Arial"/>
              </a:rPr>
              <a:t>supera </a:t>
            </a:r>
            <a:r>
              <a:rPr dirty="0" sz="900" spc="-5" i="1">
                <a:solidFill>
                  <a:srgbClr val="231F20"/>
                </a:solidFill>
                <a:latin typeface="Arial"/>
                <a:cs typeface="Arial"/>
              </a:rPr>
              <a:t>los 30 </a:t>
            </a:r>
            <a:r>
              <a:rPr dirty="0" sz="900" spc="5" i="1">
                <a:solidFill>
                  <a:srgbClr val="231F20"/>
                </a:solidFill>
                <a:latin typeface="Arial"/>
                <a:cs typeface="Arial"/>
              </a:rPr>
              <a:t>mA  </a:t>
            </a:r>
            <a:r>
              <a:rPr dirty="0" sz="900" spc="-15" i="1">
                <a:solidFill>
                  <a:srgbClr val="231F20"/>
                </a:solidFill>
                <a:latin typeface="Arial"/>
                <a:cs typeface="Arial"/>
              </a:rPr>
              <a:t>atraviesa una </a:t>
            </a:r>
            <a:r>
              <a:rPr dirty="0" sz="900" i="1">
                <a:solidFill>
                  <a:srgbClr val="231F20"/>
                </a:solidFill>
                <a:latin typeface="Arial"/>
                <a:cs typeface="Arial"/>
              </a:rPr>
              <a:t>parte </a:t>
            </a:r>
            <a:r>
              <a:rPr dirty="0" sz="900" spc="5" i="1">
                <a:solidFill>
                  <a:srgbClr val="231F20"/>
                </a:solidFill>
                <a:latin typeface="Arial"/>
                <a:cs typeface="Arial"/>
              </a:rPr>
              <a:t>del </a:t>
            </a:r>
            <a:r>
              <a:rPr dirty="0" sz="900" spc="10" i="1">
                <a:solidFill>
                  <a:srgbClr val="231F20"/>
                </a:solidFill>
                <a:latin typeface="Arial"/>
                <a:cs typeface="Arial"/>
              </a:rPr>
              <a:t>cuerpo </a:t>
            </a:r>
            <a:r>
              <a:rPr dirty="0" sz="900" spc="-5" i="1">
                <a:solidFill>
                  <a:srgbClr val="231F20"/>
                </a:solidFill>
                <a:latin typeface="Arial"/>
                <a:cs typeface="Arial"/>
              </a:rPr>
              <a:t>humano, </a:t>
            </a:r>
            <a:r>
              <a:rPr dirty="0" sz="900" spc="-20" i="1">
                <a:solidFill>
                  <a:srgbClr val="231F20"/>
                </a:solidFill>
                <a:latin typeface="Arial"/>
                <a:cs typeface="Arial"/>
              </a:rPr>
              <a:t>la  </a:t>
            </a:r>
            <a:r>
              <a:rPr dirty="0" sz="900" spc="-5" i="1">
                <a:solidFill>
                  <a:srgbClr val="231F20"/>
                </a:solidFill>
                <a:latin typeface="Arial"/>
                <a:cs typeface="Arial"/>
              </a:rPr>
              <a:t>persona </a:t>
            </a:r>
            <a:r>
              <a:rPr dirty="0" sz="900" spc="-10" i="1">
                <a:solidFill>
                  <a:srgbClr val="231F20"/>
                </a:solidFill>
                <a:latin typeface="Arial"/>
                <a:cs typeface="Arial"/>
              </a:rPr>
              <a:t>en </a:t>
            </a:r>
            <a:r>
              <a:rPr dirty="0" sz="900" spc="5" i="1">
                <a:solidFill>
                  <a:srgbClr val="231F20"/>
                </a:solidFill>
                <a:latin typeface="Arial"/>
                <a:cs typeface="Arial"/>
              </a:rPr>
              <a:t>cuestión </a:t>
            </a:r>
            <a:r>
              <a:rPr dirty="0" sz="900" spc="-20" i="1">
                <a:solidFill>
                  <a:srgbClr val="231F20"/>
                </a:solidFill>
                <a:latin typeface="Arial"/>
                <a:cs typeface="Arial"/>
              </a:rPr>
              <a:t>se </a:t>
            </a:r>
            <a:r>
              <a:rPr dirty="0" sz="900" spc="-5" i="1">
                <a:solidFill>
                  <a:srgbClr val="231F20"/>
                </a:solidFill>
                <a:latin typeface="Arial"/>
                <a:cs typeface="Arial"/>
              </a:rPr>
              <a:t>encuentra </a:t>
            </a:r>
            <a:r>
              <a:rPr dirty="0" sz="900" spc="-10" i="1">
                <a:solidFill>
                  <a:srgbClr val="231F20"/>
                </a:solidFill>
                <a:latin typeface="Arial"/>
                <a:cs typeface="Arial"/>
              </a:rPr>
              <a:t>en </a:t>
            </a:r>
            <a:r>
              <a:rPr dirty="0" sz="900" spc="-15" i="1">
                <a:solidFill>
                  <a:srgbClr val="231F20"/>
                </a:solidFill>
                <a:latin typeface="Arial"/>
                <a:cs typeface="Arial"/>
              </a:rPr>
              <a:t>grave  </a:t>
            </a:r>
            <a:r>
              <a:rPr dirty="0" sz="900" spc="5" i="1">
                <a:solidFill>
                  <a:srgbClr val="231F20"/>
                </a:solidFill>
                <a:latin typeface="Arial"/>
                <a:cs typeface="Arial"/>
              </a:rPr>
              <a:t>peligro </a:t>
            </a:r>
            <a:r>
              <a:rPr dirty="0" sz="900" spc="-10" i="1">
                <a:solidFill>
                  <a:srgbClr val="231F20"/>
                </a:solidFill>
                <a:latin typeface="Arial"/>
                <a:cs typeface="Arial"/>
              </a:rPr>
              <a:t>si </a:t>
            </a:r>
            <a:r>
              <a:rPr dirty="0" sz="900" spc="-20" i="1">
                <a:solidFill>
                  <a:srgbClr val="231F20"/>
                </a:solidFill>
                <a:latin typeface="Arial"/>
                <a:cs typeface="Arial"/>
              </a:rPr>
              <a:t>la </a:t>
            </a:r>
            <a:r>
              <a:rPr dirty="0" sz="900" spc="5" i="1">
                <a:solidFill>
                  <a:srgbClr val="231F20"/>
                </a:solidFill>
                <a:latin typeface="Arial"/>
                <a:cs typeface="Arial"/>
              </a:rPr>
              <a:t>corriente no </a:t>
            </a:r>
            <a:r>
              <a:rPr dirty="0" sz="900" spc="-20" i="1">
                <a:solidFill>
                  <a:srgbClr val="231F20"/>
                </a:solidFill>
                <a:latin typeface="Arial"/>
                <a:cs typeface="Arial"/>
              </a:rPr>
              <a:t>se </a:t>
            </a:r>
            <a:r>
              <a:rPr dirty="0" sz="900" i="1">
                <a:solidFill>
                  <a:srgbClr val="231F20"/>
                </a:solidFill>
                <a:latin typeface="Arial"/>
                <a:cs typeface="Arial"/>
              </a:rPr>
              <a:t>interrumpe </a:t>
            </a:r>
            <a:r>
              <a:rPr dirty="0" sz="900" spc="-10" i="1">
                <a:solidFill>
                  <a:srgbClr val="231F20"/>
                </a:solidFill>
                <a:latin typeface="Arial"/>
                <a:cs typeface="Arial"/>
              </a:rPr>
              <a:t>en </a:t>
            </a:r>
            <a:r>
              <a:rPr dirty="0" sz="900" i="1">
                <a:solidFill>
                  <a:srgbClr val="231F20"/>
                </a:solidFill>
                <a:latin typeface="Arial"/>
                <a:cs typeface="Arial"/>
              </a:rPr>
              <a:t>muy  </a:t>
            </a:r>
            <a:r>
              <a:rPr dirty="0" sz="900" spc="15" i="1">
                <a:solidFill>
                  <a:srgbClr val="231F20"/>
                </a:solidFill>
                <a:latin typeface="Arial"/>
                <a:cs typeface="Arial"/>
              </a:rPr>
              <a:t>corto</a:t>
            </a:r>
            <a:r>
              <a:rPr dirty="0" sz="900" spc="-10" i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00" spc="10" i="1">
                <a:solidFill>
                  <a:srgbClr val="231F20"/>
                </a:solidFill>
                <a:latin typeface="Arial"/>
                <a:cs typeface="Arial"/>
              </a:rPr>
              <a:t>tiempo.</a:t>
            </a:r>
            <a:endParaRPr sz="900">
              <a:latin typeface="Arial"/>
              <a:cs typeface="Arial"/>
            </a:endParaRPr>
          </a:p>
          <a:p>
            <a:pPr marL="35560" marR="48260" indent="635">
              <a:lnSpc>
                <a:spcPct val="100000"/>
              </a:lnSpc>
              <a:spcBef>
                <a:spcPts val="10"/>
              </a:spcBef>
            </a:pPr>
            <a:r>
              <a:rPr dirty="0" sz="900" spc="-20" i="1">
                <a:solidFill>
                  <a:srgbClr val="231F20"/>
                </a:solidFill>
                <a:latin typeface="Arial"/>
                <a:cs typeface="Arial"/>
              </a:rPr>
              <a:t>La </a:t>
            </a:r>
            <a:r>
              <a:rPr dirty="0" sz="900" spc="10" i="1">
                <a:solidFill>
                  <a:srgbClr val="231F20"/>
                </a:solidFill>
                <a:latin typeface="Arial"/>
                <a:cs typeface="Arial"/>
              </a:rPr>
              <a:t>protección </a:t>
            </a:r>
            <a:r>
              <a:rPr dirty="0" sz="900" spc="5" i="1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900" spc="-20" i="1">
                <a:solidFill>
                  <a:srgbClr val="231F20"/>
                </a:solidFill>
                <a:latin typeface="Arial"/>
                <a:cs typeface="Arial"/>
              </a:rPr>
              <a:t>las </a:t>
            </a:r>
            <a:r>
              <a:rPr dirty="0" sz="900" spc="-5" i="1">
                <a:solidFill>
                  <a:srgbClr val="231F20"/>
                </a:solidFill>
                <a:latin typeface="Arial"/>
                <a:cs typeface="Arial"/>
              </a:rPr>
              <a:t>personas </a:t>
            </a:r>
            <a:r>
              <a:rPr dirty="0" sz="900" spc="5" i="1">
                <a:solidFill>
                  <a:srgbClr val="231F20"/>
                </a:solidFill>
                <a:latin typeface="Arial"/>
                <a:cs typeface="Arial"/>
              </a:rPr>
              <a:t>contra </a:t>
            </a:r>
            <a:r>
              <a:rPr dirty="0" sz="900" spc="-20" i="1">
                <a:solidFill>
                  <a:srgbClr val="231F20"/>
                </a:solidFill>
                <a:latin typeface="Arial"/>
                <a:cs typeface="Arial"/>
              </a:rPr>
              <a:t>las  </a:t>
            </a:r>
            <a:r>
              <a:rPr dirty="0" sz="900" spc="-5" i="1">
                <a:solidFill>
                  <a:srgbClr val="231F20"/>
                </a:solidFill>
                <a:latin typeface="Arial"/>
                <a:cs typeface="Arial"/>
              </a:rPr>
              <a:t>descargas </a:t>
            </a:r>
            <a:r>
              <a:rPr dirty="0" sz="900" i="1">
                <a:solidFill>
                  <a:srgbClr val="231F20"/>
                </a:solidFill>
                <a:latin typeface="Arial"/>
                <a:cs typeface="Arial"/>
              </a:rPr>
              <a:t>eléctricas </a:t>
            </a:r>
            <a:r>
              <a:rPr dirty="0" sz="900" spc="-10" i="1">
                <a:solidFill>
                  <a:srgbClr val="231F20"/>
                </a:solidFill>
                <a:latin typeface="Arial"/>
                <a:cs typeface="Arial"/>
              </a:rPr>
              <a:t>en </a:t>
            </a:r>
            <a:r>
              <a:rPr dirty="0" sz="900" spc="-20" i="1">
                <a:solidFill>
                  <a:srgbClr val="231F20"/>
                </a:solidFill>
                <a:latin typeface="Arial"/>
                <a:cs typeface="Arial"/>
              </a:rPr>
              <a:t>las </a:t>
            </a:r>
            <a:r>
              <a:rPr dirty="0" sz="900" spc="-5" i="1">
                <a:solidFill>
                  <a:srgbClr val="231F20"/>
                </a:solidFill>
                <a:latin typeface="Arial"/>
                <a:cs typeface="Arial"/>
              </a:rPr>
              <a:t>instalaciones </a:t>
            </a:r>
            <a:r>
              <a:rPr dirty="0" sz="900" spc="5" i="1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900" spc="-10" i="1">
                <a:solidFill>
                  <a:srgbClr val="231F20"/>
                </a:solidFill>
                <a:latin typeface="Arial"/>
                <a:cs typeface="Arial"/>
              </a:rPr>
              <a:t>BT  </a:t>
            </a:r>
            <a:r>
              <a:rPr dirty="0" sz="900" spc="5" i="1">
                <a:solidFill>
                  <a:srgbClr val="231F20"/>
                </a:solidFill>
                <a:latin typeface="Arial"/>
                <a:cs typeface="Arial"/>
              </a:rPr>
              <a:t>debe </a:t>
            </a:r>
            <a:r>
              <a:rPr dirty="0" sz="900" spc="-5" i="1">
                <a:solidFill>
                  <a:srgbClr val="231F20"/>
                </a:solidFill>
                <a:latin typeface="Arial"/>
                <a:cs typeface="Arial"/>
              </a:rPr>
              <a:t>establecerse </a:t>
            </a:r>
            <a:r>
              <a:rPr dirty="0" sz="900" spc="5" i="1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900" spc="10" i="1">
                <a:solidFill>
                  <a:srgbClr val="231F20"/>
                </a:solidFill>
                <a:latin typeface="Arial"/>
                <a:cs typeface="Arial"/>
              </a:rPr>
              <a:t>conformidad </a:t>
            </a:r>
            <a:r>
              <a:rPr dirty="0" sz="900" spc="15" i="1">
                <a:solidFill>
                  <a:srgbClr val="231F20"/>
                </a:solidFill>
                <a:latin typeface="Arial"/>
                <a:cs typeface="Arial"/>
              </a:rPr>
              <a:t>con </a:t>
            </a:r>
            <a:r>
              <a:rPr dirty="0" sz="900" spc="-20" i="1">
                <a:solidFill>
                  <a:srgbClr val="231F20"/>
                </a:solidFill>
                <a:latin typeface="Arial"/>
                <a:cs typeface="Arial"/>
              </a:rPr>
              <a:t>las  </a:t>
            </a:r>
            <a:r>
              <a:rPr dirty="0" sz="900" spc="-5" i="1">
                <a:solidFill>
                  <a:srgbClr val="231F20"/>
                </a:solidFill>
                <a:latin typeface="Arial"/>
                <a:cs typeface="Arial"/>
              </a:rPr>
              <a:t>normas </a:t>
            </a:r>
            <a:r>
              <a:rPr dirty="0" sz="900" spc="-10" i="1">
                <a:solidFill>
                  <a:srgbClr val="231F20"/>
                </a:solidFill>
                <a:latin typeface="Arial"/>
                <a:cs typeface="Arial"/>
              </a:rPr>
              <a:t>nacionales </a:t>
            </a:r>
            <a:r>
              <a:rPr dirty="0" sz="900" spc="-5" i="1">
                <a:solidFill>
                  <a:srgbClr val="231F20"/>
                </a:solidFill>
                <a:latin typeface="Arial"/>
                <a:cs typeface="Arial"/>
              </a:rPr>
              <a:t>adecuadas,</a:t>
            </a:r>
            <a:r>
              <a:rPr dirty="0" sz="900" spc="15" i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00" spc="10" i="1">
                <a:solidFill>
                  <a:srgbClr val="231F20"/>
                </a:solidFill>
                <a:latin typeface="Arial"/>
                <a:cs typeface="Arial"/>
              </a:rPr>
              <a:t>códigos</a:t>
            </a:r>
            <a:endParaRPr sz="900">
              <a:latin typeface="Arial"/>
              <a:cs typeface="Arial"/>
            </a:endParaRPr>
          </a:p>
          <a:p>
            <a:pPr marL="35560" marR="473709">
              <a:lnSpc>
                <a:spcPct val="100000"/>
              </a:lnSpc>
            </a:pPr>
            <a:r>
              <a:rPr dirty="0" sz="900" spc="5" i="1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900" spc="-10" i="1">
                <a:solidFill>
                  <a:srgbClr val="231F20"/>
                </a:solidFill>
                <a:latin typeface="Arial"/>
                <a:cs typeface="Arial"/>
              </a:rPr>
              <a:t>buenas </a:t>
            </a:r>
            <a:r>
              <a:rPr dirty="0" sz="900" i="1">
                <a:solidFill>
                  <a:srgbClr val="231F20"/>
                </a:solidFill>
                <a:latin typeface="Arial"/>
                <a:cs typeface="Arial"/>
              </a:rPr>
              <a:t>prácticas, </a:t>
            </a:r>
            <a:r>
              <a:rPr dirty="0" sz="900" spc="-20" i="1">
                <a:solidFill>
                  <a:srgbClr val="231F20"/>
                </a:solidFill>
                <a:latin typeface="Arial"/>
                <a:cs typeface="Arial"/>
              </a:rPr>
              <a:t>guías y </a:t>
            </a:r>
            <a:r>
              <a:rPr dirty="0" sz="900" spc="-5" i="1">
                <a:solidFill>
                  <a:srgbClr val="231F20"/>
                </a:solidFill>
                <a:latin typeface="Arial"/>
                <a:cs typeface="Arial"/>
              </a:rPr>
              <a:t>circulares  </a:t>
            </a:r>
            <a:r>
              <a:rPr dirty="0" sz="900" spc="-5" i="1">
                <a:solidFill>
                  <a:srgbClr val="231F20"/>
                </a:solidFill>
                <a:latin typeface="Arial"/>
                <a:cs typeface="Arial"/>
              </a:rPr>
              <a:t>oficiales, </a:t>
            </a:r>
            <a:r>
              <a:rPr dirty="0" sz="900" spc="10" i="1">
                <a:solidFill>
                  <a:srgbClr val="231F20"/>
                </a:solidFill>
                <a:latin typeface="Arial"/>
                <a:cs typeface="Arial"/>
              </a:rPr>
              <a:t>etc.</a:t>
            </a:r>
            <a:endParaRPr sz="900">
              <a:latin typeface="Arial"/>
              <a:cs typeface="Arial"/>
            </a:endParaRPr>
          </a:p>
          <a:p>
            <a:pPr marL="35560" marR="126364" indent="635">
              <a:lnSpc>
                <a:spcPct val="100000"/>
              </a:lnSpc>
              <a:spcBef>
                <a:spcPts val="10"/>
              </a:spcBef>
            </a:pPr>
            <a:r>
              <a:rPr dirty="0" sz="900" spc="-20" i="1">
                <a:solidFill>
                  <a:srgbClr val="231F20"/>
                </a:solidFill>
                <a:latin typeface="Arial"/>
                <a:cs typeface="Arial"/>
              </a:rPr>
              <a:t>Las </a:t>
            </a:r>
            <a:r>
              <a:rPr dirty="0" sz="900" spc="-5" i="1">
                <a:solidFill>
                  <a:srgbClr val="231F20"/>
                </a:solidFill>
                <a:latin typeface="Arial"/>
                <a:cs typeface="Arial"/>
              </a:rPr>
              <a:t>normas </a:t>
            </a:r>
            <a:r>
              <a:rPr dirty="0" sz="900" spc="-25" i="1">
                <a:solidFill>
                  <a:srgbClr val="231F20"/>
                </a:solidFill>
                <a:latin typeface="Arial"/>
                <a:cs typeface="Arial"/>
              </a:rPr>
              <a:t>IEC </a:t>
            </a:r>
            <a:r>
              <a:rPr dirty="0" sz="900" spc="-10" i="1">
                <a:solidFill>
                  <a:srgbClr val="231F20"/>
                </a:solidFill>
                <a:latin typeface="Arial"/>
                <a:cs typeface="Arial"/>
              </a:rPr>
              <a:t>relevantes </a:t>
            </a:r>
            <a:r>
              <a:rPr dirty="0" sz="900" spc="-5" i="1">
                <a:solidFill>
                  <a:srgbClr val="231F20"/>
                </a:solidFill>
                <a:latin typeface="Arial"/>
                <a:cs typeface="Arial"/>
              </a:rPr>
              <a:t>son </a:t>
            </a:r>
            <a:r>
              <a:rPr dirty="0" sz="900" spc="-20" i="1">
                <a:solidFill>
                  <a:srgbClr val="231F20"/>
                </a:solidFill>
                <a:latin typeface="Arial"/>
                <a:cs typeface="Arial"/>
              </a:rPr>
              <a:t>las </a:t>
            </a:r>
            <a:r>
              <a:rPr dirty="0" sz="900" spc="-5" i="1">
                <a:solidFill>
                  <a:srgbClr val="231F20"/>
                </a:solidFill>
                <a:latin typeface="Arial"/>
                <a:cs typeface="Arial"/>
              </a:rPr>
              <a:t>siguientes:  </a:t>
            </a:r>
            <a:r>
              <a:rPr dirty="0" sz="900" spc="-25" i="1">
                <a:solidFill>
                  <a:srgbClr val="231F20"/>
                </a:solidFill>
                <a:latin typeface="Arial"/>
                <a:cs typeface="Arial"/>
              </a:rPr>
              <a:t>IEC </a:t>
            </a:r>
            <a:r>
              <a:rPr dirty="0" sz="900" spc="-5" i="1">
                <a:solidFill>
                  <a:srgbClr val="231F20"/>
                </a:solidFill>
                <a:latin typeface="Arial"/>
                <a:cs typeface="Arial"/>
              </a:rPr>
              <a:t>60364, </a:t>
            </a:r>
            <a:r>
              <a:rPr dirty="0" sz="900" spc="-15" i="1">
                <a:solidFill>
                  <a:srgbClr val="231F20"/>
                </a:solidFill>
                <a:latin typeface="Arial"/>
                <a:cs typeface="Arial"/>
              </a:rPr>
              <a:t>serie </a:t>
            </a:r>
            <a:r>
              <a:rPr dirty="0" sz="900" spc="-25" i="1">
                <a:solidFill>
                  <a:srgbClr val="231F20"/>
                </a:solidFill>
                <a:latin typeface="Arial"/>
                <a:cs typeface="Arial"/>
              </a:rPr>
              <a:t>IEC </a:t>
            </a:r>
            <a:r>
              <a:rPr dirty="0" sz="900" spc="-5" i="1">
                <a:solidFill>
                  <a:srgbClr val="231F20"/>
                </a:solidFill>
                <a:latin typeface="Arial"/>
                <a:cs typeface="Arial"/>
              </a:rPr>
              <a:t>60479, </a:t>
            </a:r>
            <a:r>
              <a:rPr dirty="0" sz="900" spc="-25" i="1">
                <a:solidFill>
                  <a:srgbClr val="231F20"/>
                </a:solidFill>
                <a:latin typeface="Arial"/>
                <a:cs typeface="Arial"/>
              </a:rPr>
              <a:t>IEC</a:t>
            </a:r>
            <a:r>
              <a:rPr dirty="0" sz="900" spc="85" i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00" spc="-5" i="1">
                <a:solidFill>
                  <a:srgbClr val="231F20"/>
                </a:solidFill>
                <a:latin typeface="Arial"/>
                <a:cs typeface="Arial"/>
              </a:rPr>
              <a:t>61008,</a:t>
            </a:r>
            <a:endParaRPr sz="900">
              <a:latin typeface="Arial"/>
              <a:cs typeface="Arial"/>
            </a:endParaRPr>
          </a:p>
          <a:p>
            <a:pPr marL="35560">
              <a:lnSpc>
                <a:spcPct val="100000"/>
              </a:lnSpc>
            </a:pPr>
            <a:r>
              <a:rPr dirty="0" sz="900" spc="-25" i="1">
                <a:solidFill>
                  <a:srgbClr val="231F20"/>
                </a:solidFill>
                <a:latin typeface="Arial"/>
                <a:cs typeface="Arial"/>
              </a:rPr>
              <a:t>IEC </a:t>
            </a:r>
            <a:r>
              <a:rPr dirty="0" sz="900" spc="-5" i="1">
                <a:solidFill>
                  <a:srgbClr val="231F20"/>
                </a:solidFill>
                <a:latin typeface="Arial"/>
                <a:cs typeface="Arial"/>
              </a:rPr>
              <a:t>61009 </a:t>
            </a:r>
            <a:r>
              <a:rPr dirty="0" sz="900" spc="-20" i="1">
                <a:solidFill>
                  <a:srgbClr val="231F20"/>
                </a:solidFill>
                <a:latin typeface="Arial"/>
                <a:cs typeface="Arial"/>
              </a:rPr>
              <a:t>y </a:t>
            </a:r>
            <a:r>
              <a:rPr dirty="0" sz="900" spc="-25" i="1">
                <a:solidFill>
                  <a:srgbClr val="231F20"/>
                </a:solidFill>
                <a:latin typeface="Arial"/>
                <a:cs typeface="Arial"/>
              </a:rPr>
              <a:t>IEC</a:t>
            </a:r>
            <a:r>
              <a:rPr dirty="0" sz="900" spc="25" i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00" spc="5" i="1">
                <a:solidFill>
                  <a:srgbClr val="231F20"/>
                </a:solidFill>
                <a:latin typeface="Arial"/>
                <a:cs typeface="Arial"/>
              </a:rPr>
              <a:t>60947-2.</a:t>
            </a:r>
            <a:endParaRPr sz="9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355327" y="5055460"/>
            <a:ext cx="297180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10.000</a:t>
            </a:r>
            <a:endParaRPr sz="7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402891" y="5245089"/>
            <a:ext cx="248285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5.000</a:t>
            </a:r>
            <a:endParaRPr sz="7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405825" y="5512775"/>
            <a:ext cx="248285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2.000</a:t>
            </a:r>
            <a:endParaRPr sz="7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405825" y="5725163"/>
            <a:ext cx="248285" cy="3130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r" marR="5080">
              <a:lnSpc>
                <a:spcPct val="100000"/>
              </a:lnSpc>
              <a:spcBef>
                <a:spcPts val="100"/>
              </a:spcBef>
            </a:pP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1.000</a:t>
            </a:r>
            <a:endParaRPr sz="700">
              <a:latin typeface="Arial"/>
              <a:cs typeface="Arial"/>
            </a:endParaRPr>
          </a:p>
          <a:p>
            <a:pPr algn="r" marR="8890">
              <a:lnSpc>
                <a:spcPct val="100000"/>
              </a:lnSpc>
              <a:spcBef>
                <a:spcPts val="580"/>
              </a:spcBef>
            </a:pP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500</a:t>
            </a:r>
            <a:endParaRPr sz="7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475704" y="6200258"/>
            <a:ext cx="173990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200</a:t>
            </a:r>
            <a:endParaRPr sz="7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475704" y="6402778"/>
            <a:ext cx="179070" cy="33210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100</a:t>
            </a:r>
            <a:endParaRPr sz="7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600">
              <a:latin typeface="Times New Roman"/>
              <a:cs typeface="Times New Roman"/>
            </a:endParaRPr>
          </a:p>
          <a:p>
            <a:pPr marL="66675">
              <a:lnSpc>
                <a:spcPct val="100000"/>
              </a:lnSpc>
            </a:pP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50</a:t>
            </a:r>
            <a:endParaRPr sz="7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530025" y="6866139"/>
            <a:ext cx="124460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20</a:t>
            </a:r>
            <a:endParaRPr sz="7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530025" y="7063680"/>
            <a:ext cx="124460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10</a:t>
            </a:r>
            <a:endParaRPr sz="7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3165986" y="1394840"/>
            <a:ext cx="3882390" cy="294830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1200" spc="-5" b="1">
                <a:solidFill>
                  <a:srgbClr val="231F20"/>
                </a:solidFill>
                <a:latin typeface="Arial"/>
                <a:cs typeface="Arial"/>
              </a:rPr>
              <a:t>1.1 </a:t>
            </a:r>
            <a:r>
              <a:rPr dirty="0" sz="1200" spc="5" b="1">
                <a:solidFill>
                  <a:srgbClr val="231F20"/>
                </a:solidFill>
                <a:latin typeface="Arial"/>
                <a:cs typeface="Arial"/>
              </a:rPr>
              <a:t>Descargas eléctricas</a:t>
            </a:r>
            <a:endParaRPr sz="1200">
              <a:latin typeface="Arial"/>
              <a:cs typeface="Arial"/>
            </a:endParaRPr>
          </a:p>
          <a:p>
            <a:pPr marL="38100" marR="210185" indent="635">
              <a:lnSpc>
                <a:spcPct val="100000"/>
              </a:lnSpc>
              <a:spcBef>
                <a:spcPts val="915"/>
              </a:spcBef>
            </a:pP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Una descarga eléctrica es el efecto fisiopatológico de una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corriente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eléctrica que  atraviesa el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cuerpo</a:t>
            </a:r>
            <a:r>
              <a:rPr dirty="0" sz="800" spc="-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humano.</a:t>
            </a:r>
            <a:endParaRPr sz="800">
              <a:latin typeface="Arial"/>
              <a:cs typeface="Arial"/>
            </a:endParaRPr>
          </a:p>
          <a:p>
            <a:pPr marL="38100" marR="30480" indent="635">
              <a:lnSpc>
                <a:spcPct val="100000"/>
              </a:lnSpc>
              <a:spcBef>
                <a:spcPts val="295"/>
              </a:spcBef>
            </a:pP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Su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paso afecta básicamente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funciones musculares, circulatorias y respiratorias  y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en ocasiones puede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tener como resultado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quemaduras graves.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El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grado de peligro  para la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víctima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está en función de la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magnitud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la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corriente,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las partes del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cuerpo 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por las que pasa la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corriente y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duración del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flujo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la</a:t>
            </a:r>
            <a:r>
              <a:rPr dirty="0" sz="800" spc="-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misma.</a:t>
            </a:r>
            <a:endParaRPr sz="800">
              <a:latin typeface="Arial"/>
              <a:cs typeface="Arial"/>
            </a:endParaRPr>
          </a:p>
          <a:p>
            <a:pPr marL="38100" marR="59055" indent="635">
              <a:lnSpc>
                <a:spcPct val="100000"/>
              </a:lnSpc>
              <a:spcBef>
                <a:spcPts val="290"/>
              </a:spcBef>
            </a:pP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En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publicación de la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IEC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60479-1 de 1994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definen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cuatro zonas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magnitud 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corriente/tiempo-duración, para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cada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una de las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cuales se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describen los efectos  fisiopatológicos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(ver </a:t>
            </a:r>
            <a:r>
              <a:rPr dirty="0" sz="800" spc="-5" b="1">
                <a:solidFill>
                  <a:srgbClr val="009D57"/>
                </a:solidFill>
                <a:latin typeface="Arial"/>
                <a:cs typeface="Arial"/>
              </a:rPr>
              <a:t>Figura F1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). Cualquier persona que entre en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contacto con metal 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en tensión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corre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riesgo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sufrir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una descarga</a:t>
            </a:r>
            <a:r>
              <a:rPr dirty="0" sz="800" spc="-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eléctrica.</a:t>
            </a:r>
            <a:endParaRPr sz="800">
              <a:latin typeface="Arial"/>
              <a:cs typeface="Arial"/>
            </a:endParaRPr>
          </a:p>
          <a:p>
            <a:pPr algn="just" marL="38100" marR="81280" indent="635">
              <a:lnSpc>
                <a:spcPct val="100000"/>
              </a:lnSpc>
              <a:spcBef>
                <a:spcPts val="290"/>
              </a:spcBef>
            </a:pP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En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curva </a:t>
            </a:r>
            <a:r>
              <a:rPr dirty="0" sz="800" i="1">
                <a:solidFill>
                  <a:srgbClr val="231F20"/>
                </a:solidFill>
                <a:latin typeface="Arial"/>
                <a:cs typeface="Arial"/>
              </a:rPr>
              <a:t>C</a:t>
            </a:r>
            <a:r>
              <a:rPr dirty="0" baseline="-15151" sz="825">
                <a:solidFill>
                  <a:srgbClr val="231F20"/>
                </a:solidFill>
                <a:latin typeface="Arial"/>
                <a:cs typeface="Arial"/>
              </a:rPr>
              <a:t>1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 muestra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que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cuando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una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corriente superior 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30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mA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atraviesa un 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cuerpo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humano desde una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mano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hasta la otra, la persona en cuestión puede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morir,  a menos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que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interrumpa la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corriente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en un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tiempo relativamente</a:t>
            </a:r>
            <a:r>
              <a:rPr dirty="0" sz="8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corto.</a:t>
            </a:r>
            <a:endParaRPr sz="800">
              <a:latin typeface="Arial"/>
              <a:cs typeface="Arial"/>
            </a:endParaRPr>
          </a:p>
          <a:p>
            <a:pPr algn="just" marL="38100" marR="124460" indent="635">
              <a:lnSpc>
                <a:spcPct val="100000"/>
              </a:lnSpc>
              <a:spcBef>
                <a:spcPts val="290"/>
              </a:spcBef>
            </a:pP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El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punto de 500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ms/100 mA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próximo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curva </a:t>
            </a:r>
            <a:r>
              <a:rPr dirty="0" sz="800" i="1">
                <a:solidFill>
                  <a:srgbClr val="231F20"/>
                </a:solidFill>
                <a:latin typeface="Arial"/>
                <a:cs typeface="Arial"/>
              </a:rPr>
              <a:t>C</a:t>
            </a:r>
            <a:r>
              <a:rPr dirty="0" baseline="-15151" sz="825">
                <a:solidFill>
                  <a:srgbClr val="231F20"/>
                </a:solidFill>
                <a:latin typeface="Arial"/>
                <a:cs typeface="Arial"/>
              </a:rPr>
              <a:t>1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corresponde 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una probabilidad  de fibrilación cardíaca del orden del 0,14%.</a:t>
            </a:r>
            <a:endParaRPr sz="800">
              <a:latin typeface="Arial"/>
              <a:cs typeface="Arial"/>
            </a:endParaRPr>
          </a:p>
          <a:p>
            <a:pPr marL="38100" marR="142875" indent="635">
              <a:lnSpc>
                <a:spcPct val="100000"/>
              </a:lnSpc>
              <a:spcBef>
                <a:spcPts val="290"/>
              </a:spcBef>
            </a:pP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protección de las personas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contra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las descargas eléctricas en las instalaciones  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BT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debe establecerse 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conformidad con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las normas nacionales adecuadas,  códigos de buenas prácticas, guías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y circulares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oficiales, etc. Las</a:t>
            </a:r>
            <a:r>
              <a:rPr dirty="0" sz="800" spc="2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normas</a:t>
            </a:r>
            <a:endParaRPr sz="800">
              <a:latin typeface="Arial"/>
              <a:cs typeface="Arial"/>
            </a:endParaRPr>
          </a:p>
          <a:p>
            <a:pPr marL="38100" marR="197485">
              <a:lnSpc>
                <a:spcPct val="100000"/>
              </a:lnSpc>
            </a:pP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IEC relevantes son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siguientes: serie IEC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60364,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serie IEC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60479,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IEC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60755, 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serie IEC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61008,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serie IEC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61009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y IEC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 60947-2.</a:t>
            </a:r>
            <a:endParaRPr sz="800">
              <a:latin typeface="Arial"/>
              <a:cs typeface="Arial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0" y="2925825"/>
            <a:ext cx="504190" cy="396240"/>
          </a:xfrm>
          <a:custGeom>
            <a:avLst/>
            <a:gdLst/>
            <a:ahLst/>
            <a:cxnLst/>
            <a:rect l="l" t="t" r="r" b="b"/>
            <a:pathLst>
              <a:path w="504190" h="396239">
                <a:moveTo>
                  <a:pt x="0" y="396240"/>
                </a:moveTo>
                <a:lnTo>
                  <a:pt x="0" y="0"/>
                </a:lnTo>
                <a:lnTo>
                  <a:pt x="503939" y="0"/>
                </a:lnTo>
                <a:lnTo>
                  <a:pt x="503939" y="396240"/>
                </a:lnTo>
                <a:lnTo>
                  <a:pt x="0" y="39624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 txBox="1"/>
          <p:nvPr/>
        </p:nvSpPr>
        <p:spPr>
          <a:xfrm>
            <a:off x="324742" y="2898520"/>
            <a:ext cx="174625" cy="177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00" b="1">
                <a:solidFill>
                  <a:srgbClr val="FFFFFF"/>
                </a:solidFill>
                <a:latin typeface="Arial"/>
                <a:cs typeface="Arial"/>
              </a:rPr>
              <a:t>F</a:t>
            </a:r>
            <a:r>
              <a:rPr dirty="0" sz="1000" spc="-5" b="1">
                <a:solidFill>
                  <a:srgbClr val="FFFFFF"/>
                </a:solidFill>
                <a:latin typeface="Arial"/>
                <a:cs typeface="Arial"/>
              </a:rPr>
              <a:t>2</a:t>
            </a:r>
            <a:endParaRPr sz="10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690838" y="4635867"/>
            <a:ext cx="741045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Duración del</a:t>
            </a:r>
            <a:r>
              <a:rPr dirty="0" sz="700" spc="-8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paso  de corriente</a:t>
            </a:r>
            <a:r>
              <a:rPr dirty="0" sz="700" spc="-3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(ms)</a:t>
            </a:r>
            <a:endParaRPr sz="700">
              <a:latin typeface="Arial"/>
              <a:cs typeface="Arial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2948067" y="5132895"/>
            <a:ext cx="1453515" cy="2032000"/>
          </a:xfrm>
          <a:custGeom>
            <a:avLst/>
            <a:gdLst/>
            <a:ahLst/>
            <a:cxnLst/>
            <a:rect l="l" t="t" r="r" b="b"/>
            <a:pathLst>
              <a:path w="1453514" h="2032000">
                <a:moveTo>
                  <a:pt x="583793" y="0"/>
                </a:moveTo>
                <a:lnTo>
                  <a:pt x="0" y="0"/>
                </a:lnTo>
                <a:lnTo>
                  <a:pt x="0" y="468693"/>
                </a:lnTo>
                <a:lnTo>
                  <a:pt x="1149832" y="2027961"/>
                </a:lnTo>
                <a:lnTo>
                  <a:pt x="1152182" y="2031403"/>
                </a:lnTo>
                <a:lnTo>
                  <a:pt x="1449133" y="2031403"/>
                </a:lnTo>
                <a:lnTo>
                  <a:pt x="1449133" y="2023021"/>
                </a:lnTo>
                <a:lnTo>
                  <a:pt x="1451452" y="1939913"/>
                </a:lnTo>
                <a:lnTo>
                  <a:pt x="1452727" y="1862278"/>
                </a:lnTo>
                <a:lnTo>
                  <a:pt x="1452907" y="1789837"/>
                </a:lnTo>
                <a:lnTo>
                  <a:pt x="1451942" y="1722311"/>
                </a:lnTo>
                <a:lnTo>
                  <a:pt x="1449783" y="1659421"/>
                </a:lnTo>
                <a:lnTo>
                  <a:pt x="1446380" y="1600887"/>
                </a:lnTo>
                <a:lnTo>
                  <a:pt x="1441682" y="1546431"/>
                </a:lnTo>
                <a:lnTo>
                  <a:pt x="1435641" y="1495774"/>
                </a:lnTo>
                <a:lnTo>
                  <a:pt x="1428205" y="1448637"/>
                </a:lnTo>
                <a:lnTo>
                  <a:pt x="1419326" y="1404740"/>
                </a:lnTo>
                <a:lnTo>
                  <a:pt x="1408952" y="1363805"/>
                </a:lnTo>
                <a:lnTo>
                  <a:pt x="1397035" y="1325553"/>
                </a:lnTo>
                <a:lnTo>
                  <a:pt x="1383524" y="1289704"/>
                </a:lnTo>
                <a:lnTo>
                  <a:pt x="1351521" y="1224100"/>
                </a:lnTo>
                <a:lnTo>
                  <a:pt x="1312545" y="1164762"/>
                </a:lnTo>
                <a:lnTo>
                  <a:pt x="1266196" y="1109457"/>
                </a:lnTo>
                <a:lnTo>
                  <a:pt x="1212075" y="1055954"/>
                </a:lnTo>
                <a:lnTo>
                  <a:pt x="1159859" y="1011064"/>
                </a:lnTo>
                <a:lnTo>
                  <a:pt x="1109453" y="973163"/>
                </a:lnTo>
                <a:lnTo>
                  <a:pt x="1060982" y="941116"/>
                </a:lnTo>
                <a:lnTo>
                  <a:pt x="1014569" y="913793"/>
                </a:lnTo>
                <a:lnTo>
                  <a:pt x="970336" y="890059"/>
                </a:lnTo>
                <a:lnTo>
                  <a:pt x="888910" y="848830"/>
                </a:lnTo>
                <a:lnTo>
                  <a:pt x="851963" y="829069"/>
                </a:lnTo>
                <a:lnTo>
                  <a:pt x="817691" y="808368"/>
                </a:lnTo>
                <a:lnTo>
                  <a:pt x="786219" y="785593"/>
                </a:lnTo>
                <a:lnTo>
                  <a:pt x="757669" y="759612"/>
                </a:lnTo>
                <a:lnTo>
                  <a:pt x="731447" y="729228"/>
                </a:lnTo>
                <a:lnTo>
                  <a:pt x="708131" y="695557"/>
                </a:lnTo>
                <a:lnTo>
                  <a:pt x="687537" y="658820"/>
                </a:lnTo>
                <a:lnTo>
                  <a:pt x="669482" y="619235"/>
                </a:lnTo>
                <a:lnTo>
                  <a:pt x="653781" y="577022"/>
                </a:lnTo>
                <a:lnTo>
                  <a:pt x="640251" y="532400"/>
                </a:lnTo>
                <a:lnTo>
                  <a:pt x="628706" y="485589"/>
                </a:lnTo>
                <a:lnTo>
                  <a:pt x="618963" y="436808"/>
                </a:lnTo>
                <a:lnTo>
                  <a:pt x="610837" y="386277"/>
                </a:lnTo>
                <a:lnTo>
                  <a:pt x="604146" y="334215"/>
                </a:lnTo>
                <a:lnTo>
                  <a:pt x="598704" y="280841"/>
                </a:lnTo>
                <a:lnTo>
                  <a:pt x="594327" y="226376"/>
                </a:lnTo>
                <a:lnTo>
                  <a:pt x="590832" y="171037"/>
                </a:lnTo>
                <a:lnTo>
                  <a:pt x="588034" y="115046"/>
                </a:lnTo>
                <a:lnTo>
                  <a:pt x="585749" y="58620"/>
                </a:lnTo>
                <a:lnTo>
                  <a:pt x="583793" y="1981"/>
                </a:lnTo>
                <a:lnTo>
                  <a:pt x="583793" y="0"/>
                </a:lnTo>
                <a:close/>
              </a:path>
            </a:pathLst>
          </a:custGeom>
          <a:solidFill>
            <a:srgbClr val="C8E4D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2198297" y="5132895"/>
            <a:ext cx="1902460" cy="2032000"/>
          </a:xfrm>
          <a:custGeom>
            <a:avLst/>
            <a:gdLst/>
            <a:ahLst/>
            <a:cxnLst/>
            <a:rect l="l" t="t" r="r" b="b"/>
            <a:pathLst>
              <a:path w="1902460" h="2032000">
                <a:moveTo>
                  <a:pt x="749769" y="0"/>
                </a:moveTo>
                <a:lnTo>
                  <a:pt x="0" y="0"/>
                </a:lnTo>
                <a:lnTo>
                  <a:pt x="0" y="2031403"/>
                </a:lnTo>
                <a:lnTo>
                  <a:pt x="1901952" y="2031403"/>
                </a:lnTo>
                <a:lnTo>
                  <a:pt x="1899602" y="2027961"/>
                </a:lnTo>
                <a:lnTo>
                  <a:pt x="749769" y="468693"/>
                </a:lnTo>
                <a:lnTo>
                  <a:pt x="749769" y="0"/>
                </a:lnTo>
                <a:close/>
              </a:path>
            </a:pathLst>
          </a:custGeom>
          <a:solidFill>
            <a:srgbClr val="E1EFE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3531861" y="5132895"/>
            <a:ext cx="1069340" cy="2032000"/>
          </a:xfrm>
          <a:custGeom>
            <a:avLst/>
            <a:gdLst/>
            <a:ahLst/>
            <a:cxnLst/>
            <a:rect l="l" t="t" r="r" b="b"/>
            <a:pathLst>
              <a:path w="1069339" h="2032000">
                <a:moveTo>
                  <a:pt x="122504" y="0"/>
                </a:moveTo>
                <a:lnTo>
                  <a:pt x="0" y="0"/>
                </a:lnTo>
                <a:lnTo>
                  <a:pt x="0" y="1981"/>
                </a:lnTo>
                <a:lnTo>
                  <a:pt x="1955" y="58620"/>
                </a:lnTo>
                <a:lnTo>
                  <a:pt x="4240" y="115046"/>
                </a:lnTo>
                <a:lnTo>
                  <a:pt x="7038" y="171037"/>
                </a:lnTo>
                <a:lnTo>
                  <a:pt x="10533" y="226376"/>
                </a:lnTo>
                <a:lnTo>
                  <a:pt x="14910" y="280841"/>
                </a:lnTo>
                <a:lnTo>
                  <a:pt x="20352" y="334215"/>
                </a:lnTo>
                <a:lnTo>
                  <a:pt x="27044" y="386277"/>
                </a:lnTo>
                <a:lnTo>
                  <a:pt x="35169" y="436808"/>
                </a:lnTo>
                <a:lnTo>
                  <a:pt x="44912" y="485589"/>
                </a:lnTo>
                <a:lnTo>
                  <a:pt x="56457" y="532400"/>
                </a:lnTo>
                <a:lnTo>
                  <a:pt x="69988" y="577022"/>
                </a:lnTo>
                <a:lnTo>
                  <a:pt x="85689" y="619235"/>
                </a:lnTo>
                <a:lnTo>
                  <a:pt x="103744" y="658820"/>
                </a:lnTo>
                <a:lnTo>
                  <a:pt x="124337" y="695557"/>
                </a:lnTo>
                <a:lnTo>
                  <a:pt x="147653" y="729228"/>
                </a:lnTo>
                <a:lnTo>
                  <a:pt x="173875" y="759612"/>
                </a:lnTo>
                <a:lnTo>
                  <a:pt x="202425" y="785593"/>
                </a:lnTo>
                <a:lnTo>
                  <a:pt x="233898" y="808368"/>
                </a:lnTo>
                <a:lnTo>
                  <a:pt x="268169" y="829069"/>
                </a:lnTo>
                <a:lnTo>
                  <a:pt x="305116" y="848830"/>
                </a:lnTo>
                <a:lnTo>
                  <a:pt x="386543" y="890059"/>
                </a:lnTo>
                <a:lnTo>
                  <a:pt x="430775" y="913793"/>
                </a:lnTo>
                <a:lnTo>
                  <a:pt x="477188" y="941116"/>
                </a:lnTo>
                <a:lnTo>
                  <a:pt x="525660" y="973163"/>
                </a:lnTo>
                <a:lnTo>
                  <a:pt x="576065" y="1011064"/>
                </a:lnTo>
                <a:lnTo>
                  <a:pt x="628281" y="1055954"/>
                </a:lnTo>
                <a:lnTo>
                  <a:pt x="656338" y="1082620"/>
                </a:lnTo>
                <a:lnTo>
                  <a:pt x="706524" y="1136745"/>
                </a:lnTo>
                <a:lnTo>
                  <a:pt x="749136" y="1193787"/>
                </a:lnTo>
                <a:lnTo>
                  <a:pt x="784576" y="1255979"/>
                </a:lnTo>
                <a:lnTo>
                  <a:pt x="813241" y="1325553"/>
                </a:lnTo>
                <a:lnTo>
                  <a:pt x="825158" y="1363805"/>
                </a:lnTo>
                <a:lnTo>
                  <a:pt x="835532" y="1404740"/>
                </a:lnTo>
                <a:lnTo>
                  <a:pt x="844412" y="1448637"/>
                </a:lnTo>
                <a:lnTo>
                  <a:pt x="851847" y="1495774"/>
                </a:lnTo>
                <a:lnTo>
                  <a:pt x="857889" y="1546431"/>
                </a:lnTo>
                <a:lnTo>
                  <a:pt x="862586" y="1600887"/>
                </a:lnTo>
                <a:lnTo>
                  <a:pt x="865989" y="1659421"/>
                </a:lnTo>
                <a:lnTo>
                  <a:pt x="868148" y="1722311"/>
                </a:lnTo>
                <a:lnTo>
                  <a:pt x="869113" y="1789837"/>
                </a:lnTo>
                <a:lnTo>
                  <a:pt x="868933" y="1862278"/>
                </a:lnTo>
                <a:lnTo>
                  <a:pt x="867659" y="1939913"/>
                </a:lnTo>
                <a:lnTo>
                  <a:pt x="865339" y="2023021"/>
                </a:lnTo>
                <a:lnTo>
                  <a:pt x="865339" y="2031403"/>
                </a:lnTo>
                <a:lnTo>
                  <a:pt x="1067854" y="2031403"/>
                </a:lnTo>
                <a:lnTo>
                  <a:pt x="1067854" y="2023021"/>
                </a:lnTo>
                <a:lnTo>
                  <a:pt x="1069208" y="1955049"/>
                </a:lnTo>
                <a:lnTo>
                  <a:pt x="1069226" y="1889574"/>
                </a:lnTo>
                <a:lnTo>
                  <a:pt x="1067903" y="1826543"/>
                </a:lnTo>
                <a:lnTo>
                  <a:pt x="1065239" y="1765906"/>
                </a:lnTo>
                <a:lnTo>
                  <a:pt x="1061231" y="1707612"/>
                </a:lnTo>
                <a:lnTo>
                  <a:pt x="1055877" y="1651608"/>
                </a:lnTo>
                <a:lnTo>
                  <a:pt x="1049175" y="1597844"/>
                </a:lnTo>
                <a:lnTo>
                  <a:pt x="1041121" y="1546269"/>
                </a:lnTo>
                <a:lnTo>
                  <a:pt x="1031716" y="1496832"/>
                </a:lnTo>
                <a:lnTo>
                  <a:pt x="1020955" y="1449480"/>
                </a:lnTo>
                <a:lnTo>
                  <a:pt x="1008837" y="1404164"/>
                </a:lnTo>
                <a:lnTo>
                  <a:pt x="995359" y="1360831"/>
                </a:lnTo>
                <a:lnTo>
                  <a:pt x="980521" y="1319431"/>
                </a:lnTo>
                <a:lnTo>
                  <a:pt x="964318" y="1279913"/>
                </a:lnTo>
                <a:lnTo>
                  <a:pt x="946750" y="1242224"/>
                </a:lnTo>
                <a:lnTo>
                  <a:pt x="927813" y="1206315"/>
                </a:lnTo>
                <a:lnTo>
                  <a:pt x="907506" y="1172133"/>
                </a:lnTo>
                <a:lnTo>
                  <a:pt x="885827" y="1139628"/>
                </a:lnTo>
                <a:lnTo>
                  <a:pt x="862773" y="1108747"/>
                </a:lnTo>
                <a:lnTo>
                  <a:pt x="838343" y="1079441"/>
                </a:lnTo>
                <a:lnTo>
                  <a:pt x="785342" y="1025347"/>
                </a:lnTo>
                <a:lnTo>
                  <a:pt x="737339" y="983696"/>
                </a:lnTo>
                <a:lnTo>
                  <a:pt x="690188" y="946686"/>
                </a:lnTo>
                <a:lnTo>
                  <a:pt x="643956" y="913609"/>
                </a:lnTo>
                <a:lnTo>
                  <a:pt x="598713" y="883753"/>
                </a:lnTo>
                <a:lnTo>
                  <a:pt x="554526" y="856408"/>
                </a:lnTo>
                <a:lnTo>
                  <a:pt x="428991" y="782338"/>
                </a:lnTo>
                <a:lnTo>
                  <a:pt x="389716" y="757936"/>
                </a:lnTo>
                <a:lnTo>
                  <a:pt x="351839" y="732495"/>
                </a:lnTo>
                <a:lnTo>
                  <a:pt x="315429" y="705304"/>
                </a:lnTo>
                <a:lnTo>
                  <a:pt x="280555" y="675652"/>
                </a:lnTo>
                <a:lnTo>
                  <a:pt x="244467" y="639509"/>
                </a:lnTo>
                <a:lnTo>
                  <a:pt x="214114" y="602874"/>
                </a:lnTo>
                <a:lnTo>
                  <a:pt x="189015" y="565571"/>
                </a:lnTo>
                <a:lnTo>
                  <a:pt x="168689" y="527426"/>
                </a:lnTo>
                <a:lnTo>
                  <a:pt x="152654" y="488263"/>
                </a:lnTo>
                <a:lnTo>
                  <a:pt x="140431" y="447905"/>
                </a:lnTo>
                <a:lnTo>
                  <a:pt x="131536" y="406178"/>
                </a:lnTo>
                <a:lnTo>
                  <a:pt x="125490" y="362906"/>
                </a:lnTo>
                <a:lnTo>
                  <a:pt x="121811" y="317912"/>
                </a:lnTo>
                <a:lnTo>
                  <a:pt x="120018" y="271023"/>
                </a:lnTo>
                <a:lnTo>
                  <a:pt x="119630" y="222061"/>
                </a:lnTo>
                <a:lnTo>
                  <a:pt x="120165" y="170851"/>
                </a:lnTo>
                <a:lnTo>
                  <a:pt x="121180" y="115046"/>
                </a:lnTo>
                <a:lnTo>
                  <a:pt x="122084" y="60987"/>
                </a:lnTo>
                <a:lnTo>
                  <a:pt x="122504" y="1981"/>
                </a:lnTo>
                <a:lnTo>
                  <a:pt x="122504" y="0"/>
                </a:lnTo>
                <a:close/>
              </a:path>
            </a:pathLst>
          </a:custGeom>
          <a:solidFill>
            <a:srgbClr val="E6E7E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/>
          <p:nvPr/>
        </p:nvSpPr>
        <p:spPr>
          <a:xfrm>
            <a:off x="3898065" y="5132895"/>
            <a:ext cx="1405890" cy="2032000"/>
          </a:xfrm>
          <a:custGeom>
            <a:avLst/>
            <a:gdLst/>
            <a:ahLst/>
            <a:cxnLst/>
            <a:rect l="l" t="t" r="r" b="b"/>
            <a:pathLst>
              <a:path w="1405889" h="2032000">
                <a:moveTo>
                  <a:pt x="1405394" y="0"/>
                </a:moveTo>
                <a:lnTo>
                  <a:pt x="7124" y="0"/>
                </a:lnTo>
                <a:lnTo>
                  <a:pt x="5504" y="59556"/>
                </a:lnTo>
                <a:lnTo>
                  <a:pt x="3368" y="115130"/>
                </a:lnTo>
                <a:lnTo>
                  <a:pt x="1330" y="167168"/>
                </a:lnTo>
                <a:lnTo>
                  <a:pt x="3" y="216114"/>
                </a:lnTo>
                <a:lnTo>
                  <a:pt x="0" y="262414"/>
                </a:lnTo>
                <a:lnTo>
                  <a:pt x="1934" y="306513"/>
                </a:lnTo>
                <a:lnTo>
                  <a:pt x="6418" y="348857"/>
                </a:lnTo>
                <a:lnTo>
                  <a:pt x="14067" y="389891"/>
                </a:lnTo>
                <a:lnTo>
                  <a:pt x="25493" y="430060"/>
                </a:lnTo>
                <a:lnTo>
                  <a:pt x="41309" y="469810"/>
                </a:lnTo>
                <a:lnTo>
                  <a:pt x="62129" y="509585"/>
                </a:lnTo>
                <a:lnTo>
                  <a:pt x="88566" y="549831"/>
                </a:lnTo>
                <a:lnTo>
                  <a:pt x="121233" y="590994"/>
                </a:lnTo>
                <a:lnTo>
                  <a:pt x="148194" y="617919"/>
                </a:lnTo>
                <a:lnTo>
                  <a:pt x="178461" y="641657"/>
                </a:lnTo>
                <a:lnTo>
                  <a:pt x="211684" y="663009"/>
                </a:lnTo>
                <a:lnTo>
                  <a:pt x="247509" y="682781"/>
                </a:lnTo>
                <a:lnTo>
                  <a:pt x="285585" y="701775"/>
                </a:lnTo>
                <a:lnTo>
                  <a:pt x="367082" y="740644"/>
                </a:lnTo>
                <a:lnTo>
                  <a:pt x="409798" y="762127"/>
                </a:lnTo>
                <a:lnTo>
                  <a:pt x="453356" y="786045"/>
                </a:lnTo>
                <a:lnTo>
                  <a:pt x="497405" y="813203"/>
                </a:lnTo>
                <a:lnTo>
                  <a:pt x="541592" y="844405"/>
                </a:lnTo>
                <a:lnTo>
                  <a:pt x="585565" y="880454"/>
                </a:lnTo>
                <a:lnTo>
                  <a:pt x="628972" y="922152"/>
                </a:lnTo>
                <a:lnTo>
                  <a:pt x="671461" y="970305"/>
                </a:lnTo>
                <a:lnTo>
                  <a:pt x="695824" y="1001267"/>
                </a:lnTo>
                <a:lnTo>
                  <a:pt x="719481" y="1033000"/>
                </a:lnTo>
                <a:lnTo>
                  <a:pt x="742369" y="1065644"/>
                </a:lnTo>
                <a:lnTo>
                  <a:pt x="764428" y="1099338"/>
                </a:lnTo>
                <a:lnTo>
                  <a:pt x="785597" y="1134221"/>
                </a:lnTo>
                <a:lnTo>
                  <a:pt x="805812" y="1170433"/>
                </a:lnTo>
                <a:lnTo>
                  <a:pt x="825014" y="1208114"/>
                </a:lnTo>
                <a:lnTo>
                  <a:pt x="843141" y="1247403"/>
                </a:lnTo>
                <a:lnTo>
                  <a:pt x="860131" y="1288440"/>
                </a:lnTo>
                <a:lnTo>
                  <a:pt x="875923" y="1331365"/>
                </a:lnTo>
                <a:lnTo>
                  <a:pt x="890456" y="1376316"/>
                </a:lnTo>
                <a:lnTo>
                  <a:pt x="903668" y="1423433"/>
                </a:lnTo>
                <a:lnTo>
                  <a:pt x="915497" y="1472857"/>
                </a:lnTo>
                <a:lnTo>
                  <a:pt x="925882" y="1524726"/>
                </a:lnTo>
                <a:lnTo>
                  <a:pt x="934763" y="1579180"/>
                </a:lnTo>
                <a:lnTo>
                  <a:pt x="942076" y="1636358"/>
                </a:lnTo>
                <a:lnTo>
                  <a:pt x="947762" y="1696401"/>
                </a:lnTo>
                <a:lnTo>
                  <a:pt x="951758" y="1759447"/>
                </a:lnTo>
                <a:lnTo>
                  <a:pt x="954003" y="1825637"/>
                </a:lnTo>
                <a:lnTo>
                  <a:pt x="954436" y="1895109"/>
                </a:lnTo>
                <a:lnTo>
                  <a:pt x="952995" y="1968004"/>
                </a:lnTo>
                <a:lnTo>
                  <a:pt x="952995" y="2031403"/>
                </a:lnTo>
                <a:lnTo>
                  <a:pt x="1405394" y="2031403"/>
                </a:lnTo>
                <a:lnTo>
                  <a:pt x="1405394" y="0"/>
                </a:lnTo>
                <a:close/>
              </a:path>
            </a:pathLst>
          </a:custGeom>
          <a:solidFill>
            <a:srgbClr val="96CDA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/>
          <p:nvPr/>
        </p:nvSpPr>
        <p:spPr>
          <a:xfrm>
            <a:off x="3651491" y="5132895"/>
            <a:ext cx="1120775" cy="2032000"/>
          </a:xfrm>
          <a:custGeom>
            <a:avLst/>
            <a:gdLst/>
            <a:ahLst/>
            <a:cxnLst/>
            <a:rect l="l" t="t" r="r" b="b"/>
            <a:pathLst>
              <a:path w="1120775" h="2032000">
                <a:moveTo>
                  <a:pt x="173777" y="0"/>
                </a:moveTo>
                <a:lnTo>
                  <a:pt x="2874" y="0"/>
                </a:lnTo>
                <a:lnTo>
                  <a:pt x="2874" y="1981"/>
                </a:lnTo>
                <a:lnTo>
                  <a:pt x="2453" y="60987"/>
                </a:lnTo>
                <a:lnTo>
                  <a:pt x="1413" y="122720"/>
                </a:lnTo>
                <a:lnTo>
                  <a:pt x="535" y="170851"/>
                </a:lnTo>
                <a:lnTo>
                  <a:pt x="0" y="222061"/>
                </a:lnTo>
                <a:lnTo>
                  <a:pt x="388" y="271023"/>
                </a:lnTo>
                <a:lnTo>
                  <a:pt x="2181" y="317912"/>
                </a:lnTo>
                <a:lnTo>
                  <a:pt x="5860" y="362906"/>
                </a:lnTo>
                <a:lnTo>
                  <a:pt x="11906" y="406178"/>
                </a:lnTo>
                <a:lnTo>
                  <a:pt x="20800" y="447905"/>
                </a:lnTo>
                <a:lnTo>
                  <a:pt x="33024" y="488263"/>
                </a:lnTo>
                <a:lnTo>
                  <a:pt x="49059" y="527426"/>
                </a:lnTo>
                <a:lnTo>
                  <a:pt x="69385" y="565571"/>
                </a:lnTo>
                <a:lnTo>
                  <a:pt x="94484" y="602874"/>
                </a:lnTo>
                <a:lnTo>
                  <a:pt x="124837" y="639509"/>
                </a:lnTo>
                <a:lnTo>
                  <a:pt x="160925" y="675652"/>
                </a:lnTo>
                <a:lnTo>
                  <a:pt x="195799" y="705304"/>
                </a:lnTo>
                <a:lnTo>
                  <a:pt x="232209" y="732495"/>
                </a:lnTo>
                <a:lnTo>
                  <a:pt x="270086" y="757936"/>
                </a:lnTo>
                <a:lnTo>
                  <a:pt x="309361" y="782338"/>
                </a:lnTo>
                <a:lnTo>
                  <a:pt x="434896" y="856408"/>
                </a:lnTo>
                <a:lnTo>
                  <a:pt x="479083" y="883753"/>
                </a:lnTo>
                <a:lnTo>
                  <a:pt x="524326" y="913609"/>
                </a:lnTo>
                <a:lnTo>
                  <a:pt x="570557" y="946686"/>
                </a:lnTo>
                <a:lnTo>
                  <a:pt x="617709" y="983696"/>
                </a:lnTo>
                <a:lnTo>
                  <a:pt x="665712" y="1025347"/>
                </a:lnTo>
                <a:lnTo>
                  <a:pt x="718713" y="1079441"/>
                </a:lnTo>
                <a:lnTo>
                  <a:pt x="743143" y="1108747"/>
                </a:lnTo>
                <a:lnTo>
                  <a:pt x="766197" y="1139628"/>
                </a:lnTo>
                <a:lnTo>
                  <a:pt x="787876" y="1172133"/>
                </a:lnTo>
                <a:lnTo>
                  <a:pt x="808183" y="1206315"/>
                </a:lnTo>
                <a:lnTo>
                  <a:pt x="827120" y="1242224"/>
                </a:lnTo>
                <a:lnTo>
                  <a:pt x="844688" y="1279913"/>
                </a:lnTo>
                <a:lnTo>
                  <a:pt x="860890" y="1319431"/>
                </a:lnTo>
                <a:lnTo>
                  <a:pt x="875729" y="1360831"/>
                </a:lnTo>
                <a:lnTo>
                  <a:pt x="889207" y="1404164"/>
                </a:lnTo>
                <a:lnTo>
                  <a:pt x="901324" y="1449480"/>
                </a:lnTo>
                <a:lnTo>
                  <a:pt x="912085" y="1496832"/>
                </a:lnTo>
                <a:lnTo>
                  <a:pt x="921491" y="1546269"/>
                </a:lnTo>
                <a:lnTo>
                  <a:pt x="929544" y="1597844"/>
                </a:lnTo>
                <a:lnTo>
                  <a:pt x="936247" y="1651608"/>
                </a:lnTo>
                <a:lnTo>
                  <a:pt x="941601" y="1707612"/>
                </a:lnTo>
                <a:lnTo>
                  <a:pt x="945609" y="1765906"/>
                </a:lnTo>
                <a:lnTo>
                  <a:pt x="948273" y="1826543"/>
                </a:lnTo>
                <a:lnTo>
                  <a:pt x="949596" y="1889574"/>
                </a:lnTo>
                <a:lnTo>
                  <a:pt x="949578" y="1955049"/>
                </a:lnTo>
                <a:lnTo>
                  <a:pt x="948223" y="2023021"/>
                </a:lnTo>
                <a:lnTo>
                  <a:pt x="948223" y="2031403"/>
                </a:lnTo>
                <a:lnTo>
                  <a:pt x="1119127" y="2031403"/>
                </a:lnTo>
                <a:lnTo>
                  <a:pt x="1119127" y="2023021"/>
                </a:lnTo>
                <a:lnTo>
                  <a:pt x="1120568" y="1950129"/>
                </a:lnTo>
                <a:lnTo>
                  <a:pt x="1120136" y="1880659"/>
                </a:lnTo>
                <a:lnTo>
                  <a:pt x="1117891" y="1814472"/>
                </a:lnTo>
                <a:lnTo>
                  <a:pt x="1113895" y="1751427"/>
                </a:lnTo>
                <a:lnTo>
                  <a:pt x="1108209" y="1691386"/>
                </a:lnTo>
                <a:lnTo>
                  <a:pt x="1100895" y="1634208"/>
                </a:lnTo>
                <a:lnTo>
                  <a:pt x="1092015" y="1579754"/>
                </a:lnTo>
                <a:lnTo>
                  <a:pt x="1081630" y="1527886"/>
                </a:lnTo>
                <a:lnTo>
                  <a:pt x="1069800" y="1478462"/>
                </a:lnTo>
                <a:lnTo>
                  <a:pt x="1056589" y="1431345"/>
                </a:lnTo>
                <a:lnTo>
                  <a:pt x="1042056" y="1386394"/>
                </a:lnTo>
                <a:lnTo>
                  <a:pt x="1026264" y="1343470"/>
                </a:lnTo>
                <a:lnTo>
                  <a:pt x="1009274" y="1302433"/>
                </a:lnTo>
                <a:lnTo>
                  <a:pt x="991147" y="1263144"/>
                </a:lnTo>
                <a:lnTo>
                  <a:pt x="971945" y="1225463"/>
                </a:lnTo>
                <a:lnTo>
                  <a:pt x="951729" y="1189252"/>
                </a:lnTo>
                <a:lnTo>
                  <a:pt x="930561" y="1154370"/>
                </a:lnTo>
                <a:lnTo>
                  <a:pt x="908502" y="1120678"/>
                </a:lnTo>
                <a:lnTo>
                  <a:pt x="885614" y="1088036"/>
                </a:lnTo>
                <a:lnTo>
                  <a:pt x="861957" y="1056306"/>
                </a:lnTo>
                <a:lnTo>
                  <a:pt x="837594" y="1025347"/>
                </a:lnTo>
                <a:lnTo>
                  <a:pt x="795104" y="977194"/>
                </a:lnTo>
                <a:lnTo>
                  <a:pt x="751697" y="935495"/>
                </a:lnTo>
                <a:lnTo>
                  <a:pt x="707723" y="899447"/>
                </a:lnTo>
                <a:lnTo>
                  <a:pt x="663535" y="868245"/>
                </a:lnTo>
                <a:lnTo>
                  <a:pt x="619486" y="841086"/>
                </a:lnTo>
                <a:lnTo>
                  <a:pt x="575926" y="817166"/>
                </a:lnTo>
                <a:lnTo>
                  <a:pt x="533210" y="795683"/>
                </a:lnTo>
                <a:lnTo>
                  <a:pt x="451712" y="756810"/>
                </a:lnTo>
                <a:lnTo>
                  <a:pt x="413636" y="737814"/>
                </a:lnTo>
                <a:lnTo>
                  <a:pt x="377812" y="718039"/>
                </a:lnTo>
                <a:lnTo>
                  <a:pt x="344590" y="696683"/>
                </a:lnTo>
                <a:lnTo>
                  <a:pt x="314324" y="672941"/>
                </a:lnTo>
                <a:lnTo>
                  <a:pt x="287366" y="646010"/>
                </a:lnTo>
                <a:lnTo>
                  <a:pt x="255048" y="605331"/>
                </a:lnTo>
                <a:lnTo>
                  <a:pt x="228821" y="565551"/>
                </a:lnTo>
                <a:lnTo>
                  <a:pt x="208094" y="526242"/>
                </a:lnTo>
                <a:lnTo>
                  <a:pt x="192274" y="486974"/>
                </a:lnTo>
                <a:lnTo>
                  <a:pt x="180769" y="447316"/>
                </a:lnTo>
                <a:lnTo>
                  <a:pt x="172989" y="406840"/>
                </a:lnTo>
                <a:lnTo>
                  <a:pt x="168340" y="365115"/>
                </a:lnTo>
                <a:lnTo>
                  <a:pt x="166232" y="321712"/>
                </a:lnTo>
                <a:lnTo>
                  <a:pt x="166071" y="276200"/>
                </a:lnTo>
                <a:lnTo>
                  <a:pt x="167267" y="228151"/>
                </a:lnTo>
                <a:lnTo>
                  <a:pt x="169228" y="177135"/>
                </a:lnTo>
                <a:lnTo>
                  <a:pt x="171361" y="122720"/>
                </a:lnTo>
                <a:lnTo>
                  <a:pt x="173075" y="64479"/>
                </a:lnTo>
                <a:lnTo>
                  <a:pt x="173777" y="1981"/>
                </a:lnTo>
                <a:lnTo>
                  <a:pt x="173777" y="0"/>
                </a:lnTo>
                <a:close/>
              </a:path>
            </a:pathLst>
          </a:custGeom>
          <a:solidFill>
            <a:srgbClr val="D1D3D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/>
          <p:nvPr/>
        </p:nvSpPr>
        <p:spPr>
          <a:xfrm>
            <a:off x="3817563" y="5132895"/>
            <a:ext cx="1035050" cy="2032000"/>
          </a:xfrm>
          <a:custGeom>
            <a:avLst/>
            <a:gdLst/>
            <a:ahLst/>
            <a:cxnLst/>
            <a:rect l="l" t="t" r="r" b="b"/>
            <a:pathLst>
              <a:path w="1035050" h="2032000">
                <a:moveTo>
                  <a:pt x="87627" y="0"/>
                </a:moveTo>
                <a:lnTo>
                  <a:pt x="7706" y="0"/>
                </a:lnTo>
                <a:lnTo>
                  <a:pt x="7706" y="1981"/>
                </a:lnTo>
                <a:lnTo>
                  <a:pt x="7003" y="64479"/>
                </a:lnTo>
                <a:lnTo>
                  <a:pt x="5289" y="122720"/>
                </a:lnTo>
                <a:lnTo>
                  <a:pt x="3156" y="177135"/>
                </a:lnTo>
                <a:lnTo>
                  <a:pt x="1195" y="228151"/>
                </a:lnTo>
                <a:lnTo>
                  <a:pt x="0" y="276200"/>
                </a:lnTo>
                <a:lnTo>
                  <a:pt x="160" y="321712"/>
                </a:lnTo>
                <a:lnTo>
                  <a:pt x="2269" y="365115"/>
                </a:lnTo>
                <a:lnTo>
                  <a:pt x="6917" y="406840"/>
                </a:lnTo>
                <a:lnTo>
                  <a:pt x="14698" y="447316"/>
                </a:lnTo>
                <a:lnTo>
                  <a:pt x="26202" y="486974"/>
                </a:lnTo>
                <a:lnTo>
                  <a:pt x="42022" y="526242"/>
                </a:lnTo>
                <a:lnTo>
                  <a:pt x="62750" y="565551"/>
                </a:lnTo>
                <a:lnTo>
                  <a:pt x="88976" y="605331"/>
                </a:lnTo>
                <a:lnTo>
                  <a:pt x="121295" y="646010"/>
                </a:lnTo>
                <a:lnTo>
                  <a:pt x="148253" y="672941"/>
                </a:lnTo>
                <a:lnTo>
                  <a:pt x="178518" y="696683"/>
                </a:lnTo>
                <a:lnTo>
                  <a:pt x="211740" y="718039"/>
                </a:lnTo>
                <a:lnTo>
                  <a:pt x="247565" y="737814"/>
                </a:lnTo>
                <a:lnTo>
                  <a:pt x="285641" y="756810"/>
                </a:lnTo>
                <a:lnTo>
                  <a:pt x="367138" y="795683"/>
                </a:lnTo>
                <a:lnTo>
                  <a:pt x="409855" y="817166"/>
                </a:lnTo>
                <a:lnTo>
                  <a:pt x="453414" y="841086"/>
                </a:lnTo>
                <a:lnTo>
                  <a:pt x="497464" y="868245"/>
                </a:lnTo>
                <a:lnTo>
                  <a:pt x="541651" y="899447"/>
                </a:lnTo>
                <a:lnTo>
                  <a:pt x="585625" y="935495"/>
                </a:lnTo>
                <a:lnTo>
                  <a:pt x="629033" y="977194"/>
                </a:lnTo>
                <a:lnTo>
                  <a:pt x="671522" y="1025347"/>
                </a:lnTo>
                <a:lnTo>
                  <a:pt x="695885" y="1056306"/>
                </a:lnTo>
                <a:lnTo>
                  <a:pt x="719542" y="1088036"/>
                </a:lnTo>
                <a:lnTo>
                  <a:pt x="742430" y="1120678"/>
                </a:lnTo>
                <a:lnTo>
                  <a:pt x="764489" y="1154370"/>
                </a:lnTo>
                <a:lnTo>
                  <a:pt x="785658" y="1189252"/>
                </a:lnTo>
                <a:lnTo>
                  <a:pt x="805873" y="1225463"/>
                </a:lnTo>
                <a:lnTo>
                  <a:pt x="825075" y="1263144"/>
                </a:lnTo>
                <a:lnTo>
                  <a:pt x="843202" y="1302433"/>
                </a:lnTo>
                <a:lnTo>
                  <a:pt x="860192" y="1343470"/>
                </a:lnTo>
                <a:lnTo>
                  <a:pt x="875984" y="1386394"/>
                </a:lnTo>
                <a:lnTo>
                  <a:pt x="890517" y="1431345"/>
                </a:lnTo>
                <a:lnTo>
                  <a:pt x="903729" y="1478462"/>
                </a:lnTo>
                <a:lnTo>
                  <a:pt x="915558" y="1527886"/>
                </a:lnTo>
                <a:lnTo>
                  <a:pt x="925943" y="1579754"/>
                </a:lnTo>
                <a:lnTo>
                  <a:pt x="934824" y="1634208"/>
                </a:lnTo>
                <a:lnTo>
                  <a:pt x="942137" y="1691386"/>
                </a:lnTo>
                <a:lnTo>
                  <a:pt x="947823" y="1751427"/>
                </a:lnTo>
                <a:lnTo>
                  <a:pt x="951819" y="1814472"/>
                </a:lnTo>
                <a:lnTo>
                  <a:pt x="954064" y="1880659"/>
                </a:lnTo>
                <a:lnTo>
                  <a:pt x="954497" y="1950129"/>
                </a:lnTo>
                <a:lnTo>
                  <a:pt x="953056" y="2023021"/>
                </a:lnTo>
                <a:lnTo>
                  <a:pt x="953056" y="2031403"/>
                </a:lnTo>
                <a:lnTo>
                  <a:pt x="1033497" y="2031403"/>
                </a:lnTo>
                <a:lnTo>
                  <a:pt x="1033497" y="1968004"/>
                </a:lnTo>
                <a:lnTo>
                  <a:pt x="1034939" y="1895109"/>
                </a:lnTo>
                <a:lnTo>
                  <a:pt x="1034506" y="1825637"/>
                </a:lnTo>
                <a:lnTo>
                  <a:pt x="1032261" y="1759447"/>
                </a:lnTo>
                <a:lnTo>
                  <a:pt x="1028265" y="1696401"/>
                </a:lnTo>
                <a:lnTo>
                  <a:pt x="1022579" y="1636358"/>
                </a:lnTo>
                <a:lnTo>
                  <a:pt x="1015266" y="1579180"/>
                </a:lnTo>
                <a:lnTo>
                  <a:pt x="1006385" y="1524726"/>
                </a:lnTo>
                <a:lnTo>
                  <a:pt x="996000" y="1472857"/>
                </a:lnTo>
                <a:lnTo>
                  <a:pt x="984170" y="1423433"/>
                </a:lnTo>
                <a:lnTo>
                  <a:pt x="970959" y="1376316"/>
                </a:lnTo>
                <a:lnTo>
                  <a:pt x="956426" y="1331365"/>
                </a:lnTo>
                <a:lnTo>
                  <a:pt x="940634" y="1288440"/>
                </a:lnTo>
                <a:lnTo>
                  <a:pt x="923644" y="1247403"/>
                </a:lnTo>
                <a:lnTo>
                  <a:pt x="905517" y="1208114"/>
                </a:lnTo>
                <a:lnTo>
                  <a:pt x="886315" y="1170433"/>
                </a:lnTo>
                <a:lnTo>
                  <a:pt x="866099" y="1134221"/>
                </a:lnTo>
                <a:lnTo>
                  <a:pt x="844931" y="1099338"/>
                </a:lnTo>
                <a:lnTo>
                  <a:pt x="822872" y="1065644"/>
                </a:lnTo>
                <a:lnTo>
                  <a:pt x="799984" y="1033000"/>
                </a:lnTo>
                <a:lnTo>
                  <a:pt x="776327" y="1001267"/>
                </a:lnTo>
                <a:lnTo>
                  <a:pt x="751964" y="970305"/>
                </a:lnTo>
                <a:lnTo>
                  <a:pt x="709475" y="922152"/>
                </a:lnTo>
                <a:lnTo>
                  <a:pt x="666068" y="880454"/>
                </a:lnTo>
                <a:lnTo>
                  <a:pt x="622094" y="844405"/>
                </a:lnTo>
                <a:lnTo>
                  <a:pt x="577908" y="813203"/>
                </a:lnTo>
                <a:lnTo>
                  <a:pt x="533859" y="786045"/>
                </a:lnTo>
                <a:lnTo>
                  <a:pt x="490300" y="762127"/>
                </a:lnTo>
                <a:lnTo>
                  <a:pt x="447584" y="740644"/>
                </a:lnTo>
                <a:lnTo>
                  <a:pt x="366088" y="701775"/>
                </a:lnTo>
                <a:lnTo>
                  <a:pt x="328012" y="682781"/>
                </a:lnTo>
                <a:lnTo>
                  <a:pt x="292187" y="663009"/>
                </a:lnTo>
                <a:lnTo>
                  <a:pt x="258964" y="641657"/>
                </a:lnTo>
                <a:lnTo>
                  <a:pt x="228697" y="617919"/>
                </a:lnTo>
                <a:lnTo>
                  <a:pt x="201736" y="590994"/>
                </a:lnTo>
                <a:lnTo>
                  <a:pt x="169069" y="549831"/>
                </a:lnTo>
                <a:lnTo>
                  <a:pt x="142632" y="509585"/>
                </a:lnTo>
                <a:lnTo>
                  <a:pt x="121812" y="469810"/>
                </a:lnTo>
                <a:lnTo>
                  <a:pt x="105996" y="430060"/>
                </a:lnTo>
                <a:lnTo>
                  <a:pt x="94570" y="389891"/>
                </a:lnTo>
                <a:lnTo>
                  <a:pt x="86921" y="348857"/>
                </a:lnTo>
                <a:lnTo>
                  <a:pt x="82436" y="306513"/>
                </a:lnTo>
                <a:lnTo>
                  <a:pt x="80502" y="262414"/>
                </a:lnTo>
                <a:lnTo>
                  <a:pt x="80506" y="216114"/>
                </a:lnTo>
                <a:lnTo>
                  <a:pt x="81833" y="167168"/>
                </a:lnTo>
                <a:lnTo>
                  <a:pt x="83871" y="115130"/>
                </a:lnTo>
                <a:lnTo>
                  <a:pt x="86007" y="59556"/>
                </a:lnTo>
                <a:lnTo>
                  <a:pt x="87627" y="0"/>
                </a:lnTo>
                <a:close/>
              </a:path>
            </a:pathLst>
          </a:custGeom>
          <a:solidFill>
            <a:srgbClr val="BCBEC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/>
          <p:nvPr/>
        </p:nvSpPr>
        <p:spPr>
          <a:xfrm>
            <a:off x="1730074" y="5001234"/>
            <a:ext cx="3735704" cy="2160905"/>
          </a:xfrm>
          <a:custGeom>
            <a:avLst/>
            <a:gdLst/>
            <a:ahLst/>
            <a:cxnLst/>
            <a:rect l="l" t="t" r="r" b="b"/>
            <a:pathLst>
              <a:path w="3735704" h="2160904">
                <a:moveTo>
                  <a:pt x="3735273" y="2160612"/>
                </a:moveTo>
                <a:lnTo>
                  <a:pt x="0" y="2160612"/>
                </a:lnTo>
                <a:lnTo>
                  <a:pt x="0" y="0"/>
                </a:lnTo>
              </a:path>
            </a:pathLst>
          </a:custGeom>
          <a:ln w="889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/>
          <p:nvPr/>
        </p:nvSpPr>
        <p:spPr>
          <a:xfrm>
            <a:off x="1703924" y="4922481"/>
            <a:ext cx="52069" cy="96520"/>
          </a:xfrm>
          <a:custGeom>
            <a:avLst/>
            <a:gdLst/>
            <a:ahLst/>
            <a:cxnLst/>
            <a:rect l="l" t="t" r="r" b="b"/>
            <a:pathLst>
              <a:path w="52069" h="96520">
                <a:moveTo>
                  <a:pt x="25831" y="0"/>
                </a:moveTo>
                <a:lnTo>
                  <a:pt x="0" y="96367"/>
                </a:lnTo>
                <a:lnTo>
                  <a:pt x="51650" y="96367"/>
                </a:lnTo>
                <a:lnTo>
                  <a:pt x="25831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8" name="object 28"/>
          <p:cNvSpPr/>
          <p:nvPr/>
        </p:nvSpPr>
        <p:spPr>
          <a:xfrm>
            <a:off x="5447732" y="7135697"/>
            <a:ext cx="96520" cy="52069"/>
          </a:xfrm>
          <a:custGeom>
            <a:avLst/>
            <a:gdLst/>
            <a:ahLst/>
            <a:cxnLst/>
            <a:rect l="l" t="t" r="r" b="b"/>
            <a:pathLst>
              <a:path w="96520" h="52070">
                <a:moveTo>
                  <a:pt x="0" y="0"/>
                </a:moveTo>
                <a:lnTo>
                  <a:pt x="0" y="51650"/>
                </a:lnTo>
                <a:lnTo>
                  <a:pt x="96367" y="25831"/>
                </a:lnTo>
                <a:lnTo>
                  <a:pt x="0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9" name="object 29"/>
          <p:cNvSpPr/>
          <p:nvPr/>
        </p:nvSpPr>
        <p:spPr>
          <a:xfrm>
            <a:off x="1671374" y="5132895"/>
            <a:ext cx="3632200" cy="2078989"/>
          </a:xfrm>
          <a:custGeom>
            <a:avLst/>
            <a:gdLst/>
            <a:ahLst/>
            <a:cxnLst/>
            <a:rect l="l" t="t" r="r" b="b"/>
            <a:pathLst>
              <a:path w="3632200" h="2078990">
                <a:moveTo>
                  <a:pt x="0" y="0"/>
                </a:moveTo>
                <a:lnTo>
                  <a:pt x="3632085" y="0"/>
                </a:lnTo>
                <a:lnTo>
                  <a:pt x="3632085" y="2078863"/>
                </a:lnTo>
              </a:path>
            </a:pathLst>
          </a:custGeom>
          <a:ln w="3809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0" name="object 30"/>
          <p:cNvSpPr/>
          <p:nvPr/>
        </p:nvSpPr>
        <p:spPr>
          <a:xfrm>
            <a:off x="1675324" y="5335396"/>
            <a:ext cx="3629025" cy="0"/>
          </a:xfrm>
          <a:custGeom>
            <a:avLst/>
            <a:gdLst/>
            <a:ahLst/>
            <a:cxnLst/>
            <a:rect l="l" t="t" r="r" b="b"/>
            <a:pathLst>
              <a:path w="3629025" h="0">
                <a:moveTo>
                  <a:pt x="0" y="0"/>
                </a:moveTo>
                <a:lnTo>
                  <a:pt x="3628720" y="0"/>
                </a:lnTo>
              </a:path>
            </a:pathLst>
          </a:custGeom>
          <a:ln w="381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1" name="object 31"/>
          <p:cNvSpPr/>
          <p:nvPr/>
        </p:nvSpPr>
        <p:spPr>
          <a:xfrm>
            <a:off x="1675324" y="5604090"/>
            <a:ext cx="3629025" cy="0"/>
          </a:xfrm>
          <a:custGeom>
            <a:avLst/>
            <a:gdLst/>
            <a:ahLst/>
            <a:cxnLst/>
            <a:rect l="l" t="t" r="r" b="b"/>
            <a:pathLst>
              <a:path w="3629025" h="0">
                <a:moveTo>
                  <a:pt x="0" y="0"/>
                </a:moveTo>
                <a:lnTo>
                  <a:pt x="3628720" y="0"/>
                </a:lnTo>
              </a:path>
            </a:pathLst>
          </a:custGeom>
          <a:ln w="381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2" name="object 32"/>
          <p:cNvSpPr/>
          <p:nvPr/>
        </p:nvSpPr>
        <p:spPr>
          <a:xfrm>
            <a:off x="1675324" y="5815469"/>
            <a:ext cx="3629025" cy="0"/>
          </a:xfrm>
          <a:custGeom>
            <a:avLst/>
            <a:gdLst/>
            <a:ahLst/>
            <a:cxnLst/>
            <a:rect l="l" t="t" r="r" b="b"/>
            <a:pathLst>
              <a:path w="3629025" h="0">
                <a:moveTo>
                  <a:pt x="0" y="0"/>
                </a:moveTo>
                <a:lnTo>
                  <a:pt x="3628720" y="0"/>
                </a:lnTo>
              </a:path>
            </a:pathLst>
          </a:custGeom>
          <a:ln w="381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3" name="object 33"/>
          <p:cNvSpPr/>
          <p:nvPr/>
        </p:nvSpPr>
        <p:spPr>
          <a:xfrm>
            <a:off x="1675324" y="6004128"/>
            <a:ext cx="3629025" cy="0"/>
          </a:xfrm>
          <a:custGeom>
            <a:avLst/>
            <a:gdLst/>
            <a:ahLst/>
            <a:cxnLst/>
            <a:rect l="l" t="t" r="r" b="b"/>
            <a:pathLst>
              <a:path w="3629025" h="0">
                <a:moveTo>
                  <a:pt x="0" y="0"/>
                </a:moveTo>
                <a:lnTo>
                  <a:pt x="3628720" y="0"/>
                </a:lnTo>
              </a:path>
            </a:pathLst>
          </a:custGeom>
          <a:ln w="381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4" name="object 34"/>
          <p:cNvSpPr/>
          <p:nvPr/>
        </p:nvSpPr>
        <p:spPr>
          <a:xfrm>
            <a:off x="1675324" y="6280734"/>
            <a:ext cx="3629025" cy="0"/>
          </a:xfrm>
          <a:custGeom>
            <a:avLst/>
            <a:gdLst/>
            <a:ahLst/>
            <a:cxnLst/>
            <a:rect l="l" t="t" r="r" b="b"/>
            <a:pathLst>
              <a:path w="3629025" h="0">
                <a:moveTo>
                  <a:pt x="0" y="0"/>
                </a:moveTo>
                <a:lnTo>
                  <a:pt x="3628720" y="0"/>
                </a:lnTo>
              </a:path>
            </a:pathLst>
          </a:custGeom>
          <a:ln w="381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5" name="object 35"/>
          <p:cNvSpPr/>
          <p:nvPr/>
        </p:nvSpPr>
        <p:spPr>
          <a:xfrm>
            <a:off x="1675324" y="6476313"/>
            <a:ext cx="3629025" cy="0"/>
          </a:xfrm>
          <a:custGeom>
            <a:avLst/>
            <a:gdLst/>
            <a:ahLst/>
            <a:cxnLst/>
            <a:rect l="l" t="t" r="r" b="b"/>
            <a:pathLst>
              <a:path w="3629025" h="0">
                <a:moveTo>
                  <a:pt x="0" y="0"/>
                </a:moveTo>
                <a:lnTo>
                  <a:pt x="3628720" y="0"/>
                </a:lnTo>
              </a:path>
            </a:pathLst>
          </a:custGeom>
          <a:ln w="381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6" name="object 36"/>
          <p:cNvSpPr/>
          <p:nvPr/>
        </p:nvSpPr>
        <p:spPr>
          <a:xfrm>
            <a:off x="1675324" y="6688696"/>
            <a:ext cx="3629025" cy="0"/>
          </a:xfrm>
          <a:custGeom>
            <a:avLst/>
            <a:gdLst/>
            <a:ahLst/>
            <a:cxnLst/>
            <a:rect l="l" t="t" r="r" b="b"/>
            <a:pathLst>
              <a:path w="3629025" h="0">
                <a:moveTo>
                  <a:pt x="0" y="0"/>
                </a:moveTo>
                <a:lnTo>
                  <a:pt x="3628720" y="0"/>
                </a:lnTo>
              </a:path>
            </a:pathLst>
          </a:custGeom>
          <a:ln w="381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7" name="object 37"/>
          <p:cNvSpPr/>
          <p:nvPr/>
        </p:nvSpPr>
        <p:spPr>
          <a:xfrm>
            <a:off x="1675324" y="6949464"/>
            <a:ext cx="3629025" cy="0"/>
          </a:xfrm>
          <a:custGeom>
            <a:avLst/>
            <a:gdLst/>
            <a:ahLst/>
            <a:cxnLst/>
            <a:rect l="l" t="t" r="r" b="b"/>
            <a:pathLst>
              <a:path w="3629025" h="0">
                <a:moveTo>
                  <a:pt x="0" y="0"/>
                </a:moveTo>
                <a:lnTo>
                  <a:pt x="3628720" y="0"/>
                </a:lnTo>
              </a:path>
            </a:pathLst>
          </a:custGeom>
          <a:ln w="381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8" name="object 38"/>
          <p:cNvSpPr/>
          <p:nvPr/>
        </p:nvSpPr>
        <p:spPr>
          <a:xfrm>
            <a:off x="1937515" y="5137429"/>
            <a:ext cx="0" cy="954405"/>
          </a:xfrm>
          <a:custGeom>
            <a:avLst/>
            <a:gdLst/>
            <a:ahLst/>
            <a:cxnLst/>
            <a:rect l="l" t="t" r="r" b="b"/>
            <a:pathLst>
              <a:path w="0" h="954404">
                <a:moveTo>
                  <a:pt x="0" y="0"/>
                </a:moveTo>
                <a:lnTo>
                  <a:pt x="0" y="953935"/>
                </a:lnTo>
              </a:path>
            </a:pathLst>
          </a:custGeom>
          <a:ln w="381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9" name="object 39"/>
          <p:cNvSpPr/>
          <p:nvPr/>
        </p:nvSpPr>
        <p:spPr>
          <a:xfrm>
            <a:off x="1937515" y="6209880"/>
            <a:ext cx="0" cy="1010919"/>
          </a:xfrm>
          <a:custGeom>
            <a:avLst/>
            <a:gdLst/>
            <a:ahLst/>
            <a:cxnLst/>
            <a:rect l="l" t="t" r="r" b="b"/>
            <a:pathLst>
              <a:path w="0" h="1010920">
                <a:moveTo>
                  <a:pt x="0" y="0"/>
                </a:moveTo>
                <a:lnTo>
                  <a:pt x="0" y="1010335"/>
                </a:lnTo>
              </a:path>
            </a:pathLst>
          </a:custGeom>
          <a:ln w="381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0" name="object 40"/>
          <p:cNvSpPr/>
          <p:nvPr/>
        </p:nvSpPr>
        <p:spPr>
          <a:xfrm>
            <a:off x="2198297" y="5107787"/>
            <a:ext cx="0" cy="2053589"/>
          </a:xfrm>
          <a:custGeom>
            <a:avLst/>
            <a:gdLst/>
            <a:ahLst/>
            <a:cxnLst/>
            <a:rect l="l" t="t" r="r" b="b"/>
            <a:pathLst>
              <a:path w="0" h="2053590">
                <a:moveTo>
                  <a:pt x="0" y="0"/>
                </a:moveTo>
                <a:lnTo>
                  <a:pt x="0" y="2053170"/>
                </a:lnTo>
              </a:path>
            </a:pathLst>
          </a:custGeom>
          <a:ln w="21590">
            <a:solidFill>
              <a:srgbClr val="231F20"/>
            </a:solidFill>
            <a:prstDash val="sysDashDot"/>
          </a:ln>
        </p:spPr>
        <p:txBody>
          <a:bodyPr wrap="square" lIns="0" tIns="0" rIns="0" bIns="0" rtlCol="0"/>
          <a:lstStyle/>
          <a:p/>
        </p:txBody>
      </p:sp>
      <p:sp>
        <p:nvSpPr>
          <p:cNvPr id="41" name="object 41"/>
          <p:cNvSpPr/>
          <p:nvPr/>
        </p:nvSpPr>
        <p:spPr>
          <a:xfrm>
            <a:off x="2418591" y="5137429"/>
            <a:ext cx="0" cy="2082800"/>
          </a:xfrm>
          <a:custGeom>
            <a:avLst/>
            <a:gdLst/>
            <a:ahLst/>
            <a:cxnLst/>
            <a:rect l="l" t="t" r="r" b="b"/>
            <a:pathLst>
              <a:path w="0" h="2082800">
                <a:moveTo>
                  <a:pt x="0" y="0"/>
                </a:moveTo>
                <a:lnTo>
                  <a:pt x="0" y="2082787"/>
                </a:lnTo>
              </a:path>
            </a:pathLst>
          </a:custGeom>
          <a:ln w="381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2" name="object 42"/>
          <p:cNvSpPr/>
          <p:nvPr/>
        </p:nvSpPr>
        <p:spPr>
          <a:xfrm>
            <a:off x="2638886" y="5137429"/>
            <a:ext cx="0" cy="2082800"/>
          </a:xfrm>
          <a:custGeom>
            <a:avLst/>
            <a:gdLst/>
            <a:ahLst/>
            <a:cxnLst/>
            <a:rect l="l" t="t" r="r" b="b"/>
            <a:pathLst>
              <a:path w="0" h="2082800">
                <a:moveTo>
                  <a:pt x="0" y="0"/>
                </a:moveTo>
                <a:lnTo>
                  <a:pt x="0" y="2082787"/>
                </a:lnTo>
              </a:path>
            </a:pathLst>
          </a:custGeom>
          <a:ln w="381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3" name="object 43"/>
          <p:cNvSpPr/>
          <p:nvPr/>
        </p:nvSpPr>
        <p:spPr>
          <a:xfrm>
            <a:off x="2948067" y="5137429"/>
            <a:ext cx="0" cy="2082800"/>
          </a:xfrm>
          <a:custGeom>
            <a:avLst/>
            <a:gdLst/>
            <a:ahLst/>
            <a:cxnLst/>
            <a:rect l="l" t="t" r="r" b="b"/>
            <a:pathLst>
              <a:path w="0" h="2082800">
                <a:moveTo>
                  <a:pt x="0" y="0"/>
                </a:moveTo>
                <a:lnTo>
                  <a:pt x="0" y="2082787"/>
                </a:lnTo>
              </a:path>
            </a:pathLst>
          </a:custGeom>
          <a:ln w="381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4" name="object 44"/>
          <p:cNvSpPr/>
          <p:nvPr/>
        </p:nvSpPr>
        <p:spPr>
          <a:xfrm>
            <a:off x="3160449" y="5137429"/>
            <a:ext cx="0" cy="219075"/>
          </a:xfrm>
          <a:custGeom>
            <a:avLst/>
            <a:gdLst/>
            <a:ahLst/>
            <a:cxnLst/>
            <a:rect l="l" t="t" r="r" b="b"/>
            <a:pathLst>
              <a:path w="0" h="219075">
                <a:moveTo>
                  <a:pt x="0" y="0"/>
                </a:moveTo>
                <a:lnTo>
                  <a:pt x="0" y="218757"/>
                </a:lnTo>
              </a:path>
            </a:pathLst>
          </a:custGeom>
          <a:ln w="3809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5" name="object 45"/>
          <p:cNvSpPr/>
          <p:nvPr/>
        </p:nvSpPr>
        <p:spPr>
          <a:xfrm>
            <a:off x="3160449" y="5474703"/>
            <a:ext cx="0" cy="1745614"/>
          </a:xfrm>
          <a:custGeom>
            <a:avLst/>
            <a:gdLst/>
            <a:ahLst/>
            <a:cxnLst/>
            <a:rect l="l" t="t" r="r" b="b"/>
            <a:pathLst>
              <a:path w="0" h="1745615">
                <a:moveTo>
                  <a:pt x="0" y="0"/>
                </a:moveTo>
                <a:lnTo>
                  <a:pt x="0" y="1745513"/>
                </a:lnTo>
              </a:path>
            </a:pathLst>
          </a:custGeom>
          <a:ln w="3809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6" name="object 46"/>
          <p:cNvSpPr/>
          <p:nvPr/>
        </p:nvSpPr>
        <p:spPr>
          <a:xfrm>
            <a:off x="3388643" y="5137429"/>
            <a:ext cx="0" cy="219075"/>
          </a:xfrm>
          <a:custGeom>
            <a:avLst/>
            <a:gdLst/>
            <a:ahLst/>
            <a:cxnLst/>
            <a:rect l="l" t="t" r="r" b="b"/>
            <a:pathLst>
              <a:path w="0" h="219075">
                <a:moveTo>
                  <a:pt x="0" y="0"/>
                </a:moveTo>
                <a:lnTo>
                  <a:pt x="0" y="218757"/>
                </a:lnTo>
              </a:path>
            </a:pathLst>
          </a:custGeom>
          <a:ln w="3809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7" name="object 47"/>
          <p:cNvSpPr/>
          <p:nvPr/>
        </p:nvSpPr>
        <p:spPr>
          <a:xfrm>
            <a:off x="3388643" y="5474703"/>
            <a:ext cx="0" cy="1745614"/>
          </a:xfrm>
          <a:custGeom>
            <a:avLst/>
            <a:gdLst/>
            <a:ahLst/>
            <a:cxnLst/>
            <a:rect l="l" t="t" r="r" b="b"/>
            <a:pathLst>
              <a:path w="0" h="1745615">
                <a:moveTo>
                  <a:pt x="0" y="0"/>
                </a:moveTo>
                <a:lnTo>
                  <a:pt x="0" y="1745513"/>
                </a:lnTo>
              </a:path>
            </a:pathLst>
          </a:custGeom>
          <a:ln w="3809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8" name="object 48"/>
          <p:cNvSpPr/>
          <p:nvPr/>
        </p:nvSpPr>
        <p:spPr>
          <a:xfrm>
            <a:off x="3657337" y="5137429"/>
            <a:ext cx="0" cy="2082800"/>
          </a:xfrm>
          <a:custGeom>
            <a:avLst/>
            <a:gdLst/>
            <a:ahLst/>
            <a:cxnLst/>
            <a:rect l="l" t="t" r="r" b="b"/>
            <a:pathLst>
              <a:path w="0" h="2082800">
                <a:moveTo>
                  <a:pt x="0" y="0"/>
                </a:moveTo>
                <a:lnTo>
                  <a:pt x="0" y="2082787"/>
                </a:lnTo>
              </a:path>
            </a:pathLst>
          </a:custGeom>
          <a:ln w="381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9" name="object 49"/>
          <p:cNvSpPr/>
          <p:nvPr/>
        </p:nvSpPr>
        <p:spPr>
          <a:xfrm>
            <a:off x="3885518" y="5137429"/>
            <a:ext cx="0" cy="2082800"/>
          </a:xfrm>
          <a:custGeom>
            <a:avLst/>
            <a:gdLst/>
            <a:ahLst/>
            <a:cxnLst/>
            <a:rect l="l" t="t" r="r" b="b"/>
            <a:pathLst>
              <a:path w="0" h="2082800">
                <a:moveTo>
                  <a:pt x="0" y="0"/>
                </a:moveTo>
                <a:lnTo>
                  <a:pt x="0" y="2082787"/>
                </a:lnTo>
              </a:path>
            </a:pathLst>
          </a:custGeom>
          <a:ln w="381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0" name="object 50"/>
          <p:cNvSpPr/>
          <p:nvPr/>
        </p:nvSpPr>
        <p:spPr>
          <a:xfrm>
            <a:off x="4097900" y="5137429"/>
            <a:ext cx="0" cy="234950"/>
          </a:xfrm>
          <a:custGeom>
            <a:avLst/>
            <a:gdLst/>
            <a:ahLst/>
            <a:cxnLst/>
            <a:rect l="l" t="t" r="r" b="b"/>
            <a:pathLst>
              <a:path w="0" h="234950">
                <a:moveTo>
                  <a:pt x="0" y="0"/>
                </a:moveTo>
                <a:lnTo>
                  <a:pt x="0" y="234708"/>
                </a:lnTo>
              </a:path>
            </a:pathLst>
          </a:custGeom>
          <a:ln w="3809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1" name="object 51"/>
          <p:cNvSpPr/>
          <p:nvPr/>
        </p:nvSpPr>
        <p:spPr>
          <a:xfrm>
            <a:off x="4097900" y="5490654"/>
            <a:ext cx="0" cy="1729739"/>
          </a:xfrm>
          <a:custGeom>
            <a:avLst/>
            <a:gdLst/>
            <a:ahLst/>
            <a:cxnLst/>
            <a:rect l="l" t="t" r="r" b="b"/>
            <a:pathLst>
              <a:path w="0" h="1729740">
                <a:moveTo>
                  <a:pt x="0" y="0"/>
                </a:moveTo>
                <a:lnTo>
                  <a:pt x="0" y="1729562"/>
                </a:lnTo>
              </a:path>
            </a:pathLst>
          </a:custGeom>
          <a:ln w="3809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2" name="object 52"/>
          <p:cNvSpPr/>
          <p:nvPr/>
        </p:nvSpPr>
        <p:spPr>
          <a:xfrm>
            <a:off x="4399195" y="5137429"/>
            <a:ext cx="0" cy="494030"/>
          </a:xfrm>
          <a:custGeom>
            <a:avLst/>
            <a:gdLst/>
            <a:ahLst/>
            <a:cxnLst/>
            <a:rect l="l" t="t" r="r" b="b"/>
            <a:pathLst>
              <a:path w="0" h="494029">
                <a:moveTo>
                  <a:pt x="0" y="0"/>
                </a:moveTo>
                <a:lnTo>
                  <a:pt x="0" y="493979"/>
                </a:lnTo>
              </a:path>
            </a:pathLst>
          </a:custGeom>
          <a:ln w="3809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3" name="object 53"/>
          <p:cNvSpPr/>
          <p:nvPr/>
        </p:nvSpPr>
        <p:spPr>
          <a:xfrm>
            <a:off x="4399195" y="5749924"/>
            <a:ext cx="0" cy="1470660"/>
          </a:xfrm>
          <a:custGeom>
            <a:avLst/>
            <a:gdLst/>
            <a:ahLst/>
            <a:cxnLst/>
            <a:rect l="l" t="t" r="r" b="b"/>
            <a:pathLst>
              <a:path w="0" h="1470659">
                <a:moveTo>
                  <a:pt x="0" y="0"/>
                </a:moveTo>
                <a:lnTo>
                  <a:pt x="0" y="1470291"/>
                </a:lnTo>
              </a:path>
            </a:pathLst>
          </a:custGeom>
          <a:ln w="3809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4" name="object 54"/>
          <p:cNvSpPr/>
          <p:nvPr/>
        </p:nvSpPr>
        <p:spPr>
          <a:xfrm>
            <a:off x="4815069" y="5137429"/>
            <a:ext cx="0" cy="2082800"/>
          </a:xfrm>
          <a:custGeom>
            <a:avLst/>
            <a:gdLst/>
            <a:ahLst/>
            <a:cxnLst/>
            <a:rect l="l" t="t" r="r" b="b"/>
            <a:pathLst>
              <a:path w="0" h="2082800">
                <a:moveTo>
                  <a:pt x="0" y="0"/>
                </a:moveTo>
                <a:lnTo>
                  <a:pt x="0" y="2082787"/>
                </a:lnTo>
              </a:path>
            </a:pathLst>
          </a:custGeom>
          <a:ln w="381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5" name="object 55"/>
          <p:cNvSpPr/>
          <p:nvPr/>
        </p:nvSpPr>
        <p:spPr>
          <a:xfrm>
            <a:off x="5099561" y="5137429"/>
            <a:ext cx="0" cy="2180590"/>
          </a:xfrm>
          <a:custGeom>
            <a:avLst/>
            <a:gdLst/>
            <a:ahLst/>
            <a:cxnLst/>
            <a:rect l="l" t="t" r="r" b="b"/>
            <a:pathLst>
              <a:path w="0" h="2180590">
                <a:moveTo>
                  <a:pt x="0" y="0"/>
                </a:moveTo>
                <a:lnTo>
                  <a:pt x="0" y="2180158"/>
                </a:lnTo>
              </a:path>
            </a:pathLst>
          </a:custGeom>
          <a:ln w="381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6" name="object 56"/>
          <p:cNvSpPr/>
          <p:nvPr/>
        </p:nvSpPr>
        <p:spPr>
          <a:xfrm>
            <a:off x="4602674" y="5137429"/>
            <a:ext cx="0" cy="2180590"/>
          </a:xfrm>
          <a:custGeom>
            <a:avLst/>
            <a:gdLst/>
            <a:ahLst/>
            <a:cxnLst/>
            <a:rect l="l" t="t" r="r" b="b"/>
            <a:pathLst>
              <a:path w="0" h="2180590">
                <a:moveTo>
                  <a:pt x="0" y="0"/>
                </a:moveTo>
                <a:lnTo>
                  <a:pt x="0" y="2180158"/>
                </a:lnTo>
              </a:path>
            </a:pathLst>
          </a:custGeom>
          <a:ln w="381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7" name="object 57"/>
          <p:cNvSpPr/>
          <p:nvPr/>
        </p:nvSpPr>
        <p:spPr>
          <a:xfrm>
            <a:off x="3531861" y="5103964"/>
            <a:ext cx="869315" cy="2080895"/>
          </a:xfrm>
          <a:custGeom>
            <a:avLst/>
            <a:gdLst/>
            <a:ahLst/>
            <a:cxnLst/>
            <a:rect l="l" t="t" r="r" b="b"/>
            <a:pathLst>
              <a:path w="869314" h="2080895">
                <a:moveTo>
                  <a:pt x="0" y="0"/>
                </a:moveTo>
                <a:lnTo>
                  <a:pt x="0" y="30911"/>
                </a:lnTo>
                <a:lnTo>
                  <a:pt x="1955" y="87551"/>
                </a:lnTo>
                <a:lnTo>
                  <a:pt x="4240" y="143977"/>
                </a:lnTo>
                <a:lnTo>
                  <a:pt x="7038" y="199969"/>
                </a:lnTo>
                <a:lnTo>
                  <a:pt x="10533" y="255308"/>
                </a:lnTo>
                <a:lnTo>
                  <a:pt x="14910" y="309774"/>
                </a:lnTo>
                <a:lnTo>
                  <a:pt x="20352" y="363149"/>
                </a:lnTo>
                <a:lnTo>
                  <a:pt x="27044" y="415212"/>
                </a:lnTo>
                <a:lnTo>
                  <a:pt x="35169" y="465743"/>
                </a:lnTo>
                <a:lnTo>
                  <a:pt x="44912" y="514525"/>
                </a:lnTo>
                <a:lnTo>
                  <a:pt x="56457" y="561336"/>
                </a:lnTo>
                <a:lnTo>
                  <a:pt x="69988" y="605958"/>
                </a:lnTo>
                <a:lnTo>
                  <a:pt x="85689" y="648171"/>
                </a:lnTo>
                <a:lnTo>
                  <a:pt x="103744" y="687755"/>
                </a:lnTo>
                <a:lnTo>
                  <a:pt x="124337" y="724491"/>
                </a:lnTo>
                <a:lnTo>
                  <a:pt x="147653" y="758160"/>
                </a:lnTo>
                <a:lnTo>
                  <a:pt x="173875" y="788543"/>
                </a:lnTo>
                <a:lnTo>
                  <a:pt x="202425" y="814527"/>
                </a:lnTo>
                <a:lnTo>
                  <a:pt x="233898" y="837303"/>
                </a:lnTo>
                <a:lnTo>
                  <a:pt x="268169" y="858005"/>
                </a:lnTo>
                <a:lnTo>
                  <a:pt x="305116" y="877766"/>
                </a:lnTo>
                <a:lnTo>
                  <a:pt x="344615" y="897718"/>
                </a:lnTo>
                <a:lnTo>
                  <a:pt x="386543" y="918994"/>
                </a:lnTo>
                <a:lnTo>
                  <a:pt x="430775" y="942726"/>
                </a:lnTo>
                <a:lnTo>
                  <a:pt x="477188" y="970049"/>
                </a:lnTo>
                <a:lnTo>
                  <a:pt x="525660" y="1002094"/>
                </a:lnTo>
                <a:lnTo>
                  <a:pt x="576065" y="1039995"/>
                </a:lnTo>
                <a:lnTo>
                  <a:pt x="628281" y="1084884"/>
                </a:lnTo>
                <a:lnTo>
                  <a:pt x="656338" y="1111551"/>
                </a:lnTo>
                <a:lnTo>
                  <a:pt x="706524" y="1165676"/>
                </a:lnTo>
                <a:lnTo>
                  <a:pt x="749136" y="1222718"/>
                </a:lnTo>
                <a:lnTo>
                  <a:pt x="784576" y="1284910"/>
                </a:lnTo>
                <a:lnTo>
                  <a:pt x="813241" y="1354484"/>
                </a:lnTo>
                <a:lnTo>
                  <a:pt x="825158" y="1392737"/>
                </a:lnTo>
                <a:lnTo>
                  <a:pt x="835532" y="1433673"/>
                </a:lnTo>
                <a:lnTo>
                  <a:pt x="844412" y="1477570"/>
                </a:lnTo>
                <a:lnTo>
                  <a:pt x="851847" y="1524708"/>
                </a:lnTo>
                <a:lnTo>
                  <a:pt x="857889" y="1575366"/>
                </a:lnTo>
                <a:lnTo>
                  <a:pt x="862586" y="1629822"/>
                </a:lnTo>
                <a:lnTo>
                  <a:pt x="865989" y="1688357"/>
                </a:lnTo>
                <a:lnTo>
                  <a:pt x="868148" y="1751248"/>
                </a:lnTo>
                <a:lnTo>
                  <a:pt x="869113" y="1818776"/>
                </a:lnTo>
                <a:lnTo>
                  <a:pt x="868933" y="1891218"/>
                </a:lnTo>
                <a:lnTo>
                  <a:pt x="867659" y="1968854"/>
                </a:lnTo>
                <a:lnTo>
                  <a:pt x="865339" y="2051964"/>
                </a:lnTo>
                <a:lnTo>
                  <a:pt x="865339" y="2080336"/>
                </a:lnTo>
              </a:path>
            </a:pathLst>
          </a:custGeom>
          <a:ln w="21590">
            <a:solidFill>
              <a:srgbClr val="009D5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8" name="object 58"/>
          <p:cNvSpPr/>
          <p:nvPr/>
        </p:nvSpPr>
        <p:spPr>
          <a:xfrm>
            <a:off x="3651491" y="5101018"/>
            <a:ext cx="949960" cy="2096135"/>
          </a:xfrm>
          <a:custGeom>
            <a:avLst/>
            <a:gdLst/>
            <a:ahLst/>
            <a:cxnLst/>
            <a:rect l="l" t="t" r="r" b="b"/>
            <a:pathLst>
              <a:path w="949960" h="2096134">
                <a:moveTo>
                  <a:pt x="2874" y="0"/>
                </a:moveTo>
                <a:lnTo>
                  <a:pt x="2874" y="33858"/>
                </a:lnTo>
                <a:lnTo>
                  <a:pt x="2453" y="92864"/>
                </a:lnTo>
                <a:lnTo>
                  <a:pt x="1513" y="149096"/>
                </a:lnTo>
                <a:lnTo>
                  <a:pt x="535" y="202730"/>
                </a:lnTo>
                <a:lnTo>
                  <a:pt x="0" y="253940"/>
                </a:lnTo>
                <a:lnTo>
                  <a:pt x="388" y="302902"/>
                </a:lnTo>
                <a:lnTo>
                  <a:pt x="2181" y="349793"/>
                </a:lnTo>
                <a:lnTo>
                  <a:pt x="5860" y="394787"/>
                </a:lnTo>
                <a:lnTo>
                  <a:pt x="11906" y="438060"/>
                </a:lnTo>
                <a:lnTo>
                  <a:pt x="20800" y="479788"/>
                </a:lnTo>
                <a:lnTo>
                  <a:pt x="33024" y="520145"/>
                </a:lnTo>
                <a:lnTo>
                  <a:pt x="49059" y="559309"/>
                </a:lnTo>
                <a:lnTo>
                  <a:pt x="69385" y="597453"/>
                </a:lnTo>
                <a:lnTo>
                  <a:pt x="94484" y="634754"/>
                </a:lnTo>
                <a:lnTo>
                  <a:pt x="124837" y="671388"/>
                </a:lnTo>
                <a:lnTo>
                  <a:pt x="160925" y="707529"/>
                </a:lnTo>
                <a:lnTo>
                  <a:pt x="195799" y="737181"/>
                </a:lnTo>
                <a:lnTo>
                  <a:pt x="232209" y="764372"/>
                </a:lnTo>
                <a:lnTo>
                  <a:pt x="270086" y="789813"/>
                </a:lnTo>
                <a:lnTo>
                  <a:pt x="309361" y="814215"/>
                </a:lnTo>
                <a:lnTo>
                  <a:pt x="349967" y="838288"/>
                </a:lnTo>
                <a:lnTo>
                  <a:pt x="391835" y="862741"/>
                </a:lnTo>
                <a:lnTo>
                  <a:pt x="434896" y="888285"/>
                </a:lnTo>
                <a:lnTo>
                  <a:pt x="479083" y="915630"/>
                </a:lnTo>
                <a:lnTo>
                  <a:pt x="524326" y="945486"/>
                </a:lnTo>
                <a:lnTo>
                  <a:pt x="570557" y="978563"/>
                </a:lnTo>
                <a:lnTo>
                  <a:pt x="617709" y="1015573"/>
                </a:lnTo>
                <a:lnTo>
                  <a:pt x="665712" y="1057224"/>
                </a:lnTo>
                <a:lnTo>
                  <a:pt x="718713" y="1111318"/>
                </a:lnTo>
                <a:lnTo>
                  <a:pt x="743143" y="1140624"/>
                </a:lnTo>
                <a:lnTo>
                  <a:pt x="766197" y="1171505"/>
                </a:lnTo>
                <a:lnTo>
                  <a:pt x="787876" y="1204010"/>
                </a:lnTo>
                <a:lnTo>
                  <a:pt x="808183" y="1238192"/>
                </a:lnTo>
                <a:lnTo>
                  <a:pt x="827120" y="1274102"/>
                </a:lnTo>
                <a:lnTo>
                  <a:pt x="844688" y="1311790"/>
                </a:lnTo>
                <a:lnTo>
                  <a:pt x="860890" y="1351309"/>
                </a:lnTo>
                <a:lnTo>
                  <a:pt x="875729" y="1392710"/>
                </a:lnTo>
                <a:lnTo>
                  <a:pt x="889207" y="1436042"/>
                </a:lnTo>
                <a:lnTo>
                  <a:pt x="901324" y="1481359"/>
                </a:lnTo>
                <a:lnTo>
                  <a:pt x="912085" y="1528711"/>
                </a:lnTo>
                <a:lnTo>
                  <a:pt x="921491" y="1578150"/>
                </a:lnTo>
                <a:lnTo>
                  <a:pt x="929544" y="1629725"/>
                </a:lnTo>
                <a:lnTo>
                  <a:pt x="936247" y="1683490"/>
                </a:lnTo>
                <a:lnTo>
                  <a:pt x="941601" y="1739495"/>
                </a:lnTo>
                <a:lnTo>
                  <a:pt x="945609" y="1797790"/>
                </a:lnTo>
                <a:lnTo>
                  <a:pt x="948273" y="1858429"/>
                </a:lnTo>
                <a:lnTo>
                  <a:pt x="949596" y="1921461"/>
                </a:lnTo>
                <a:lnTo>
                  <a:pt x="949578" y="1986937"/>
                </a:lnTo>
                <a:lnTo>
                  <a:pt x="948223" y="2054910"/>
                </a:lnTo>
                <a:lnTo>
                  <a:pt x="948223" y="2095919"/>
                </a:lnTo>
              </a:path>
            </a:pathLst>
          </a:custGeom>
          <a:ln w="21590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9" name="object 59"/>
          <p:cNvSpPr/>
          <p:nvPr/>
        </p:nvSpPr>
        <p:spPr>
          <a:xfrm>
            <a:off x="3651491" y="5101018"/>
            <a:ext cx="949960" cy="2096135"/>
          </a:xfrm>
          <a:custGeom>
            <a:avLst/>
            <a:gdLst/>
            <a:ahLst/>
            <a:cxnLst/>
            <a:rect l="l" t="t" r="r" b="b"/>
            <a:pathLst>
              <a:path w="949960" h="2096134">
                <a:moveTo>
                  <a:pt x="2874" y="0"/>
                </a:moveTo>
                <a:lnTo>
                  <a:pt x="2874" y="33858"/>
                </a:lnTo>
                <a:lnTo>
                  <a:pt x="2453" y="92864"/>
                </a:lnTo>
                <a:lnTo>
                  <a:pt x="1513" y="149096"/>
                </a:lnTo>
                <a:lnTo>
                  <a:pt x="535" y="202730"/>
                </a:lnTo>
                <a:lnTo>
                  <a:pt x="0" y="253940"/>
                </a:lnTo>
                <a:lnTo>
                  <a:pt x="388" y="302902"/>
                </a:lnTo>
                <a:lnTo>
                  <a:pt x="2181" y="349793"/>
                </a:lnTo>
                <a:lnTo>
                  <a:pt x="5860" y="394787"/>
                </a:lnTo>
                <a:lnTo>
                  <a:pt x="11906" y="438060"/>
                </a:lnTo>
                <a:lnTo>
                  <a:pt x="20800" y="479788"/>
                </a:lnTo>
                <a:lnTo>
                  <a:pt x="33024" y="520145"/>
                </a:lnTo>
                <a:lnTo>
                  <a:pt x="49059" y="559309"/>
                </a:lnTo>
                <a:lnTo>
                  <a:pt x="69385" y="597453"/>
                </a:lnTo>
                <a:lnTo>
                  <a:pt x="94484" y="634754"/>
                </a:lnTo>
                <a:lnTo>
                  <a:pt x="124837" y="671388"/>
                </a:lnTo>
                <a:lnTo>
                  <a:pt x="160925" y="707529"/>
                </a:lnTo>
                <a:lnTo>
                  <a:pt x="195799" y="737181"/>
                </a:lnTo>
                <a:lnTo>
                  <a:pt x="232209" y="764372"/>
                </a:lnTo>
                <a:lnTo>
                  <a:pt x="270086" y="789813"/>
                </a:lnTo>
                <a:lnTo>
                  <a:pt x="309361" y="814215"/>
                </a:lnTo>
                <a:lnTo>
                  <a:pt x="349967" y="838288"/>
                </a:lnTo>
                <a:lnTo>
                  <a:pt x="391835" y="862741"/>
                </a:lnTo>
                <a:lnTo>
                  <a:pt x="434896" y="888285"/>
                </a:lnTo>
                <a:lnTo>
                  <a:pt x="479083" y="915630"/>
                </a:lnTo>
                <a:lnTo>
                  <a:pt x="524326" y="945486"/>
                </a:lnTo>
                <a:lnTo>
                  <a:pt x="570557" y="978563"/>
                </a:lnTo>
                <a:lnTo>
                  <a:pt x="617709" y="1015573"/>
                </a:lnTo>
                <a:lnTo>
                  <a:pt x="665712" y="1057224"/>
                </a:lnTo>
                <a:lnTo>
                  <a:pt x="718713" y="1111318"/>
                </a:lnTo>
                <a:lnTo>
                  <a:pt x="743143" y="1140624"/>
                </a:lnTo>
                <a:lnTo>
                  <a:pt x="766197" y="1171505"/>
                </a:lnTo>
                <a:lnTo>
                  <a:pt x="787876" y="1204010"/>
                </a:lnTo>
                <a:lnTo>
                  <a:pt x="808183" y="1238192"/>
                </a:lnTo>
                <a:lnTo>
                  <a:pt x="827120" y="1274102"/>
                </a:lnTo>
                <a:lnTo>
                  <a:pt x="844688" y="1311790"/>
                </a:lnTo>
                <a:lnTo>
                  <a:pt x="860890" y="1351309"/>
                </a:lnTo>
                <a:lnTo>
                  <a:pt x="875729" y="1392710"/>
                </a:lnTo>
                <a:lnTo>
                  <a:pt x="889207" y="1436042"/>
                </a:lnTo>
                <a:lnTo>
                  <a:pt x="901324" y="1481359"/>
                </a:lnTo>
                <a:lnTo>
                  <a:pt x="912085" y="1528711"/>
                </a:lnTo>
                <a:lnTo>
                  <a:pt x="921491" y="1578150"/>
                </a:lnTo>
                <a:lnTo>
                  <a:pt x="929544" y="1629725"/>
                </a:lnTo>
                <a:lnTo>
                  <a:pt x="936247" y="1683490"/>
                </a:lnTo>
                <a:lnTo>
                  <a:pt x="941601" y="1739495"/>
                </a:lnTo>
                <a:lnTo>
                  <a:pt x="945609" y="1797790"/>
                </a:lnTo>
                <a:lnTo>
                  <a:pt x="948273" y="1858429"/>
                </a:lnTo>
                <a:lnTo>
                  <a:pt x="949596" y="1921461"/>
                </a:lnTo>
                <a:lnTo>
                  <a:pt x="949578" y="1986937"/>
                </a:lnTo>
                <a:lnTo>
                  <a:pt x="948223" y="2054910"/>
                </a:lnTo>
                <a:lnTo>
                  <a:pt x="948223" y="2095919"/>
                </a:lnTo>
              </a:path>
            </a:pathLst>
          </a:custGeom>
          <a:ln w="21590">
            <a:solidFill>
              <a:srgbClr val="009D57"/>
            </a:solidFill>
            <a:prstDash val="lgDashDot"/>
          </a:ln>
        </p:spPr>
        <p:txBody>
          <a:bodyPr wrap="square" lIns="0" tIns="0" rIns="0" bIns="0" rtlCol="0"/>
          <a:lstStyle/>
          <a:p/>
        </p:txBody>
      </p:sp>
      <p:sp>
        <p:nvSpPr>
          <p:cNvPr id="60" name="object 60"/>
          <p:cNvSpPr/>
          <p:nvPr/>
        </p:nvSpPr>
        <p:spPr>
          <a:xfrm>
            <a:off x="3817563" y="5103964"/>
            <a:ext cx="955040" cy="2085339"/>
          </a:xfrm>
          <a:custGeom>
            <a:avLst/>
            <a:gdLst/>
            <a:ahLst/>
            <a:cxnLst/>
            <a:rect l="l" t="t" r="r" b="b"/>
            <a:pathLst>
              <a:path w="955039" h="2085340">
                <a:moveTo>
                  <a:pt x="7706" y="0"/>
                </a:moveTo>
                <a:lnTo>
                  <a:pt x="7706" y="30911"/>
                </a:lnTo>
                <a:lnTo>
                  <a:pt x="7003" y="93410"/>
                </a:lnTo>
                <a:lnTo>
                  <a:pt x="5289" y="151651"/>
                </a:lnTo>
                <a:lnTo>
                  <a:pt x="3156" y="206065"/>
                </a:lnTo>
                <a:lnTo>
                  <a:pt x="1195" y="257082"/>
                </a:lnTo>
                <a:lnTo>
                  <a:pt x="0" y="305132"/>
                </a:lnTo>
                <a:lnTo>
                  <a:pt x="160" y="350643"/>
                </a:lnTo>
                <a:lnTo>
                  <a:pt x="2269" y="394047"/>
                </a:lnTo>
                <a:lnTo>
                  <a:pt x="6917" y="435773"/>
                </a:lnTo>
                <a:lnTo>
                  <a:pt x="14698" y="476250"/>
                </a:lnTo>
                <a:lnTo>
                  <a:pt x="26202" y="515909"/>
                </a:lnTo>
                <a:lnTo>
                  <a:pt x="42022" y="555179"/>
                </a:lnTo>
                <a:lnTo>
                  <a:pt x="62750" y="594490"/>
                </a:lnTo>
                <a:lnTo>
                  <a:pt x="88976" y="634271"/>
                </a:lnTo>
                <a:lnTo>
                  <a:pt x="121295" y="674954"/>
                </a:lnTo>
                <a:lnTo>
                  <a:pt x="148253" y="701882"/>
                </a:lnTo>
                <a:lnTo>
                  <a:pt x="178518" y="725621"/>
                </a:lnTo>
                <a:lnTo>
                  <a:pt x="211740" y="746976"/>
                </a:lnTo>
                <a:lnTo>
                  <a:pt x="247565" y="766749"/>
                </a:lnTo>
                <a:lnTo>
                  <a:pt x="285641" y="785744"/>
                </a:lnTo>
                <a:lnTo>
                  <a:pt x="325616" y="804765"/>
                </a:lnTo>
                <a:lnTo>
                  <a:pt x="367138" y="824615"/>
                </a:lnTo>
                <a:lnTo>
                  <a:pt x="409855" y="846098"/>
                </a:lnTo>
                <a:lnTo>
                  <a:pt x="453414" y="870017"/>
                </a:lnTo>
                <a:lnTo>
                  <a:pt x="497464" y="897176"/>
                </a:lnTo>
                <a:lnTo>
                  <a:pt x="541651" y="928377"/>
                </a:lnTo>
                <a:lnTo>
                  <a:pt x="585625" y="964426"/>
                </a:lnTo>
                <a:lnTo>
                  <a:pt x="629033" y="1006125"/>
                </a:lnTo>
                <a:lnTo>
                  <a:pt x="671522" y="1054277"/>
                </a:lnTo>
                <a:lnTo>
                  <a:pt x="695885" y="1085238"/>
                </a:lnTo>
                <a:lnTo>
                  <a:pt x="719542" y="1116970"/>
                </a:lnTo>
                <a:lnTo>
                  <a:pt x="742430" y="1149612"/>
                </a:lnTo>
                <a:lnTo>
                  <a:pt x="764489" y="1183305"/>
                </a:lnTo>
                <a:lnTo>
                  <a:pt x="785658" y="1218188"/>
                </a:lnTo>
                <a:lnTo>
                  <a:pt x="805873" y="1254400"/>
                </a:lnTo>
                <a:lnTo>
                  <a:pt x="825075" y="1292081"/>
                </a:lnTo>
                <a:lnTo>
                  <a:pt x="843202" y="1331370"/>
                </a:lnTo>
                <a:lnTo>
                  <a:pt x="860192" y="1372407"/>
                </a:lnTo>
                <a:lnTo>
                  <a:pt x="875984" y="1415331"/>
                </a:lnTo>
                <a:lnTo>
                  <a:pt x="890517" y="1460282"/>
                </a:lnTo>
                <a:lnTo>
                  <a:pt x="903729" y="1507399"/>
                </a:lnTo>
                <a:lnTo>
                  <a:pt x="915558" y="1556823"/>
                </a:lnTo>
                <a:lnTo>
                  <a:pt x="925943" y="1608692"/>
                </a:lnTo>
                <a:lnTo>
                  <a:pt x="934824" y="1663145"/>
                </a:lnTo>
                <a:lnTo>
                  <a:pt x="942137" y="1720323"/>
                </a:lnTo>
                <a:lnTo>
                  <a:pt x="947823" y="1780366"/>
                </a:lnTo>
                <a:lnTo>
                  <a:pt x="951819" y="1843411"/>
                </a:lnTo>
                <a:lnTo>
                  <a:pt x="954064" y="1909600"/>
                </a:lnTo>
                <a:lnTo>
                  <a:pt x="954497" y="1979071"/>
                </a:lnTo>
                <a:lnTo>
                  <a:pt x="953056" y="2051964"/>
                </a:lnTo>
                <a:lnTo>
                  <a:pt x="953056" y="2085174"/>
                </a:lnTo>
              </a:path>
            </a:pathLst>
          </a:custGeom>
          <a:ln w="21590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1" name="object 61"/>
          <p:cNvSpPr/>
          <p:nvPr/>
        </p:nvSpPr>
        <p:spPr>
          <a:xfrm>
            <a:off x="3817563" y="5103964"/>
            <a:ext cx="955040" cy="2085339"/>
          </a:xfrm>
          <a:custGeom>
            <a:avLst/>
            <a:gdLst/>
            <a:ahLst/>
            <a:cxnLst/>
            <a:rect l="l" t="t" r="r" b="b"/>
            <a:pathLst>
              <a:path w="955039" h="2085340">
                <a:moveTo>
                  <a:pt x="7706" y="0"/>
                </a:moveTo>
                <a:lnTo>
                  <a:pt x="7706" y="30911"/>
                </a:lnTo>
                <a:lnTo>
                  <a:pt x="7003" y="93410"/>
                </a:lnTo>
                <a:lnTo>
                  <a:pt x="5289" y="151651"/>
                </a:lnTo>
                <a:lnTo>
                  <a:pt x="3156" y="206065"/>
                </a:lnTo>
                <a:lnTo>
                  <a:pt x="1195" y="257082"/>
                </a:lnTo>
                <a:lnTo>
                  <a:pt x="0" y="305132"/>
                </a:lnTo>
                <a:lnTo>
                  <a:pt x="160" y="350643"/>
                </a:lnTo>
                <a:lnTo>
                  <a:pt x="2269" y="394047"/>
                </a:lnTo>
                <a:lnTo>
                  <a:pt x="6917" y="435773"/>
                </a:lnTo>
                <a:lnTo>
                  <a:pt x="14698" y="476250"/>
                </a:lnTo>
                <a:lnTo>
                  <a:pt x="26202" y="515909"/>
                </a:lnTo>
                <a:lnTo>
                  <a:pt x="42022" y="555179"/>
                </a:lnTo>
                <a:lnTo>
                  <a:pt x="62750" y="594490"/>
                </a:lnTo>
                <a:lnTo>
                  <a:pt x="88976" y="634271"/>
                </a:lnTo>
                <a:lnTo>
                  <a:pt x="121295" y="674954"/>
                </a:lnTo>
                <a:lnTo>
                  <a:pt x="148253" y="701882"/>
                </a:lnTo>
                <a:lnTo>
                  <a:pt x="178518" y="725621"/>
                </a:lnTo>
                <a:lnTo>
                  <a:pt x="211740" y="746976"/>
                </a:lnTo>
                <a:lnTo>
                  <a:pt x="247565" y="766749"/>
                </a:lnTo>
                <a:lnTo>
                  <a:pt x="285641" y="785744"/>
                </a:lnTo>
                <a:lnTo>
                  <a:pt x="325616" y="804765"/>
                </a:lnTo>
                <a:lnTo>
                  <a:pt x="367138" y="824615"/>
                </a:lnTo>
                <a:lnTo>
                  <a:pt x="409855" y="846098"/>
                </a:lnTo>
                <a:lnTo>
                  <a:pt x="453414" y="870017"/>
                </a:lnTo>
                <a:lnTo>
                  <a:pt x="497464" y="897176"/>
                </a:lnTo>
                <a:lnTo>
                  <a:pt x="541651" y="928377"/>
                </a:lnTo>
                <a:lnTo>
                  <a:pt x="585625" y="964426"/>
                </a:lnTo>
                <a:lnTo>
                  <a:pt x="629033" y="1006125"/>
                </a:lnTo>
                <a:lnTo>
                  <a:pt x="671522" y="1054277"/>
                </a:lnTo>
                <a:lnTo>
                  <a:pt x="695885" y="1085238"/>
                </a:lnTo>
                <a:lnTo>
                  <a:pt x="719542" y="1116970"/>
                </a:lnTo>
                <a:lnTo>
                  <a:pt x="742430" y="1149612"/>
                </a:lnTo>
                <a:lnTo>
                  <a:pt x="764489" y="1183305"/>
                </a:lnTo>
                <a:lnTo>
                  <a:pt x="785658" y="1218188"/>
                </a:lnTo>
                <a:lnTo>
                  <a:pt x="805873" y="1254400"/>
                </a:lnTo>
                <a:lnTo>
                  <a:pt x="825075" y="1292081"/>
                </a:lnTo>
                <a:lnTo>
                  <a:pt x="843202" y="1331370"/>
                </a:lnTo>
                <a:lnTo>
                  <a:pt x="860192" y="1372407"/>
                </a:lnTo>
                <a:lnTo>
                  <a:pt x="875984" y="1415331"/>
                </a:lnTo>
                <a:lnTo>
                  <a:pt x="890517" y="1460282"/>
                </a:lnTo>
                <a:lnTo>
                  <a:pt x="903729" y="1507399"/>
                </a:lnTo>
                <a:lnTo>
                  <a:pt x="915558" y="1556823"/>
                </a:lnTo>
                <a:lnTo>
                  <a:pt x="925943" y="1608692"/>
                </a:lnTo>
                <a:lnTo>
                  <a:pt x="934824" y="1663145"/>
                </a:lnTo>
                <a:lnTo>
                  <a:pt x="942137" y="1720323"/>
                </a:lnTo>
                <a:lnTo>
                  <a:pt x="947823" y="1780366"/>
                </a:lnTo>
                <a:lnTo>
                  <a:pt x="951819" y="1843411"/>
                </a:lnTo>
                <a:lnTo>
                  <a:pt x="954064" y="1909600"/>
                </a:lnTo>
                <a:lnTo>
                  <a:pt x="954497" y="1979071"/>
                </a:lnTo>
                <a:lnTo>
                  <a:pt x="953056" y="2051964"/>
                </a:lnTo>
                <a:lnTo>
                  <a:pt x="953056" y="2085174"/>
                </a:lnTo>
              </a:path>
            </a:pathLst>
          </a:custGeom>
          <a:ln w="21590">
            <a:solidFill>
              <a:srgbClr val="009D57"/>
            </a:solidFill>
            <a:prstDash val="sysDash"/>
          </a:ln>
        </p:spPr>
        <p:txBody>
          <a:bodyPr wrap="square" lIns="0" tIns="0" rIns="0" bIns="0" rtlCol="0"/>
          <a:lstStyle/>
          <a:p/>
        </p:txBody>
      </p:sp>
      <p:sp>
        <p:nvSpPr>
          <p:cNvPr id="62" name="object 62"/>
          <p:cNvSpPr txBox="1"/>
          <p:nvPr/>
        </p:nvSpPr>
        <p:spPr>
          <a:xfrm>
            <a:off x="3407044" y="4988993"/>
            <a:ext cx="535305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baseline="15873" sz="1050" i="1">
                <a:solidFill>
                  <a:srgbClr val="231F20"/>
                </a:solidFill>
                <a:latin typeface="Arial"/>
                <a:cs typeface="Arial"/>
              </a:rPr>
              <a:t>C</a:t>
            </a:r>
            <a:r>
              <a:rPr dirty="0" sz="500">
                <a:solidFill>
                  <a:srgbClr val="231F20"/>
                </a:solidFill>
                <a:latin typeface="Arial"/>
                <a:cs typeface="Arial"/>
              </a:rPr>
              <a:t>1 </a:t>
            </a:r>
            <a:r>
              <a:rPr dirty="0" baseline="15873" sz="1050" i="1">
                <a:solidFill>
                  <a:srgbClr val="231F20"/>
                </a:solidFill>
                <a:latin typeface="Arial"/>
                <a:cs typeface="Arial"/>
              </a:rPr>
              <a:t>C</a:t>
            </a:r>
            <a:r>
              <a:rPr dirty="0" sz="500">
                <a:solidFill>
                  <a:srgbClr val="231F20"/>
                </a:solidFill>
                <a:latin typeface="Arial"/>
                <a:cs typeface="Arial"/>
              </a:rPr>
              <a:t>2</a:t>
            </a:r>
            <a:r>
              <a:rPr dirty="0" sz="500" spc="6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baseline="15873" sz="1050" i="1">
                <a:solidFill>
                  <a:srgbClr val="231F20"/>
                </a:solidFill>
                <a:latin typeface="Arial"/>
                <a:cs typeface="Arial"/>
              </a:rPr>
              <a:t>C</a:t>
            </a:r>
            <a:r>
              <a:rPr dirty="0" sz="500">
                <a:solidFill>
                  <a:srgbClr val="231F20"/>
                </a:solidFill>
                <a:latin typeface="Arial"/>
                <a:cs typeface="Arial"/>
              </a:rPr>
              <a:t>3</a:t>
            </a:r>
            <a:endParaRPr sz="500">
              <a:latin typeface="Arial"/>
              <a:cs typeface="Arial"/>
            </a:endParaRPr>
          </a:p>
        </p:txBody>
      </p:sp>
      <p:sp>
        <p:nvSpPr>
          <p:cNvPr id="63" name="object 63"/>
          <p:cNvSpPr/>
          <p:nvPr/>
        </p:nvSpPr>
        <p:spPr>
          <a:xfrm>
            <a:off x="2948067" y="5107787"/>
            <a:ext cx="1149985" cy="2053589"/>
          </a:xfrm>
          <a:custGeom>
            <a:avLst/>
            <a:gdLst/>
            <a:ahLst/>
            <a:cxnLst/>
            <a:rect l="l" t="t" r="r" b="b"/>
            <a:pathLst>
              <a:path w="1149985" h="2053590">
                <a:moveTo>
                  <a:pt x="0" y="0"/>
                </a:moveTo>
                <a:lnTo>
                  <a:pt x="0" y="493814"/>
                </a:lnTo>
                <a:lnTo>
                  <a:pt x="1149832" y="2053082"/>
                </a:lnTo>
              </a:path>
            </a:pathLst>
          </a:custGeom>
          <a:ln w="21589">
            <a:solidFill>
              <a:srgbClr val="231F20"/>
            </a:solidFill>
            <a:prstDash val="lgDash"/>
          </a:ln>
        </p:spPr>
        <p:txBody>
          <a:bodyPr wrap="square" lIns="0" tIns="0" rIns="0" bIns="0" rtlCol="0"/>
          <a:lstStyle/>
          <a:p/>
        </p:txBody>
      </p:sp>
      <p:sp>
        <p:nvSpPr>
          <p:cNvPr id="64" name="object 64"/>
          <p:cNvSpPr txBox="1"/>
          <p:nvPr/>
        </p:nvSpPr>
        <p:spPr>
          <a:xfrm>
            <a:off x="2157514" y="4964823"/>
            <a:ext cx="85090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 i="1">
                <a:solidFill>
                  <a:srgbClr val="231F20"/>
                </a:solidFill>
                <a:latin typeface="Arial"/>
                <a:cs typeface="Arial"/>
              </a:rPr>
              <a:t>A</a:t>
            </a:r>
            <a:endParaRPr sz="700">
              <a:latin typeface="Arial"/>
              <a:cs typeface="Arial"/>
            </a:endParaRPr>
          </a:p>
        </p:txBody>
      </p:sp>
      <p:sp>
        <p:nvSpPr>
          <p:cNvPr id="65" name="object 65"/>
          <p:cNvSpPr txBox="1"/>
          <p:nvPr/>
        </p:nvSpPr>
        <p:spPr>
          <a:xfrm>
            <a:off x="2638886" y="6004128"/>
            <a:ext cx="309245" cy="276860"/>
          </a:xfrm>
          <a:prstGeom prst="rect">
            <a:avLst/>
          </a:prstGeom>
          <a:ln w="3809">
            <a:solidFill>
              <a:srgbClr val="231F20"/>
            </a:solidFill>
          </a:ln>
        </p:spPr>
        <p:txBody>
          <a:bodyPr wrap="square" lIns="0" tIns="86360" rIns="0" bIns="0" rtlCol="0" vert="horz">
            <a:spAutoFit/>
          </a:bodyPr>
          <a:lstStyle/>
          <a:p>
            <a:pPr marL="50800">
              <a:lnSpc>
                <a:spcPct val="100000"/>
              </a:lnSpc>
              <a:spcBef>
                <a:spcPts val="680"/>
              </a:spcBef>
            </a:pPr>
            <a:r>
              <a:rPr dirty="0" sz="700" spc="-10" b="1">
                <a:solidFill>
                  <a:srgbClr val="231F20"/>
                </a:solidFill>
                <a:latin typeface="Arial"/>
                <a:cs typeface="Arial"/>
              </a:rPr>
              <a:t>AC-2</a:t>
            </a:r>
            <a:endParaRPr sz="700">
              <a:latin typeface="Arial"/>
              <a:cs typeface="Arial"/>
            </a:endParaRPr>
          </a:p>
        </p:txBody>
      </p:sp>
      <p:sp>
        <p:nvSpPr>
          <p:cNvPr id="66" name="object 66"/>
          <p:cNvSpPr txBox="1"/>
          <p:nvPr/>
        </p:nvSpPr>
        <p:spPr>
          <a:xfrm>
            <a:off x="3657337" y="6004128"/>
            <a:ext cx="228600" cy="276860"/>
          </a:xfrm>
          <a:prstGeom prst="rect">
            <a:avLst/>
          </a:prstGeom>
          <a:ln w="3809">
            <a:solidFill>
              <a:srgbClr val="231F20"/>
            </a:solidFill>
          </a:ln>
        </p:spPr>
        <p:txBody>
          <a:bodyPr wrap="square" lIns="0" tIns="86360" rIns="0" bIns="0" rtlCol="0" vert="horz">
            <a:spAutoFit/>
          </a:bodyPr>
          <a:lstStyle/>
          <a:p>
            <a:pPr marL="13335">
              <a:lnSpc>
                <a:spcPct val="100000"/>
              </a:lnSpc>
              <a:spcBef>
                <a:spcPts val="680"/>
              </a:spcBef>
            </a:pPr>
            <a:r>
              <a:rPr dirty="0" sz="700" spc="-30" b="1">
                <a:solidFill>
                  <a:srgbClr val="231F20"/>
                </a:solidFill>
                <a:latin typeface="Arial"/>
                <a:cs typeface="Arial"/>
              </a:rPr>
              <a:t>A</a:t>
            </a:r>
            <a:r>
              <a:rPr dirty="0" sz="700" b="1">
                <a:solidFill>
                  <a:srgbClr val="231F20"/>
                </a:solidFill>
                <a:latin typeface="Arial"/>
                <a:cs typeface="Arial"/>
              </a:rPr>
              <a:t>C-3</a:t>
            </a:r>
            <a:endParaRPr sz="700">
              <a:latin typeface="Arial"/>
              <a:cs typeface="Arial"/>
            </a:endParaRPr>
          </a:p>
        </p:txBody>
      </p:sp>
      <p:sp>
        <p:nvSpPr>
          <p:cNvPr id="67" name="object 67"/>
          <p:cNvSpPr txBox="1"/>
          <p:nvPr/>
        </p:nvSpPr>
        <p:spPr>
          <a:xfrm>
            <a:off x="4815069" y="6004128"/>
            <a:ext cx="285115" cy="276860"/>
          </a:xfrm>
          <a:prstGeom prst="rect">
            <a:avLst/>
          </a:prstGeom>
          <a:ln w="3809">
            <a:solidFill>
              <a:srgbClr val="231F20"/>
            </a:solidFill>
          </a:ln>
        </p:spPr>
        <p:txBody>
          <a:bodyPr wrap="square" lIns="0" tIns="86360" rIns="0" bIns="0" rtlCol="0" vert="horz">
            <a:spAutoFit/>
          </a:bodyPr>
          <a:lstStyle/>
          <a:p>
            <a:pPr marL="46355">
              <a:lnSpc>
                <a:spcPct val="100000"/>
              </a:lnSpc>
              <a:spcBef>
                <a:spcPts val="680"/>
              </a:spcBef>
            </a:pPr>
            <a:r>
              <a:rPr dirty="0" sz="700" spc="-10" b="1">
                <a:solidFill>
                  <a:srgbClr val="231F20"/>
                </a:solidFill>
                <a:latin typeface="Arial"/>
                <a:cs typeface="Arial"/>
              </a:rPr>
              <a:t>AC-4</a:t>
            </a:r>
            <a:endParaRPr sz="700">
              <a:latin typeface="Arial"/>
              <a:cs typeface="Arial"/>
            </a:endParaRPr>
          </a:p>
        </p:txBody>
      </p:sp>
      <p:sp>
        <p:nvSpPr>
          <p:cNvPr id="68" name="object 68"/>
          <p:cNvSpPr/>
          <p:nvPr/>
        </p:nvSpPr>
        <p:spPr>
          <a:xfrm>
            <a:off x="1730074" y="7164298"/>
            <a:ext cx="0" cy="56515"/>
          </a:xfrm>
          <a:custGeom>
            <a:avLst/>
            <a:gdLst/>
            <a:ahLst/>
            <a:cxnLst/>
            <a:rect l="l" t="t" r="r" b="b"/>
            <a:pathLst>
              <a:path w="0" h="56515">
                <a:moveTo>
                  <a:pt x="0" y="0"/>
                </a:moveTo>
                <a:lnTo>
                  <a:pt x="0" y="55918"/>
                </a:lnTo>
              </a:path>
            </a:pathLst>
          </a:custGeom>
          <a:ln w="381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9" name="object 69"/>
          <p:cNvSpPr/>
          <p:nvPr/>
        </p:nvSpPr>
        <p:spPr>
          <a:xfrm>
            <a:off x="2198297" y="7164298"/>
            <a:ext cx="0" cy="56515"/>
          </a:xfrm>
          <a:custGeom>
            <a:avLst/>
            <a:gdLst/>
            <a:ahLst/>
            <a:cxnLst/>
            <a:rect l="l" t="t" r="r" b="b"/>
            <a:pathLst>
              <a:path w="0" h="56515">
                <a:moveTo>
                  <a:pt x="0" y="0"/>
                </a:moveTo>
                <a:lnTo>
                  <a:pt x="0" y="55918"/>
                </a:lnTo>
              </a:path>
            </a:pathLst>
          </a:custGeom>
          <a:ln w="381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0" name="object 70"/>
          <p:cNvSpPr/>
          <p:nvPr/>
        </p:nvSpPr>
        <p:spPr>
          <a:xfrm>
            <a:off x="1675324" y="7164298"/>
            <a:ext cx="55244" cy="0"/>
          </a:xfrm>
          <a:custGeom>
            <a:avLst/>
            <a:gdLst/>
            <a:ahLst/>
            <a:cxnLst/>
            <a:rect l="l" t="t" r="r" b="b"/>
            <a:pathLst>
              <a:path w="55244" h="0">
                <a:moveTo>
                  <a:pt x="0" y="0"/>
                </a:moveTo>
                <a:lnTo>
                  <a:pt x="54749" y="0"/>
                </a:lnTo>
              </a:path>
            </a:pathLst>
          </a:custGeom>
          <a:ln w="381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1" name="object 71"/>
          <p:cNvSpPr txBox="1"/>
          <p:nvPr/>
        </p:nvSpPr>
        <p:spPr>
          <a:xfrm>
            <a:off x="3795482" y="7205395"/>
            <a:ext cx="1151255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526415" algn="l"/>
                <a:tab pos="915035" algn="l"/>
              </a:tabLst>
            </a:pP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10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0  </a:t>
            </a:r>
            <a:r>
              <a:rPr dirty="0" sz="700" spc="4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20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0	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50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0	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2.000</a:t>
            </a:r>
            <a:endParaRPr sz="700">
              <a:latin typeface="Arial"/>
              <a:cs typeface="Arial"/>
            </a:endParaRPr>
          </a:p>
        </p:txBody>
      </p:sp>
      <p:sp>
        <p:nvSpPr>
          <p:cNvPr id="72" name="object 72"/>
          <p:cNvSpPr txBox="1"/>
          <p:nvPr/>
        </p:nvSpPr>
        <p:spPr>
          <a:xfrm>
            <a:off x="5156287" y="7205395"/>
            <a:ext cx="297180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10.000</a:t>
            </a:r>
            <a:endParaRPr sz="700">
              <a:latin typeface="Arial"/>
              <a:cs typeface="Arial"/>
            </a:endParaRPr>
          </a:p>
        </p:txBody>
      </p:sp>
      <p:sp>
        <p:nvSpPr>
          <p:cNvPr id="73" name="object 73"/>
          <p:cNvSpPr txBox="1"/>
          <p:nvPr/>
        </p:nvSpPr>
        <p:spPr>
          <a:xfrm>
            <a:off x="1823138" y="6077686"/>
            <a:ext cx="229870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 spc="-30" b="1">
                <a:solidFill>
                  <a:srgbClr val="231F20"/>
                </a:solidFill>
                <a:latin typeface="Arial"/>
                <a:cs typeface="Arial"/>
              </a:rPr>
              <a:t>A</a:t>
            </a:r>
            <a:r>
              <a:rPr dirty="0" sz="700" b="1">
                <a:solidFill>
                  <a:srgbClr val="231F20"/>
                </a:solidFill>
                <a:latin typeface="Arial"/>
                <a:cs typeface="Arial"/>
              </a:rPr>
              <a:t>C-1</a:t>
            </a:r>
            <a:endParaRPr sz="700">
              <a:latin typeface="Arial"/>
              <a:cs typeface="Arial"/>
            </a:endParaRPr>
          </a:p>
        </p:txBody>
      </p:sp>
      <p:sp>
        <p:nvSpPr>
          <p:cNvPr id="74" name="object 74"/>
          <p:cNvSpPr txBox="1"/>
          <p:nvPr/>
        </p:nvSpPr>
        <p:spPr>
          <a:xfrm>
            <a:off x="3160449" y="5337301"/>
            <a:ext cx="294640" cy="145415"/>
          </a:xfrm>
          <a:prstGeom prst="rect">
            <a:avLst/>
          </a:prstGeom>
          <a:solidFill>
            <a:srgbClr val="C8E4D3"/>
          </a:solidFill>
        </p:spPr>
        <p:txBody>
          <a:bodyPr wrap="square" lIns="0" tIns="17780" rIns="0" bIns="0" rtlCol="0" vert="horz">
            <a:spAutoFit/>
          </a:bodyPr>
          <a:lstStyle/>
          <a:p>
            <a:pPr marL="4445">
              <a:lnSpc>
                <a:spcPct val="100000"/>
              </a:lnSpc>
              <a:spcBef>
                <a:spcPts val="140"/>
              </a:spcBef>
            </a:pPr>
            <a:r>
              <a:rPr dirty="0" sz="700" spc="-30" b="1">
                <a:solidFill>
                  <a:srgbClr val="231F20"/>
                </a:solidFill>
                <a:latin typeface="Arial"/>
                <a:cs typeface="Arial"/>
              </a:rPr>
              <a:t>A</a:t>
            </a:r>
            <a:r>
              <a:rPr dirty="0" sz="700" b="1">
                <a:solidFill>
                  <a:srgbClr val="231F20"/>
                </a:solidFill>
                <a:latin typeface="Arial"/>
                <a:cs typeface="Arial"/>
              </a:rPr>
              <a:t>C-4.1</a:t>
            </a:r>
            <a:endParaRPr sz="700">
              <a:latin typeface="Arial"/>
              <a:cs typeface="Arial"/>
            </a:endParaRPr>
          </a:p>
        </p:txBody>
      </p:sp>
      <p:sp>
        <p:nvSpPr>
          <p:cNvPr id="75" name="object 75"/>
          <p:cNvSpPr/>
          <p:nvPr/>
        </p:nvSpPr>
        <p:spPr>
          <a:xfrm>
            <a:off x="4023960" y="5372137"/>
            <a:ext cx="315595" cy="118745"/>
          </a:xfrm>
          <a:custGeom>
            <a:avLst/>
            <a:gdLst/>
            <a:ahLst/>
            <a:cxnLst/>
            <a:rect l="l" t="t" r="r" b="b"/>
            <a:pathLst>
              <a:path w="315595" h="118745">
                <a:moveTo>
                  <a:pt x="0" y="0"/>
                </a:moveTo>
                <a:lnTo>
                  <a:pt x="315340" y="0"/>
                </a:lnTo>
                <a:lnTo>
                  <a:pt x="315340" y="118516"/>
                </a:lnTo>
                <a:lnTo>
                  <a:pt x="0" y="118516"/>
                </a:lnTo>
                <a:lnTo>
                  <a:pt x="0" y="0"/>
                </a:lnTo>
                <a:close/>
              </a:path>
            </a:pathLst>
          </a:custGeom>
          <a:solidFill>
            <a:srgbClr val="96CDA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6" name="object 76"/>
          <p:cNvSpPr txBox="1"/>
          <p:nvPr/>
        </p:nvSpPr>
        <p:spPr>
          <a:xfrm>
            <a:off x="4023960" y="5358449"/>
            <a:ext cx="315595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5400">
              <a:lnSpc>
                <a:spcPct val="100000"/>
              </a:lnSpc>
              <a:spcBef>
                <a:spcPts val="100"/>
              </a:spcBef>
            </a:pPr>
            <a:r>
              <a:rPr dirty="0" sz="700" spc="-30" b="1">
                <a:solidFill>
                  <a:srgbClr val="231F20"/>
                </a:solidFill>
                <a:latin typeface="Arial"/>
                <a:cs typeface="Arial"/>
              </a:rPr>
              <a:t>A</a:t>
            </a:r>
            <a:r>
              <a:rPr dirty="0" sz="700" b="1">
                <a:solidFill>
                  <a:srgbClr val="231F20"/>
                </a:solidFill>
                <a:latin typeface="Arial"/>
                <a:cs typeface="Arial"/>
              </a:rPr>
              <a:t>C-4.2</a:t>
            </a:r>
            <a:endParaRPr sz="700">
              <a:latin typeface="Arial"/>
              <a:cs typeface="Arial"/>
            </a:endParaRPr>
          </a:p>
        </p:txBody>
      </p:sp>
      <p:sp>
        <p:nvSpPr>
          <p:cNvPr id="77" name="object 77"/>
          <p:cNvSpPr txBox="1"/>
          <p:nvPr/>
        </p:nvSpPr>
        <p:spPr>
          <a:xfrm>
            <a:off x="4224303" y="5631408"/>
            <a:ext cx="315595" cy="118745"/>
          </a:xfrm>
          <a:prstGeom prst="rect">
            <a:avLst/>
          </a:prstGeom>
          <a:solidFill>
            <a:srgbClr val="96CDAF"/>
          </a:solidFill>
        </p:spPr>
        <p:txBody>
          <a:bodyPr wrap="square" lIns="0" tIns="0" rIns="0" bIns="0" rtlCol="0" vert="horz">
            <a:spAutoFit/>
          </a:bodyPr>
          <a:lstStyle/>
          <a:p>
            <a:pPr marL="25400">
              <a:lnSpc>
                <a:spcPts val="830"/>
              </a:lnSpc>
            </a:pPr>
            <a:r>
              <a:rPr dirty="0" sz="700" spc="-30" b="1">
                <a:solidFill>
                  <a:srgbClr val="231F20"/>
                </a:solidFill>
                <a:latin typeface="Arial"/>
                <a:cs typeface="Arial"/>
              </a:rPr>
              <a:t>A</a:t>
            </a:r>
            <a:r>
              <a:rPr dirty="0" sz="700" b="1">
                <a:solidFill>
                  <a:srgbClr val="231F20"/>
                </a:solidFill>
                <a:latin typeface="Arial"/>
                <a:cs typeface="Arial"/>
              </a:rPr>
              <a:t>C-4.3</a:t>
            </a:r>
            <a:endParaRPr sz="700">
              <a:latin typeface="Arial"/>
              <a:cs typeface="Arial"/>
            </a:endParaRPr>
          </a:p>
        </p:txBody>
      </p:sp>
      <p:sp>
        <p:nvSpPr>
          <p:cNvPr id="78" name="object 78"/>
          <p:cNvSpPr/>
          <p:nvPr/>
        </p:nvSpPr>
        <p:spPr>
          <a:xfrm>
            <a:off x="3453095" y="5429199"/>
            <a:ext cx="153035" cy="97155"/>
          </a:xfrm>
          <a:custGeom>
            <a:avLst/>
            <a:gdLst/>
            <a:ahLst/>
            <a:cxnLst/>
            <a:rect l="l" t="t" r="r" b="b"/>
            <a:pathLst>
              <a:path w="153035" h="97154">
                <a:moveTo>
                  <a:pt x="0" y="0"/>
                </a:moveTo>
                <a:lnTo>
                  <a:pt x="43599" y="0"/>
                </a:lnTo>
                <a:lnTo>
                  <a:pt x="152615" y="96558"/>
                </a:lnTo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9" name="object 79"/>
          <p:cNvSpPr/>
          <p:nvPr/>
        </p:nvSpPr>
        <p:spPr>
          <a:xfrm>
            <a:off x="3770811" y="5451004"/>
            <a:ext cx="255904" cy="97155"/>
          </a:xfrm>
          <a:custGeom>
            <a:avLst/>
            <a:gdLst/>
            <a:ahLst/>
            <a:cxnLst/>
            <a:rect l="l" t="t" r="r" b="b"/>
            <a:pathLst>
              <a:path w="255904" h="97154">
                <a:moveTo>
                  <a:pt x="255422" y="0"/>
                </a:moveTo>
                <a:lnTo>
                  <a:pt x="211823" y="0"/>
                </a:lnTo>
                <a:lnTo>
                  <a:pt x="0" y="96558"/>
                </a:lnTo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0" name="object 80"/>
          <p:cNvSpPr/>
          <p:nvPr/>
        </p:nvSpPr>
        <p:spPr>
          <a:xfrm>
            <a:off x="4051125" y="5712637"/>
            <a:ext cx="165100" cy="81280"/>
          </a:xfrm>
          <a:custGeom>
            <a:avLst/>
            <a:gdLst/>
            <a:ahLst/>
            <a:cxnLst/>
            <a:rect l="l" t="t" r="r" b="b"/>
            <a:pathLst>
              <a:path w="165100" h="81279">
                <a:moveTo>
                  <a:pt x="165100" y="0"/>
                </a:moveTo>
                <a:lnTo>
                  <a:pt x="121500" y="0"/>
                </a:lnTo>
                <a:lnTo>
                  <a:pt x="0" y="80975"/>
                </a:lnTo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1" name="object 81"/>
          <p:cNvSpPr/>
          <p:nvPr/>
        </p:nvSpPr>
        <p:spPr>
          <a:xfrm>
            <a:off x="3453095" y="5429199"/>
            <a:ext cx="153035" cy="97155"/>
          </a:xfrm>
          <a:custGeom>
            <a:avLst/>
            <a:gdLst/>
            <a:ahLst/>
            <a:cxnLst/>
            <a:rect l="l" t="t" r="r" b="b"/>
            <a:pathLst>
              <a:path w="153035" h="97154">
                <a:moveTo>
                  <a:pt x="0" y="0"/>
                </a:moveTo>
                <a:lnTo>
                  <a:pt x="43599" y="0"/>
                </a:lnTo>
                <a:lnTo>
                  <a:pt x="152615" y="96558"/>
                </a:lnTo>
              </a:path>
            </a:pathLst>
          </a:custGeom>
          <a:ln w="381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2" name="object 82"/>
          <p:cNvSpPr/>
          <p:nvPr/>
        </p:nvSpPr>
        <p:spPr>
          <a:xfrm>
            <a:off x="3770811" y="5451004"/>
            <a:ext cx="255904" cy="97155"/>
          </a:xfrm>
          <a:custGeom>
            <a:avLst/>
            <a:gdLst/>
            <a:ahLst/>
            <a:cxnLst/>
            <a:rect l="l" t="t" r="r" b="b"/>
            <a:pathLst>
              <a:path w="255904" h="97154">
                <a:moveTo>
                  <a:pt x="255422" y="0"/>
                </a:moveTo>
                <a:lnTo>
                  <a:pt x="211823" y="0"/>
                </a:lnTo>
                <a:lnTo>
                  <a:pt x="0" y="96558"/>
                </a:lnTo>
              </a:path>
            </a:pathLst>
          </a:custGeom>
          <a:ln w="381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3" name="object 83"/>
          <p:cNvSpPr/>
          <p:nvPr/>
        </p:nvSpPr>
        <p:spPr>
          <a:xfrm>
            <a:off x="4051125" y="5712637"/>
            <a:ext cx="165100" cy="81280"/>
          </a:xfrm>
          <a:custGeom>
            <a:avLst/>
            <a:gdLst/>
            <a:ahLst/>
            <a:cxnLst/>
            <a:rect l="l" t="t" r="r" b="b"/>
            <a:pathLst>
              <a:path w="165100" h="81279">
                <a:moveTo>
                  <a:pt x="165100" y="0"/>
                </a:moveTo>
                <a:lnTo>
                  <a:pt x="121500" y="0"/>
                </a:lnTo>
                <a:lnTo>
                  <a:pt x="0" y="80975"/>
                </a:lnTo>
              </a:path>
            </a:pathLst>
          </a:custGeom>
          <a:ln w="381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4" name="object 84"/>
          <p:cNvSpPr txBox="1"/>
          <p:nvPr/>
        </p:nvSpPr>
        <p:spPr>
          <a:xfrm>
            <a:off x="2909219" y="4967013"/>
            <a:ext cx="85090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 i="1">
                <a:solidFill>
                  <a:srgbClr val="231F20"/>
                </a:solidFill>
                <a:latin typeface="Arial"/>
                <a:cs typeface="Arial"/>
              </a:rPr>
              <a:t>B</a:t>
            </a:r>
            <a:endParaRPr sz="700">
              <a:latin typeface="Arial"/>
              <a:cs typeface="Arial"/>
            </a:endParaRPr>
          </a:p>
        </p:txBody>
      </p:sp>
      <p:sp>
        <p:nvSpPr>
          <p:cNvPr id="85" name="object 85"/>
          <p:cNvSpPr txBox="1"/>
          <p:nvPr/>
        </p:nvSpPr>
        <p:spPr>
          <a:xfrm>
            <a:off x="5541604" y="6894369"/>
            <a:ext cx="808990" cy="3632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 marR="30480">
              <a:lnSpc>
                <a:spcPct val="100000"/>
              </a:lnSpc>
              <a:spcBef>
                <a:spcPts val="100"/>
              </a:spcBef>
            </a:pP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Corriente</a:t>
            </a:r>
            <a:r>
              <a:rPr dirty="0" sz="700" spc="-6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pasando  por el</a:t>
            </a:r>
            <a:r>
              <a:rPr dirty="0" sz="700" spc="-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cuerpo</a:t>
            </a:r>
            <a:endParaRPr sz="700">
              <a:latin typeface="Arial"/>
              <a:cs typeface="Arial"/>
            </a:endParaRPr>
          </a:p>
          <a:p>
            <a:pPr marL="38100">
              <a:lnSpc>
                <a:spcPct val="100000"/>
              </a:lnSpc>
              <a:spcBef>
                <a:spcPts val="20"/>
              </a:spcBef>
            </a:pPr>
            <a:r>
              <a:rPr dirty="0" sz="800" i="1">
                <a:solidFill>
                  <a:srgbClr val="231F20"/>
                </a:solidFill>
                <a:latin typeface="Times New Roman"/>
                <a:cs typeface="Times New Roman"/>
              </a:rPr>
              <a:t>I</a:t>
            </a:r>
            <a:r>
              <a:rPr dirty="0" baseline="-18518" sz="900">
                <a:solidFill>
                  <a:srgbClr val="231F20"/>
                </a:solidFill>
                <a:latin typeface="Arial"/>
                <a:cs typeface="Arial"/>
              </a:rPr>
              <a:t>s</a:t>
            </a:r>
            <a:r>
              <a:rPr dirty="0" baseline="-18518" sz="900" spc="37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(mA)</a:t>
            </a:r>
            <a:endParaRPr sz="700">
              <a:latin typeface="Arial"/>
              <a:cs typeface="Arial"/>
            </a:endParaRPr>
          </a:p>
        </p:txBody>
      </p:sp>
      <p:sp>
        <p:nvSpPr>
          <p:cNvPr id="86" name="object 86"/>
          <p:cNvSpPr txBox="1"/>
          <p:nvPr/>
        </p:nvSpPr>
        <p:spPr>
          <a:xfrm>
            <a:off x="1391538" y="7205395"/>
            <a:ext cx="2376805" cy="128968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79400">
              <a:lnSpc>
                <a:spcPct val="100000"/>
              </a:lnSpc>
              <a:spcBef>
                <a:spcPts val="100"/>
              </a:spcBef>
              <a:tabLst>
                <a:tab pos="739775" algn="l"/>
                <a:tab pos="998855" algn="l"/>
                <a:tab pos="1221105" algn="l"/>
                <a:tab pos="1532255" algn="l"/>
                <a:tab pos="1723389" algn="l"/>
                <a:tab pos="2212340" algn="l"/>
              </a:tabLst>
            </a:pP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0,1  </a:t>
            </a:r>
            <a:r>
              <a:rPr dirty="0" sz="700" spc="3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0,2	0,5	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1	2	5	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10    </a:t>
            </a:r>
            <a:r>
              <a:rPr dirty="0" sz="700" spc="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20	50</a:t>
            </a:r>
            <a:endParaRPr sz="7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050">
              <a:latin typeface="Times New Roman"/>
              <a:cs typeface="Times New Roman"/>
            </a:endParaRPr>
          </a:p>
          <a:p>
            <a:pPr marL="12700" marR="1385570">
              <a:lnSpc>
                <a:spcPct val="133900"/>
              </a:lnSpc>
            </a:pPr>
            <a:r>
              <a:rPr dirty="0" sz="700" spc="-20">
                <a:solidFill>
                  <a:srgbClr val="231F20"/>
                </a:solidFill>
                <a:latin typeface="Arial"/>
                <a:cs typeface="Arial"/>
              </a:rPr>
              <a:t>Zona AC-1:</a:t>
            </a:r>
            <a:r>
              <a:rPr dirty="0" sz="700" spc="-5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 spc="-15">
                <a:solidFill>
                  <a:srgbClr val="231F20"/>
                </a:solidFill>
                <a:latin typeface="Arial"/>
                <a:cs typeface="Arial"/>
              </a:rPr>
              <a:t>Imperceptible  </a:t>
            </a:r>
            <a:r>
              <a:rPr dirty="0" sz="700" spc="-20">
                <a:solidFill>
                  <a:srgbClr val="231F20"/>
                </a:solidFill>
                <a:latin typeface="Arial"/>
                <a:cs typeface="Arial"/>
              </a:rPr>
              <a:t>Zona AC-2: </a:t>
            </a:r>
            <a:r>
              <a:rPr dirty="0" sz="700" spc="-15">
                <a:solidFill>
                  <a:srgbClr val="231F20"/>
                </a:solidFill>
                <a:latin typeface="Arial"/>
                <a:cs typeface="Arial"/>
              </a:rPr>
              <a:t>Perceptible</a:t>
            </a:r>
            <a:endParaRPr sz="700">
              <a:latin typeface="Arial"/>
              <a:cs typeface="Arial"/>
            </a:endParaRPr>
          </a:p>
          <a:p>
            <a:pPr marL="12700" marR="326390">
              <a:lnSpc>
                <a:spcPct val="133900"/>
              </a:lnSpc>
            </a:pPr>
            <a:r>
              <a:rPr dirty="0" sz="700" spc="-20">
                <a:solidFill>
                  <a:srgbClr val="231F20"/>
                </a:solidFill>
                <a:latin typeface="Arial"/>
                <a:cs typeface="Arial"/>
              </a:rPr>
              <a:t>Zona AC-3: </a:t>
            </a:r>
            <a:r>
              <a:rPr dirty="0" sz="700" spc="-15">
                <a:solidFill>
                  <a:srgbClr val="231F20"/>
                </a:solidFill>
                <a:latin typeface="Arial"/>
                <a:cs typeface="Arial"/>
              </a:rPr>
              <a:t>Efectos reversibles: contracción </a:t>
            </a:r>
            <a:r>
              <a:rPr dirty="0" sz="700" spc="-20">
                <a:solidFill>
                  <a:srgbClr val="231F20"/>
                </a:solidFill>
                <a:latin typeface="Arial"/>
                <a:cs typeface="Arial"/>
              </a:rPr>
              <a:t>muscular  Zona AC-4: </a:t>
            </a:r>
            <a:r>
              <a:rPr dirty="0" sz="700" spc="-15">
                <a:solidFill>
                  <a:srgbClr val="231F20"/>
                </a:solidFill>
                <a:latin typeface="Arial"/>
                <a:cs typeface="Arial"/>
              </a:rPr>
              <a:t>Posibilidad </a:t>
            </a:r>
            <a:r>
              <a:rPr dirty="0" sz="700" spc="-20">
                <a:solidFill>
                  <a:srgbClr val="231F20"/>
                </a:solidFill>
                <a:latin typeface="Arial"/>
                <a:cs typeface="Arial"/>
              </a:rPr>
              <a:t>de efectos</a:t>
            </a:r>
            <a:r>
              <a:rPr dirty="0" sz="700" spc="2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 spc="-20">
                <a:solidFill>
                  <a:srgbClr val="231F20"/>
                </a:solidFill>
                <a:latin typeface="Arial"/>
                <a:cs typeface="Arial"/>
              </a:rPr>
              <a:t>irreversibles</a:t>
            </a:r>
            <a:endParaRPr sz="700">
              <a:latin typeface="Arial"/>
              <a:cs typeface="Arial"/>
            </a:endParaRPr>
          </a:p>
          <a:p>
            <a:pPr algn="just" marL="12700" marR="5080">
              <a:lnSpc>
                <a:spcPct val="133900"/>
              </a:lnSpc>
            </a:pPr>
            <a:r>
              <a:rPr dirty="0" sz="700" spc="-20">
                <a:solidFill>
                  <a:srgbClr val="231F20"/>
                </a:solidFill>
                <a:latin typeface="Arial"/>
                <a:cs typeface="Arial"/>
              </a:rPr>
              <a:t>Zona</a:t>
            </a:r>
            <a:r>
              <a:rPr dirty="0" sz="700" spc="-9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 spc="-15">
                <a:solidFill>
                  <a:srgbClr val="231F20"/>
                </a:solidFill>
                <a:latin typeface="Arial"/>
                <a:cs typeface="Arial"/>
              </a:rPr>
              <a:t>AC-4-1:</a:t>
            </a:r>
            <a:r>
              <a:rPr dirty="0" sz="700" spc="-9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 spc="-20">
                <a:solidFill>
                  <a:srgbClr val="231F20"/>
                </a:solidFill>
                <a:latin typeface="Arial"/>
                <a:cs typeface="Arial"/>
              </a:rPr>
              <a:t>Hasta</a:t>
            </a:r>
            <a:r>
              <a:rPr dirty="0" sz="700" spc="-9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 spc="-15">
                <a:solidFill>
                  <a:srgbClr val="231F20"/>
                </a:solidFill>
                <a:latin typeface="Arial"/>
                <a:cs typeface="Arial"/>
              </a:rPr>
              <a:t>el</a:t>
            </a:r>
            <a:r>
              <a:rPr dirty="0" sz="700" spc="-9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 spc="-25">
                <a:solidFill>
                  <a:srgbClr val="231F20"/>
                </a:solidFill>
                <a:latin typeface="Arial"/>
                <a:cs typeface="Arial"/>
              </a:rPr>
              <a:t>5%</a:t>
            </a:r>
            <a:r>
              <a:rPr dirty="0" sz="700" spc="-9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 spc="-20">
                <a:solidFill>
                  <a:srgbClr val="231F20"/>
                </a:solidFill>
                <a:latin typeface="Arial"/>
                <a:cs typeface="Arial"/>
              </a:rPr>
              <a:t>de</a:t>
            </a:r>
            <a:r>
              <a:rPr dirty="0" sz="700" spc="-9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 spc="-20">
                <a:solidFill>
                  <a:srgbClr val="231F20"/>
                </a:solidFill>
                <a:latin typeface="Arial"/>
                <a:cs typeface="Arial"/>
              </a:rPr>
              <a:t>probabilidad</a:t>
            </a:r>
            <a:r>
              <a:rPr dirty="0" sz="700" spc="-9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 spc="-20">
                <a:solidFill>
                  <a:srgbClr val="231F20"/>
                </a:solidFill>
                <a:latin typeface="Arial"/>
                <a:cs typeface="Arial"/>
              </a:rPr>
              <a:t>de</a:t>
            </a:r>
            <a:r>
              <a:rPr dirty="0" sz="700" spc="-9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 spc="-15">
                <a:solidFill>
                  <a:srgbClr val="231F20"/>
                </a:solidFill>
                <a:latin typeface="Arial"/>
                <a:cs typeface="Arial"/>
              </a:rPr>
              <a:t>fibrilación</a:t>
            </a:r>
            <a:r>
              <a:rPr dirty="0" sz="700" spc="-9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 spc="-20">
                <a:solidFill>
                  <a:srgbClr val="231F20"/>
                </a:solidFill>
                <a:latin typeface="Arial"/>
                <a:cs typeface="Arial"/>
              </a:rPr>
              <a:t>cardíaca  </a:t>
            </a:r>
            <a:r>
              <a:rPr dirty="0" sz="700" spc="-25">
                <a:solidFill>
                  <a:srgbClr val="231F20"/>
                </a:solidFill>
                <a:latin typeface="Arial"/>
                <a:cs typeface="Arial"/>
              </a:rPr>
              <a:t>Zona</a:t>
            </a:r>
            <a:r>
              <a:rPr dirty="0" sz="700" spc="-1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 spc="-20">
                <a:solidFill>
                  <a:srgbClr val="231F20"/>
                </a:solidFill>
                <a:latin typeface="Arial"/>
                <a:cs typeface="Arial"/>
              </a:rPr>
              <a:t>AC-4-2:</a:t>
            </a:r>
            <a:r>
              <a:rPr dirty="0" sz="700" spc="-1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 spc="-25">
                <a:solidFill>
                  <a:srgbClr val="231F20"/>
                </a:solidFill>
                <a:latin typeface="Arial"/>
                <a:cs typeface="Arial"/>
              </a:rPr>
              <a:t>Hasta</a:t>
            </a:r>
            <a:r>
              <a:rPr dirty="0" sz="700" spc="-1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 spc="-20">
                <a:solidFill>
                  <a:srgbClr val="231F20"/>
                </a:solidFill>
                <a:latin typeface="Arial"/>
                <a:cs typeface="Arial"/>
              </a:rPr>
              <a:t>el</a:t>
            </a:r>
            <a:r>
              <a:rPr dirty="0" sz="700" spc="-1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 spc="-30">
                <a:solidFill>
                  <a:srgbClr val="231F20"/>
                </a:solidFill>
                <a:latin typeface="Arial"/>
                <a:cs typeface="Arial"/>
              </a:rPr>
              <a:t>50%</a:t>
            </a:r>
            <a:r>
              <a:rPr dirty="0" sz="700" spc="-1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 spc="-25">
                <a:solidFill>
                  <a:srgbClr val="231F20"/>
                </a:solidFill>
                <a:latin typeface="Arial"/>
                <a:cs typeface="Arial"/>
              </a:rPr>
              <a:t>de</a:t>
            </a:r>
            <a:r>
              <a:rPr dirty="0" sz="700" spc="-1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 spc="-25">
                <a:solidFill>
                  <a:srgbClr val="231F20"/>
                </a:solidFill>
                <a:latin typeface="Arial"/>
                <a:cs typeface="Arial"/>
              </a:rPr>
              <a:t>probabilidad</a:t>
            </a:r>
            <a:r>
              <a:rPr dirty="0" sz="700" spc="-1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 spc="-25">
                <a:solidFill>
                  <a:srgbClr val="231F20"/>
                </a:solidFill>
                <a:latin typeface="Arial"/>
                <a:cs typeface="Arial"/>
              </a:rPr>
              <a:t>de</a:t>
            </a:r>
            <a:r>
              <a:rPr dirty="0" sz="700" spc="-1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 spc="-20">
                <a:solidFill>
                  <a:srgbClr val="231F20"/>
                </a:solidFill>
                <a:latin typeface="Arial"/>
                <a:cs typeface="Arial"/>
              </a:rPr>
              <a:t>fibrilación</a:t>
            </a:r>
            <a:r>
              <a:rPr dirty="0" sz="700" spc="-1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 spc="-25">
                <a:solidFill>
                  <a:srgbClr val="231F20"/>
                </a:solidFill>
                <a:latin typeface="Arial"/>
                <a:cs typeface="Arial"/>
              </a:rPr>
              <a:t>cardíaca  Zona</a:t>
            </a:r>
            <a:r>
              <a:rPr dirty="0" sz="700" spc="-1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 spc="-20">
                <a:solidFill>
                  <a:srgbClr val="231F20"/>
                </a:solidFill>
                <a:latin typeface="Arial"/>
                <a:cs typeface="Arial"/>
              </a:rPr>
              <a:t>AC-4-3:</a:t>
            </a:r>
            <a:r>
              <a:rPr dirty="0" sz="700" spc="-1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 spc="-25">
                <a:solidFill>
                  <a:srgbClr val="231F20"/>
                </a:solidFill>
                <a:latin typeface="Arial"/>
                <a:cs typeface="Arial"/>
              </a:rPr>
              <a:t>Más</a:t>
            </a:r>
            <a:r>
              <a:rPr dirty="0" sz="700" spc="-10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 spc="-20">
                <a:solidFill>
                  <a:srgbClr val="231F20"/>
                </a:solidFill>
                <a:latin typeface="Arial"/>
                <a:cs typeface="Arial"/>
              </a:rPr>
              <a:t>del</a:t>
            </a:r>
            <a:r>
              <a:rPr dirty="0" sz="700" spc="-1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 spc="-25">
                <a:solidFill>
                  <a:srgbClr val="231F20"/>
                </a:solidFill>
                <a:latin typeface="Arial"/>
                <a:cs typeface="Arial"/>
              </a:rPr>
              <a:t>50%</a:t>
            </a:r>
            <a:r>
              <a:rPr dirty="0" sz="700" spc="-1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 spc="-20">
                <a:solidFill>
                  <a:srgbClr val="231F20"/>
                </a:solidFill>
                <a:latin typeface="Arial"/>
                <a:cs typeface="Arial"/>
              </a:rPr>
              <a:t>de</a:t>
            </a:r>
            <a:r>
              <a:rPr dirty="0" sz="700" spc="-10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 spc="-20">
                <a:solidFill>
                  <a:srgbClr val="231F20"/>
                </a:solidFill>
                <a:latin typeface="Arial"/>
                <a:cs typeface="Arial"/>
              </a:rPr>
              <a:t>probabilidad</a:t>
            </a:r>
            <a:r>
              <a:rPr dirty="0" sz="700" spc="-1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 spc="-20">
                <a:solidFill>
                  <a:srgbClr val="231F20"/>
                </a:solidFill>
                <a:latin typeface="Arial"/>
                <a:cs typeface="Arial"/>
              </a:rPr>
              <a:t>de</a:t>
            </a:r>
            <a:r>
              <a:rPr dirty="0" sz="700" spc="-10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 spc="-20">
                <a:solidFill>
                  <a:srgbClr val="231F20"/>
                </a:solidFill>
                <a:latin typeface="Arial"/>
                <a:cs typeface="Arial"/>
              </a:rPr>
              <a:t>fibrilación</a:t>
            </a:r>
            <a:r>
              <a:rPr dirty="0" sz="700" spc="-1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 spc="-20">
                <a:solidFill>
                  <a:srgbClr val="231F20"/>
                </a:solidFill>
                <a:latin typeface="Arial"/>
                <a:cs typeface="Arial"/>
              </a:rPr>
              <a:t>cardíaca</a:t>
            </a:r>
            <a:endParaRPr sz="700">
              <a:latin typeface="Arial"/>
              <a:cs typeface="Arial"/>
            </a:endParaRPr>
          </a:p>
        </p:txBody>
      </p:sp>
      <p:sp>
        <p:nvSpPr>
          <p:cNvPr id="87" name="object 87"/>
          <p:cNvSpPr txBox="1"/>
          <p:nvPr/>
        </p:nvSpPr>
        <p:spPr>
          <a:xfrm>
            <a:off x="4045941" y="7313320"/>
            <a:ext cx="2207260" cy="118046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442595">
              <a:lnSpc>
                <a:spcPct val="100000"/>
              </a:lnSpc>
              <a:spcBef>
                <a:spcPts val="100"/>
              </a:spcBef>
              <a:tabLst>
                <a:tab pos="937894" algn="l"/>
              </a:tabLst>
            </a:pP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1.000	5.000</a:t>
            </a:r>
            <a:endParaRPr sz="700">
              <a:latin typeface="Arial"/>
              <a:cs typeface="Arial"/>
            </a:endParaRPr>
          </a:p>
          <a:p>
            <a:pPr marL="50800" marR="486409">
              <a:lnSpc>
                <a:spcPct val="125299"/>
              </a:lnSpc>
              <a:spcBef>
                <a:spcPts val="459"/>
              </a:spcBef>
            </a:pPr>
            <a:r>
              <a:rPr dirty="0" sz="700" spc="-20">
                <a:solidFill>
                  <a:srgbClr val="231F20"/>
                </a:solidFill>
                <a:latin typeface="Arial"/>
                <a:cs typeface="Arial"/>
              </a:rPr>
              <a:t>Curva </a:t>
            </a:r>
            <a:r>
              <a:rPr dirty="0" sz="700" spc="-15" i="1">
                <a:solidFill>
                  <a:srgbClr val="231F20"/>
                </a:solidFill>
                <a:latin typeface="Arial"/>
                <a:cs typeface="Arial"/>
              </a:rPr>
              <a:t>A</a:t>
            </a:r>
            <a:r>
              <a:rPr dirty="0" sz="700" spc="-15">
                <a:solidFill>
                  <a:srgbClr val="231F20"/>
                </a:solidFill>
                <a:latin typeface="Arial"/>
                <a:cs typeface="Arial"/>
              </a:rPr>
              <a:t>: </a:t>
            </a:r>
            <a:r>
              <a:rPr dirty="0" sz="700" spc="-25">
                <a:solidFill>
                  <a:srgbClr val="231F20"/>
                </a:solidFill>
                <a:latin typeface="Arial"/>
                <a:cs typeface="Arial"/>
              </a:rPr>
              <a:t>Umbral </a:t>
            </a:r>
            <a:r>
              <a:rPr dirty="0" sz="700" spc="-20">
                <a:solidFill>
                  <a:srgbClr val="231F20"/>
                </a:solidFill>
                <a:latin typeface="Arial"/>
                <a:cs typeface="Arial"/>
              </a:rPr>
              <a:t>de percepción de </a:t>
            </a:r>
            <a:r>
              <a:rPr dirty="0" sz="700" spc="-15">
                <a:solidFill>
                  <a:srgbClr val="231F20"/>
                </a:solidFill>
                <a:latin typeface="Arial"/>
                <a:cs typeface="Arial"/>
              </a:rPr>
              <a:t>corriente  </a:t>
            </a:r>
            <a:r>
              <a:rPr dirty="0" sz="700" spc="-20">
                <a:solidFill>
                  <a:srgbClr val="231F20"/>
                </a:solidFill>
                <a:latin typeface="Arial"/>
                <a:cs typeface="Arial"/>
              </a:rPr>
              <a:t>Curva </a:t>
            </a:r>
            <a:r>
              <a:rPr dirty="0" sz="700" spc="-10" i="1">
                <a:solidFill>
                  <a:srgbClr val="231F20"/>
                </a:solidFill>
                <a:latin typeface="Arial"/>
                <a:cs typeface="Arial"/>
              </a:rPr>
              <a:t>B</a:t>
            </a:r>
            <a:r>
              <a:rPr dirty="0" sz="700" spc="-10">
                <a:solidFill>
                  <a:srgbClr val="231F20"/>
                </a:solidFill>
                <a:latin typeface="Arial"/>
                <a:cs typeface="Arial"/>
              </a:rPr>
              <a:t>: </a:t>
            </a:r>
            <a:r>
              <a:rPr dirty="0" sz="700" spc="-25">
                <a:solidFill>
                  <a:srgbClr val="231F20"/>
                </a:solidFill>
                <a:latin typeface="Arial"/>
                <a:cs typeface="Arial"/>
              </a:rPr>
              <a:t>Umbral </a:t>
            </a:r>
            <a:r>
              <a:rPr dirty="0" sz="700" spc="-20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700" spc="-15">
                <a:solidFill>
                  <a:srgbClr val="231F20"/>
                </a:solidFill>
                <a:latin typeface="Arial"/>
                <a:cs typeface="Arial"/>
              </a:rPr>
              <a:t>reacciones</a:t>
            </a:r>
            <a:r>
              <a:rPr dirty="0" sz="700" spc="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 spc="-20">
                <a:solidFill>
                  <a:srgbClr val="231F20"/>
                </a:solidFill>
                <a:latin typeface="Arial"/>
                <a:cs typeface="Arial"/>
              </a:rPr>
              <a:t>musculares</a:t>
            </a:r>
            <a:endParaRPr sz="700">
              <a:latin typeface="Arial"/>
              <a:cs typeface="Arial"/>
            </a:endParaRPr>
          </a:p>
          <a:p>
            <a:pPr marL="50800" marR="90170">
              <a:lnSpc>
                <a:spcPct val="100000"/>
              </a:lnSpc>
              <a:spcBef>
                <a:spcPts val="215"/>
              </a:spcBef>
            </a:pPr>
            <a:r>
              <a:rPr dirty="0" sz="700" spc="-20">
                <a:solidFill>
                  <a:srgbClr val="231F20"/>
                </a:solidFill>
                <a:latin typeface="Arial"/>
                <a:cs typeface="Arial"/>
              </a:rPr>
              <a:t>Curva </a:t>
            </a:r>
            <a:r>
              <a:rPr dirty="0" sz="700" spc="-20" i="1">
                <a:solidFill>
                  <a:srgbClr val="231F20"/>
                </a:solidFill>
                <a:latin typeface="Arial"/>
                <a:cs typeface="Arial"/>
              </a:rPr>
              <a:t>C</a:t>
            </a:r>
            <a:r>
              <a:rPr dirty="0" baseline="-16666" sz="750" spc="-30">
                <a:solidFill>
                  <a:srgbClr val="231F20"/>
                </a:solidFill>
                <a:latin typeface="Arial"/>
                <a:cs typeface="Arial"/>
              </a:rPr>
              <a:t>1</a:t>
            </a:r>
            <a:r>
              <a:rPr dirty="0" sz="700" spc="-20">
                <a:solidFill>
                  <a:srgbClr val="231F20"/>
                </a:solidFill>
                <a:latin typeface="Arial"/>
                <a:cs typeface="Arial"/>
              </a:rPr>
              <a:t>: </a:t>
            </a:r>
            <a:r>
              <a:rPr dirty="0" sz="700" spc="-25">
                <a:solidFill>
                  <a:srgbClr val="231F20"/>
                </a:solidFill>
                <a:latin typeface="Arial"/>
                <a:cs typeface="Arial"/>
              </a:rPr>
              <a:t>Umbral </a:t>
            </a:r>
            <a:r>
              <a:rPr dirty="0" sz="700" spc="-20">
                <a:solidFill>
                  <a:srgbClr val="231F20"/>
                </a:solidFill>
                <a:latin typeface="Arial"/>
                <a:cs typeface="Arial"/>
              </a:rPr>
              <a:t>del </a:t>
            </a:r>
            <a:r>
              <a:rPr dirty="0" sz="700" spc="-25">
                <a:solidFill>
                  <a:srgbClr val="231F20"/>
                </a:solidFill>
                <a:latin typeface="Arial"/>
                <a:cs typeface="Arial"/>
              </a:rPr>
              <a:t>0% </a:t>
            </a:r>
            <a:r>
              <a:rPr dirty="0" sz="700" spc="-20">
                <a:solidFill>
                  <a:srgbClr val="231F20"/>
                </a:solidFill>
                <a:latin typeface="Arial"/>
                <a:cs typeface="Arial"/>
              </a:rPr>
              <a:t>de probabilidad de </a:t>
            </a:r>
            <a:r>
              <a:rPr dirty="0" sz="700" spc="-15">
                <a:solidFill>
                  <a:srgbClr val="231F20"/>
                </a:solidFill>
                <a:latin typeface="Arial"/>
                <a:cs typeface="Arial"/>
              </a:rPr>
              <a:t>fibrilación  ventricular</a:t>
            </a:r>
            <a:endParaRPr sz="700">
              <a:latin typeface="Arial"/>
              <a:cs typeface="Arial"/>
            </a:endParaRPr>
          </a:p>
          <a:p>
            <a:pPr marL="50800" marR="90170">
              <a:lnSpc>
                <a:spcPct val="100000"/>
              </a:lnSpc>
              <a:spcBef>
                <a:spcPts val="215"/>
              </a:spcBef>
            </a:pPr>
            <a:r>
              <a:rPr dirty="0" sz="700" spc="-20">
                <a:solidFill>
                  <a:srgbClr val="231F20"/>
                </a:solidFill>
                <a:latin typeface="Arial"/>
                <a:cs typeface="Arial"/>
              </a:rPr>
              <a:t>Curva </a:t>
            </a:r>
            <a:r>
              <a:rPr dirty="0" sz="700" spc="-20" i="1">
                <a:solidFill>
                  <a:srgbClr val="231F20"/>
                </a:solidFill>
                <a:latin typeface="Arial"/>
                <a:cs typeface="Arial"/>
              </a:rPr>
              <a:t>C</a:t>
            </a:r>
            <a:r>
              <a:rPr dirty="0" baseline="-16666" sz="750" spc="-30">
                <a:solidFill>
                  <a:srgbClr val="231F20"/>
                </a:solidFill>
                <a:latin typeface="Arial"/>
                <a:cs typeface="Arial"/>
              </a:rPr>
              <a:t>2</a:t>
            </a:r>
            <a:r>
              <a:rPr dirty="0" sz="700" spc="-20">
                <a:solidFill>
                  <a:srgbClr val="231F20"/>
                </a:solidFill>
                <a:latin typeface="Arial"/>
                <a:cs typeface="Arial"/>
              </a:rPr>
              <a:t>: </a:t>
            </a:r>
            <a:r>
              <a:rPr dirty="0" sz="700" spc="-25">
                <a:solidFill>
                  <a:srgbClr val="231F20"/>
                </a:solidFill>
                <a:latin typeface="Arial"/>
                <a:cs typeface="Arial"/>
              </a:rPr>
              <a:t>Umbral </a:t>
            </a:r>
            <a:r>
              <a:rPr dirty="0" sz="700" spc="-20">
                <a:solidFill>
                  <a:srgbClr val="231F20"/>
                </a:solidFill>
                <a:latin typeface="Arial"/>
                <a:cs typeface="Arial"/>
              </a:rPr>
              <a:t>del </a:t>
            </a:r>
            <a:r>
              <a:rPr dirty="0" sz="700" spc="-25">
                <a:solidFill>
                  <a:srgbClr val="231F20"/>
                </a:solidFill>
                <a:latin typeface="Arial"/>
                <a:cs typeface="Arial"/>
              </a:rPr>
              <a:t>5% </a:t>
            </a:r>
            <a:r>
              <a:rPr dirty="0" sz="700" spc="-20">
                <a:solidFill>
                  <a:srgbClr val="231F20"/>
                </a:solidFill>
                <a:latin typeface="Arial"/>
                <a:cs typeface="Arial"/>
              </a:rPr>
              <a:t>de probabilidad de </a:t>
            </a:r>
            <a:r>
              <a:rPr dirty="0" sz="700" spc="-15">
                <a:solidFill>
                  <a:srgbClr val="231F20"/>
                </a:solidFill>
                <a:latin typeface="Arial"/>
                <a:cs typeface="Arial"/>
              </a:rPr>
              <a:t>fibrilación  ventricular</a:t>
            </a:r>
            <a:endParaRPr sz="700">
              <a:latin typeface="Arial"/>
              <a:cs typeface="Arial"/>
            </a:endParaRPr>
          </a:p>
          <a:p>
            <a:pPr marL="50800" marR="43180" indent="-635">
              <a:lnSpc>
                <a:spcPct val="100000"/>
              </a:lnSpc>
              <a:spcBef>
                <a:spcPts val="215"/>
              </a:spcBef>
            </a:pPr>
            <a:r>
              <a:rPr dirty="0" sz="700" spc="-20">
                <a:solidFill>
                  <a:srgbClr val="231F20"/>
                </a:solidFill>
                <a:latin typeface="Arial"/>
                <a:cs typeface="Arial"/>
              </a:rPr>
              <a:t>Curva </a:t>
            </a:r>
            <a:r>
              <a:rPr dirty="0" sz="700" spc="-20" i="1">
                <a:solidFill>
                  <a:srgbClr val="231F20"/>
                </a:solidFill>
                <a:latin typeface="Arial"/>
                <a:cs typeface="Arial"/>
              </a:rPr>
              <a:t>C</a:t>
            </a:r>
            <a:r>
              <a:rPr dirty="0" baseline="-16666" sz="750" spc="-30">
                <a:solidFill>
                  <a:srgbClr val="231F20"/>
                </a:solidFill>
                <a:latin typeface="Arial"/>
                <a:cs typeface="Arial"/>
              </a:rPr>
              <a:t>3</a:t>
            </a:r>
            <a:r>
              <a:rPr dirty="0" sz="700" spc="-20">
                <a:solidFill>
                  <a:srgbClr val="231F20"/>
                </a:solidFill>
                <a:latin typeface="Arial"/>
                <a:cs typeface="Arial"/>
              </a:rPr>
              <a:t>: </a:t>
            </a:r>
            <a:r>
              <a:rPr dirty="0" sz="700" spc="-25">
                <a:solidFill>
                  <a:srgbClr val="231F20"/>
                </a:solidFill>
                <a:latin typeface="Arial"/>
                <a:cs typeface="Arial"/>
              </a:rPr>
              <a:t>Umbral </a:t>
            </a:r>
            <a:r>
              <a:rPr dirty="0" sz="700" spc="-20">
                <a:solidFill>
                  <a:srgbClr val="231F20"/>
                </a:solidFill>
                <a:latin typeface="Arial"/>
                <a:cs typeface="Arial"/>
              </a:rPr>
              <a:t>del </a:t>
            </a:r>
            <a:r>
              <a:rPr dirty="0" sz="700" spc="-25">
                <a:solidFill>
                  <a:srgbClr val="231F20"/>
                </a:solidFill>
                <a:latin typeface="Arial"/>
                <a:cs typeface="Arial"/>
              </a:rPr>
              <a:t>50% </a:t>
            </a:r>
            <a:r>
              <a:rPr dirty="0" sz="700" spc="-20">
                <a:solidFill>
                  <a:srgbClr val="231F20"/>
                </a:solidFill>
                <a:latin typeface="Arial"/>
                <a:cs typeface="Arial"/>
              </a:rPr>
              <a:t>de probabilidad de </a:t>
            </a:r>
            <a:r>
              <a:rPr dirty="0" sz="700" spc="-15">
                <a:solidFill>
                  <a:srgbClr val="231F20"/>
                </a:solidFill>
                <a:latin typeface="Arial"/>
                <a:cs typeface="Arial"/>
              </a:rPr>
              <a:t>fibrilación  ventricular</a:t>
            </a:r>
            <a:endParaRPr sz="700">
              <a:latin typeface="Arial"/>
              <a:cs typeface="Arial"/>
            </a:endParaRPr>
          </a:p>
        </p:txBody>
      </p:sp>
      <p:sp>
        <p:nvSpPr>
          <p:cNvPr id="88" name="object 88"/>
          <p:cNvSpPr txBox="1"/>
          <p:nvPr/>
        </p:nvSpPr>
        <p:spPr>
          <a:xfrm>
            <a:off x="526672" y="8592565"/>
            <a:ext cx="4817745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 spc="-10" b="1" i="1">
                <a:solidFill>
                  <a:srgbClr val="009D57"/>
                </a:solidFill>
                <a:latin typeface="Arial"/>
                <a:cs typeface="Arial"/>
              </a:rPr>
              <a:t>Fig.</a:t>
            </a:r>
            <a:r>
              <a:rPr dirty="0" sz="700" spc="5" b="1" i="1">
                <a:solidFill>
                  <a:srgbClr val="009D57"/>
                </a:solidFill>
                <a:latin typeface="Arial"/>
                <a:cs typeface="Arial"/>
              </a:rPr>
              <a:t> </a:t>
            </a:r>
            <a:r>
              <a:rPr dirty="0" sz="700" spc="-20" b="1" i="1">
                <a:solidFill>
                  <a:srgbClr val="009D57"/>
                </a:solidFill>
                <a:latin typeface="Arial"/>
                <a:cs typeface="Arial"/>
              </a:rPr>
              <a:t>F1:</a:t>
            </a:r>
            <a:r>
              <a:rPr dirty="0" sz="700" spc="10" b="1" i="1">
                <a:solidFill>
                  <a:srgbClr val="009D57"/>
                </a:solidFill>
                <a:latin typeface="Arial"/>
                <a:cs typeface="Arial"/>
              </a:rPr>
              <a:t> </a:t>
            </a:r>
            <a:r>
              <a:rPr dirty="0" sz="700" spc="-10" i="1">
                <a:solidFill>
                  <a:srgbClr val="231F20"/>
                </a:solidFill>
                <a:latin typeface="Arial"/>
                <a:cs typeface="Arial"/>
              </a:rPr>
              <a:t>Zonas</a:t>
            </a:r>
            <a:r>
              <a:rPr dirty="0" sz="700" spc="10" i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 spc="5" i="1">
                <a:solidFill>
                  <a:srgbClr val="231F20"/>
                </a:solidFill>
                <a:latin typeface="Arial"/>
                <a:cs typeface="Arial"/>
              </a:rPr>
              <a:t>tiempo/corriente</a:t>
            </a:r>
            <a:r>
              <a:rPr dirty="0" sz="700" spc="10" i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 spc="5" i="1">
                <a:solidFill>
                  <a:srgbClr val="231F20"/>
                </a:solidFill>
                <a:latin typeface="Arial"/>
                <a:cs typeface="Arial"/>
              </a:rPr>
              <a:t>de</a:t>
            </a:r>
            <a:r>
              <a:rPr dirty="0" sz="700" spc="10" i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 spc="5" i="1">
                <a:solidFill>
                  <a:srgbClr val="231F20"/>
                </a:solidFill>
                <a:latin typeface="Arial"/>
                <a:cs typeface="Arial"/>
              </a:rPr>
              <a:t>efectos</a:t>
            </a:r>
            <a:r>
              <a:rPr dirty="0" sz="700" spc="10" i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 spc="5" i="1">
                <a:solidFill>
                  <a:srgbClr val="231F20"/>
                </a:solidFill>
                <a:latin typeface="Arial"/>
                <a:cs typeface="Arial"/>
              </a:rPr>
              <a:t>de</a:t>
            </a:r>
            <a:r>
              <a:rPr dirty="0" sz="700" spc="10" i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 spc="-15" i="1">
                <a:solidFill>
                  <a:srgbClr val="231F20"/>
                </a:solidFill>
                <a:latin typeface="Arial"/>
                <a:cs typeface="Arial"/>
              </a:rPr>
              <a:t>la</a:t>
            </a:r>
            <a:r>
              <a:rPr dirty="0" sz="700" spc="10" i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 i="1">
                <a:solidFill>
                  <a:srgbClr val="231F20"/>
                </a:solidFill>
                <a:latin typeface="Arial"/>
                <a:cs typeface="Arial"/>
              </a:rPr>
              <a:t>corriente</a:t>
            </a:r>
            <a:r>
              <a:rPr dirty="0" sz="700" spc="10" i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 spc="-10" i="1">
                <a:solidFill>
                  <a:srgbClr val="231F20"/>
                </a:solidFill>
                <a:latin typeface="Arial"/>
                <a:cs typeface="Arial"/>
              </a:rPr>
              <a:t>alterna</a:t>
            </a:r>
            <a:r>
              <a:rPr dirty="0" sz="700" spc="10" i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 spc="-10" i="1">
                <a:solidFill>
                  <a:srgbClr val="231F20"/>
                </a:solidFill>
                <a:latin typeface="Arial"/>
                <a:cs typeface="Arial"/>
              </a:rPr>
              <a:t>en</a:t>
            </a:r>
            <a:r>
              <a:rPr dirty="0" sz="700" spc="10" i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 spc="-10" i="1">
                <a:solidFill>
                  <a:srgbClr val="231F20"/>
                </a:solidFill>
                <a:latin typeface="Arial"/>
                <a:cs typeface="Arial"/>
              </a:rPr>
              <a:t>el</a:t>
            </a:r>
            <a:r>
              <a:rPr dirty="0" sz="700" spc="10" i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 spc="5" i="1">
                <a:solidFill>
                  <a:srgbClr val="231F20"/>
                </a:solidFill>
                <a:latin typeface="Arial"/>
                <a:cs typeface="Arial"/>
              </a:rPr>
              <a:t>cuerpo</a:t>
            </a:r>
            <a:r>
              <a:rPr dirty="0" sz="700" spc="10" i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 spc="-5" i="1">
                <a:solidFill>
                  <a:srgbClr val="231F20"/>
                </a:solidFill>
                <a:latin typeface="Arial"/>
                <a:cs typeface="Arial"/>
              </a:rPr>
              <a:t>humano</a:t>
            </a:r>
            <a:r>
              <a:rPr dirty="0" sz="700" spc="10" i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 spc="5" i="1">
                <a:solidFill>
                  <a:srgbClr val="231F20"/>
                </a:solidFill>
                <a:latin typeface="Arial"/>
                <a:cs typeface="Arial"/>
              </a:rPr>
              <a:t>cuando</a:t>
            </a:r>
            <a:r>
              <a:rPr dirty="0" sz="700" spc="10" i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 spc="-10" i="1">
                <a:solidFill>
                  <a:srgbClr val="231F20"/>
                </a:solidFill>
                <a:latin typeface="Arial"/>
                <a:cs typeface="Arial"/>
              </a:rPr>
              <a:t>pasa</a:t>
            </a:r>
            <a:r>
              <a:rPr dirty="0" sz="700" spc="10" i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 spc="5" i="1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700" spc="-10" i="1">
                <a:solidFill>
                  <a:srgbClr val="231F20"/>
                </a:solidFill>
                <a:latin typeface="Arial"/>
                <a:cs typeface="Arial"/>
              </a:rPr>
              <a:t>una</a:t>
            </a:r>
            <a:r>
              <a:rPr dirty="0" sz="700" spc="10" i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 spc="-5" i="1">
                <a:solidFill>
                  <a:srgbClr val="231F20"/>
                </a:solidFill>
                <a:latin typeface="Arial"/>
                <a:cs typeface="Arial"/>
              </a:rPr>
              <a:t>mano</a:t>
            </a:r>
            <a:r>
              <a:rPr dirty="0" sz="700" spc="10" i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 spc="-30" i="1">
                <a:solidFill>
                  <a:srgbClr val="231F20"/>
                </a:solidFill>
                <a:latin typeface="Arial"/>
                <a:cs typeface="Arial"/>
              </a:rPr>
              <a:t>a</a:t>
            </a:r>
            <a:r>
              <a:rPr dirty="0" sz="700" spc="10" i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 i="1">
                <a:solidFill>
                  <a:srgbClr val="231F20"/>
                </a:solidFill>
                <a:latin typeface="Arial"/>
                <a:cs typeface="Arial"/>
              </a:rPr>
              <a:t>otra.</a:t>
            </a:r>
            <a:endParaRPr sz="700">
              <a:latin typeface="Arial"/>
              <a:cs typeface="Arial"/>
            </a:endParaRPr>
          </a:p>
        </p:txBody>
      </p:sp>
      <p:sp>
        <p:nvSpPr>
          <p:cNvPr id="89" name="object 89"/>
          <p:cNvSpPr txBox="1"/>
          <p:nvPr/>
        </p:nvSpPr>
        <p:spPr>
          <a:xfrm>
            <a:off x="528196" y="10456164"/>
            <a:ext cx="1558925" cy="1168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">
                <a:solidFill>
                  <a:srgbClr val="231F20"/>
                </a:solidFill>
                <a:latin typeface="Arial"/>
                <a:cs typeface="Arial"/>
              </a:rPr>
              <a:t>Guía </a:t>
            </a:r>
            <a:r>
              <a:rPr dirty="0" sz="600" spc="-5">
                <a:solidFill>
                  <a:srgbClr val="231F20"/>
                </a:solidFill>
                <a:latin typeface="Arial"/>
                <a:cs typeface="Arial"/>
              </a:rPr>
              <a:t>de diseño de instalaciones eléctricas</a:t>
            </a:r>
            <a:r>
              <a:rPr dirty="0" sz="600" spc="-4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600" spc="-5">
                <a:solidFill>
                  <a:srgbClr val="231F20"/>
                </a:solidFill>
                <a:latin typeface="Arial"/>
                <a:cs typeface="Arial"/>
              </a:rPr>
              <a:t>08</a:t>
            </a:r>
            <a:endParaRPr sz="600">
              <a:latin typeface="Arial"/>
              <a:cs typeface="Arial"/>
            </a:endParaRPr>
          </a:p>
        </p:txBody>
      </p:sp>
      <p:sp>
        <p:nvSpPr>
          <p:cNvPr id="90" name="object 90"/>
          <p:cNvSpPr txBox="1"/>
          <p:nvPr/>
        </p:nvSpPr>
        <p:spPr>
          <a:xfrm>
            <a:off x="6394072" y="10456164"/>
            <a:ext cx="640080" cy="1168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">
                <a:solidFill>
                  <a:srgbClr val="231F20"/>
                </a:solidFill>
                <a:latin typeface="Arial"/>
                <a:cs typeface="Arial"/>
              </a:rPr>
              <a:t>Schneider</a:t>
            </a:r>
            <a:r>
              <a:rPr dirty="0" sz="600" spc="-6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600">
                <a:solidFill>
                  <a:srgbClr val="231F20"/>
                </a:solidFill>
                <a:latin typeface="Arial"/>
                <a:cs typeface="Arial"/>
              </a:rPr>
              <a:t>Electric</a:t>
            </a:r>
            <a:endParaRPr sz="600">
              <a:latin typeface="Arial"/>
              <a:cs typeface="Arial"/>
            </a:endParaRPr>
          </a:p>
        </p:txBody>
      </p:sp>
      <p:sp>
        <p:nvSpPr>
          <p:cNvPr id="91" name="object 91"/>
          <p:cNvSpPr/>
          <p:nvPr/>
        </p:nvSpPr>
        <p:spPr>
          <a:xfrm>
            <a:off x="3641067" y="10508992"/>
            <a:ext cx="113884" cy="11807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2" name="object 92"/>
          <p:cNvSpPr/>
          <p:nvPr/>
        </p:nvSpPr>
        <p:spPr>
          <a:xfrm>
            <a:off x="3554924" y="10441380"/>
            <a:ext cx="450037" cy="18249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3" name="object 93"/>
          <p:cNvSpPr/>
          <p:nvPr/>
        </p:nvSpPr>
        <p:spPr>
          <a:xfrm>
            <a:off x="3632546" y="10532262"/>
            <a:ext cx="108064" cy="9560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4" name="object 94"/>
          <p:cNvSpPr/>
          <p:nvPr/>
        </p:nvSpPr>
        <p:spPr>
          <a:xfrm>
            <a:off x="3649733" y="10532261"/>
            <a:ext cx="88895" cy="7158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325745" y="0"/>
            <a:ext cx="230504" cy="2926080"/>
          </a:xfrm>
          <a:custGeom>
            <a:avLst/>
            <a:gdLst/>
            <a:ahLst/>
            <a:cxnLst/>
            <a:rect l="l" t="t" r="r" b="b"/>
            <a:pathLst>
              <a:path w="230504" h="2926080">
                <a:moveTo>
                  <a:pt x="0" y="2925825"/>
                </a:moveTo>
                <a:lnTo>
                  <a:pt x="230250" y="2925825"/>
                </a:lnTo>
                <a:lnTo>
                  <a:pt x="230250" y="0"/>
                </a:lnTo>
                <a:lnTo>
                  <a:pt x="0" y="0"/>
                </a:lnTo>
                <a:lnTo>
                  <a:pt x="0" y="2925825"/>
                </a:lnTo>
                <a:close/>
              </a:path>
            </a:pathLst>
          </a:custGeom>
          <a:solidFill>
            <a:srgbClr val="009D5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7325745" y="3322065"/>
            <a:ext cx="230504" cy="7371080"/>
          </a:xfrm>
          <a:custGeom>
            <a:avLst/>
            <a:gdLst/>
            <a:ahLst/>
            <a:cxnLst/>
            <a:rect l="l" t="t" r="r" b="b"/>
            <a:pathLst>
              <a:path w="230504" h="7371080">
                <a:moveTo>
                  <a:pt x="0" y="7370829"/>
                </a:moveTo>
                <a:lnTo>
                  <a:pt x="230250" y="7370829"/>
                </a:lnTo>
                <a:lnTo>
                  <a:pt x="230250" y="0"/>
                </a:lnTo>
                <a:lnTo>
                  <a:pt x="0" y="0"/>
                </a:lnTo>
                <a:lnTo>
                  <a:pt x="0" y="7370829"/>
                </a:lnTo>
                <a:close/>
              </a:path>
            </a:pathLst>
          </a:custGeom>
          <a:solidFill>
            <a:srgbClr val="009D5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0" y="1338389"/>
            <a:ext cx="7019925" cy="0"/>
          </a:xfrm>
          <a:custGeom>
            <a:avLst/>
            <a:gdLst/>
            <a:ahLst/>
            <a:cxnLst/>
            <a:rect l="l" t="t" r="r" b="b"/>
            <a:pathLst>
              <a:path w="7019925" h="0">
                <a:moveTo>
                  <a:pt x="0" y="0"/>
                </a:moveTo>
                <a:lnTo>
                  <a:pt x="7019674" y="0"/>
                </a:lnTo>
              </a:path>
            </a:pathLst>
          </a:custGeom>
          <a:ln w="10286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0" y="10409999"/>
            <a:ext cx="7020559" cy="0"/>
          </a:xfrm>
          <a:custGeom>
            <a:avLst/>
            <a:gdLst/>
            <a:ahLst/>
            <a:cxnLst/>
            <a:rect l="l" t="t" r="r" b="b"/>
            <a:pathLst>
              <a:path w="7020559" h="0">
                <a:moveTo>
                  <a:pt x="0" y="0"/>
                </a:moveTo>
                <a:lnTo>
                  <a:pt x="7020436" y="0"/>
                </a:lnTo>
              </a:path>
            </a:pathLst>
          </a:custGeom>
          <a:ln w="10287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2492074" y="7435379"/>
            <a:ext cx="0" cy="193040"/>
          </a:xfrm>
          <a:custGeom>
            <a:avLst/>
            <a:gdLst/>
            <a:ahLst/>
            <a:cxnLst/>
            <a:rect l="l" t="t" r="r" b="b"/>
            <a:pathLst>
              <a:path w="0" h="193040">
                <a:moveTo>
                  <a:pt x="0" y="0"/>
                </a:moveTo>
                <a:lnTo>
                  <a:pt x="0" y="19304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2314274" y="7435379"/>
            <a:ext cx="0" cy="193040"/>
          </a:xfrm>
          <a:custGeom>
            <a:avLst/>
            <a:gdLst/>
            <a:ahLst/>
            <a:cxnLst/>
            <a:rect l="l" t="t" r="r" b="b"/>
            <a:pathLst>
              <a:path w="0" h="193040">
                <a:moveTo>
                  <a:pt x="0" y="0"/>
                </a:moveTo>
                <a:lnTo>
                  <a:pt x="0" y="19304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2135203" y="7435379"/>
            <a:ext cx="0" cy="193040"/>
          </a:xfrm>
          <a:custGeom>
            <a:avLst/>
            <a:gdLst/>
            <a:ahLst/>
            <a:cxnLst/>
            <a:rect l="l" t="t" r="r" b="b"/>
            <a:pathLst>
              <a:path w="0" h="193040">
                <a:moveTo>
                  <a:pt x="0" y="0"/>
                </a:moveTo>
                <a:lnTo>
                  <a:pt x="0" y="19304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539626" y="9193085"/>
            <a:ext cx="2484120" cy="0"/>
          </a:xfrm>
          <a:custGeom>
            <a:avLst/>
            <a:gdLst/>
            <a:ahLst/>
            <a:cxnLst/>
            <a:rect l="l" t="t" r="r" b="b"/>
            <a:pathLst>
              <a:path w="2484120" h="0">
                <a:moveTo>
                  <a:pt x="0" y="0"/>
                </a:moveTo>
                <a:lnTo>
                  <a:pt x="2484120" y="0"/>
                </a:lnTo>
              </a:path>
            </a:pathLst>
          </a:custGeom>
          <a:ln w="25526">
            <a:solidFill>
              <a:srgbClr val="009D5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3203959" y="9193085"/>
            <a:ext cx="3816985" cy="0"/>
          </a:xfrm>
          <a:custGeom>
            <a:avLst/>
            <a:gdLst/>
            <a:ahLst/>
            <a:cxnLst/>
            <a:rect l="l" t="t" r="r" b="b"/>
            <a:pathLst>
              <a:path w="3816984" h="0">
                <a:moveTo>
                  <a:pt x="0" y="0"/>
                </a:moveTo>
                <a:lnTo>
                  <a:pt x="3816477" y="0"/>
                </a:lnTo>
              </a:path>
            </a:pathLst>
          </a:custGeom>
          <a:ln w="25526">
            <a:solidFill>
              <a:srgbClr val="009D5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539626" y="6651815"/>
            <a:ext cx="2484120" cy="0"/>
          </a:xfrm>
          <a:custGeom>
            <a:avLst/>
            <a:gdLst/>
            <a:ahLst/>
            <a:cxnLst/>
            <a:rect l="l" t="t" r="r" b="b"/>
            <a:pathLst>
              <a:path w="2484120" h="0">
                <a:moveTo>
                  <a:pt x="0" y="0"/>
                </a:moveTo>
                <a:lnTo>
                  <a:pt x="2484120" y="0"/>
                </a:lnTo>
              </a:path>
            </a:pathLst>
          </a:custGeom>
          <a:ln w="25526">
            <a:solidFill>
              <a:srgbClr val="009D5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3203959" y="6651815"/>
            <a:ext cx="3816985" cy="0"/>
          </a:xfrm>
          <a:custGeom>
            <a:avLst/>
            <a:gdLst/>
            <a:ahLst/>
            <a:cxnLst/>
            <a:rect l="l" t="t" r="r" b="b"/>
            <a:pathLst>
              <a:path w="3816984" h="0">
                <a:moveTo>
                  <a:pt x="0" y="0"/>
                </a:moveTo>
                <a:lnTo>
                  <a:pt x="3816477" y="0"/>
                </a:lnTo>
              </a:path>
            </a:pathLst>
          </a:custGeom>
          <a:ln w="25526">
            <a:solidFill>
              <a:srgbClr val="009D5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 txBox="1"/>
          <p:nvPr/>
        </p:nvSpPr>
        <p:spPr>
          <a:xfrm>
            <a:off x="527307" y="237870"/>
            <a:ext cx="2091055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-15" b="1">
                <a:solidFill>
                  <a:srgbClr val="009D57"/>
                </a:solidFill>
                <a:latin typeface="Arial"/>
                <a:cs typeface="Arial"/>
              </a:rPr>
              <a:t>F </a:t>
            </a:r>
            <a:r>
              <a:rPr dirty="0" sz="800" spc="55" b="1">
                <a:solidFill>
                  <a:srgbClr val="009D57"/>
                </a:solidFill>
                <a:latin typeface="Arial"/>
                <a:cs typeface="Arial"/>
              </a:rPr>
              <a:t>- </a:t>
            </a:r>
            <a:r>
              <a:rPr dirty="0" sz="800" b="1">
                <a:solidFill>
                  <a:srgbClr val="009D57"/>
                </a:solidFill>
                <a:latin typeface="Arial"/>
                <a:cs typeface="Arial"/>
              </a:rPr>
              <a:t>Protección contra descargas</a:t>
            </a:r>
            <a:r>
              <a:rPr dirty="0" sz="800" spc="-40" b="1">
                <a:solidFill>
                  <a:srgbClr val="009D57"/>
                </a:solidFill>
                <a:latin typeface="Arial"/>
                <a:cs typeface="Arial"/>
              </a:rPr>
              <a:t> </a:t>
            </a:r>
            <a:r>
              <a:rPr dirty="0" sz="800" b="1">
                <a:solidFill>
                  <a:srgbClr val="009D57"/>
                </a:solidFill>
                <a:latin typeface="Arial"/>
                <a:cs typeface="Arial"/>
              </a:rPr>
              <a:t>eléctricas</a:t>
            </a:r>
            <a:endParaRPr sz="8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3191259" y="212597"/>
            <a:ext cx="113030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5" b="1">
                <a:solidFill>
                  <a:srgbClr val="BCBEC0"/>
                </a:solidFill>
                <a:latin typeface="Arial"/>
                <a:cs typeface="Arial"/>
              </a:rPr>
              <a:t>1</a:t>
            </a:r>
            <a:r>
              <a:rPr dirty="0" sz="1800" spc="434" b="1">
                <a:solidFill>
                  <a:srgbClr val="BCBEC0"/>
                </a:solidFill>
                <a:latin typeface="Arial"/>
                <a:cs typeface="Arial"/>
              </a:rPr>
              <a:t> </a:t>
            </a:r>
            <a:r>
              <a:rPr dirty="0" sz="1800" spc="-10" b="1">
                <a:solidFill>
                  <a:srgbClr val="BCBEC0"/>
                </a:solidFill>
                <a:latin typeface="Arial"/>
                <a:cs typeface="Arial"/>
              </a:rPr>
              <a:t>General</a:t>
            </a:r>
            <a:endParaRPr sz="18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539499" y="4058030"/>
            <a:ext cx="2484120" cy="629920"/>
          </a:xfrm>
          <a:prstGeom prst="rect">
            <a:avLst/>
          </a:prstGeom>
          <a:solidFill>
            <a:srgbClr val="C8E4D3"/>
          </a:solidFill>
        </p:spPr>
        <p:txBody>
          <a:bodyPr wrap="square" lIns="0" tIns="19050" rIns="0" bIns="0" rtlCol="0" vert="horz">
            <a:spAutoFit/>
          </a:bodyPr>
          <a:lstStyle/>
          <a:p>
            <a:pPr marL="36195" marR="277495" indent="635">
              <a:lnSpc>
                <a:spcPct val="100000"/>
              </a:lnSpc>
              <a:spcBef>
                <a:spcPts val="150"/>
              </a:spcBef>
            </a:pPr>
            <a:r>
              <a:rPr dirty="0" sz="900" i="1">
                <a:solidFill>
                  <a:srgbClr val="231F20"/>
                </a:solidFill>
                <a:latin typeface="Arial"/>
                <a:cs typeface="Arial"/>
              </a:rPr>
              <a:t>A </a:t>
            </a:r>
            <a:r>
              <a:rPr dirty="0" sz="900" spc="5" i="1">
                <a:solidFill>
                  <a:srgbClr val="231F20"/>
                </a:solidFill>
                <a:latin typeface="Arial"/>
                <a:cs typeface="Arial"/>
              </a:rPr>
              <a:t>menudo </a:t>
            </a:r>
            <a:r>
              <a:rPr dirty="0" sz="900" spc="-5" i="1">
                <a:solidFill>
                  <a:srgbClr val="231F20"/>
                </a:solidFill>
                <a:latin typeface="Arial"/>
                <a:cs typeface="Arial"/>
              </a:rPr>
              <a:t>son </a:t>
            </a:r>
            <a:r>
              <a:rPr dirty="0" sz="900" spc="-15" i="1">
                <a:solidFill>
                  <a:srgbClr val="231F20"/>
                </a:solidFill>
                <a:latin typeface="Arial"/>
                <a:cs typeface="Arial"/>
              </a:rPr>
              <a:t>necesarias </a:t>
            </a:r>
            <a:r>
              <a:rPr dirty="0" sz="900" spc="10" i="1">
                <a:solidFill>
                  <a:srgbClr val="231F20"/>
                </a:solidFill>
                <a:latin typeface="Arial"/>
                <a:cs typeface="Arial"/>
              </a:rPr>
              <a:t>dos </a:t>
            </a:r>
            <a:r>
              <a:rPr dirty="0" sz="900" i="1">
                <a:solidFill>
                  <a:srgbClr val="231F20"/>
                </a:solidFill>
                <a:latin typeface="Arial"/>
                <a:cs typeface="Arial"/>
              </a:rPr>
              <a:t>medidas </a:t>
            </a:r>
            <a:r>
              <a:rPr dirty="0" sz="900" spc="5" i="1">
                <a:solidFill>
                  <a:srgbClr val="231F20"/>
                </a:solidFill>
                <a:latin typeface="Arial"/>
                <a:cs typeface="Arial"/>
              </a:rPr>
              <a:t>de  </a:t>
            </a:r>
            <a:r>
              <a:rPr dirty="0" sz="900" spc="10" i="1">
                <a:solidFill>
                  <a:srgbClr val="231F20"/>
                </a:solidFill>
                <a:latin typeface="Arial"/>
                <a:cs typeface="Arial"/>
              </a:rPr>
              <a:t>protección </a:t>
            </a:r>
            <a:r>
              <a:rPr dirty="0" sz="900" spc="5" i="1">
                <a:solidFill>
                  <a:srgbClr val="231F20"/>
                </a:solidFill>
                <a:latin typeface="Arial"/>
                <a:cs typeface="Arial"/>
              </a:rPr>
              <a:t>contra </a:t>
            </a:r>
            <a:r>
              <a:rPr dirty="0" sz="900" spc="-10" i="1">
                <a:solidFill>
                  <a:srgbClr val="231F20"/>
                </a:solidFill>
                <a:latin typeface="Arial"/>
                <a:cs typeface="Arial"/>
              </a:rPr>
              <a:t>el </a:t>
            </a:r>
            <a:r>
              <a:rPr dirty="0" sz="900" spc="-5" i="1">
                <a:solidFill>
                  <a:srgbClr val="231F20"/>
                </a:solidFill>
                <a:latin typeface="Arial"/>
                <a:cs typeface="Arial"/>
              </a:rPr>
              <a:t>riesgo </a:t>
            </a:r>
            <a:r>
              <a:rPr dirty="0" sz="900" spc="5" i="1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900" spc="10" i="1">
                <a:solidFill>
                  <a:srgbClr val="231F20"/>
                </a:solidFill>
                <a:latin typeface="Arial"/>
                <a:cs typeface="Arial"/>
              </a:rPr>
              <a:t>contactos  </a:t>
            </a:r>
            <a:r>
              <a:rPr dirty="0" sz="900" spc="5" i="1">
                <a:solidFill>
                  <a:srgbClr val="231F20"/>
                </a:solidFill>
                <a:latin typeface="Arial"/>
                <a:cs typeface="Arial"/>
              </a:rPr>
              <a:t>directos, </a:t>
            </a:r>
            <a:r>
              <a:rPr dirty="0" sz="900" spc="-30" i="1">
                <a:solidFill>
                  <a:srgbClr val="231F20"/>
                </a:solidFill>
                <a:latin typeface="Arial"/>
                <a:cs typeface="Arial"/>
              </a:rPr>
              <a:t>ya </a:t>
            </a:r>
            <a:r>
              <a:rPr dirty="0" sz="900" i="1">
                <a:solidFill>
                  <a:srgbClr val="231F20"/>
                </a:solidFill>
                <a:latin typeface="Arial"/>
                <a:cs typeface="Arial"/>
              </a:rPr>
              <a:t>que, </a:t>
            </a:r>
            <a:r>
              <a:rPr dirty="0" sz="900" spc="-10" i="1">
                <a:solidFill>
                  <a:srgbClr val="231F20"/>
                </a:solidFill>
                <a:latin typeface="Arial"/>
                <a:cs typeface="Arial"/>
              </a:rPr>
              <a:t>en </a:t>
            </a:r>
            <a:r>
              <a:rPr dirty="0" sz="900" spc="-20" i="1">
                <a:solidFill>
                  <a:srgbClr val="231F20"/>
                </a:solidFill>
                <a:latin typeface="Arial"/>
                <a:cs typeface="Arial"/>
              </a:rPr>
              <a:t>la </a:t>
            </a:r>
            <a:r>
              <a:rPr dirty="0" sz="900" spc="5" i="1">
                <a:solidFill>
                  <a:srgbClr val="231F20"/>
                </a:solidFill>
                <a:latin typeface="Arial"/>
                <a:cs typeface="Arial"/>
              </a:rPr>
              <a:t>práctica, </a:t>
            </a:r>
            <a:r>
              <a:rPr dirty="0" sz="900" spc="-20" i="1">
                <a:solidFill>
                  <a:srgbClr val="231F20"/>
                </a:solidFill>
                <a:latin typeface="Arial"/>
                <a:cs typeface="Arial"/>
              </a:rPr>
              <a:t>es </a:t>
            </a:r>
            <a:r>
              <a:rPr dirty="0" sz="900" spc="5" i="1">
                <a:solidFill>
                  <a:srgbClr val="231F20"/>
                </a:solidFill>
                <a:latin typeface="Arial"/>
                <a:cs typeface="Arial"/>
              </a:rPr>
              <a:t>posibe  que </a:t>
            </a:r>
            <a:r>
              <a:rPr dirty="0" sz="900" spc="-20" i="1">
                <a:solidFill>
                  <a:srgbClr val="231F20"/>
                </a:solidFill>
                <a:latin typeface="Arial"/>
                <a:cs typeface="Arial"/>
              </a:rPr>
              <a:t>la </a:t>
            </a:r>
            <a:r>
              <a:rPr dirty="0" sz="900" spc="-5" i="1">
                <a:solidFill>
                  <a:srgbClr val="231F20"/>
                </a:solidFill>
                <a:latin typeface="Arial"/>
                <a:cs typeface="Arial"/>
              </a:rPr>
              <a:t>primera </a:t>
            </a:r>
            <a:r>
              <a:rPr dirty="0" sz="900" spc="5" i="1">
                <a:solidFill>
                  <a:srgbClr val="231F20"/>
                </a:solidFill>
                <a:latin typeface="Arial"/>
                <a:cs typeface="Arial"/>
              </a:rPr>
              <a:t>medida no </a:t>
            </a:r>
            <a:r>
              <a:rPr dirty="0" sz="900" spc="-25" i="1">
                <a:solidFill>
                  <a:srgbClr val="231F20"/>
                </a:solidFill>
                <a:latin typeface="Arial"/>
                <a:cs typeface="Arial"/>
              </a:rPr>
              <a:t>sea</a:t>
            </a:r>
            <a:r>
              <a:rPr dirty="0" sz="900" spc="10" i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00" spc="-5" i="1">
                <a:solidFill>
                  <a:srgbClr val="231F20"/>
                </a:solidFill>
                <a:latin typeface="Arial"/>
                <a:cs typeface="Arial"/>
              </a:rPr>
              <a:t>infalible.</a:t>
            </a:r>
            <a:endParaRPr sz="9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539499" y="4857495"/>
            <a:ext cx="2484120" cy="741680"/>
          </a:xfrm>
          <a:prstGeom prst="rect">
            <a:avLst/>
          </a:prstGeom>
          <a:solidFill>
            <a:srgbClr val="C8E4D3"/>
          </a:solidFill>
        </p:spPr>
        <p:txBody>
          <a:bodyPr wrap="square" lIns="0" tIns="13335" rIns="0" bIns="0" rtlCol="0" vert="horz">
            <a:spAutoFit/>
          </a:bodyPr>
          <a:lstStyle/>
          <a:p>
            <a:pPr marL="36195" marR="76835" indent="635">
              <a:lnSpc>
                <a:spcPct val="100000"/>
              </a:lnSpc>
              <a:spcBef>
                <a:spcPts val="105"/>
              </a:spcBef>
            </a:pPr>
            <a:r>
              <a:rPr dirty="0" sz="900" spc="-20" i="1">
                <a:solidFill>
                  <a:srgbClr val="231F20"/>
                </a:solidFill>
                <a:latin typeface="Arial"/>
                <a:cs typeface="Arial"/>
              </a:rPr>
              <a:t>Las </a:t>
            </a:r>
            <a:r>
              <a:rPr dirty="0" sz="900" spc="-15" i="1">
                <a:solidFill>
                  <a:srgbClr val="231F20"/>
                </a:solidFill>
                <a:latin typeface="Arial"/>
                <a:cs typeface="Arial"/>
              </a:rPr>
              <a:t>leyes </a:t>
            </a:r>
            <a:r>
              <a:rPr dirty="0" sz="900" spc="-20" i="1">
                <a:solidFill>
                  <a:srgbClr val="231F20"/>
                </a:solidFill>
                <a:latin typeface="Arial"/>
                <a:cs typeface="Arial"/>
              </a:rPr>
              <a:t>y </a:t>
            </a:r>
            <a:r>
              <a:rPr dirty="0" sz="900" spc="-5" i="1">
                <a:solidFill>
                  <a:srgbClr val="231F20"/>
                </a:solidFill>
                <a:latin typeface="Arial"/>
                <a:cs typeface="Arial"/>
              </a:rPr>
              <a:t>normativas </a:t>
            </a:r>
            <a:r>
              <a:rPr dirty="0" sz="900" i="1">
                <a:solidFill>
                  <a:srgbClr val="231F20"/>
                </a:solidFill>
                <a:latin typeface="Arial"/>
                <a:cs typeface="Arial"/>
              </a:rPr>
              <a:t>distinguen </a:t>
            </a:r>
            <a:r>
              <a:rPr dirty="0" sz="900" spc="10" i="1">
                <a:solidFill>
                  <a:srgbClr val="231F20"/>
                </a:solidFill>
                <a:latin typeface="Arial"/>
                <a:cs typeface="Arial"/>
              </a:rPr>
              <a:t>dos tipos </a:t>
            </a:r>
            <a:r>
              <a:rPr dirty="0" sz="900" spc="5" i="1">
                <a:solidFill>
                  <a:srgbClr val="231F20"/>
                </a:solidFill>
                <a:latin typeface="Arial"/>
                <a:cs typeface="Arial"/>
              </a:rPr>
              <a:t>de  </a:t>
            </a:r>
            <a:r>
              <a:rPr dirty="0" sz="900" spc="10" i="1">
                <a:solidFill>
                  <a:srgbClr val="231F20"/>
                </a:solidFill>
                <a:latin typeface="Arial"/>
                <a:cs typeface="Arial"/>
              </a:rPr>
              <a:t>contactos</a:t>
            </a:r>
            <a:r>
              <a:rPr dirty="0" sz="900" spc="-5" i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00" i="1">
                <a:solidFill>
                  <a:srgbClr val="231F20"/>
                </a:solidFill>
                <a:latin typeface="Arial"/>
                <a:cs typeface="Arial"/>
              </a:rPr>
              <a:t>peligrosos:</a:t>
            </a:r>
            <a:endParaRPr sz="900">
              <a:latin typeface="Arial"/>
              <a:cs typeface="Arial"/>
            </a:endParaRPr>
          </a:p>
          <a:p>
            <a:pPr marL="37465">
              <a:lnSpc>
                <a:spcPct val="100000"/>
              </a:lnSpc>
              <a:spcBef>
                <a:spcPts val="5"/>
              </a:spcBef>
            </a:pPr>
            <a:r>
              <a:rPr dirty="0" sz="900" spc="125">
                <a:solidFill>
                  <a:srgbClr val="231F20"/>
                </a:solidFill>
                <a:latin typeface="Times New Roman"/>
                <a:cs typeface="Times New Roman"/>
              </a:rPr>
              <a:t>c </a:t>
            </a:r>
            <a:r>
              <a:rPr dirty="0" sz="900" spc="10" i="1">
                <a:solidFill>
                  <a:srgbClr val="231F20"/>
                </a:solidFill>
                <a:latin typeface="Arial"/>
                <a:cs typeface="Arial"/>
              </a:rPr>
              <a:t>Contacto</a:t>
            </a:r>
            <a:r>
              <a:rPr dirty="0" sz="900" spc="-105" i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00" spc="10" i="1">
                <a:solidFill>
                  <a:srgbClr val="231F20"/>
                </a:solidFill>
                <a:latin typeface="Arial"/>
                <a:cs typeface="Arial"/>
              </a:rPr>
              <a:t>directo.</a:t>
            </a:r>
            <a:endParaRPr sz="900">
              <a:latin typeface="Arial"/>
              <a:cs typeface="Arial"/>
            </a:endParaRPr>
          </a:p>
          <a:p>
            <a:pPr marL="37465">
              <a:lnSpc>
                <a:spcPct val="100000"/>
              </a:lnSpc>
              <a:spcBef>
                <a:spcPts val="15"/>
              </a:spcBef>
            </a:pPr>
            <a:r>
              <a:rPr dirty="0" sz="900" spc="125">
                <a:solidFill>
                  <a:srgbClr val="231F20"/>
                </a:solidFill>
                <a:latin typeface="Times New Roman"/>
                <a:cs typeface="Times New Roman"/>
              </a:rPr>
              <a:t>c </a:t>
            </a:r>
            <a:r>
              <a:rPr dirty="0" sz="900" spc="10" i="1">
                <a:solidFill>
                  <a:srgbClr val="231F20"/>
                </a:solidFill>
                <a:latin typeface="Arial"/>
                <a:cs typeface="Arial"/>
              </a:rPr>
              <a:t>Contacto</a:t>
            </a:r>
            <a:r>
              <a:rPr dirty="0" sz="900" spc="-105" i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00" spc="5" i="1">
                <a:solidFill>
                  <a:srgbClr val="231F20"/>
                </a:solidFill>
                <a:latin typeface="Arial"/>
                <a:cs typeface="Arial"/>
              </a:rPr>
              <a:t>indirecto.</a:t>
            </a:r>
            <a:endParaRPr sz="900">
              <a:latin typeface="Arial"/>
              <a:cs typeface="Arial"/>
            </a:endParaRPr>
          </a:p>
          <a:p>
            <a:pPr marL="37465">
              <a:lnSpc>
                <a:spcPct val="100000"/>
              </a:lnSpc>
              <a:spcBef>
                <a:spcPts val="10"/>
              </a:spcBef>
            </a:pPr>
            <a:r>
              <a:rPr dirty="0" sz="900" spc="-55" i="1">
                <a:solidFill>
                  <a:srgbClr val="231F20"/>
                </a:solidFill>
                <a:latin typeface="Arial"/>
                <a:cs typeface="Arial"/>
              </a:rPr>
              <a:t>Y </a:t>
            </a:r>
            <a:r>
              <a:rPr dirty="0" sz="900" spc="-20" i="1">
                <a:solidFill>
                  <a:srgbClr val="231F20"/>
                </a:solidFill>
                <a:latin typeface="Arial"/>
                <a:cs typeface="Arial"/>
              </a:rPr>
              <a:t>las </a:t>
            </a:r>
            <a:r>
              <a:rPr dirty="0" sz="900" i="1">
                <a:solidFill>
                  <a:srgbClr val="231F20"/>
                </a:solidFill>
                <a:latin typeface="Arial"/>
                <a:cs typeface="Arial"/>
              </a:rPr>
              <a:t>correspondientes medidas </a:t>
            </a:r>
            <a:r>
              <a:rPr dirty="0" sz="900" spc="5" i="1">
                <a:solidFill>
                  <a:srgbClr val="231F20"/>
                </a:solidFill>
                <a:latin typeface="Arial"/>
                <a:cs typeface="Arial"/>
              </a:rPr>
              <a:t>de</a:t>
            </a:r>
            <a:r>
              <a:rPr dirty="0" sz="900" spc="-85" i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00" spc="10" i="1">
                <a:solidFill>
                  <a:srgbClr val="231F20"/>
                </a:solidFill>
                <a:latin typeface="Arial"/>
                <a:cs typeface="Arial"/>
              </a:rPr>
              <a:t>protección.</a:t>
            </a:r>
            <a:endParaRPr sz="9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3191259" y="1394840"/>
            <a:ext cx="3837304" cy="219900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 b="1">
                <a:solidFill>
                  <a:srgbClr val="231F20"/>
                </a:solidFill>
                <a:latin typeface="Arial"/>
                <a:cs typeface="Arial"/>
              </a:rPr>
              <a:t>1.2  </a:t>
            </a:r>
            <a:r>
              <a:rPr dirty="0" sz="1200" b="1">
                <a:solidFill>
                  <a:srgbClr val="231F20"/>
                </a:solidFill>
                <a:latin typeface="Arial"/>
                <a:cs typeface="Arial"/>
              </a:rPr>
              <a:t>Protección </a:t>
            </a:r>
            <a:r>
              <a:rPr dirty="0" sz="1200" spc="5" b="1">
                <a:solidFill>
                  <a:srgbClr val="231F20"/>
                </a:solidFill>
                <a:latin typeface="Arial"/>
                <a:cs typeface="Arial"/>
              </a:rPr>
              <a:t>frente </a:t>
            </a:r>
            <a:r>
              <a:rPr dirty="0" sz="1200" spc="20" b="1">
                <a:solidFill>
                  <a:srgbClr val="231F20"/>
                </a:solidFill>
                <a:latin typeface="Arial"/>
                <a:cs typeface="Arial"/>
              </a:rPr>
              <a:t>a </a:t>
            </a:r>
            <a:r>
              <a:rPr dirty="0" sz="1200" spc="-10" b="1">
                <a:solidFill>
                  <a:srgbClr val="231F20"/>
                </a:solidFill>
                <a:latin typeface="Arial"/>
                <a:cs typeface="Arial"/>
              </a:rPr>
              <a:t>las </a:t>
            </a:r>
            <a:r>
              <a:rPr dirty="0" sz="1200" b="1">
                <a:solidFill>
                  <a:srgbClr val="231F20"/>
                </a:solidFill>
                <a:latin typeface="Arial"/>
                <a:cs typeface="Arial"/>
              </a:rPr>
              <a:t>descargas</a:t>
            </a:r>
            <a:r>
              <a:rPr dirty="0" sz="1200" spc="2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200" spc="5" b="1">
                <a:solidFill>
                  <a:srgbClr val="231F20"/>
                </a:solidFill>
                <a:latin typeface="Arial"/>
                <a:cs typeface="Arial"/>
              </a:rPr>
              <a:t>eléctricas</a:t>
            </a:r>
            <a:endParaRPr sz="1200">
              <a:latin typeface="Arial"/>
              <a:cs typeface="Arial"/>
            </a:endParaRPr>
          </a:p>
          <a:p>
            <a:pPr marL="13335">
              <a:lnSpc>
                <a:spcPct val="100000"/>
              </a:lnSpc>
              <a:spcBef>
                <a:spcPts val="915"/>
              </a:spcBef>
            </a:pP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regla fundamental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para la protección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contra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las descargas eléctricas</a:t>
            </a:r>
            <a:r>
              <a:rPr dirty="0" sz="800" spc="-3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figura</a:t>
            </a:r>
            <a:endParaRPr sz="800">
              <a:latin typeface="Arial"/>
              <a:cs typeface="Arial"/>
            </a:endParaRPr>
          </a:p>
          <a:p>
            <a:pPr marL="13335" marR="144780">
              <a:lnSpc>
                <a:spcPct val="100000"/>
              </a:lnSpc>
            </a:pP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en el documento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IEC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61140, que abarca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tanto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las instalaciones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como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los equipos  eléctricos.</a:t>
            </a:r>
            <a:endParaRPr sz="800">
              <a:latin typeface="Arial"/>
              <a:cs typeface="Arial"/>
            </a:endParaRPr>
          </a:p>
          <a:p>
            <a:pPr marL="13335" marR="5080">
              <a:lnSpc>
                <a:spcPct val="100000"/>
              </a:lnSpc>
              <a:spcBef>
                <a:spcPts val="295"/>
              </a:spcBef>
            </a:pP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No debe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ser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posible acceder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las partes activas peligrosas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y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las partes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conductoras  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las que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pueda acceder no deben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ser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activas</a:t>
            </a:r>
            <a:r>
              <a:rPr dirty="0" sz="800" spc="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peligrosas.</a:t>
            </a:r>
            <a:endParaRPr sz="800">
              <a:latin typeface="Arial"/>
              <a:cs typeface="Arial"/>
            </a:endParaRPr>
          </a:p>
          <a:p>
            <a:pPr marL="13335">
              <a:lnSpc>
                <a:spcPct val="100000"/>
              </a:lnSpc>
              <a:spcBef>
                <a:spcPts val="290"/>
              </a:spcBef>
            </a:pP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Este requisito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debe</a:t>
            </a:r>
            <a:r>
              <a:rPr dirty="0" sz="800" spc="-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aplicarse:</a:t>
            </a:r>
            <a:endParaRPr sz="800">
              <a:latin typeface="Arial"/>
              <a:cs typeface="Arial"/>
            </a:endParaRPr>
          </a:p>
          <a:p>
            <a:pPr marL="13335">
              <a:lnSpc>
                <a:spcPct val="100000"/>
              </a:lnSpc>
              <a:spcBef>
                <a:spcPts val="75"/>
              </a:spcBef>
            </a:pPr>
            <a:r>
              <a:rPr dirty="0" sz="800" spc="110">
                <a:solidFill>
                  <a:srgbClr val="009D57"/>
                </a:solidFill>
                <a:latin typeface="Times New Roman"/>
                <a:cs typeface="Times New Roman"/>
              </a:rPr>
              <a:t>c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En condiciones</a:t>
            </a:r>
            <a:r>
              <a:rPr dirty="0" sz="800" spc="-9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normales.</a:t>
            </a:r>
            <a:endParaRPr sz="800">
              <a:latin typeface="Arial"/>
              <a:cs typeface="Arial"/>
            </a:endParaRPr>
          </a:p>
          <a:p>
            <a:pPr marL="13335">
              <a:lnSpc>
                <a:spcPct val="100000"/>
              </a:lnSpc>
              <a:spcBef>
                <a:spcPts val="75"/>
              </a:spcBef>
            </a:pPr>
            <a:r>
              <a:rPr dirty="0" sz="800" spc="110">
                <a:solidFill>
                  <a:srgbClr val="009D57"/>
                </a:solidFill>
                <a:latin typeface="Times New Roman"/>
                <a:cs typeface="Times New Roman"/>
              </a:rPr>
              <a:t>c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En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condición de un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solo</a:t>
            </a:r>
            <a:r>
              <a:rPr dirty="0" sz="800" spc="-10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defecto.</a:t>
            </a:r>
            <a:endParaRPr sz="800">
              <a:latin typeface="Arial"/>
              <a:cs typeface="Arial"/>
            </a:endParaRPr>
          </a:p>
          <a:p>
            <a:pPr algn="just" marL="13335" marR="274955">
              <a:lnSpc>
                <a:spcPct val="100000"/>
              </a:lnSpc>
              <a:spcBef>
                <a:spcPts val="290"/>
              </a:spcBef>
            </a:pP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protección en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condiciones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normales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corresponde 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protección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contra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los 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contactos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directos (protección básica)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y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protección en condición de un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solo 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defecto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corresponde 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protección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contra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los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contactos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indirectos (protección 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contra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los</a:t>
            </a:r>
            <a:r>
              <a:rPr dirty="0" sz="8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defectos).</a:t>
            </a:r>
            <a:endParaRPr sz="800">
              <a:latin typeface="Arial"/>
              <a:cs typeface="Arial"/>
            </a:endParaRPr>
          </a:p>
          <a:p>
            <a:pPr algn="just" marL="13335" marR="534670">
              <a:lnSpc>
                <a:spcPct val="100000"/>
              </a:lnSpc>
              <a:spcBef>
                <a:spcPts val="290"/>
              </a:spcBef>
            </a:pP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Las disposiciones de protección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mejoradas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ofrecen protección en ambas  condiciones.</a:t>
            </a:r>
            <a:endParaRPr sz="8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3191259" y="3861053"/>
            <a:ext cx="261112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 b="1">
                <a:solidFill>
                  <a:srgbClr val="231F20"/>
                </a:solidFill>
                <a:latin typeface="Arial"/>
                <a:cs typeface="Arial"/>
              </a:rPr>
              <a:t>1.3 </a:t>
            </a:r>
            <a:r>
              <a:rPr dirty="0" sz="1200" spc="5" b="1">
                <a:solidFill>
                  <a:srgbClr val="231F20"/>
                </a:solidFill>
                <a:latin typeface="Arial"/>
                <a:cs typeface="Arial"/>
              </a:rPr>
              <a:t>Contactos </a:t>
            </a:r>
            <a:r>
              <a:rPr dirty="0" sz="1200" b="1">
                <a:solidFill>
                  <a:srgbClr val="231F20"/>
                </a:solidFill>
                <a:latin typeface="Arial"/>
                <a:cs typeface="Arial"/>
              </a:rPr>
              <a:t>directos </a:t>
            </a:r>
            <a:r>
              <a:rPr dirty="0" sz="1200" spc="20" b="1">
                <a:solidFill>
                  <a:srgbClr val="231F20"/>
                </a:solidFill>
                <a:latin typeface="Arial"/>
                <a:cs typeface="Arial"/>
              </a:rPr>
              <a:t>e</a:t>
            </a:r>
            <a:r>
              <a:rPr dirty="0" sz="1200" spc="-1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200" spc="-5" b="1">
                <a:solidFill>
                  <a:srgbClr val="231F20"/>
                </a:solidFill>
                <a:latin typeface="Arial"/>
                <a:cs typeface="Arial"/>
              </a:rPr>
              <a:t>indirectos</a:t>
            </a:r>
            <a:endParaRPr sz="12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3191259" y="4205699"/>
            <a:ext cx="3838575" cy="2354580"/>
          </a:xfrm>
          <a:prstGeom prst="rect">
            <a:avLst/>
          </a:prstGeom>
        </p:spPr>
        <p:txBody>
          <a:bodyPr wrap="square" lIns="0" tIns="5715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450"/>
              </a:spcBef>
            </a:pPr>
            <a:r>
              <a:rPr dirty="0" sz="1000" spc="5" b="1">
                <a:solidFill>
                  <a:srgbClr val="231F20"/>
                </a:solidFill>
                <a:latin typeface="Arial"/>
                <a:cs typeface="Arial"/>
              </a:rPr>
              <a:t>Contactos</a:t>
            </a:r>
            <a:r>
              <a:rPr dirty="0" sz="1000" spc="-1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b="1">
                <a:solidFill>
                  <a:srgbClr val="231F20"/>
                </a:solidFill>
                <a:latin typeface="Arial"/>
                <a:cs typeface="Arial"/>
              </a:rPr>
              <a:t>directos</a:t>
            </a:r>
            <a:endParaRPr sz="1000">
              <a:latin typeface="Arial"/>
              <a:cs typeface="Arial"/>
            </a:endParaRPr>
          </a:p>
          <a:p>
            <a:pPr marL="13335" marR="186055">
              <a:lnSpc>
                <a:spcPct val="100000"/>
              </a:lnSpc>
              <a:spcBef>
                <a:spcPts val="280"/>
              </a:spcBef>
            </a:pP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Un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contacto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directo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produce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cuando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una persona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toca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un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conductor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activo en 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circunstancias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normales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(ver </a:t>
            </a:r>
            <a:r>
              <a:rPr dirty="0" sz="800" spc="-5" b="1">
                <a:solidFill>
                  <a:srgbClr val="009D57"/>
                </a:solidFill>
                <a:latin typeface="Arial"/>
                <a:cs typeface="Arial"/>
              </a:rPr>
              <a:t>Figura</a:t>
            </a:r>
            <a:r>
              <a:rPr dirty="0" sz="800" spc="-10" b="1">
                <a:solidFill>
                  <a:srgbClr val="009D57"/>
                </a:solidFill>
                <a:latin typeface="Arial"/>
                <a:cs typeface="Arial"/>
              </a:rPr>
              <a:t> </a:t>
            </a:r>
            <a:r>
              <a:rPr dirty="0" sz="800" spc="-5" b="1">
                <a:solidFill>
                  <a:srgbClr val="009D57"/>
                </a:solidFill>
                <a:latin typeface="Arial"/>
                <a:cs typeface="Arial"/>
              </a:rPr>
              <a:t>F2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).</a:t>
            </a:r>
            <a:endParaRPr sz="800">
              <a:latin typeface="Arial"/>
              <a:cs typeface="Arial"/>
            </a:endParaRPr>
          </a:p>
          <a:p>
            <a:pPr marL="13335" marR="10160">
              <a:lnSpc>
                <a:spcPct val="100000"/>
              </a:lnSpc>
              <a:spcBef>
                <a:spcPts val="290"/>
              </a:spcBef>
            </a:pP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norma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IEC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61140 ha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cambiado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expresión “protección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contra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los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contactos 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directos” por la de “protección básica”.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El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nombre anterior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 mantiene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al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menos con  fines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 informativos.</a:t>
            </a:r>
            <a:endParaRPr sz="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715"/>
              </a:spcBef>
            </a:pPr>
            <a:r>
              <a:rPr dirty="0" sz="1000" spc="5" b="1">
                <a:solidFill>
                  <a:srgbClr val="231F20"/>
                </a:solidFill>
                <a:latin typeface="Arial"/>
                <a:cs typeface="Arial"/>
              </a:rPr>
              <a:t>Contactos</a:t>
            </a:r>
            <a:r>
              <a:rPr dirty="0" sz="1000" spc="-1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5" b="1">
                <a:solidFill>
                  <a:srgbClr val="231F20"/>
                </a:solidFill>
                <a:latin typeface="Arial"/>
                <a:cs typeface="Arial"/>
              </a:rPr>
              <a:t>indirectos</a:t>
            </a:r>
            <a:endParaRPr sz="1000">
              <a:latin typeface="Arial"/>
              <a:cs typeface="Arial"/>
            </a:endParaRPr>
          </a:p>
          <a:p>
            <a:pPr marL="13335" marR="40640">
              <a:lnSpc>
                <a:spcPct val="100000"/>
              </a:lnSpc>
              <a:spcBef>
                <a:spcPts val="280"/>
              </a:spcBef>
            </a:pP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Un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contacto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indirecto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 refiere 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una persona que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toca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una parte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conductora 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expuesta que normalmente no está activa, pero que pasa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estarlo accidentalmente 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(debido 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un defecto de aislamiento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por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cualquier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otra</a:t>
            </a:r>
            <a:r>
              <a:rPr dirty="0" sz="800" spc="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causa).</a:t>
            </a:r>
            <a:endParaRPr sz="800">
              <a:latin typeface="Arial"/>
              <a:cs typeface="Arial"/>
            </a:endParaRPr>
          </a:p>
          <a:p>
            <a:pPr marL="13335" marR="21590">
              <a:lnSpc>
                <a:spcPct val="100000"/>
              </a:lnSpc>
              <a:spcBef>
                <a:spcPts val="290"/>
              </a:spcBef>
            </a:pP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corriente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defecto eleva la parte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conductora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expuesta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una tensión que puede 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resultar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peligrosa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y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originar una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corriente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contacto 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través de una persona que 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toca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esta parte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conductora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expuesta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(ver </a:t>
            </a:r>
            <a:r>
              <a:rPr dirty="0" sz="800" spc="-5" b="1">
                <a:solidFill>
                  <a:srgbClr val="009D57"/>
                </a:solidFill>
                <a:latin typeface="Arial"/>
                <a:cs typeface="Arial"/>
              </a:rPr>
              <a:t>Figura</a:t>
            </a:r>
            <a:r>
              <a:rPr dirty="0" sz="800" spc="-35" b="1">
                <a:solidFill>
                  <a:srgbClr val="009D57"/>
                </a:solidFill>
                <a:latin typeface="Arial"/>
                <a:cs typeface="Arial"/>
              </a:rPr>
              <a:t> </a:t>
            </a:r>
            <a:r>
              <a:rPr dirty="0" sz="800" spc="-5" b="1">
                <a:solidFill>
                  <a:srgbClr val="009D57"/>
                </a:solidFill>
                <a:latin typeface="Arial"/>
                <a:cs typeface="Arial"/>
              </a:rPr>
              <a:t>F3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).</a:t>
            </a:r>
            <a:endParaRPr sz="800">
              <a:latin typeface="Arial"/>
              <a:cs typeface="Arial"/>
            </a:endParaRPr>
          </a:p>
          <a:p>
            <a:pPr marL="13335" marR="5080">
              <a:lnSpc>
                <a:spcPct val="100000"/>
              </a:lnSpc>
              <a:spcBef>
                <a:spcPts val="290"/>
              </a:spcBef>
            </a:pP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norma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IEC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61140 ha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cambiado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expresión “protección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contra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los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contactos 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indirectos” por la de “protección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contra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los defectos”.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El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nombre anterior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 mantiene 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al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menos con fines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informativos.</a:t>
            </a:r>
            <a:endParaRPr sz="8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7055870" y="2925825"/>
            <a:ext cx="500380" cy="396240"/>
          </a:xfrm>
          <a:prstGeom prst="rect">
            <a:avLst/>
          </a:prstGeom>
          <a:solidFill>
            <a:srgbClr val="231F20"/>
          </a:solidFill>
        </p:spPr>
        <p:txBody>
          <a:bodyPr wrap="square" lIns="0" tIns="0" rIns="0" bIns="0" rtlCol="0" vert="horz">
            <a:spAutoFit/>
          </a:bodyPr>
          <a:lstStyle/>
          <a:p>
            <a:pPr marL="10160">
              <a:lnSpc>
                <a:spcPts val="1085"/>
              </a:lnSpc>
            </a:pPr>
            <a:r>
              <a:rPr dirty="0" sz="1000" spc="-5" b="1">
                <a:solidFill>
                  <a:srgbClr val="FFFFFF"/>
                </a:solidFill>
                <a:latin typeface="Arial"/>
                <a:cs typeface="Arial"/>
              </a:rPr>
              <a:t>F3</a:t>
            </a:r>
            <a:endParaRPr sz="1000">
              <a:latin typeface="Arial"/>
              <a:cs typeface="Arial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1815109" y="7435379"/>
            <a:ext cx="150549" cy="19303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1166194" y="7804924"/>
            <a:ext cx="345440" cy="797560"/>
          </a:xfrm>
          <a:custGeom>
            <a:avLst/>
            <a:gdLst/>
            <a:ahLst/>
            <a:cxnLst/>
            <a:rect l="l" t="t" r="r" b="b"/>
            <a:pathLst>
              <a:path w="345440" h="797559">
                <a:moveTo>
                  <a:pt x="345439" y="0"/>
                </a:moveTo>
                <a:lnTo>
                  <a:pt x="0" y="78740"/>
                </a:lnTo>
                <a:lnTo>
                  <a:pt x="0" y="732751"/>
                </a:lnTo>
                <a:lnTo>
                  <a:pt x="195579" y="797496"/>
                </a:lnTo>
                <a:lnTo>
                  <a:pt x="322579" y="722591"/>
                </a:lnTo>
                <a:lnTo>
                  <a:pt x="315257" y="663214"/>
                </a:lnTo>
                <a:lnTo>
                  <a:pt x="283051" y="626702"/>
                </a:lnTo>
                <a:lnTo>
                  <a:pt x="247749" y="608290"/>
                </a:lnTo>
                <a:lnTo>
                  <a:pt x="231139" y="603211"/>
                </a:lnTo>
                <a:lnTo>
                  <a:pt x="345439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/>
          <p:nvPr/>
        </p:nvSpPr>
        <p:spPr>
          <a:xfrm>
            <a:off x="1166194" y="7804924"/>
            <a:ext cx="345440" cy="797560"/>
          </a:xfrm>
          <a:custGeom>
            <a:avLst/>
            <a:gdLst/>
            <a:ahLst/>
            <a:cxnLst/>
            <a:rect l="l" t="t" r="r" b="b"/>
            <a:pathLst>
              <a:path w="345440" h="797559">
                <a:moveTo>
                  <a:pt x="345439" y="0"/>
                </a:moveTo>
                <a:lnTo>
                  <a:pt x="0" y="78740"/>
                </a:lnTo>
                <a:lnTo>
                  <a:pt x="0" y="732751"/>
                </a:lnTo>
                <a:lnTo>
                  <a:pt x="195579" y="797496"/>
                </a:lnTo>
                <a:lnTo>
                  <a:pt x="322579" y="722591"/>
                </a:lnTo>
                <a:lnTo>
                  <a:pt x="315257" y="663214"/>
                </a:lnTo>
                <a:lnTo>
                  <a:pt x="283051" y="626702"/>
                </a:lnTo>
                <a:lnTo>
                  <a:pt x="247749" y="608290"/>
                </a:lnTo>
                <a:lnTo>
                  <a:pt x="231139" y="603211"/>
                </a:lnTo>
                <a:lnTo>
                  <a:pt x="345439" y="0"/>
                </a:lnTo>
                <a:close/>
              </a:path>
            </a:pathLst>
          </a:custGeom>
          <a:ln w="635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/>
          <p:nvPr/>
        </p:nvSpPr>
        <p:spPr>
          <a:xfrm>
            <a:off x="1090641" y="7262037"/>
            <a:ext cx="167627" cy="10158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/>
          <p:nvPr/>
        </p:nvSpPr>
        <p:spPr>
          <a:xfrm>
            <a:off x="1387173" y="7284262"/>
            <a:ext cx="457200" cy="500380"/>
          </a:xfrm>
          <a:custGeom>
            <a:avLst/>
            <a:gdLst/>
            <a:ahLst/>
            <a:cxnLst/>
            <a:rect l="l" t="t" r="r" b="b"/>
            <a:pathLst>
              <a:path w="457200" h="500379">
                <a:moveTo>
                  <a:pt x="226059" y="0"/>
                </a:moveTo>
                <a:lnTo>
                  <a:pt x="217169" y="0"/>
                </a:lnTo>
                <a:lnTo>
                  <a:pt x="66039" y="29197"/>
                </a:lnTo>
                <a:lnTo>
                  <a:pt x="0" y="236207"/>
                </a:lnTo>
                <a:lnTo>
                  <a:pt x="1269" y="500354"/>
                </a:lnTo>
                <a:lnTo>
                  <a:pt x="132092" y="471144"/>
                </a:lnTo>
                <a:lnTo>
                  <a:pt x="149859" y="160020"/>
                </a:lnTo>
                <a:lnTo>
                  <a:pt x="170192" y="151117"/>
                </a:lnTo>
                <a:lnTo>
                  <a:pt x="408213" y="151117"/>
                </a:lnTo>
                <a:lnTo>
                  <a:pt x="226059" y="0"/>
                </a:lnTo>
                <a:close/>
              </a:path>
              <a:path w="457200" h="500379">
                <a:moveTo>
                  <a:pt x="408213" y="151117"/>
                </a:moveTo>
                <a:lnTo>
                  <a:pt x="170192" y="151117"/>
                </a:lnTo>
                <a:lnTo>
                  <a:pt x="448309" y="281914"/>
                </a:lnTo>
                <a:lnTo>
                  <a:pt x="457199" y="191757"/>
                </a:lnTo>
                <a:lnTo>
                  <a:pt x="408213" y="151117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/>
          <p:nvPr/>
        </p:nvSpPr>
        <p:spPr>
          <a:xfrm>
            <a:off x="1387173" y="7284262"/>
            <a:ext cx="457200" cy="500380"/>
          </a:xfrm>
          <a:custGeom>
            <a:avLst/>
            <a:gdLst/>
            <a:ahLst/>
            <a:cxnLst/>
            <a:rect l="l" t="t" r="r" b="b"/>
            <a:pathLst>
              <a:path w="457200" h="500379">
                <a:moveTo>
                  <a:pt x="217169" y="0"/>
                </a:moveTo>
                <a:lnTo>
                  <a:pt x="66039" y="29197"/>
                </a:lnTo>
                <a:lnTo>
                  <a:pt x="0" y="236207"/>
                </a:lnTo>
                <a:lnTo>
                  <a:pt x="1269" y="500354"/>
                </a:lnTo>
                <a:lnTo>
                  <a:pt x="132092" y="471144"/>
                </a:lnTo>
                <a:lnTo>
                  <a:pt x="149859" y="160020"/>
                </a:lnTo>
                <a:lnTo>
                  <a:pt x="170192" y="151117"/>
                </a:lnTo>
                <a:lnTo>
                  <a:pt x="448309" y="281914"/>
                </a:lnTo>
                <a:lnTo>
                  <a:pt x="457199" y="191757"/>
                </a:lnTo>
                <a:lnTo>
                  <a:pt x="226059" y="0"/>
                </a:lnTo>
                <a:lnTo>
                  <a:pt x="217169" y="0"/>
                </a:lnTo>
                <a:close/>
              </a:path>
            </a:pathLst>
          </a:custGeom>
          <a:ln w="635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/>
          <p:nvPr/>
        </p:nvSpPr>
        <p:spPr>
          <a:xfrm>
            <a:off x="1021414" y="7331252"/>
            <a:ext cx="330200" cy="510540"/>
          </a:xfrm>
          <a:custGeom>
            <a:avLst/>
            <a:gdLst/>
            <a:ahLst/>
            <a:cxnLst/>
            <a:rect l="l" t="t" r="r" b="b"/>
            <a:pathLst>
              <a:path w="330200" h="510540">
                <a:moveTo>
                  <a:pt x="323220" y="189217"/>
                </a:moveTo>
                <a:lnTo>
                  <a:pt x="148602" y="189217"/>
                </a:lnTo>
                <a:lnTo>
                  <a:pt x="149859" y="510501"/>
                </a:lnTo>
                <a:lnTo>
                  <a:pt x="330199" y="463511"/>
                </a:lnTo>
                <a:lnTo>
                  <a:pt x="327659" y="198094"/>
                </a:lnTo>
                <a:lnTo>
                  <a:pt x="323220" y="189217"/>
                </a:lnTo>
                <a:close/>
              </a:path>
              <a:path w="330200" h="510540">
                <a:moveTo>
                  <a:pt x="45719" y="0"/>
                </a:moveTo>
                <a:lnTo>
                  <a:pt x="25399" y="38099"/>
                </a:lnTo>
                <a:lnTo>
                  <a:pt x="7619" y="66039"/>
                </a:lnTo>
                <a:lnTo>
                  <a:pt x="0" y="476211"/>
                </a:lnTo>
                <a:lnTo>
                  <a:pt x="110502" y="443204"/>
                </a:lnTo>
                <a:lnTo>
                  <a:pt x="129552" y="208267"/>
                </a:lnTo>
                <a:lnTo>
                  <a:pt x="148602" y="189217"/>
                </a:lnTo>
                <a:lnTo>
                  <a:pt x="323220" y="189217"/>
                </a:lnTo>
                <a:lnTo>
                  <a:pt x="261619" y="66039"/>
                </a:lnTo>
                <a:lnTo>
                  <a:pt x="110502" y="66039"/>
                </a:lnTo>
                <a:lnTo>
                  <a:pt x="45719" y="0"/>
                </a:lnTo>
                <a:close/>
              </a:path>
              <a:path w="330200" h="510540">
                <a:moveTo>
                  <a:pt x="242569" y="29197"/>
                </a:moveTo>
                <a:lnTo>
                  <a:pt x="110502" y="66039"/>
                </a:lnTo>
                <a:lnTo>
                  <a:pt x="261619" y="66039"/>
                </a:lnTo>
                <a:lnTo>
                  <a:pt x="242569" y="29197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8" name="object 28"/>
          <p:cNvSpPr/>
          <p:nvPr/>
        </p:nvSpPr>
        <p:spPr>
          <a:xfrm>
            <a:off x="1021414" y="7331252"/>
            <a:ext cx="330200" cy="510540"/>
          </a:xfrm>
          <a:custGeom>
            <a:avLst/>
            <a:gdLst/>
            <a:ahLst/>
            <a:cxnLst/>
            <a:rect l="l" t="t" r="r" b="b"/>
            <a:pathLst>
              <a:path w="330200" h="510540">
                <a:moveTo>
                  <a:pt x="242569" y="29197"/>
                </a:moveTo>
                <a:lnTo>
                  <a:pt x="110502" y="66039"/>
                </a:lnTo>
                <a:lnTo>
                  <a:pt x="45719" y="0"/>
                </a:lnTo>
                <a:lnTo>
                  <a:pt x="25399" y="38099"/>
                </a:lnTo>
                <a:lnTo>
                  <a:pt x="7619" y="66039"/>
                </a:lnTo>
                <a:lnTo>
                  <a:pt x="0" y="476211"/>
                </a:lnTo>
                <a:lnTo>
                  <a:pt x="110502" y="443204"/>
                </a:lnTo>
                <a:lnTo>
                  <a:pt x="129552" y="208267"/>
                </a:lnTo>
                <a:lnTo>
                  <a:pt x="148602" y="189217"/>
                </a:lnTo>
                <a:lnTo>
                  <a:pt x="149859" y="510501"/>
                </a:lnTo>
                <a:lnTo>
                  <a:pt x="330199" y="463511"/>
                </a:lnTo>
                <a:lnTo>
                  <a:pt x="327659" y="198094"/>
                </a:lnTo>
                <a:lnTo>
                  <a:pt x="261619" y="66039"/>
                </a:lnTo>
                <a:lnTo>
                  <a:pt x="242569" y="29197"/>
                </a:lnTo>
                <a:close/>
              </a:path>
            </a:pathLst>
          </a:custGeom>
          <a:ln w="635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9" name="object 29"/>
          <p:cNvSpPr/>
          <p:nvPr/>
        </p:nvSpPr>
        <p:spPr>
          <a:xfrm>
            <a:off x="1298274" y="7289342"/>
            <a:ext cx="101600" cy="19683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0" name="object 30"/>
          <p:cNvSpPr/>
          <p:nvPr/>
        </p:nvSpPr>
        <p:spPr>
          <a:xfrm>
            <a:off x="1152224" y="6956628"/>
            <a:ext cx="320040" cy="321310"/>
          </a:xfrm>
          <a:custGeom>
            <a:avLst/>
            <a:gdLst/>
            <a:ahLst/>
            <a:cxnLst/>
            <a:rect l="l" t="t" r="r" b="b"/>
            <a:pathLst>
              <a:path w="320040" h="321309">
                <a:moveTo>
                  <a:pt x="320039" y="161277"/>
                </a:moveTo>
                <a:lnTo>
                  <a:pt x="311810" y="110371"/>
                </a:lnTo>
                <a:lnTo>
                  <a:pt x="288950" y="66108"/>
                </a:lnTo>
                <a:lnTo>
                  <a:pt x="254203" y="31170"/>
                </a:lnTo>
                <a:lnTo>
                  <a:pt x="210311" y="8239"/>
                </a:lnTo>
                <a:lnTo>
                  <a:pt x="160019" y="0"/>
                </a:lnTo>
                <a:lnTo>
                  <a:pt x="109727" y="8239"/>
                </a:lnTo>
                <a:lnTo>
                  <a:pt x="65836" y="31170"/>
                </a:lnTo>
                <a:lnTo>
                  <a:pt x="31089" y="66108"/>
                </a:lnTo>
                <a:lnTo>
                  <a:pt x="8229" y="110371"/>
                </a:lnTo>
                <a:lnTo>
                  <a:pt x="0" y="161277"/>
                </a:lnTo>
                <a:lnTo>
                  <a:pt x="8229" y="211567"/>
                </a:lnTo>
                <a:lnTo>
                  <a:pt x="31089" y="255456"/>
                </a:lnTo>
                <a:lnTo>
                  <a:pt x="65836" y="290199"/>
                </a:lnTo>
                <a:lnTo>
                  <a:pt x="109727" y="313056"/>
                </a:lnTo>
                <a:lnTo>
                  <a:pt x="160019" y="321284"/>
                </a:lnTo>
                <a:lnTo>
                  <a:pt x="210311" y="313056"/>
                </a:lnTo>
                <a:lnTo>
                  <a:pt x="254203" y="290199"/>
                </a:lnTo>
                <a:lnTo>
                  <a:pt x="288950" y="255456"/>
                </a:lnTo>
                <a:lnTo>
                  <a:pt x="311810" y="211567"/>
                </a:lnTo>
                <a:lnTo>
                  <a:pt x="320039" y="161277"/>
                </a:lnTo>
                <a:close/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1" name="object 31"/>
          <p:cNvSpPr/>
          <p:nvPr/>
        </p:nvSpPr>
        <p:spPr>
          <a:xfrm>
            <a:off x="1411939" y="7197280"/>
            <a:ext cx="166369" cy="90157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2" name="object 32"/>
          <p:cNvSpPr/>
          <p:nvPr/>
        </p:nvSpPr>
        <p:spPr>
          <a:xfrm>
            <a:off x="1147156" y="6947260"/>
            <a:ext cx="325120" cy="218904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3" name="object 33"/>
          <p:cNvSpPr/>
          <p:nvPr/>
        </p:nvSpPr>
        <p:spPr>
          <a:xfrm>
            <a:off x="1299544" y="7810004"/>
            <a:ext cx="116839" cy="763270"/>
          </a:xfrm>
          <a:custGeom>
            <a:avLst/>
            <a:gdLst/>
            <a:ahLst/>
            <a:cxnLst/>
            <a:rect l="l" t="t" r="r" b="b"/>
            <a:pathLst>
              <a:path w="116840" h="763270">
                <a:moveTo>
                  <a:pt x="116839" y="763219"/>
                </a:moveTo>
                <a:lnTo>
                  <a:pt x="105372" y="717208"/>
                </a:lnTo>
                <a:lnTo>
                  <a:pt x="76522" y="681791"/>
                </a:lnTo>
                <a:lnTo>
                  <a:pt x="38621" y="656611"/>
                </a:lnTo>
                <a:lnTo>
                  <a:pt x="0" y="641311"/>
                </a:lnTo>
                <a:lnTo>
                  <a:pt x="68579" y="0"/>
                </a:lnTo>
              </a:path>
            </a:pathLst>
          </a:custGeom>
          <a:ln w="17780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4" name="object 34"/>
          <p:cNvSpPr/>
          <p:nvPr/>
        </p:nvSpPr>
        <p:spPr>
          <a:xfrm>
            <a:off x="1043004" y="7759204"/>
            <a:ext cx="91440" cy="13843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5" name="object 35"/>
          <p:cNvSpPr/>
          <p:nvPr/>
        </p:nvSpPr>
        <p:spPr>
          <a:xfrm>
            <a:off x="1624765" y="7662448"/>
            <a:ext cx="241935" cy="411480"/>
          </a:xfrm>
          <a:custGeom>
            <a:avLst/>
            <a:gdLst/>
            <a:ahLst/>
            <a:cxnLst/>
            <a:rect l="l" t="t" r="r" b="b"/>
            <a:pathLst>
              <a:path w="241935" h="411479">
                <a:moveTo>
                  <a:pt x="241858" y="26270"/>
                </a:moveTo>
                <a:lnTo>
                  <a:pt x="213125" y="12136"/>
                </a:lnTo>
                <a:lnTo>
                  <a:pt x="185004" y="3188"/>
                </a:lnTo>
                <a:lnTo>
                  <a:pt x="157788" y="0"/>
                </a:lnTo>
                <a:lnTo>
                  <a:pt x="131770" y="3147"/>
                </a:lnTo>
                <a:lnTo>
                  <a:pt x="84507" y="30746"/>
                </a:lnTo>
                <a:lnTo>
                  <a:pt x="45562" y="90586"/>
                </a:lnTo>
                <a:lnTo>
                  <a:pt x="29942" y="134032"/>
                </a:lnTo>
                <a:lnTo>
                  <a:pt x="17282" y="187263"/>
                </a:lnTo>
                <a:lnTo>
                  <a:pt x="7877" y="250853"/>
                </a:lnTo>
                <a:lnTo>
                  <a:pt x="2018" y="325377"/>
                </a:lnTo>
                <a:lnTo>
                  <a:pt x="0" y="411411"/>
                </a:lnTo>
              </a:path>
            </a:pathLst>
          </a:custGeom>
          <a:ln w="19050">
            <a:solidFill>
              <a:srgbClr val="009D5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6" name="object 36"/>
          <p:cNvSpPr/>
          <p:nvPr/>
        </p:nvSpPr>
        <p:spPr>
          <a:xfrm>
            <a:off x="1591974" y="8051215"/>
            <a:ext cx="66675" cy="124460"/>
          </a:xfrm>
          <a:custGeom>
            <a:avLst/>
            <a:gdLst/>
            <a:ahLst/>
            <a:cxnLst/>
            <a:rect l="l" t="t" r="r" b="b"/>
            <a:pathLst>
              <a:path w="66675" h="124459">
                <a:moveTo>
                  <a:pt x="66408" y="0"/>
                </a:moveTo>
                <a:lnTo>
                  <a:pt x="0" y="0"/>
                </a:lnTo>
                <a:lnTo>
                  <a:pt x="33185" y="123901"/>
                </a:lnTo>
                <a:lnTo>
                  <a:pt x="66408" y="0"/>
                </a:lnTo>
                <a:close/>
              </a:path>
            </a:pathLst>
          </a:custGeom>
          <a:solidFill>
            <a:srgbClr val="009D5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7" name="object 37"/>
          <p:cNvSpPr txBox="1"/>
          <p:nvPr/>
        </p:nvSpPr>
        <p:spPr>
          <a:xfrm>
            <a:off x="1112807" y="8684196"/>
            <a:ext cx="1033780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700" i="1">
                <a:solidFill>
                  <a:srgbClr val="231F20"/>
                </a:solidFill>
                <a:latin typeface="Times New Roman"/>
                <a:cs typeface="Times New Roman"/>
              </a:rPr>
              <a:t>I</a:t>
            </a:r>
            <a:r>
              <a:rPr dirty="0" baseline="-16666" sz="750">
                <a:solidFill>
                  <a:srgbClr val="231F20"/>
                </a:solidFill>
                <a:latin typeface="Arial"/>
                <a:cs typeface="Arial"/>
              </a:rPr>
              <a:t>s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: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Corriente de</a:t>
            </a:r>
            <a:r>
              <a:rPr dirty="0" sz="700" spc="-9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contacto</a:t>
            </a:r>
            <a:endParaRPr sz="700">
              <a:latin typeface="Arial"/>
              <a:cs typeface="Arial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4971873" y="7013734"/>
            <a:ext cx="662305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96215" algn="l"/>
                <a:tab pos="380365" algn="l"/>
              </a:tabLst>
            </a:pP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1	2	3</a:t>
            </a:r>
            <a:r>
              <a:rPr dirty="0" sz="700" spc="1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PE</a:t>
            </a:r>
            <a:endParaRPr sz="700">
              <a:latin typeface="Arial"/>
              <a:cs typeface="Arial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1917860" y="7265285"/>
            <a:ext cx="635000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96215" algn="l"/>
                <a:tab pos="380365" algn="l"/>
                <a:tab pos="557530" algn="l"/>
              </a:tabLst>
            </a:pP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1	2	3	N</a:t>
            </a:r>
            <a:endParaRPr sz="700">
              <a:latin typeface="Arial"/>
              <a:cs typeface="Arial"/>
            </a:endParaRPr>
          </a:p>
        </p:txBody>
      </p:sp>
      <p:sp>
        <p:nvSpPr>
          <p:cNvPr id="40" name="object 40"/>
          <p:cNvSpPr/>
          <p:nvPr/>
        </p:nvSpPr>
        <p:spPr>
          <a:xfrm>
            <a:off x="5198240" y="7165720"/>
            <a:ext cx="0" cy="281305"/>
          </a:xfrm>
          <a:custGeom>
            <a:avLst/>
            <a:gdLst/>
            <a:ahLst/>
            <a:cxnLst/>
            <a:rect l="l" t="t" r="r" b="b"/>
            <a:pathLst>
              <a:path w="0" h="281304">
                <a:moveTo>
                  <a:pt x="0" y="280924"/>
                </a:moveTo>
                <a:lnTo>
                  <a:pt x="0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1" name="object 41"/>
          <p:cNvSpPr/>
          <p:nvPr/>
        </p:nvSpPr>
        <p:spPr>
          <a:xfrm>
            <a:off x="5382403" y="7165720"/>
            <a:ext cx="0" cy="281305"/>
          </a:xfrm>
          <a:custGeom>
            <a:avLst/>
            <a:gdLst/>
            <a:ahLst/>
            <a:cxnLst/>
            <a:rect l="l" t="t" r="r" b="b"/>
            <a:pathLst>
              <a:path w="0" h="281304">
                <a:moveTo>
                  <a:pt x="0" y="280924"/>
                </a:moveTo>
                <a:lnTo>
                  <a:pt x="0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2" name="object 42"/>
          <p:cNvSpPr/>
          <p:nvPr/>
        </p:nvSpPr>
        <p:spPr>
          <a:xfrm>
            <a:off x="5318903" y="7856816"/>
            <a:ext cx="133350" cy="133350"/>
          </a:xfrm>
          <a:custGeom>
            <a:avLst/>
            <a:gdLst/>
            <a:ahLst/>
            <a:cxnLst/>
            <a:rect l="l" t="t" r="r" b="b"/>
            <a:pathLst>
              <a:path w="133350" h="133350">
                <a:moveTo>
                  <a:pt x="133350" y="133349"/>
                </a:moveTo>
                <a:lnTo>
                  <a:pt x="0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3" name="object 43"/>
          <p:cNvSpPr/>
          <p:nvPr/>
        </p:nvSpPr>
        <p:spPr>
          <a:xfrm>
            <a:off x="4925178" y="7856816"/>
            <a:ext cx="127000" cy="127000"/>
          </a:xfrm>
          <a:custGeom>
            <a:avLst/>
            <a:gdLst/>
            <a:ahLst/>
            <a:cxnLst/>
            <a:rect l="l" t="t" r="r" b="b"/>
            <a:pathLst>
              <a:path w="127000" h="127000">
                <a:moveTo>
                  <a:pt x="0" y="126999"/>
                </a:moveTo>
                <a:lnTo>
                  <a:pt x="126999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4" name="object 44"/>
          <p:cNvSpPr/>
          <p:nvPr/>
        </p:nvSpPr>
        <p:spPr>
          <a:xfrm>
            <a:off x="4918828" y="7365365"/>
            <a:ext cx="559435" cy="558800"/>
          </a:xfrm>
          <a:custGeom>
            <a:avLst/>
            <a:gdLst/>
            <a:ahLst/>
            <a:cxnLst/>
            <a:rect l="l" t="t" r="r" b="b"/>
            <a:pathLst>
              <a:path w="559435" h="558800">
                <a:moveTo>
                  <a:pt x="0" y="279374"/>
                </a:moveTo>
                <a:lnTo>
                  <a:pt x="3674" y="234216"/>
                </a:lnTo>
                <a:lnTo>
                  <a:pt x="14306" y="191320"/>
                </a:lnTo>
                <a:lnTo>
                  <a:pt x="31309" y="151272"/>
                </a:lnTo>
                <a:lnTo>
                  <a:pt x="54096" y="114660"/>
                </a:lnTo>
                <a:lnTo>
                  <a:pt x="82080" y="82070"/>
                </a:lnTo>
                <a:lnTo>
                  <a:pt x="114673" y="54090"/>
                </a:lnTo>
                <a:lnTo>
                  <a:pt x="151291" y="31306"/>
                </a:lnTo>
                <a:lnTo>
                  <a:pt x="191344" y="14305"/>
                </a:lnTo>
                <a:lnTo>
                  <a:pt x="234247" y="3674"/>
                </a:lnTo>
                <a:lnTo>
                  <a:pt x="279412" y="0"/>
                </a:lnTo>
                <a:lnTo>
                  <a:pt x="324578" y="3674"/>
                </a:lnTo>
                <a:lnTo>
                  <a:pt x="367480" y="14305"/>
                </a:lnTo>
                <a:lnTo>
                  <a:pt x="407534" y="31306"/>
                </a:lnTo>
                <a:lnTo>
                  <a:pt x="444151" y="54090"/>
                </a:lnTo>
                <a:lnTo>
                  <a:pt x="476745" y="82070"/>
                </a:lnTo>
                <a:lnTo>
                  <a:pt x="504729" y="114660"/>
                </a:lnTo>
                <a:lnTo>
                  <a:pt x="527515" y="151272"/>
                </a:lnTo>
                <a:lnTo>
                  <a:pt x="544518" y="191320"/>
                </a:lnTo>
                <a:lnTo>
                  <a:pt x="555150" y="234216"/>
                </a:lnTo>
                <a:lnTo>
                  <a:pt x="558825" y="279374"/>
                </a:lnTo>
                <a:lnTo>
                  <a:pt x="555150" y="324539"/>
                </a:lnTo>
                <a:lnTo>
                  <a:pt x="544518" y="367440"/>
                </a:lnTo>
                <a:lnTo>
                  <a:pt x="527515" y="407490"/>
                </a:lnTo>
                <a:lnTo>
                  <a:pt x="504729" y="444104"/>
                </a:lnTo>
                <a:lnTo>
                  <a:pt x="476745" y="476694"/>
                </a:lnTo>
                <a:lnTo>
                  <a:pt x="444151" y="504674"/>
                </a:lnTo>
                <a:lnTo>
                  <a:pt x="407534" y="527457"/>
                </a:lnTo>
                <a:lnTo>
                  <a:pt x="367480" y="544457"/>
                </a:lnTo>
                <a:lnTo>
                  <a:pt x="324578" y="555088"/>
                </a:lnTo>
                <a:lnTo>
                  <a:pt x="279412" y="558761"/>
                </a:lnTo>
                <a:lnTo>
                  <a:pt x="234247" y="555088"/>
                </a:lnTo>
                <a:lnTo>
                  <a:pt x="191344" y="544457"/>
                </a:lnTo>
                <a:lnTo>
                  <a:pt x="151291" y="527457"/>
                </a:lnTo>
                <a:lnTo>
                  <a:pt x="114673" y="504674"/>
                </a:lnTo>
                <a:lnTo>
                  <a:pt x="82080" y="476694"/>
                </a:lnTo>
                <a:lnTo>
                  <a:pt x="54096" y="444104"/>
                </a:lnTo>
                <a:lnTo>
                  <a:pt x="31309" y="407490"/>
                </a:lnTo>
                <a:lnTo>
                  <a:pt x="14306" y="367440"/>
                </a:lnTo>
                <a:lnTo>
                  <a:pt x="3674" y="324539"/>
                </a:lnTo>
                <a:lnTo>
                  <a:pt x="0" y="279374"/>
                </a:lnTo>
                <a:close/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5" name="object 45"/>
          <p:cNvSpPr/>
          <p:nvPr/>
        </p:nvSpPr>
        <p:spPr>
          <a:xfrm>
            <a:off x="4878175" y="7966023"/>
            <a:ext cx="640715" cy="640080"/>
          </a:xfrm>
          <a:custGeom>
            <a:avLst/>
            <a:gdLst/>
            <a:ahLst/>
            <a:cxnLst/>
            <a:rect l="l" t="t" r="r" b="b"/>
            <a:pathLst>
              <a:path w="640714" h="640079">
                <a:moveTo>
                  <a:pt x="0" y="0"/>
                </a:moveTo>
                <a:lnTo>
                  <a:pt x="640118" y="0"/>
                </a:lnTo>
                <a:lnTo>
                  <a:pt x="640118" y="640041"/>
                </a:lnTo>
                <a:lnTo>
                  <a:pt x="0" y="640041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6" name="object 46"/>
          <p:cNvSpPr/>
          <p:nvPr/>
        </p:nvSpPr>
        <p:spPr>
          <a:xfrm>
            <a:off x="4878175" y="7966023"/>
            <a:ext cx="640715" cy="640080"/>
          </a:xfrm>
          <a:custGeom>
            <a:avLst/>
            <a:gdLst/>
            <a:ahLst/>
            <a:cxnLst/>
            <a:rect l="l" t="t" r="r" b="b"/>
            <a:pathLst>
              <a:path w="640714" h="640079">
                <a:moveTo>
                  <a:pt x="0" y="0"/>
                </a:moveTo>
                <a:lnTo>
                  <a:pt x="640118" y="0"/>
                </a:lnTo>
                <a:lnTo>
                  <a:pt x="640118" y="640041"/>
                </a:lnTo>
                <a:lnTo>
                  <a:pt x="0" y="640041"/>
                </a:lnTo>
                <a:lnTo>
                  <a:pt x="0" y="0"/>
                </a:lnTo>
                <a:close/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7" name="object 47"/>
          <p:cNvSpPr/>
          <p:nvPr/>
        </p:nvSpPr>
        <p:spPr>
          <a:xfrm>
            <a:off x="5014078" y="7165720"/>
            <a:ext cx="0" cy="267335"/>
          </a:xfrm>
          <a:custGeom>
            <a:avLst/>
            <a:gdLst/>
            <a:ahLst/>
            <a:cxnLst/>
            <a:rect l="l" t="t" r="r" b="b"/>
            <a:pathLst>
              <a:path w="0" h="267334">
                <a:moveTo>
                  <a:pt x="0" y="266928"/>
                </a:moveTo>
                <a:lnTo>
                  <a:pt x="0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8" name="object 48"/>
          <p:cNvSpPr/>
          <p:nvPr/>
        </p:nvSpPr>
        <p:spPr>
          <a:xfrm>
            <a:off x="4958642" y="7504455"/>
            <a:ext cx="450850" cy="247015"/>
          </a:xfrm>
          <a:custGeom>
            <a:avLst/>
            <a:gdLst/>
            <a:ahLst/>
            <a:cxnLst/>
            <a:rect l="l" t="t" r="r" b="b"/>
            <a:pathLst>
              <a:path w="450850" h="247015">
                <a:moveTo>
                  <a:pt x="33108" y="0"/>
                </a:moveTo>
                <a:lnTo>
                  <a:pt x="0" y="63804"/>
                </a:lnTo>
                <a:lnTo>
                  <a:pt x="246557" y="246418"/>
                </a:lnTo>
                <a:lnTo>
                  <a:pt x="242471" y="151485"/>
                </a:lnTo>
                <a:lnTo>
                  <a:pt x="205193" y="151485"/>
                </a:lnTo>
                <a:lnTo>
                  <a:pt x="33108" y="0"/>
                </a:lnTo>
                <a:close/>
              </a:path>
              <a:path w="450850" h="247015">
                <a:moveTo>
                  <a:pt x="307098" y="104813"/>
                </a:moveTo>
                <a:lnTo>
                  <a:pt x="240461" y="104813"/>
                </a:lnTo>
                <a:lnTo>
                  <a:pt x="376377" y="204723"/>
                </a:lnTo>
                <a:lnTo>
                  <a:pt x="331431" y="211010"/>
                </a:lnTo>
                <a:lnTo>
                  <a:pt x="450367" y="246075"/>
                </a:lnTo>
                <a:lnTo>
                  <a:pt x="415623" y="183375"/>
                </a:lnTo>
                <a:lnTo>
                  <a:pt x="394309" y="183375"/>
                </a:lnTo>
                <a:lnTo>
                  <a:pt x="307098" y="104813"/>
                </a:lnTo>
                <a:close/>
              </a:path>
              <a:path w="450850" h="247015">
                <a:moveTo>
                  <a:pt x="392582" y="141795"/>
                </a:moveTo>
                <a:lnTo>
                  <a:pt x="394309" y="183375"/>
                </a:lnTo>
                <a:lnTo>
                  <a:pt x="415623" y="183375"/>
                </a:lnTo>
                <a:lnTo>
                  <a:pt x="392582" y="141795"/>
                </a:lnTo>
                <a:close/>
              </a:path>
              <a:path w="450850" h="247015">
                <a:moveTo>
                  <a:pt x="200558" y="8839"/>
                </a:moveTo>
                <a:lnTo>
                  <a:pt x="205193" y="151485"/>
                </a:lnTo>
                <a:lnTo>
                  <a:pt x="242471" y="151485"/>
                </a:lnTo>
                <a:lnTo>
                  <a:pt x="240461" y="104813"/>
                </a:lnTo>
                <a:lnTo>
                  <a:pt x="307098" y="104813"/>
                </a:lnTo>
                <a:lnTo>
                  <a:pt x="200558" y="8839"/>
                </a:lnTo>
                <a:close/>
              </a:path>
            </a:pathLst>
          </a:custGeom>
          <a:solidFill>
            <a:srgbClr val="009D5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9" name="object 49"/>
          <p:cNvSpPr/>
          <p:nvPr/>
        </p:nvSpPr>
        <p:spPr>
          <a:xfrm>
            <a:off x="4958642" y="7504455"/>
            <a:ext cx="450850" cy="247015"/>
          </a:xfrm>
          <a:custGeom>
            <a:avLst/>
            <a:gdLst/>
            <a:ahLst/>
            <a:cxnLst/>
            <a:rect l="l" t="t" r="r" b="b"/>
            <a:pathLst>
              <a:path w="450850" h="247015">
                <a:moveTo>
                  <a:pt x="205193" y="151485"/>
                </a:moveTo>
                <a:lnTo>
                  <a:pt x="200558" y="8839"/>
                </a:lnTo>
                <a:lnTo>
                  <a:pt x="394309" y="183375"/>
                </a:lnTo>
                <a:lnTo>
                  <a:pt x="392582" y="141795"/>
                </a:lnTo>
                <a:lnTo>
                  <a:pt x="450367" y="246075"/>
                </a:lnTo>
                <a:lnTo>
                  <a:pt x="331431" y="211010"/>
                </a:lnTo>
                <a:lnTo>
                  <a:pt x="376377" y="204723"/>
                </a:lnTo>
                <a:lnTo>
                  <a:pt x="240461" y="104813"/>
                </a:lnTo>
                <a:lnTo>
                  <a:pt x="246557" y="246418"/>
                </a:lnTo>
                <a:lnTo>
                  <a:pt x="0" y="63804"/>
                </a:lnTo>
                <a:lnTo>
                  <a:pt x="33108" y="0"/>
                </a:lnTo>
                <a:lnTo>
                  <a:pt x="205193" y="151485"/>
                </a:lnTo>
                <a:close/>
              </a:path>
            </a:pathLst>
          </a:custGeom>
          <a:ln w="3810">
            <a:solidFill>
              <a:srgbClr val="009D5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0" name="object 50"/>
          <p:cNvSpPr/>
          <p:nvPr/>
        </p:nvSpPr>
        <p:spPr>
          <a:xfrm>
            <a:off x="5477653" y="7165720"/>
            <a:ext cx="91440" cy="479425"/>
          </a:xfrm>
          <a:custGeom>
            <a:avLst/>
            <a:gdLst/>
            <a:ahLst/>
            <a:cxnLst/>
            <a:rect l="l" t="t" r="r" b="b"/>
            <a:pathLst>
              <a:path w="91439" h="479425">
                <a:moveTo>
                  <a:pt x="0" y="479018"/>
                </a:moveTo>
                <a:lnTo>
                  <a:pt x="91338" y="479018"/>
                </a:lnTo>
                <a:lnTo>
                  <a:pt x="91338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1" name="object 51"/>
          <p:cNvSpPr/>
          <p:nvPr/>
        </p:nvSpPr>
        <p:spPr>
          <a:xfrm>
            <a:off x="4597035" y="7685700"/>
            <a:ext cx="241935" cy="411480"/>
          </a:xfrm>
          <a:custGeom>
            <a:avLst/>
            <a:gdLst/>
            <a:ahLst/>
            <a:cxnLst/>
            <a:rect l="l" t="t" r="r" b="b"/>
            <a:pathLst>
              <a:path w="241935" h="411479">
                <a:moveTo>
                  <a:pt x="241871" y="26272"/>
                </a:moveTo>
                <a:lnTo>
                  <a:pt x="213138" y="12138"/>
                </a:lnTo>
                <a:lnTo>
                  <a:pt x="185016" y="3188"/>
                </a:lnTo>
                <a:lnTo>
                  <a:pt x="157799" y="0"/>
                </a:lnTo>
                <a:lnTo>
                  <a:pt x="131780" y="3146"/>
                </a:lnTo>
                <a:lnTo>
                  <a:pt x="84514" y="30744"/>
                </a:lnTo>
                <a:lnTo>
                  <a:pt x="45566" y="90582"/>
                </a:lnTo>
                <a:lnTo>
                  <a:pt x="29945" y="134028"/>
                </a:lnTo>
                <a:lnTo>
                  <a:pt x="17284" y="187259"/>
                </a:lnTo>
                <a:lnTo>
                  <a:pt x="7877" y="250851"/>
                </a:lnTo>
                <a:lnTo>
                  <a:pt x="2018" y="325376"/>
                </a:lnTo>
                <a:lnTo>
                  <a:pt x="0" y="411412"/>
                </a:lnTo>
              </a:path>
            </a:pathLst>
          </a:custGeom>
          <a:ln w="19050">
            <a:solidFill>
              <a:srgbClr val="009D5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2" name="object 52"/>
          <p:cNvSpPr/>
          <p:nvPr/>
        </p:nvSpPr>
        <p:spPr>
          <a:xfrm>
            <a:off x="4564244" y="8074469"/>
            <a:ext cx="66675" cy="124460"/>
          </a:xfrm>
          <a:custGeom>
            <a:avLst/>
            <a:gdLst/>
            <a:ahLst/>
            <a:cxnLst/>
            <a:rect l="l" t="t" r="r" b="b"/>
            <a:pathLst>
              <a:path w="66675" h="124459">
                <a:moveTo>
                  <a:pt x="66408" y="0"/>
                </a:moveTo>
                <a:lnTo>
                  <a:pt x="0" y="0"/>
                </a:lnTo>
                <a:lnTo>
                  <a:pt x="33197" y="123901"/>
                </a:lnTo>
                <a:lnTo>
                  <a:pt x="66408" y="0"/>
                </a:lnTo>
                <a:close/>
              </a:path>
            </a:pathLst>
          </a:custGeom>
          <a:solidFill>
            <a:srgbClr val="009D5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3" name="object 53"/>
          <p:cNvSpPr/>
          <p:nvPr/>
        </p:nvSpPr>
        <p:spPr>
          <a:xfrm>
            <a:off x="4799140" y="7485314"/>
            <a:ext cx="129669" cy="102704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4" name="object 54"/>
          <p:cNvSpPr/>
          <p:nvPr/>
        </p:nvSpPr>
        <p:spPr>
          <a:xfrm>
            <a:off x="4150186" y="7805331"/>
            <a:ext cx="346075" cy="797560"/>
          </a:xfrm>
          <a:custGeom>
            <a:avLst/>
            <a:gdLst/>
            <a:ahLst/>
            <a:cxnLst/>
            <a:rect l="l" t="t" r="r" b="b"/>
            <a:pathLst>
              <a:path w="346075" h="797559">
                <a:moveTo>
                  <a:pt x="345478" y="0"/>
                </a:moveTo>
                <a:lnTo>
                  <a:pt x="0" y="78739"/>
                </a:lnTo>
                <a:lnTo>
                  <a:pt x="0" y="732751"/>
                </a:lnTo>
                <a:lnTo>
                  <a:pt x="195605" y="797496"/>
                </a:lnTo>
                <a:lnTo>
                  <a:pt x="322605" y="722591"/>
                </a:lnTo>
                <a:lnTo>
                  <a:pt x="315290" y="663214"/>
                </a:lnTo>
                <a:lnTo>
                  <a:pt x="283087" y="626702"/>
                </a:lnTo>
                <a:lnTo>
                  <a:pt x="247787" y="608290"/>
                </a:lnTo>
                <a:lnTo>
                  <a:pt x="231178" y="603211"/>
                </a:lnTo>
                <a:lnTo>
                  <a:pt x="345478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5" name="object 55"/>
          <p:cNvSpPr/>
          <p:nvPr/>
        </p:nvSpPr>
        <p:spPr>
          <a:xfrm>
            <a:off x="4150186" y="7805331"/>
            <a:ext cx="346075" cy="797560"/>
          </a:xfrm>
          <a:custGeom>
            <a:avLst/>
            <a:gdLst/>
            <a:ahLst/>
            <a:cxnLst/>
            <a:rect l="l" t="t" r="r" b="b"/>
            <a:pathLst>
              <a:path w="346075" h="797559">
                <a:moveTo>
                  <a:pt x="345478" y="0"/>
                </a:moveTo>
                <a:lnTo>
                  <a:pt x="0" y="78739"/>
                </a:lnTo>
                <a:lnTo>
                  <a:pt x="0" y="732751"/>
                </a:lnTo>
                <a:lnTo>
                  <a:pt x="195605" y="797496"/>
                </a:lnTo>
                <a:lnTo>
                  <a:pt x="322605" y="722591"/>
                </a:lnTo>
                <a:lnTo>
                  <a:pt x="315290" y="663214"/>
                </a:lnTo>
                <a:lnTo>
                  <a:pt x="283087" y="626702"/>
                </a:lnTo>
                <a:lnTo>
                  <a:pt x="247787" y="608290"/>
                </a:lnTo>
                <a:lnTo>
                  <a:pt x="231178" y="603211"/>
                </a:lnTo>
                <a:lnTo>
                  <a:pt x="345478" y="0"/>
                </a:lnTo>
                <a:close/>
              </a:path>
            </a:pathLst>
          </a:custGeom>
          <a:ln w="635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6" name="object 56"/>
          <p:cNvSpPr/>
          <p:nvPr/>
        </p:nvSpPr>
        <p:spPr>
          <a:xfrm>
            <a:off x="4074633" y="7262443"/>
            <a:ext cx="167639" cy="101587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7" name="object 57"/>
          <p:cNvSpPr/>
          <p:nvPr/>
        </p:nvSpPr>
        <p:spPr>
          <a:xfrm>
            <a:off x="4371191" y="7284668"/>
            <a:ext cx="457834" cy="500380"/>
          </a:xfrm>
          <a:custGeom>
            <a:avLst/>
            <a:gdLst/>
            <a:ahLst/>
            <a:cxnLst/>
            <a:rect l="l" t="t" r="r" b="b"/>
            <a:pathLst>
              <a:path w="457835" h="500379">
                <a:moveTo>
                  <a:pt x="226072" y="0"/>
                </a:moveTo>
                <a:lnTo>
                  <a:pt x="217170" y="0"/>
                </a:lnTo>
                <a:lnTo>
                  <a:pt x="66040" y="29197"/>
                </a:lnTo>
                <a:lnTo>
                  <a:pt x="0" y="236207"/>
                </a:lnTo>
                <a:lnTo>
                  <a:pt x="1257" y="500354"/>
                </a:lnTo>
                <a:lnTo>
                  <a:pt x="132092" y="471144"/>
                </a:lnTo>
                <a:lnTo>
                  <a:pt x="149872" y="160020"/>
                </a:lnTo>
                <a:lnTo>
                  <a:pt x="170192" y="151117"/>
                </a:lnTo>
                <a:lnTo>
                  <a:pt x="408236" y="151117"/>
                </a:lnTo>
                <a:lnTo>
                  <a:pt x="226072" y="0"/>
                </a:lnTo>
                <a:close/>
              </a:path>
              <a:path w="457835" h="500379">
                <a:moveTo>
                  <a:pt x="408236" y="151117"/>
                </a:moveTo>
                <a:lnTo>
                  <a:pt x="170192" y="151117"/>
                </a:lnTo>
                <a:lnTo>
                  <a:pt x="448322" y="281914"/>
                </a:lnTo>
                <a:lnTo>
                  <a:pt x="457225" y="191757"/>
                </a:lnTo>
                <a:lnTo>
                  <a:pt x="408236" y="151117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8" name="object 58"/>
          <p:cNvSpPr/>
          <p:nvPr/>
        </p:nvSpPr>
        <p:spPr>
          <a:xfrm>
            <a:off x="4371191" y="7284668"/>
            <a:ext cx="457834" cy="500380"/>
          </a:xfrm>
          <a:custGeom>
            <a:avLst/>
            <a:gdLst/>
            <a:ahLst/>
            <a:cxnLst/>
            <a:rect l="l" t="t" r="r" b="b"/>
            <a:pathLst>
              <a:path w="457835" h="500379">
                <a:moveTo>
                  <a:pt x="217170" y="0"/>
                </a:moveTo>
                <a:lnTo>
                  <a:pt x="66040" y="29197"/>
                </a:lnTo>
                <a:lnTo>
                  <a:pt x="0" y="236207"/>
                </a:lnTo>
                <a:lnTo>
                  <a:pt x="1257" y="500354"/>
                </a:lnTo>
                <a:lnTo>
                  <a:pt x="132092" y="471144"/>
                </a:lnTo>
                <a:lnTo>
                  <a:pt x="149872" y="160020"/>
                </a:lnTo>
                <a:lnTo>
                  <a:pt x="170192" y="151117"/>
                </a:lnTo>
                <a:lnTo>
                  <a:pt x="448322" y="281914"/>
                </a:lnTo>
                <a:lnTo>
                  <a:pt x="457225" y="191757"/>
                </a:lnTo>
                <a:lnTo>
                  <a:pt x="226072" y="0"/>
                </a:lnTo>
                <a:lnTo>
                  <a:pt x="217170" y="0"/>
                </a:lnTo>
                <a:close/>
              </a:path>
            </a:pathLst>
          </a:custGeom>
          <a:ln w="635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9" name="object 59"/>
          <p:cNvSpPr/>
          <p:nvPr/>
        </p:nvSpPr>
        <p:spPr>
          <a:xfrm>
            <a:off x="4005405" y="7331658"/>
            <a:ext cx="330835" cy="510540"/>
          </a:xfrm>
          <a:custGeom>
            <a:avLst/>
            <a:gdLst/>
            <a:ahLst/>
            <a:cxnLst/>
            <a:rect l="l" t="t" r="r" b="b"/>
            <a:pathLst>
              <a:path w="330835" h="510540">
                <a:moveTo>
                  <a:pt x="323245" y="189217"/>
                </a:moveTo>
                <a:lnTo>
                  <a:pt x="148602" y="189217"/>
                </a:lnTo>
                <a:lnTo>
                  <a:pt x="149872" y="510501"/>
                </a:lnTo>
                <a:lnTo>
                  <a:pt x="330225" y="463511"/>
                </a:lnTo>
                <a:lnTo>
                  <a:pt x="327685" y="198094"/>
                </a:lnTo>
                <a:lnTo>
                  <a:pt x="323245" y="189217"/>
                </a:lnTo>
                <a:close/>
              </a:path>
              <a:path w="330835" h="510540">
                <a:moveTo>
                  <a:pt x="45732" y="0"/>
                </a:moveTo>
                <a:lnTo>
                  <a:pt x="25399" y="38099"/>
                </a:lnTo>
                <a:lnTo>
                  <a:pt x="7632" y="66039"/>
                </a:lnTo>
                <a:lnTo>
                  <a:pt x="0" y="476211"/>
                </a:lnTo>
                <a:lnTo>
                  <a:pt x="110502" y="443204"/>
                </a:lnTo>
                <a:lnTo>
                  <a:pt x="129552" y="208267"/>
                </a:lnTo>
                <a:lnTo>
                  <a:pt x="148602" y="189217"/>
                </a:lnTo>
                <a:lnTo>
                  <a:pt x="323245" y="189217"/>
                </a:lnTo>
                <a:lnTo>
                  <a:pt x="261645" y="66039"/>
                </a:lnTo>
                <a:lnTo>
                  <a:pt x="110502" y="66039"/>
                </a:lnTo>
                <a:lnTo>
                  <a:pt x="45732" y="0"/>
                </a:lnTo>
                <a:close/>
              </a:path>
              <a:path w="330835" h="510540">
                <a:moveTo>
                  <a:pt x="242595" y="29197"/>
                </a:moveTo>
                <a:lnTo>
                  <a:pt x="110502" y="66039"/>
                </a:lnTo>
                <a:lnTo>
                  <a:pt x="261645" y="66039"/>
                </a:lnTo>
                <a:lnTo>
                  <a:pt x="242595" y="29197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0" name="object 60"/>
          <p:cNvSpPr/>
          <p:nvPr/>
        </p:nvSpPr>
        <p:spPr>
          <a:xfrm>
            <a:off x="4005405" y="7331658"/>
            <a:ext cx="330835" cy="510540"/>
          </a:xfrm>
          <a:custGeom>
            <a:avLst/>
            <a:gdLst/>
            <a:ahLst/>
            <a:cxnLst/>
            <a:rect l="l" t="t" r="r" b="b"/>
            <a:pathLst>
              <a:path w="330835" h="510540">
                <a:moveTo>
                  <a:pt x="242595" y="29197"/>
                </a:moveTo>
                <a:lnTo>
                  <a:pt x="110502" y="66039"/>
                </a:lnTo>
                <a:lnTo>
                  <a:pt x="45732" y="0"/>
                </a:lnTo>
                <a:lnTo>
                  <a:pt x="25399" y="38099"/>
                </a:lnTo>
                <a:lnTo>
                  <a:pt x="7632" y="66039"/>
                </a:lnTo>
                <a:lnTo>
                  <a:pt x="0" y="476211"/>
                </a:lnTo>
                <a:lnTo>
                  <a:pt x="110502" y="443204"/>
                </a:lnTo>
                <a:lnTo>
                  <a:pt x="129552" y="208267"/>
                </a:lnTo>
                <a:lnTo>
                  <a:pt x="148602" y="189217"/>
                </a:lnTo>
                <a:lnTo>
                  <a:pt x="149872" y="510501"/>
                </a:lnTo>
                <a:lnTo>
                  <a:pt x="330225" y="463511"/>
                </a:lnTo>
                <a:lnTo>
                  <a:pt x="327685" y="198094"/>
                </a:lnTo>
                <a:lnTo>
                  <a:pt x="261645" y="66039"/>
                </a:lnTo>
                <a:lnTo>
                  <a:pt x="242595" y="29197"/>
                </a:lnTo>
                <a:close/>
              </a:path>
            </a:pathLst>
          </a:custGeom>
          <a:ln w="635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1" name="object 61"/>
          <p:cNvSpPr/>
          <p:nvPr/>
        </p:nvSpPr>
        <p:spPr>
          <a:xfrm>
            <a:off x="4282291" y="7289748"/>
            <a:ext cx="101600" cy="19683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2" name="object 62"/>
          <p:cNvSpPr/>
          <p:nvPr/>
        </p:nvSpPr>
        <p:spPr>
          <a:xfrm>
            <a:off x="4136228" y="6957034"/>
            <a:ext cx="320675" cy="321310"/>
          </a:xfrm>
          <a:custGeom>
            <a:avLst/>
            <a:gdLst/>
            <a:ahLst/>
            <a:cxnLst/>
            <a:rect l="l" t="t" r="r" b="b"/>
            <a:pathLst>
              <a:path w="320675" h="321309">
                <a:moveTo>
                  <a:pt x="320052" y="161277"/>
                </a:moveTo>
                <a:lnTo>
                  <a:pt x="311822" y="110371"/>
                </a:lnTo>
                <a:lnTo>
                  <a:pt x="288962" y="66108"/>
                </a:lnTo>
                <a:lnTo>
                  <a:pt x="254213" y="31170"/>
                </a:lnTo>
                <a:lnTo>
                  <a:pt x="210318" y="8239"/>
                </a:lnTo>
                <a:lnTo>
                  <a:pt x="160020" y="0"/>
                </a:lnTo>
                <a:lnTo>
                  <a:pt x="109728" y="8239"/>
                </a:lnTo>
                <a:lnTo>
                  <a:pt x="65836" y="31170"/>
                </a:lnTo>
                <a:lnTo>
                  <a:pt x="31089" y="66108"/>
                </a:lnTo>
                <a:lnTo>
                  <a:pt x="8229" y="110371"/>
                </a:lnTo>
                <a:lnTo>
                  <a:pt x="0" y="161277"/>
                </a:lnTo>
                <a:lnTo>
                  <a:pt x="8229" y="211567"/>
                </a:lnTo>
                <a:lnTo>
                  <a:pt x="31089" y="255456"/>
                </a:lnTo>
                <a:lnTo>
                  <a:pt x="65836" y="290199"/>
                </a:lnTo>
                <a:lnTo>
                  <a:pt x="109728" y="313056"/>
                </a:lnTo>
                <a:lnTo>
                  <a:pt x="160020" y="321284"/>
                </a:lnTo>
                <a:lnTo>
                  <a:pt x="210318" y="313056"/>
                </a:lnTo>
                <a:lnTo>
                  <a:pt x="254213" y="290199"/>
                </a:lnTo>
                <a:lnTo>
                  <a:pt x="288962" y="255456"/>
                </a:lnTo>
                <a:lnTo>
                  <a:pt x="311822" y="211567"/>
                </a:lnTo>
                <a:lnTo>
                  <a:pt x="320052" y="161277"/>
                </a:lnTo>
                <a:close/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3" name="object 63"/>
          <p:cNvSpPr/>
          <p:nvPr/>
        </p:nvSpPr>
        <p:spPr>
          <a:xfrm>
            <a:off x="4395956" y="7197686"/>
            <a:ext cx="166382" cy="90157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4" name="object 64"/>
          <p:cNvSpPr/>
          <p:nvPr/>
        </p:nvSpPr>
        <p:spPr>
          <a:xfrm>
            <a:off x="4131148" y="6947666"/>
            <a:ext cx="325132" cy="218905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5" name="object 65"/>
          <p:cNvSpPr/>
          <p:nvPr/>
        </p:nvSpPr>
        <p:spPr>
          <a:xfrm>
            <a:off x="4283548" y="7810410"/>
            <a:ext cx="117475" cy="763270"/>
          </a:xfrm>
          <a:custGeom>
            <a:avLst/>
            <a:gdLst/>
            <a:ahLst/>
            <a:cxnLst/>
            <a:rect l="l" t="t" r="r" b="b"/>
            <a:pathLst>
              <a:path w="117475" h="763270">
                <a:moveTo>
                  <a:pt x="116865" y="763219"/>
                </a:moveTo>
                <a:lnTo>
                  <a:pt x="105393" y="717208"/>
                </a:lnTo>
                <a:lnTo>
                  <a:pt x="76534" y="681791"/>
                </a:lnTo>
                <a:lnTo>
                  <a:pt x="38625" y="656611"/>
                </a:lnTo>
                <a:lnTo>
                  <a:pt x="0" y="641311"/>
                </a:lnTo>
                <a:lnTo>
                  <a:pt x="68592" y="0"/>
                </a:lnTo>
              </a:path>
            </a:pathLst>
          </a:custGeom>
          <a:ln w="17780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6" name="object 66"/>
          <p:cNvSpPr/>
          <p:nvPr/>
        </p:nvSpPr>
        <p:spPr>
          <a:xfrm>
            <a:off x="4026996" y="7759610"/>
            <a:ext cx="91452" cy="138430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7" name="object 67"/>
          <p:cNvSpPr/>
          <p:nvPr/>
        </p:nvSpPr>
        <p:spPr>
          <a:xfrm>
            <a:off x="5649611" y="7349210"/>
            <a:ext cx="0" cy="147955"/>
          </a:xfrm>
          <a:custGeom>
            <a:avLst/>
            <a:gdLst/>
            <a:ahLst/>
            <a:cxnLst/>
            <a:rect l="l" t="t" r="r" b="b"/>
            <a:pathLst>
              <a:path w="0" h="147954">
                <a:moveTo>
                  <a:pt x="0" y="147789"/>
                </a:moveTo>
                <a:lnTo>
                  <a:pt x="0" y="0"/>
                </a:lnTo>
              </a:path>
            </a:pathLst>
          </a:custGeom>
          <a:ln w="9525">
            <a:solidFill>
              <a:srgbClr val="009D5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8" name="object 68"/>
          <p:cNvSpPr/>
          <p:nvPr/>
        </p:nvSpPr>
        <p:spPr>
          <a:xfrm>
            <a:off x="5627196" y="7281709"/>
            <a:ext cx="44450" cy="83185"/>
          </a:xfrm>
          <a:custGeom>
            <a:avLst/>
            <a:gdLst/>
            <a:ahLst/>
            <a:cxnLst/>
            <a:rect l="l" t="t" r="r" b="b"/>
            <a:pathLst>
              <a:path w="44450" h="83184">
                <a:moveTo>
                  <a:pt x="22136" y="0"/>
                </a:moveTo>
                <a:lnTo>
                  <a:pt x="0" y="82600"/>
                </a:lnTo>
                <a:lnTo>
                  <a:pt x="44284" y="82600"/>
                </a:lnTo>
                <a:lnTo>
                  <a:pt x="22136" y="0"/>
                </a:lnTo>
                <a:close/>
              </a:path>
            </a:pathLst>
          </a:custGeom>
          <a:solidFill>
            <a:srgbClr val="009D5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9" name="object 69"/>
          <p:cNvSpPr txBox="1"/>
          <p:nvPr/>
        </p:nvSpPr>
        <p:spPr>
          <a:xfrm>
            <a:off x="5647745" y="7381706"/>
            <a:ext cx="145415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800" i="1">
                <a:solidFill>
                  <a:srgbClr val="231F20"/>
                </a:solidFill>
                <a:latin typeface="Times New Roman"/>
                <a:cs typeface="Times New Roman"/>
              </a:rPr>
              <a:t>I</a:t>
            </a:r>
            <a:r>
              <a:rPr dirty="0" baseline="-22222" sz="750">
                <a:solidFill>
                  <a:srgbClr val="231F20"/>
                </a:solidFill>
                <a:latin typeface="Arial"/>
                <a:cs typeface="Arial"/>
              </a:rPr>
              <a:t>d</a:t>
            </a:r>
            <a:endParaRPr baseline="-22222" sz="750">
              <a:latin typeface="Arial"/>
              <a:cs typeface="Arial"/>
            </a:endParaRPr>
          </a:p>
        </p:txBody>
      </p:sp>
      <p:sp>
        <p:nvSpPr>
          <p:cNvPr id="70" name="object 70"/>
          <p:cNvSpPr/>
          <p:nvPr/>
        </p:nvSpPr>
        <p:spPr>
          <a:xfrm>
            <a:off x="4918828" y="7365365"/>
            <a:ext cx="559435" cy="558800"/>
          </a:xfrm>
          <a:custGeom>
            <a:avLst/>
            <a:gdLst/>
            <a:ahLst/>
            <a:cxnLst/>
            <a:rect l="l" t="t" r="r" b="b"/>
            <a:pathLst>
              <a:path w="559435" h="558800">
                <a:moveTo>
                  <a:pt x="279412" y="0"/>
                </a:moveTo>
                <a:lnTo>
                  <a:pt x="234247" y="3674"/>
                </a:lnTo>
                <a:lnTo>
                  <a:pt x="191344" y="14305"/>
                </a:lnTo>
                <a:lnTo>
                  <a:pt x="151291" y="31306"/>
                </a:lnTo>
                <a:lnTo>
                  <a:pt x="114673" y="54090"/>
                </a:lnTo>
                <a:lnTo>
                  <a:pt x="82080" y="82070"/>
                </a:lnTo>
                <a:lnTo>
                  <a:pt x="54096" y="114660"/>
                </a:lnTo>
                <a:lnTo>
                  <a:pt x="31309" y="151272"/>
                </a:lnTo>
                <a:lnTo>
                  <a:pt x="14306" y="191320"/>
                </a:lnTo>
                <a:lnTo>
                  <a:pt x="3674" y="234216"/>
                </a:lnTo>
                <a:lnTo>
                  <a:pt x="0" y="279374"/>
                </a:lnTo>
                <a:lnTo>
                  <a:pt x="3674" y="324539"/>
                </a:lnTo>
                <a:lnTo>
                  <a:pt x="14306" y="367440"/>
                </a:lnTo>
                <a:lnTo>
                  <a:pt x="31309" y="407490"/>
                </a:lnTo>
                <a:lnTo>
                  <a:pt x="54096" y="444104"/>
                </a:lnTo>
                <a:lnTo>
                  <a:pt x="82080" y="476694"/>
                </a:lnTo>
                <a:lnTo>
                  <a:pt x="114673" y="504674"/>
                </a:lnTo>
                <a:lnTo>
                  <a:pt x="151291" y="527457"/>
                </a:lnTo>
                <a:lnTo>
                  <a:pt x="191344" y="544457"/>
                </a:lnTo>
                <a:lnTo>
                  <a:pt x="234247" y="555088"/>
                </a:lnTo>
                <a:lnTo>
                  <a:pt x="279412" y="558761"/>
                </a:lnTo>
                <a:lnTo>
                  <a:pt x="324578" y="555088"/>
                </a:lnTo>
                <a:lnTo>
                  <a:pt x="367480" y="544457"/>
                </a:lnTo>
                <a:lnTo>
                  <a:pt x="407534" y="527457"/>
                </a:lnTo>
                <a:lnTo>
                  <a:pt x="444151" y="504674"/>
                </a:lnTo>
                <a:lnTo>
                  <a:pt x="476745" y="476694"/>
                </a:lnTo>
                <a:lnTo>
                  <a:pt x="504729" y="444104"/>
                </a:lnTo>
                <a:lnTo>
                  <a:pt x="527515" y="407490"/>
                </a:lnTo>
                <a:lnTo>
                  <a:pt x="544518" y="367440"/>
                </a:lnTo>
                <a:lnTo>
                  <a:pt x="555150" y="324539"/>
                </a:lnTo>
                <a:lnTo>
                  <a:pt x="558825" y="279374"/>
                </a:lnTo>
                <a:lnTo>
                  <a:pt x="555150" y="234216"/>
                </a:lnTo>
                <a:lnTo>
                  <a:pt x="544518" y="191320"/>
                </a:lnTo>
                <a:lnTo>
                  <a:pt x="527515" y="151272"/>
                </a:lnTo>
                <a:lnTo>
                  <a:pt x="504729" y="114660"/>
                </a:lnTo>
                <a:lnTo>
                  <a:pt x="476745" y="82070"/>
                </a:lnTo>
                <a:lnTo>
                  <a:pt x="444151" y="54090"/>
                </a:lnTo>
                <a:lnTo>
                  <a:pt x="407534" y="31306"/>
                </a:lnTo>
                <a:lnTo>
                  <a:pt x="367480" y="14305"/>
                </a:lnTo>
                <a:lnTo>
                  <a:pt x="324578" y="3674"/>
                </a:lnTo>
                <a:lnTo>
                  <a:pt x="27941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1" name="object 71"/>
          <p:cNvSpPr txBox="1"/>
          <p:nvPr/>
        </p:nvSpPr>
        <p:spPr>
          <a:xfrm>
            <a:off x="1914151" y="7659120"/>
            <a:ext cx="628015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Canalizaciones 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eléctricas</a:t>
            </a:r>
            <a:endParaRPr sz="700">
              <a:latin typeface="Arial"/>
              <a:cs typeface="Arial"/>
            </a:endParaRPr>
          </a:p>
        </p:txBody>
      </p:sp>
      <p:sp>
        <p:nvSpPr>
          <p:cNvPr id="72" name="object 72"/>
          <p:cNvSpPr txBox="1"/>
          <p:nvPr/>
        </p:nvSpPr>
        <p:spPr>
          <a:xfrm>
            <a:off x="5551499" y="7685370"/>
            <a:ext cx="474980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700" spc="-10">
                <a:solidFill>
                  <a:srgbClr val="231F20"/>
                </a:solidFill>
                <a:latin typeface="Arial"/>
                <a:cs typeface="Arial"/>
              </a:rPr>
              <a:t>Defecto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de 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aislamiento</a:t>
            </a:r>
            <a:endParaRPr sz="700">
              <a:latin typeface="Arial"/>
              <a:cs typeface="Arial"/>
            </a:endParaRPr>
          </a:p>
        </p:txBody>
      </p:sp>
      <p:sp>
        <p:nvSpPr>
          <p:cNvPr id="73" name="object 73"/>
          <p:cNvSpPr txBox="1"/>
          <p:nvPr/>
        </p:nvSpPr>
        <p:spPr>
          <a:xfrm>
            <a:off x="1574984" y="8182486"/>
            <a:ext cx="142240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800" i="1">
                <a:solidFill>
                  <a:srgbClr val="231F20"/>
                </a:solidFill>
                <a:latin typeface="Times New Roman"/>
                <a:cs typeface="Times New Roman"/>
              </a:rPr>
              <a:t>I</a:t>
            </a:r>
            <a:r>
              <a:rPr dirty="0" baseline="-16666" sz="750">
                <a:solidFill>
                  <a:srgbClr val="231F20"/>
                </a:solidFill>
                <a:latin typeface="Arial"/>
                <a:cs typeface="Arial"/>
              </a:rPr>
              <a:t>s</a:t>
            </a:r>
            <a:endParaRPr baseline="-16666" sz="750">
              <a:latin typeface="Arial"/>
              <a:cs typeface="Arial"/>
            </a:endParaRPr>
          </a:p>
        </p:txBody>
      </p:sp>
      <p:sp>
        <p:nvSpPr>
          <p:cNvPr id="74" name="object 74"/>
          <p:cNvSpPr txBox="1"/>
          <p:nvPr/>
        </p:nvSpPr>
        <p:spPr>
          <a:xfrm>
            <a:off x="4547251" y="8205738"/>
            <a:ext cx="142240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800" i="1">
                <a:solidFill>
                  <a:srgbClr val="231F20"/>
                </a:solidFill>
                <a:latin typeface="Times New Roman"/>
                <a:cs typeface="Times New Roman"/>
              </a:rPr>
              <a:t>I</a:t>
            </a:r>
            <a:r>
              <a:rPr dirty="0" baseline="-22222" sz="750">
                <a:solidFill>
                  <a:srgbClr val="231F20"/>
                </a:solidFill>
                <a:latin typeface="Arial"/>
                <a:cs typeface="Arial"/>
              </a:rPr>
              <a:t>s</a:t>
            </a:r>
            <a:endParaRPr baseline="-22222" sz="750">
              <a:latin typeface="Arial"/>
              <a:cs typeface="Arial"/>
            </a:endParaRPr>
          </a:p>
        </p:txBody>
      </p:sp>
      <p:sp>
        <p:nvSpPr>
          <p:cNvPr id="75" name="object 75"/>
          <p:cNvSpPr txBox="1"/>
          <p:nvPr/>
        </p:nvSpPr>
        <p:spPr>
          <a:xfrm>
            <a:off x="4833903" y="8684204"/>
            <a:ext cx="1588135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700" spc="-5" i="1">
                <a:solidFill>
                  <a:srgbClr val="231F20"/>
                </a:solidFill>
                <a:latin typeface="Times New Roman"/>
                <a:cs typeface="Times New Roman"/>
              </a:rPr>
              <a:t>I</a:t>
            </a:r>
            <a:r>
              <a:rPr dirty="0" baseline="-16666" sz="750" spc="-7">
                <a:solidFill>
                  <a:srgbClr val="231F20"/>
                </a:solidFill>
                <a:latin typeface="Arial"/>
                <a:cs typeface="Arial"/>
              </a:rPr>
              <a:t>d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: Corriente de </a:t>
            </a:r>
            <a:r>
              <a:rPr dirty="0" sz="700" spc="-10">
                <a:solidFill>
                  <a:srgbClr val="231F20"/>
                </a:solidFill>
                <a:latin typeface="Arial"/>
                <a:cs typeface="Arial"/>
              </a:rPr>
              <a:t>defecto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de</a:t>
            </a:r>
            <a:r>
              <a:rPr dirty="0" sz="700" spc="-6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aislamiento</a:t>
            </a:r>
            <a:endParaRPr sz="700">
              <a:latin typeface="Arial"/>
              <a:cs typeface="Arial"/>
            </a:endParaRPr>
          </a:p>
        </p:txBody>
      </p:sp>
      <p:sp>
        <p:nvSpPr>
          <p:cNvPr id="76" name="object 76"/>
          <p:cNvSpPr txBox="1"/>
          <p:nvPr/>
        </p:nvSpPr>
        <p:spPr>
          <a:xfrm>
            <a:off x="526926" y="8995663"/>
            <a:ext cx="1132840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 spc="-10" b="1" i="1">
                <a:solidFill>
                  <a:srgbClr val="009D57"/>
                </a:solidFill>
                <a:latin typeface="Arial"/>
                <a:cs typeface="Arial"/>
              </a:rPr>
              <a:t>Fig. </a:t>
            </a:r>
            <a:r>
              <a:rPr dirty="0" sz="700" spc="-20" b="1" i="1">
                <a:solidFill>
                  <a:srgbClr val="009D57"/>
                </a:solidFill>
                <a:latin typeface="Arial"/>
                <a:cs typeface="Arial"/>
              </a:rPr>
              <a:t>F2: </a:t>
            </a:r>
            <a:r>
              <a:rPr dirty="0" sz="700" i="1">
                <a:solidFill>
                  <a:srgbClr val="231F20"/>
                </a:solidFill>
                <a:latin typeface="Arial"/>
                <a:cs typeface="Arial"/>
              </a:rPr>
              <a:t>Contactos</a:t>
            </a:r>
            <a:r>
              <a:rPr dirty="0" sz="700" spc="-15" i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 i="1">
                <a:solidFill>
                  <a:srgbClr val="231F20"/>
                </a:solidFill>
                <a:latin typeface="Arial"/>
                <a:cs typeface="Arial"/>
              </a:rPr>
              <a:t>directos.</a:t>
            </a:r>
            <a:endParaRPr sz="700">
              <a:latin typeface="Arial"/>
              <a:cs typeface="Arial"/>
            </a:endParaRPr>
          </a:p>
        </p:txBody>
      </p:sp>
      <p:sp>
        <p:nvSpPr>
          <p:cNvPr id="77" name="object 77"/>
          <p:cNvSpPr txBox="1"/>
          <p:nvPr/>
        </p:nvSpPr>
        <p:spPr>
          <a:xfrm>
            <a:off x="3191259" y="8995663"/>
            <a:ext cx="1177290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 spc="-10" b="1" i="1">
                <a:solidFill>
                  <a:srgbClr val="009D57"/>
                </a:solidFill>
                <a:latin typeface="Arial"/>
                <a:cs typeface="Arial"/>
              </a:rPr>
              <a:t>Fig </a:t>
            </a:r>
            <a:r>
              <a:rPr dirty="0" sz="700" spc="-20" b="1" i="1">
                <a:solidFill>
                  <a:srgbClr val="009D57"/>
                </a:solidFill>
                <a:latin typeface="Arial"/>
                <a:cs typeface="Arial"/>
              </a:rPr>
              <a:t>F3: </a:t>
            </a:r>
            <a:r>
              <a:rPr dirty="0" sz="700" i="1">
                <a:solidFill>
                  <a:srgbClr val="231F20"/>
                </a:solidFill>
                <a:latin typeface="Arial"/>
                <a:cs typeface="Arial"/>
              </a:rPr>
              <a:t>Contactos</a:t>
            </a:r>
            <a:r>
              <a:rPr dirty="0" sz="700" spc="-30" i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 i="1">
                <a:solidFill>
                  <a:srgbClr val="231F20"/>
                </a:solidFill>
                <a:latin typeface="Arial"/>
                <a:cs typeface="Arial"/>
              </a:rPr>
              <a:t>indirectos.</a:t>
            </a:r>
            <a:endParaRPr sz="700">
              <a:latin typeface="Arial"/>
              <a:cs typeface="Arial"/>
            </a:endParaRPr>
          </a:p>
        </p:txBody>
      </p:sp>
      <p:sp>
        <p:nvSpPr>
          <p:cNvPr id="78" name="object 78"/>
          <p:cNvSpPr txBox="1"/>
          <p:nvPr/>
        </p:nvSpPr>
        <p:spPr>
          <a:xfrm>
            <a:off x="527307" y="10456164"/>
            <a:ext cx="640080" cy="1168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">
                <a:solidFill>
                  <a:srgbClr val="231F20"/>
                </a:solidFill>
                <a:latin typeface="Arial"/>
                <a:cs typeface="Arial"/>
              </a:rPr>
              <a:t>Schneider</a:t>
            </a:r>
            <a:r>
              <a:rPr dirty="0" sz="600" spc="-6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600">
                <a:solidFill>
                  <a:srgbClr val="231F20"/>
                </a:solidFill>
                <a:latin typeface="Arial"/>
                <a:cs typeface="Arial"/>
              </a:rPr>
              <a:t>Electric</a:t>
            </a:r>
            <a:endParaRPr sz="600">
              <a:latin typeface="Arial"/>
              <a:cs typeface="Arial"/>
            </a:endParaRPr>
          </a:p>
        </p:txBody>
      </p:sp>
      <p:sp>
        <p:nvSpPr>
          <p:cNvPr id="79" name="object 79"/>
          <p:cNvSpPr txBox="1"/>
          <p:nvPr/>
        </p:nvSpPr>
        <p:spPr>
          <a:xfrm>
            <a:off x="5474592" y="10456164"/>
            <a:ext cx="1558925" cy="1168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">
                <a:solidFill>
                  <a:srgbClr val="231F20"/>
                </a:solidFill>
                <a:latin typeface="Arial"/>
                <a:cs typeface="Arial"/>
              </a:rPr>
              <a:t>Guía </a:t>
            </a:r>
            <a:r>
              <a:rPr dirty="0" sz="600" spc="-5">
                <a:solidFill>
                  <a:srgbClr val="231F20"/>
                </a:solidFill>
                <a:latin typeface="Arial"/>
                <a:cs typeface="Arial"/>
              </a:rPr>
              <a:t>de diseño de instalaciones eléctricas</a:t>
            </a:r>
            <a:r>
              <a:rPr dirty="0" sz="600" spc="-4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600" spc="-5">
                <a:solidFill>
                  <a:srgbClr val="231F20"/>
                </a:solidFill>
                <a:latin typeface="Arial"/>
                <a:cs typeface="Arial"/>
              </a:rPr>
              <a:t>08</a:t>
            </a:r>
            <a:endParaRPr sz="600">
              <a:latin typeface="Arial"/>
              <a:cs typeface="Arial"/>
            </a:endParaRPr>
          </a:p>
        </p:txBody>
      </p:sp>
      <p:sp>
        <p:nvSpPr>
          <p:cNvPr id="80" name="object 80"/>
          <p:cNvSpPr/>
          <p:nvPr/>
        </p:nvSpPr>
        <p:spPr>
          <a:xfrm>
            <a:off x="3644118" y="10508992"/>
            <a:ext cx="113373" cy="118075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1" name="object 81"/>
          <p:cNvSpPr/>
          <p:nvPr/>
        </p:nvSpPr>
        <p:spPr>
          <a:xfrm>
            <a:off x="3557464" y="10441380"/>
            <a:ext cx="450037" cy="182499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2" name="object 82"/>
          <p:cNvSpPr/>
          <p:nvPr/>
        </p:nvSpPr>
        <p:spPr>
          <a:xfrm>
            <a:off x="3635086" y="10532262"/>
            <a:ext cx="108064" cy="95602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3" name="object 83"/>
          <p:cNvSpPr/>
          <p:nvPr/>
        </p:nvSpPr>
        <p:spPr>
          <a:xfrm>
            <a:off x="3652274" y="10532261"/>
            <a:ext cx="88895" cy="71589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40134" y="10409999"/>
            <a:ext cx="7016115" cy="0"/>
          </a:xfrm>
          <a:custGeom>
            <a:avLst/>
            <a:gdLst/>
            <a:ahLst/>
            <a:cxnLst/>
            <a:rect l="l" t="t" r="r" b="b"/>
            <a:pathLst>
              <a:path w="7016115" h="0">
                <a:moveTo>
                  <a:pt x="0" y="0"/>
                </a:moveTo>
                <a:lnTo>
                  <a:pt x="7015860" y="0"/>
                </a:lnTo>
              </a:path>
            </a:pathLst>
          </a:custGeom>
          <a:ln w="10287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3204086" y="5437949"/>
            <a:ext cx="3816350" cy="0"/>
          </a:xfrm>
          <a:custGeom>
            <a:avLst/>
            <a:gdLst/>
            <a:ahLst/>
            <a:cxnLst/>
            <a:rect l="l" t="t" r="r" b="b"/>
            <a:pathLst>
              <a:path w="3816350" h="0">
                <a:moveTo>
                  <a:pt x="0" y="0"/>
                </a:moveTo>
                <a:lnTo>
                  <a:pt x="3816096" y="0"/>
                </a:lnTo>
              </a:path>
            </a:pathLst>
          </a:custGeom>
          <a:ln w="25526">
            <a:solidFill>
              <a:srgbClr val="009D5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539372" y="8700451"/>
            <a:ext cx="2484120" cy="0"/>
          </a:xfrm>
          <a:custGeom>
            <a:avLst/>
            <a:gdLst/>
            <a:ahLst/>
            <a:cxnLst/>
            <a:rect l="l" t="t" r="r" b="b"/>
            <a:pathLst>
              <a:path w="2484120" h="0">
                <a:moveTo>
                  <a:pt x="0" y="0"/>
                </a:moveTo>
                <a:lnTo>
                  <a:pt x="2484120" y="0"/>
                </a:lnTo>
              </a:path>
            </a:pathLst>
          </a:custGeom>
          <a:ln w="25526">
            <a:solidFill>
              <a:srgbClr val="009D5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3204086" y="3967289"/>
            <a:ext cx="3816350" cy="0"/>
          </a:xfrm>
          <a:custGeom>
            <a:avLst/>
            <a:gdLst/>
            <a:ahLst/>
            <a:cxnLst/>
            <a:rect l="l" t="t" r="r" b="b"/>
            <a:pathLst>
              <a:path w="3816350" h="0">
                <a:moveTo>
                  <a:pt x="0" y="0"/>
                </a:moveTo>
                <a:lnTo>
                  <a:pt x="3816096" y="0"/>
                </a:lnTo>
              </a:path>
            </a:pathLst>
          </a:custGeom>
          <a:ln w="25526">
            <a:solidFill>
              <a:srgbClr val="009D5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 txBox="1"/>
          <p:nvPr/>
        </p:nvSpPr>
        <p:spPr>
          <a:xfrm>
            <a:off x="528196" y="237870"/>
            <a:ext cx="2091055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-15" b="1">
                <a:solidFill>
                  <a:srgbClr val="009D57"/>
                </a:solidFill>
                <a:latin typeface="Arial"/>
                <a:cs typeface="Arial"/>
              </a:rPr>
              <a:t>F </a:t>
            </a:r>
            <a:r>
              <a:rPr dirty="0" sz="800" spc="55" b="1">
                <a:solidFill>
                  <a:srgbClr val="009D57"/>
                </a:solidFill>
                <a:latin typeface="Arial"/>
                <a:cs typeface="Arial"/>
              </a:rPr>
              <a:t>- </a:t>
            </a:r>
            <a:r>
              <a:rPr dirty="0" sz="800" b="1">
                <a:solidFill>
                  <a:srgbClr val="009D57"/>
                </a:solidFill>
                <a:latin typeface="Arial"/>
                <a:cs typeface="Arial"/>
              </a:rPr>
              <a:t>Protección contra descargas</a:t>
            </a:r>
            <a:r>
              <a:rPr dirty="0" sz="800" spc="-40" b="1">
                <a:solidFill>
                  <a:srgbClr val="009D57"/>
                </a:solidFill>
                <a:latin typeface="Arial"/>
                <a:cs typeface="Arial"/>
              </a:rPr>
              <a:t> </a:t>
            </a:r>
            <a:r>
              <a:rPr dirty="0" sz="800" b="1">
                <a:solidFill>
                  <a:srgbClr val="009D57"/>
                </a:solidFill>
                <a:latin typeface="Arial"/>
                <a:cs typeface="Arial"/>
              </a:rPr>
              <a:t>eléctricas</a:t>
            </a:r>
            <a:endParaRPr sz="8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191386" y="212597"/>
            <a:ext cx="3776345" cy="574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800" spc="-5" b="1">
                <a:solidFill>
                  <a:srgbClr val="231F20"/>
                </a:solidFill>
                <a:latin typeface="Arial"/>
                <a:cs typeface="Arial"/>
              </a:rPr>
              <a:t>2 </a:t>
            </a:r>
            <a:r>
              <a:rPr dirty="0" sz="1800" b="1">
                <a:solidFill>
                  <a:srgbClr val="231F20"/>
                </a:solidFill>
                <a:latin typeface="Arial"/>
                <a:cs typeface="Arial"/>
              </a:rPr>
              <a:t>Protección </a:t>
            </a:r>
            <a:r>
              <a:rPr dirty="0" sz="1800" spc="10" b="1">
                <a:solidFill>
                  <a:srgbClr val="231F20"/>
                </a:solidFill>
                <a:latin typeface="Arial"/>
                <a:cs typeface="Arial"/>
              </a:rPr>
              <a:t>contra </a:t>
            </a:r>
            <a:r>
              <a:rPr dirty="0" sz="1800" spc="-25" b="1">
                <a:solidFill>
                  <a:srgbClr val="231F20"/>
                </a:solidFill>
                <a:latin typeface="Arial"/>
                <a:cs typeface="Arial"/>
              </a:rPr>
              <a:t>los</a:t>
            </a:r>
            <a:r>
              <a:rPr dirty="0" sz="1800" spc="-6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800" spc="10" b="1">
                <a:solidFill>
                  <a:srgbClr val="231F20"/>
                </a:solidFill>
                <a:latin typeface="Arial"/>
                <a:cs typeface="Arial"/>
              </a:rPr>
              <a:t>contactos  </a:t>
            </a:r>
            <a:r>
              <a:rPr dirty="0" sz="1800" spc="-10" b="1">
                <a:solidFill>
                  <a:srgbClr val="231F20"/>
                </a:solidFill>
                <a:latin typeface="Arial"/>
                <a:cs typeface="Arial"/>
              </a:rPr>
              <a:t>directos</a:t>
            </a:r>
            <a:endParaRPr sz="1800">
              <a:latin typeface="Arial"/>
              <a:cs typeface="Arial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0" y="2925825"/>
            <a:ext cx="504190" cy="396240"/>
          </a:xfrm>
          <a:custGeom>
            <a:avLst/>
            <a:gdLst/>
            <a:ahLst/>
            <a:cxnLst/>
            <a:rect l="l" t="t" r="r" b="b"/>
            <a:pathLst>
              <a:path w="504190" h="396239">
                <a:moveTo>
                  <a:pt x="0" y="396240"/>
                </a:moveTo>
                <a:lnTo>
                  <a:pt x="0" y="0"/>
                </a:lnTo>
                <a:lnTo>
                  <a:pt x="503939" y="0"/>
                </a:lnTo>
                <a:lnTo>
                  <a:pt x="503939" y="396240"/>
                </a:lnTo>
                <a:lnTo>
                  <a:pt x="0" y="39624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 txBox="1"/>
          <p:nvPr/>
        </p:nvSpPr>
        <p:spPr>
          <a:xfrm>
            <a:off x="324742" y="2898520"/>
            <a:ext cx="174625" cy="177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00" b="1">
                <a:solidFill>
                  <a:srgbClr val="FFFFFF"/>
                </a:solidFill>
                <a:latin typeface="Arial"/>
                <a:cs typeface="Arial"/>
              </a:rPr>
              <a:t>F</a:t>
            </a:r>
            <a:r>
              <a:rPr dirty="0" sz="1000" spc="-5" b="1">
                <a:solidFill>
                  <a:srgbClr val="FFFFFF"/>
                </a:solidFill>
                <a:latin typeface="Arial"/>
                <a:cs typeface="Arial"/>
              </a:rPr>
              <a:t>4</a:t>
            </a:r>
            <a:endParaRPr sz="10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166317" y="1408302"/>
            <a:ext cx="3863975" cy="115951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 marR="79375" indent="635">
              <a:lnSpc>
                <a:spcPct val="100000"/>
              </a:lnSpc>
              <a:spcBef>
                <a:spcPts val="100"/>
              </a:spcBef>
            </a:pP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Normalmente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utilizan dos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medidas complementarias como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protección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contra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los  peligros ocasionados por los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contactos</a:t>
            </a:r>
            <a:r>
              <a:rPr dirty="0" sz="8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directos:</a:t>
            </a:r>
            <a:endParaRPr sz="800">
              <a:latin typeface="Arial"/>
              <a:cs typeface="Arial"/>
            </a:endParaRPr>
          </a:p>
          <a:p>
            <a:pPr marL="38100" marR="363855" indent="635">
              <a:lnSpc>
                <a:spcPct val="100000"/>
              </a:lnSpc>
              <a:spcBef>
                <a:spcPts val="145"/>
              </a:spcBef>
            </a:pPr>
            <a:r>
              <a:rPr dirty="0" sz="800" spc="110">
                <a:solidFill>
                  <a:srgbClr val="009D57"/>
                </a:solidFill>
                <a:latin typeface="Times New Roman"/>
                <a:cs typeface="Times New Roman"/>
              </a:rPr>
              <a:t>c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prevención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física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contacto con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las partes activas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mediante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barreras,  aislamiento, imposibilidad de acceso,</a:t>
            </a:r>
            <a:r>
              <a:rPr dirty="0" sz="800" spc="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etc.</a:t>
            </a:r>
            <a:endParaRPr sz="800">
              <a:latin typeface="Arial"/>
              <a:cs typeface="Arial"/>
            </a:endParaRPr>
          </a:p>
          <a:p>
            <a:pPr marL="38100" marR="30480" indent="635">
              <a:lnSpc>
                <a:spcPts val="960"/>
              </a:lnSpc>
              <a:spcBef>
                <a:spcPts val="175"/>
              </a:spcBef>
            </a:pPr>
            <a:r>
              <a:rPr dirty="0" sz="800" spc="110">
                <a:solidFill>
                  <a:srgbClr val="009D57"/>
                </a:solidFill>
                <a:latin typeface="Times New Roman"/>
                <a:cs typeface="Times New Roman"/>
              </a:rPr>
              <a:t>c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protección adicional en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caso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que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produzca un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contacto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directo, debido al  defecto de las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medidas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anteriores.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Esta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protección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basa en un dispositivo que 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funciona con corriente residual,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una alta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sensibilidad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(</a:t>
            </a:r>
            <a:r>
              <a:rPr dirty="0" sz="900" spc="-5" i="1">
                <a:solidFill>
                  <a:srgbClr val="231F20"/>
                </a:solidFill>
                <a:latin typeface="Times New Roman"/>
                <a:cs typeface="Times New Roman"/>
              </a:rPr>
              <a:t>I</a:t>
            </a:r>
            <a:r>
              <a:rPr dirty="0" sz="900" spc="-5">
                <a:solidFill>
                  <a:srgbClr val="231F20"/>
                </a:solidFill>
                <a:latin typeface="Symbol"/>
                <a:cs typeface="Symbol"/>
              </a:rPr>
              <a:t></a:t>
            </a:r>
            <a:r>
              <a:rPr dirty="0" baseline="-15151" sz="825" spc="-7">
                <a:solidFill>
                  <a:srgbClr val="231F20"/>
                </a:solidFill>
                <a:latin typeface="Arial"/>
                <a:cs typeface="Arial"/>
              </a:rPr>
              <a:t>n </a:t>
            </a:r>
            <a:r>
              <a:rPr dirty="0" sz="800" spc="204">
                <a:solidFill>
                  <a:srgbClr val="231F20"/>
                </a:solidFill>
                <a:latin typeface="Times New Roman"/>
                <a:cs typeface="Times New Roman"/>
              </a:rPr>
              <a:t>i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30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mA) y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un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tiempo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funcionamiento reducido. Estos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dispositivos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son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altamente eficaces en la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mayoría 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los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casos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contactos</a:t>
            </a:r>
            <a:r>
              <a:rPr dirty="0" sz="800" spc="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directos.</a:t>
            </a:r>
            <a:endParaRPr sz="8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39499" y="2755010"/>
            <a:ext cx="2484120" cy="626110"/>
          </a:xfrm>
          <a:prstGeom prst="rect">
            <a:avLst/>
          </a:prstGeom>
          <a:solidFill>
            <a:srgbClr val="C8E4D3"/>
          </a:solidFill>
        </p:spPr>
        <p:txBody>
          <a:bodyPr wrap="square" lIns="0" tIns="13335" rIns="0" bIns="0" rtlCol="0" vert="horz">
            <a:spAutoFit/>
          </a:bodyPr>
          <a:lstStyle/>
          <a:p>
            <a:pPr marL="36195" marR="302260" indent="635">
              <a:lnSpc>
                <a:spcPct val="100000"/>
              </a:lnSpc>
              <a:spcBef>
                <a:spcPts val="105"/>
              </a:spcBef>
            </a:pPr>
            <a:r>
              <a:rPr dirty="0" sz="900" spc="-20" i="1">
                <a:solidFill>
                  <a:srgbClr val="231F20"/>
                </a:solidFill>
                <a:latin typeface="Arial"/>
                <a:cs typeface="Arial"/>
              </a:rPr>
              <a:t>La </a:t>
            </a:r>
            <a:r>
              <a:rPr dirty="0" sz="900" spc="-25" i="1">
                <a:solidFill>
                  <a:srgbClr val="231F20"/>
                </a:solidFill>
                <a:latin typeface="Arial"/>
                <a:cs typeface="Arial"/>
              </a:rPr>
              <a:t>IEC </a:t>
            </a:r>
            <a:r>
              <a:rPr dirty="0" sz="900" spc="-20" i="1">
                <a:solidFill>
                  <a:srgbClr val="231F20"/>
                </a:solidFill>
                <a:latin typeface="Arial"/>
                <a:cs typeface="Arial"/>
              </a:rPr>
              <a:t>y las </a:t>
            </a:r>
            <a:r>
              <a:rPr dirty="0" sz="900" spc="-5" i="1">
                <a:solidFill>
                  <a:srgbClr val="231F20"/>
                </a:solidFill>
                <a:latin typeface="Arial"/>
                <a:cs typeface="Arial"/>
              </a:rPr>
              <a:t>normas </a:t>
            </a:r>
            <a:r>
              <a:rPr dirty="0" sz="900" spc="-10" i="1">
                <a:solidFill>
                  <a:srgbClr val="231F20"/>
                </a:solidFill>
                <a:latin typeface="Arial"/>
                <a:cs typeface="Arial"/>
              </a:rPr>
              <a:t>nacionales </a:t>
            </a:r>
            <a:r>
              <a:rPr dirty="0" sz="900" i="1">
                <a:solidFill>
                  <a:srgbClr val="231F20"/>
                </a:solidFill>
                <a:latin typeface="Arial"/>
                <a:cs typeface="Arial"/>
              </a:rPr>
              <a:t>distinguen  </a:t>
            </a:r>
            <a:r>
              <a:rPr dirty="0" sz="900" i="1">
                <a:solidFill>
                  <a:srgbClr val="231F20"/>
                </a:solidFill>
                <a:latin typeface="Arial"/>
                <a:cs typeface="Arial"/>
              </a:rPr>
              <a:t>normalmente </a:t>
            </a:r>
            <a:r>
              <a:rPr dirty="0" sz="900" spc="10" i="1">
                <a:solidFill>
                  <a:srgbClr val="231F20"/>
                </a:solidFill>
                <a:latin typeface="Arial"/>
                <a:cs typeface="Arial"/>
              </a:rPr>
              <a:t>dos</a:t>
            </a:r>
            <a:r>
              <a:rPr dirty="0" sz="900" spc="-5" i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00" spc="5" i="1">
                <a:solidFill>
                  <a:srgbClr val="231F20"/>
                </a:solidFill>
                <a:latin typeface="Arial"/>
                <a:cs typeface="Arial"/>
              </a:rPr>
              <a:t>protecciones:</a:t>
            </a:r>
            <a:endParaRPr sz="900">
              <a:latin typeface="Arial"/>
              <a:cs typeface="Arial"/>
            </a:endParaRPr>
          </a:p>
          <a:p>
            <a:pPr marL="37465">
              <a:lnSpc>
                <a:spcPct val="100000"/>
              </a:lnSpc>
              <a:spcBef>
                <a:spcPts val="10"/>
              </a:spcBef>
            </a:pPr>
            <a:r>
              <a:rPr dirty="0" sz="900" spc="125">
                <a:solidFill>
                  <a:srgbClr val="231F20"/>
                </a:solidFill>
                <a:latin typeface="Times New Roman"/>
                <a:cs typeface="Times New Roman"/>
              </a:rPr>
              <a:t>c </a:t>
            </a:r>
            <a:r>
              <a:rPr dirty="0" sz="900" spc="5" i="1">
                <a:solidFill>
                  <a:srgbClr val="231F20"/>
                </a:solidFill>
                <a:latin typeface="Arial"/>
                <a:cs typeface="Arial"/>
              </a:rPr>
              <a:t>Completa </a:t>
            </a:r>
            <a:r>
              <a:rPr dirty="0" sz="900" spc="-10" i="1">
                <a:solidFill>
                  <a:srgbClr val="231F20"/>
                </a:solidFill>
                <a:latin typeface="Arial"/>
                <a:cs typeface="Arial"/>
              </a:rPr>
              <a:t>(aislamiento,</a:t>
            </a:r>
            <a:r>
              <a:rPr dirty="0" sz="900" spc="-114" i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00" spc="-10" i="1">
                <a:solidFill>
                  <a:srgbClr val="231F20"/>
                </a:solidFill>
                <a:latin typeface="Arial"/>
                <a:cs typeface="Arial"/>
              </a:rPr>
              <a:t>envolventes).</a:t>
            </a:r>
            <a:endParaRPr sz="900">
              <a:latin typeface="Arial"/>
              <a:cs typeface="Arial"/>
            </a:endParaRPr>
          </a:p>
          <a:p>
            <a:pPr marL="37465">
              <a:lnSpc>
                <a:spcPct val="100000"/>
              </a:lnSpc>
              <a:spcBef>
                <a:spcPts val="10"/>
              </a:spcBef>
            </a:pPr>
            <a:r>
              <a:rPr dirty="0" sz="900" spc="125">
                <a:solidFill>
                  <a:srgbClr val="231F20"/>
                </a:solidFill>
                <a:latin typeface="Times New Roman"/>
                <a:cs typeface="Times New Roman"/>
              </a:rPr>
              <a:t>c </a:t>
            </a:r>
            <a:r>
              <a:rPr dirty="0" sz="900" spc="-10" i="1">
                <a:solidFill>
                  <a:srgbClr val="231F20"/>
                </a:solidFill>
                <a:latin typeface="Arial"/>
                <a:cs typeface="Arial"/>
              </a:rPr>
              <a:t>Parcial </a:t>
            </a:r>
            <a:r>
              <a:rPr dirty="0" sz="900" spc="15" i="1">
                <a:solidFill>
                  <a:srgbClr val="231F20"/>
                </a:solidFill>
                <a:latin typeface="Arial"/>
                <a:cs typeface="Arial"/>
              </a:rPr>
              <a:t>o</a:t>
            </a:r>
            <a:r>
              <a:rPr dirty="0" sz="900" spc="-95" i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00" i="1">
                <a:solidFill>
                  <a:srgbClr val="231F20"/>
                </a:solidFill>
                <a:latin typeface="Arial"/>
                <a:cs typeface="Arial"/>
              </a:rPr>
              <a:t>particular.</a:t>
            </a:r>
            <a:endParaRPr sz="9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191386" y="2799588"/>
            <a:ext cx="3837940" cy="1038225"/>
          </a:xfrm>
          <a:prstGeom prst="rect">
            <a:avLst/>
          </a:prstGeom>
        </p:spPr>
        <p:txBody>
          <a:bodyPr wrap="square" lIns="0" tIns="22860" rIns="0" bIns="0" rtlCol="0" vert="horz">
            <a:spAutoFit/>
          </a:bodyPr>
          <a:lstStyle/>
          <a:p>
            <a:pPr marL="12700" marR="308610">
              <a:lnSpc>
                <a:spcPts val="1400"/>
              </a:lnSpc>
              <a:spcBef>
                <a:spcPts val="180"/>
              </a:spcBef>
            </a:pPr>
            <a:r>
              <a:rPr dirty="0" sz="1200" spc="-5" b="1">
                <a:solidFill>
                  <a:srgbClr val="231F20"/>
                </a:solidFill>
                <a:latin typeface="Arial"/>
                <a:cs typeface="Arial"/>
              </a:rPr>
              <a:t>2.1 </a:t>
            </a:r>
            <a:r>
              <a:rPr dirty="0" sz="1200" spc="10" b="1">
                <a:solidFill>
                  <a:srgbClr val="231F20"/>
                </a:solidFill>
                <a:latin typeface="Arial"/>
                <a:cs typeface="Arial"/>
              </a:rPr>
              <a:t>Medidas de </a:t>
            </a:r>
            <a:r>
              <a:rPr dirty="0" sz="1200" b="1">
                <a:solidFill>
                  <a:srgbClr val="231F20"/>
                </a:solidFill>
                <a:latin typeface="Arial"/>
                <a:cs typeface="Arial"/>
              </a:rPr>
              <a:t>protección </a:t>
            </a:r>
            <a:r>
              <a:rPr dirty="0" sz="1200" spc="5" b="1">
                <a:solidFill>
                  <a:srgbClr val="231F20"/>
                </a:solidFill>
                <a:latin typeface="Arial"/>
                <a:cs typeface="Arial"/>
              </a:rPr>
              <a:t>contra </a:t>
            </a:r>
            <a:r>
              <a:rPr dirty="0" sz="1200" spc="-20" b="1">
                <a:solidFill>
                  <a:srgbClr val="231F20"/>
                </a:solidFill>
                <a:latin typeface="Arial"/>
                <a:cs typeface="Arial"/>
              </a:rPr>
              <a:t>los </a:t>
            </a:r>
            <a:r>
              <a:rPr dirty="0" sz="1200" spc="5" b="1">
                <a:solidFill>
                  <a:srgbClr val="231F20"/>
                </a:solidFill>
                <a:latin typeface="Arial"/>
                <a:cs typeface="Arial"/>
              </a:rPr>
              <a:t>contactos  </a:t>
            </a:r>
            <a:r>
              <a:rPr dirty="0" sz="1200" spc="-5" b="1">
                <a:solidFill>
                  <a:srgbClr val="231F20"/>
                </a:solidFill>
                <a:latin typeface="Arial"/>
                <a:cs typeface="Arial"/>
              </a:rPr>
              <a:t>directos</a:t>
            </a:r>
            <a:endParaRPr sz="12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730"/>
              </a:spcBef>
            </a:pPr>
            <a:r>
              <a:rPr dirty="0" sz="1000" b="1">
                <a:solidFill>
                  <a:srgbClr val="231F20"/>
                </a:solidFill>
                <a:latin typeface="Arial"/>
                <a:cs typeface="Arial"/>
              </a:rPr>
              <a:t>Protección por </a:t>
            </a:r>
            <a:r>
              <a:rPr dirty="0" sz="1000" spc="-5" b="1">
                <a:solidFill>
                  <a:srgbClr val="231F20"/>
                </a:solidFill>
                <a:latin typeface="Arial"/>
                <a:cs typeface="Arial"/>
              </a:rPr>
              <a:t>aislamiento </a:t>
            </a:r>
            <a:r>
              <a:rPr dirty="0" sz="1000" spc="5" b="1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1000" spc="-10" b="1">
                <a:solidFill>
                  <a:srgbClr val="231F20"/>
                </a:solidFill>
                <a:latin typeface="Arial"/>
                <a:cs typeface="Arial"/>
              </a:rPr>
              <a:t>las </a:t>
            </a:r>
            <a:r>
              <a:rPr dirty="0" sz="1000" spc="5" b="1">
                <a:solidFill>
                  <a:srgbClr val="231F20"/>
                </a:solidFill>
                <a:latin typeface="Arial"/>
                <a:cs typeface="Arial"/>
              </a:rPr>
              <a:t>partes</a:t>
            </a:r>
            <a:r>
              <a:rPr dirty="0" sz="1000" spc="1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5" b="1">
                <a:solidFill>
                  <a:srgbClr val="231F20"/>
                </a:solidFill>
                <a:latin typeface="Arial"/>
                <a:cs typeface="Arial"/>
              </a:rPr>
              <a:t>activas</a:t>
            </a:r>
            <a:endParaRPr sz="1000">
              <a:latin typeface="Arial"/>
              <a:cs typeface="Arial"/>
            </a:endParaRPr>
          </a:p>
          <a:p>
            <a:pPr marL="12700" marR="5080" indent="635">
              <a:lnSpc>
                <a:spcPct val="100000"/>
              </a:lnSpc>
              <a:spcBef>
                <a:spcPts val="284"/>
              </a:spcBef>
            </a:pP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Esta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protección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consiste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en un aislamiento que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cumple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las normas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correspondientes  (ver </a:t>
            </a:r>
            <a:r>
              <a:rPr dirty="0" sz="800" spc="-5" b="1">
                <a:solidFill>
                  <a:srgbClr val="009D57"/>
                </a:solidFill>
                <a:latin typeface="Arial"/>
                <a:cs typeface="Arial"/>
              </a:rPr>
              <a:t>Figura F4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). Las pinturas, las lacas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y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los barnices no ofrecen una protección  adecuada.</a:t>
            </a:r>
            <a:endParaRPr sz="800">
              <a:latin typeface="Arial"/>
              <a:cs typeface="Arial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4970276" y="4257395"/>
            <a:ext cx="1046480" cy="451484"/>
          </a:xfrm>
          <a:custGeom>
            <a:avLst/>
            <a:gdLst/>
            <a:ahLst/>
            <a:cxnLst/>
            <a:rect l="l" t="t" r="r" b="b"/>
            <a:pathLst>
              <a:path w="1046479" h="451485">
                <a:moveTo>
                  <a:pt x="1044374" y="155054"/>
                </a:moveTo>
                <a:lnTo>
                  <a:pt x="82219" y="155054"/>
                </a:lnTo>
                <a:lnTo>
                  <a:pt x="107998" y="170297"/>
                </a:lnTo>
                <a:lnTo>
                  <a:pt x="126584" y="186207"/>
                </a:lnTo>
                <a:lnTo>
                  <a:pt x="140573" y="211461"/>
                </a:lnTo>
                <a:lnTo>
                  <a:pt x="152565" y="254736"/>
                </a:lnTo>
                <a:lnTo>
                  <a:pt x="158955" y="299248"/>
                </a:lnTo>
                <a:lnTo>
                  <a:pt x="153263" y="333748"/>
                </a:lnTo>
                <a:lnTo>
                  <a:pt x="137341" y="362759"/>
                </a:lnTo>
                <a:lnTo>
                  <a:pt x="113042" y="390804"/>
                </a:lnTo>
                <a:lnTo>
                  <a:pt x="32410" y="407416"/>
                </a:lnTo>
                <a:lnTo>
                  <a:pt x="50756" y="426230"/>
                </a:lnTo>
                <a:lnTo>
                  <a:pt x="70654" y="441039"/>
                </a:lnTo>
                <a:lnTo>
                  <a:pt x="90998" y="449914"/>
                </a:lnTo>
                <a:lnTo>
                  <a:pt x="110680" y="450926"/>
                </a:lnTo>
                <a:lnTo>
                  <a:pt x="974725" y="340969"/>
                </a:lnTo>
                <a:lnTo>
                  <a:pt x="1001010" y="326549"/>
                </a:lnTo>
                <a:lnTo>
                  <a:pt x="1022777" y="297017"/>
                </a:lnTo>
                <a:lnTo>
                  <a:pt x="1038359" y="255866"/>
                </a:lnTo>
                <a:lnTo>
                  <a:pt x="1046088" y="206589"/>
                </a:lnTo>
                <a:lnTo>
                  <a:pt x="1044374" y="155054"/>
                </a:lnTo>
                <a:close/>
              </a:path>
              <a:path w="1046479" h="451485">
                <a:moveTo>
                  <a:pt x="923340" y="0"/>
                </a:moveTo>
                <a:lnTo>
                  <a:pt x="61658" y="102057"/>
                </a:lnTo>
                <a:lnTo>
                  <a:pt x="25490" y="120442"/>
                </a:lnTo>
                <a:lnTo>
                  <a:pt x="0" y="163753"/>
                </a:lnTo>
                <a:lnTo>
                  <a:pt x="82219" y="155054"/>
                </a:lnTo>
                <a:lnTo>
                  <a:pt x="1044374" y="155054"/>
                </a:lnTo>
                <a:lnTo>
                  <a:pt x="1031944" y="101637"/>
                </a:lnTo>
                <a:lnTo>
                  <a:pt x="1011510" y="57812"/>
                </a:lnTo>
                <a:lnTo>
                  <a:pt x="985157" y="24239"/>
                </a:lnTo>
                <a:lnTo>
                  <a:pt x="955046" y="3956"/>
                </a:lnTo>
                <a:lnTo>
                  <a:pt x="923340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4970276" y="4257395"/>
            <a:ext cx="1046480" cy="451484"/>
          </a:xfrm>
          <a:custGeom>
            <a:avLst/>
            <a:gdLst/>
            <a:ahLst/>
            <a:cxnLst/>
            <a:rect l="l" t="t" r="r" b="b"/>
            <a:pathLst>
              <a:path w="1046479" h="451485">
                <a:moveTo>
                  <a:pt x="113042" y="390804"/>
                </a:moveTo>
                <a:lnTo>
                  <a:pt x="137341" y="362759"/>
                </a:lnTo>
                <a:lnTo>
                  <a:pt x="153263" y="333748"/>
                </a:lnTo>
                <a:lnTo>
                  <a:pt x="158955" y="299248"/>
                </a:lnTo>
                <a:lnTo>
                  <a:pt x="152565" y="254736"/>
                </a:lnTo>
                <a:lnTo>
                  <a:pt x="140573" y="211461"/>
                </a:lnTo>
                <a:lnTo>
                  <a:pt x="126584" y="186207"/>
                </a:lnTo>
                <a:lnTo>
                  <a:pt x="107998" y="170297"/>
                </a:lnTo>
                <a:lnTo>
                  <a:pt x="82219" y="155054"/>
                </a:lnTo>
                <a:lnTo>
                  <a:pt x="0" y="163753"/>
                </a:lnTo>
                <a:lnTo>
                  <a:pt x="11411" y="139206"/>
                </a:lnTo>
                <a:lnTo>
                  <a:pt x="25490" y="120442"/>
                </a:lnTo>
                <a:lnTo>
                  <a:pt x="42239" y="107909"/>
                </a:lnTo>
                <a:lnTo>
                  <a:pt x="61658" y="102057"/>
                </a:lnTo>
                <a:lnTo>
                  <a:pt x="923340" y="0"/>
                </a:lnTo>
                <a:lnTo>
                  <a:pt x="955046" y="3956"/>
                </a:lnTo>
                <a:lnTo>
                  <a:pt x="1011510" y="57812"/>
                </a:lnTo>
                <a:lnTo>
                  <a:pt x="1031944" y="101637"/>
                </a:lnTo>
                <a:lnTo>
                  <a:pt x="1044295" y="152679"/>
                </a:lnTo>
                <a:lnTo>
                  <a:pt x="1046088" y="206589"/>
                </a:lnTo>
                <a:lnTo>
                  <a:pt x="1038359" y="255866"/>
                </a:lnTo>
                <a:lnTo>
                  <a:pt x="1022777" y="297017"/>
                </a:lnTo>
                <a:lnTo>
                  <a:pt x="1001010" y="326549"/>
                </a:lnTo>
                <a:lnTo>
                  <a:pt x="974725" y="340969"/>
                </a:lnTo>
                <a:lnTo>
                  <a:pt x="110680" y="450926"/>
                </a:lnTo>
                <a:lnTo>
                  <a:pt x="90998" y="449914"/>
                </a:lnTo>
                <a:lnTo>
                  <a:pt x="70654" y="441039"/>
                </a:lnTo>
                <a:lnTo>
                  <a:pt x="50756" y="426230"/>
                </a:lnTo>
                <a:lnTo>
                  <a:pt x="32410" y="407416"/>
                </a:lnTo>
                <a:lnTo>
                  <a:pt x="113042" y="390804"/>
                </a:lnTo>
                <a:close/>
              </a:path>
            </a:pathLst>
          </a:custGeom>
          <a:ln w="8699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4978187" y="4368939"/>
            <a:ext cx="176530" cy="328930"/>
          </a:xfrm>
          <a:custGeom>
            <a:avLst/>
            <a:gdLst/>
            <a:ahLst/>
            <a:cxnLst/>
            <a:rect l="l" t="t" r="r" b="b"/>
            <a:pathLst>
              <a:path w="176529" h="328929">
                <a:moveTo>
                  <a:pt x="0" y="48259"/>
                </a:moveTo>
                <a:lnTo>
                  <a:pt x="10630" y="30148"/>
                </a:lnTo>
                <a:lnTo>
                  <a:pt x="23415" y="15524"/>
                </a:lnTo>
                <a:lnTo>
                  <a:pt x="38129" y="5202"/>
                </a:lnTo>
                <a:lnTo>
                  <a:pt x="54546" y="0"/>
                </a:lnTo>
                <a:lnTo>
                  <a:pt x="85780" y="4403"/>
                </a:lnTo>
                <a:lnTo>
                  <a:pt x="141457" y="57415"/>
                </a:lnTo>
                <a:lnTo>
                  <a:pt x="161650" y="100781"/>
                </a:lnTo>
                <a:lnTo>
                  <a:pt x="173913" y="151891"/>
                </a:lnTo>
                <a:lnTo>
                  <a:pt x="175907" y="203884"/>
                </a:lnTo>
                <a:lnTo>
                  <a:pt x="168413" y="250560"/>
                </a:lnTo>
                <a:lnTo>
                  <a:pt x="152569" y="288882"/>
                </a:lnTo>
                <a:lnTo>
                  <a:pt x="129512" y="315811"/>
                </a:lnTo>
                <a:lnTo>
                  <a:pt x="100380" y="328307"/>
                </a:lnTo>
                <a:lnTo>
                  <a:pt x="83464" y="327948"/>
                </a:lnTo>
                <a:lnTo>
                  <a:pt x="66397" y="322473"/>
                </a:lnTo>
                <a:lnTo>
                  <a:pt x="49922" y="312400"/>
                </a:lnTo>
                <a:lnTo>
                  <a:pt x="34785" y="298246"/>
                </a:lnTo>
              </a:path>
            </a:pathLst>
          </a:custGeom>
          <a:ln w="4749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5176600" y="4353115"/>
            <a:ext cx="782955" cy="94615"/>
          </a:xfrm>
          <a:custGeom>
            <a:avLst/>
            <a:gdLst/>
            <a:ahLst/>
            <a:cxnLst/>
            <a:rect l="l" t="t" r="r" b="b"/>
            <a:pathLst>
              <a:path w="782954" h="94614">
                <a:moveTo>
                  <a:pt x="0" y="94145"/>
                </a:moveTo>
                <a:lnTo>
                  <a:pt x="782624" y="0"/>
                </a:lnTo>
              </a:path>
            </a:pathLst>
          </a:custGeom>
          <a:ln w="34010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4352865" y="4546942"/>
            <a:ext cx="573405" cy="121285"/>
          </a:xfrm>
          <a:custGeom>
            <a:avLst/>
            <a:gdLst/>
            <a:ahLst/>
            <a:cxnLst/>
            <a:rect l="l" t="t" r="r" b="b"/>
            <a:pathLst>
              <a:path w="573404" h="121285">
                <a:moveTo>
                  <a:pt x="0" y="102044"/>
                </a:moveTo>
                <a:lnTo>
                  <a:pt x="11689" y="114901"/>
                </a:lnTo>
                <a:lnTo>
                  <a:pt x="23525" y="120045"/>
                </a:lnTo>
                <a:lnTo>
                  <a:pt x="32691" y="120737"/>
                </a:lnTo>
                <a:lnTo>
                  <a:pt x="36372" y="120243"/>
                </a:lnTo>
                <a:lnTo>
                  <a:pt x="103540" y="111452"/>
                </a:lnTo>
                <a:lnTo>
                  <a:pt x="166701" y="101965"/>
                </a:lnTo>
                <a:lnTo>
                  <a:pt x="225968" y="91872"/>
                </a:lnTo>
                <a:lnTo>
                  <a:pt x="281450" y="81261"/>
                </a:lnTo>
                <a:lnTo>
                  <a:pt x="333258" y="70222"/>
                </a:lnTo>
                <a:lnTo>
                  <a:pt x="381502" y="58844"/>
                </a:lnTo>
                <a:lnTo>
                  <a:pt x="426294" y="47217"/>
                </a:lnTo>
                <a:lnTo>
                  <a:pt x="467742" y="35429"/>
                </a:lnTo>
                <a:lnTo>
                  <a:pt x="505959" y="23571"/>
                </a:lnTo>
                <a:lnTo>
                  <a:pt x="541054" y="11731"/>
                </a:lnTo>
                <a:lnTo>
                  <a:pt x="573138" y="0"/>
                </a:lnTo>
              </a:path>
            </a:pathLst>
          </a:custGeom>
          <a:ln w="8699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4348128" y="4511344"/>
            <a:ext cx="302260" cy="71755"/>
          </a:xfrm>
          <a:custGeom>
            <a:avLst/>
            <a:gdLst/>
            <a:ahLst/>
            <a:cxnLst/>
            <a:rect l="l" t="t" r="r" b="b"/>
            <a:pathLst>
              <a:path w="302260" h="71754">
                <a:moveTo>
                  <a:pt x="0" y="71196"/>
                </a:moveTo>
                <a:lnTo>
                  <a:pt x="26453" y="42262"/>
                </a:lnTo>
                <a:lnTo>
                  <a:pt x="91709" y="33507"/>
                </a:lnTo>
                <a:lnTo>
                  <a:pt x="149664" y="25740"/>
                </a:lnTo>
                <a:lnTo>
                  <a:pt x="203977" y="17668"/>
                </a:lnTo>
                <a:lnTo>
                  <a:pt x="254723" y="9138"/>
                </a:lnTo>
                <a:lnTo>
                  <a:pt x="301980" y="0"/>
                </a:lnTo>
              </a:path>
            </a:pathLst>
          </a:custGeom>
          <a:ln w="8699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4379751" y="4551679"/>
            <a:ext cx="36830" cy="114935"/>
          </a:xfrm>
          <a:custGeom>
            <a:avLst/>
            <a:gdLst/>
            <a:ahLst/>
            <a:cxnLst/>
            <a:rect l="l" t="t" r="r" b="b"/>
            <a:pathLst>
              <a:path w="36829" h="114935">
                <a:moveTo>
                  <a:pt x="1574" y="0"/>
                </a:moveTo>
                <a:lnTo>
                  <a:pt x="12346" y="4463"/>
                </a:lnTo>
                <a:lnTo>
                  <a:pt x="23710" y="16716"/>
                </a:lnTo>
                <a:lnTo>
                  <a:pt x="32703" y="35050"/>
                </a:lnTo>
                <a:lnTo>
                  <a:pt x="36360" y="57759"/>
                </a:lnTo>
                <a:lnTo>
                  <a:pt x="34570" y="80227"/>
                </a:lnTo>
                <a:lnTo>
                  <a:pt x="29148" y="98693"/>
                </a:lnTo>
                <a:lnTo>
                  <a:pt x="18241" y="110932"/>
                </a:lnTo>
                <a:lnTo>
                  <a:pt x="0" y="114719"/>
                </a:lnTo>
              </a:path>
            </a:pathLst>
          </a:custGeom>
          <a:ln w="4749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4399512" y="4543102"/>
            <a:ext cx="744220" cy="294005"/>
          </a:xfrm>
          <a:custGeom>
            <a:avLst/>
            <a:gdLst/>
            <a:ahLst/>
            <a:cxnLst/>
            <a:rect l="l" t="t" r="r" b="b"/>
            <a:pathLst>
              <a:path w="744220" h="294004">
                <a:moveTo>
                  <a:pt x="0" y="293387"/>
                </a:moveTo>
                <a:lnTo>
                  <a:pt x="0" y="289425"/>
                </a:lnTo>
                <a:lnTo>
                  <a:pt x="0" y="286262"/>
                </a:lnTo>
                <a:lnTo>
                  <a:pt x="0" y="282300"/>
                </a:lnTo>
                <a:lnTo>
                  <a:pt x="4173" y="270340"/>
                </a:lnTo>
                <a:lnTo>
                  <a:pt x="352019" y="89150"/>
                </a:lnTo>
                <a:lnTo>
                  <a:pt x="576989" y="16095"/>
                </a:lnTo>
                <a:lnTo>
                  <a:pt x="703980" y="0"/>
                </a:lnTo>
                <a:lnTo>
                  <a:pt x="743889" y="3040"/>
                </a:lnTo>
              </a:path>
            </a:pathLst>
          </a:custGeom>
          <a:ln w="8699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4406624" y="4796284"/>
            <a:ext cx="82715" cy="10348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4435085" y="4654524"/>
            <a:ext cx="664210" cy="247015"/>
          </a:xfrm>
          <a:custGeom>
            <a:avLst/>
            <a:gdLst/>
            <a:ahLst/>
            <a:cxnLst/>
            <a:rect l="l" t="t" r="r" b="b"/>
            <a:pathLst>
              <a:path w="664210" h="247014">
                <a:moveTo>
                  <a:pt x="0" y="237337"/>
                </a:moveTo>
                <a:lnTo>
                  <a:pt x="15092" y="245001"/>
                </a:lnTo>
                <a:lnTo>
                  <a:pt x="28260" y="246433"/>
                </a:lnTo>
                <a:lnTo>
                  <a:pt x="37576" y="244899"/>
                </a:lnTo>
                <a:lnTo>
                  <a:pt x="41109" y="243662"/>
                </a:lnTo>
                <a:lnTo>
                  <a:pt x="326872" y="91784"/>
                </a:lnTo>
                <a:lnTo>
                  <a:pt x="520069" y="20670"/>
                </a:lnTo>
                <a:lnTo>
                  <a:pt x="629520" y="137"/>
                </a:lnTo>
                <a:lnTo>
                  <a:pt x="664044" y="0"/>
                </a:lnTo>
              </a:path>
            </a:pathLst>
          </a:custGeom>
          <a:ln w="8699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/>
          <p:nvPr/>
        </p:nvSpPr>
        <p:spPr>
          <a:xfrm>
            <a:off x="4333104" y="4391875"/>
            <a:ext cx="788670" cy="138430"/>
          </a:xfrm>
          <a:custGeom>
            <a:avLst/>
            <a:gdLst/>
            <a:ahLst/>
            <a:cxnLst/>
            <a:rect l="l" t="t" r="r" b="b"/>
            <a:pathLst>
              <a:path w="788670" h="138429">
                <a:moveTo>
                  <a:pt x="0" y="0"/>
                </a:moveTo>
                <a:lnTo>
                  <a:pt x="0" y="2374"/>
                </a:lnTo>
                <a:lnTo>
                  <a:pt x="787" y="4749"/>
                </a:lnTo>
                <a:lnTo>
                  <a:pt x="787" y="7124"/>
                </a:lnTo>
                <a:lnTo>
                  <a:pt x="7039" y="19597"/>
                </a:lnTo>
                <a:lnTo>
                  <a:pt x="14627" y="26209"/>
                </a:lnTo>
                <a:lnTo>
                  <a:pt x="21029" y="28816"/>
                </a:lnTo>
                <a:lnTo>
                  <a:pt x="23723" y="29273"/>
                </a:lnTo>
                <a:lnTo>
                  <a:pt x="386958" y="117264"/>
                </a:lnTo>
                <a:lnTo>
                  <a:pt x="622646" y="138058"/>
                </a:lnTo>
                <a:lnTo>
                  <a:pt x="749982" y="125624"/>
                </a:lnTo>
                <a:lnTo>
                  <a:pt x="788161" y="113931"/>
                </a:lnTo>
              </a:path>
            </a:pathLst>
          </a:custGeom>
          <a:ln w="8699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/>
          <p:nvPr/>
        </p:nvSpPr>
        <p:spPr>
          <a:xfrm>
            <a:off x="4197008" y="4295380"/>
            <a:ext cx="214706" cy="12694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/>
          <p:nvPr/>
        </p:nvSpPr>
        <p:spPr>
          <a:xfrm>
            <a:off x="4352865" y="4310773"/>
            <a:ext cx="701675" cy="110489"/>
          </a:xfrm>
          <a:custGeom>
            <a:avLst/>
            <a:gdLst/>
            <a:ahLst/>
            <a:cxnLst/>
            <a:rect l="l" t="t" r="r" b="b"/>
            <a:pathLst>
              <a:path w="701675" h="110489">
                <a:moveTo>
                  <a:pt x="0" y="17030"/>
                </a:moveTo>
                <a:lnTo>
                  <a:pt x="13308" y="5421"/>
                </a:lnTo>
                <a:lnTo>
                  <a:pt x="26390" y="708"/>
                </a:lnTo>
                <a:lnTo>
                  <a:pt x="36358" y="0"/>
                </a:lnTo>
                <a:lnTo>
                  <a:pt x="40322" y="406"/>
                </a:lnTo>
                <a:lnTo>
                  <a:pt x="352357" y="84701"/>
                </a:lnTo>
                <a:lnTo>
                  <a:pt x="556339" y="110478"/>
                </a:lnTo>
                <a:lnTo>
                  <a:pt x="667533" y="105549"/>
                </a:lnTo>
                <a:lnTo>
                  <a:pt x="701205" y="97726"/>
                </a:lnTo>
              </a:path>
            </a:pathLst>
          </a:custGeom>
          <a:ln w="8699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/>
          <p:nvPr/>
        </p:nvSpPr>
        <p:spPr>
          <a:xfrm>
            <a:off x="4205074" y="4589265"/>
            <a:ext cx="183363" cy="6803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/>
          <p:nvPr/>
        </p:nvSpPr>
        <p:spPr>
          <a:xfrm>
            <a:off x="4284805" y="4833293"/>
            <a:ext cx="168465" cy="121363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8" name="object 28"/>
          <p:cNvSpPr/>
          <p:nvPr/>
        </p:nvSpPr>
        <p:spPr>
          <a:xfrm>
            <a:off x="539499" y="6348475"/>
            <a:ext cx="1196339" cy="201168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9" name="object 29"/>
          <p:cNvSpPr txBox="1"/>
          <p:nvPr/>
        </p:nvSpPr>
        <p:spPr>
          <a:xfrm>
            <a:off x="526672" y="8503030"/>
            <a:ext cx="1922145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 spc="-10" b="1" i="1">
                <a:solidFill>
                  <a:srgbClr val="009D57"/>
                </a:solidFill>
                <a:latin typeface="Arial"/>
                <a:cs typeface="Arial"/>
              </a:rPr>
              <a:t>Fig. </a:t>
            </a:r>
            <a:r>
              <a:rPr dirty="0" sz="700" spc="-20" b="1" i="1">
                <a:solidFill>
                  <a:srgbClr val="009D57"/>
                </a:solidFill>
                <a:latin typeface="Arial"/>
                <a:cs typeface="Arial"/>
              </a:rPr>
              <a:t>F5: </a:t>
            </a:r>
            <a:r>
              <a:rPr dirty="0" sz="700" spc="-5" i="1">
                <a:solidFill>
                  <a:srgbClr val="231F20"/>
                </a:solidFill>
                <a:latin typeface="Arial"/>
                <a:cs typeface="Arial"/>
              </a:rPr>
              <a:t>Ejemplo </a:t>
            </a:r>
            <a:r>
              <a:rPr dirty="0" sz="700" spc="5" i="1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700" spc="-5" i="1">
                <a:solidFill>
                  <a:srgbClr val="231F20"/>
                </a:solidFill>
                <a:latin typeface="Arial"/>
                <a:cs typeface="Arial"/>
              </a:rPr>
              <a:t>aislamiento </a:t>
            </a:r>
            <a:r>
              <a:rPr dirty="0" sz="700" spc="10" i="1">
                <a:solidFill>
                  <a:srgbClr val="231F20"/>
                </a:solidFill>
                <a:latin typeface="Arial"/>
                <a:cs typeface="Arial"/>
              </a:rPr>
              <a:t>con</a:t>
            </a:r>
            <a:r>
              <a:rPr dirty="0" sz="700" spc="20" i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 spc="-5" i="1">
                <a:solidFill>
                  <a:srgbClr val="231F20"/>
                </a:solidFill>
                <a:latin typeface="Arial"/>
                <a:cs typeface="Arial"/>
              </a:rPr>
              <a:t>envolvente.</a:t>
            </a:r>
            <a:endParaRPr sz="700">
              <a:latin typeface="Arial"/>
              <a:cs typeface="Aria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3191361" y="5133809"/>
            <a:ext cx="3803015" cy="322770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102235">
              <a:lnSpc>
                <a:spcPct val="100000"/>
              </a:lnSpc>
              <a:spcBef>
                <a:spcPts val="100"/>
              </a:spcBef>
            </a:pPr>
            <a:r>
              <a:rPr dirty="0" sz="700" spc="-10" b="1" i="1">
                <a:solidFill>
                  <a:srgbClr val="009D57"/>
                </a:solidFill>
                <a:latin typeface="Arial"/>
                <a:cs typeface="Arial"/>
              </a:rPr>
              <a:t>Fig. </a:t>
            </a:r>
            <a:r>
              <a:rPr dirty="0" sz="700" spc="-20" b="1" i="1">
                <a:solidFill>
                  <a:srgbClr val="009D57"/>
                </a:solidFill>
                <a:latin typeface="Arial"/>
                <a:cs typeface="Arial"/>
              </a:rPr>
              <a:t>F4: </a:t>
            </a:r>
            <a:r>
              <a:rPr dirty="0" sz="700" spc="5" i="1">
                <a:solidFill>
                  <a:srgbClr val="231F20"/>
                </a:solidFill>
                <a:latin typeface="Arial"/>
                <a:cs typeface="Arial"/>
              </a:rPr>
              <a:t>Protección </a:t>
            </a:r>
            <a:r>
              <a:rPr dirty="0" sz="700" spc="-5" i="1">
                <a:solidFill>
                  <a:srgbClr val="231F20"/>
                </a:solidFill>
                <a:latin typeface="Arial"/>
                <a:cs typeface="Arial"/>
              </a:rPr>
              <a:t>inherente </a:t>
            </a:r>
            <a:r>
              <a:rPr dirty="0" sz="700" spc="5" i="1">
                <a:solidFill>
                  <a:srgbClr val="231F20"/>
                </a:solidFill>
                <a:latin typeface="Arial"/>
                <a:cs typeface="Arial"/>
              </a:rPr>
              <a:t>contra </a:t>
            </a:r>
            <a:r>
              <a:rPr dirty="0" sz="700" spc="-5" i="1">
                <a:solidFill>
                  <a:srgbClr val="231F20"/>
                </a:solidFill>
                <a:latin typeface="Arial"/>
                <a:cs typeface="Arial"/>
              </a:rPr>
              <a:t>los </a:t>
            </a:r>
            <a:r>
              <a:rPr dirty="0" sz="700" spc="5" i="1">
                <a:solidFill>
                  <a:srgbClr val="231F20"/>
                </a:solidFill>
                <a:latin typeface="Arial"/>
                <a:cs typeface="Arial"/>
              </a:rPr>
              <a:t>contactos directos </a:t>
            </a:r>
            <a:r>
              <a:rPr dirty="0" sz="700" i="1">
                <a:solidFill>
                  <a:srgbClr val="231F20"/>
                </a:solidFill>
                <a:latin typeface="Arial"/>
                <a:cs typeface="Arial"/>
              </a:rPr>
              <a:t>mediante </a:t>
            </a:r>
            <a:r>
              <a:rPr dirty="0" sz="700" spc="-5" i="1">
                <a:solidFill>
                  <a:srgbClr val="231F20"/>
                </a:solidFill>
                <a:latin typeface="Arial"/>
                <a:cs typeface="Arial"/>
              </a:rPr>
              <a:t>aislamiento </a:t>
            </a:r>
            <a:r>
              <a:rPr dirty="0" sz="700" spc="5" i="1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700" spc="-5" i="1">
                <a:solidFill>
                  <a:srgbClr val="231F20"/>
                </a:solidFill>
                <a:latin typeface="Arial"/>
                <a:cs typeface="Arial"/>
              </a:rPr>
              <a:t>un </a:t>
            </a:r>
            <a:r>
              <a:rPr dirty="0" sz="700" i="1">
                <a:solidFill>
                  <a:srgbClr val="231F20"/>
                </a:solidFill>
                <a:latin typeface="Arial"/>
                <a:cs typeface="Arial"/>
              </a:rPr>
              <a:t>cable  </a:t>
            </a:r>
            <a:r>
              <a:rPr dirty="0" sz="700" i="1">
                <a:solidFill>
                  <a:srgbClr val="231F20"/>
                </a:solidFill>
                <a:latin typeface="Arial"/>
                <a:cs typeface="Arial"/>
              </a:rPr>
              <a:t>trifásico </a:t>
            </a:r>
            <a:r>
              <a:rPr dirty="0" sz="700" spc="10" i="1">
                <a:solidFill>
                  <a:srgbClr val="231F20"/>
                </a:solidFill>
                <a:latin typeface="Arial"/>
                <a:cs typeface="Arial"/>
              </a:rPr>
              <a:t>con protección</a:t>
            </a:r>
            <a:r>
              <a:rPr dirty="0" sz="700" spc="-30" i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 spc="-5" i="1">
                <a:solidFill>
                  <a:srgbClr val="231F20"/>
                </a:solidFill>
                <a:latin typeface="Arial"/>
                <a:cs typeface="Arial"/>
              </a:rPr>
              <a:t>externa.</a:t>
            </a:r>
            <a:endParaRPr sz="7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40"/>
              </a:spcBef>
            </a:pPr>
            <a:r>
              <a:rPr dirty="0" sz="1000" b="1">
                <a:solidFill>
                  <a:srgbClr val="231F20"/>
                </a:solidFill>
                <a:latin typeface="Arial"/>
                <a:cs typeface="Arial"/>
              </a:rPr>
              <a:t>Protección por medio </a:t>
            </a:r>
            <a:r>
              <a:rPr dirty="0" sz="1000" spc="5" b="1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1000" b="1">
                <a:solidFill>
                  <a:srgbClr val="231F20"/>
                </a:solidFill>
                <a:latin typeface="Arial"/>
                <a:cs typeface="Arial"/>
              </a:rPr>
              <a:t>barreras o </a:t>
            </a:r>
            <a:r>
              <a:rPr dirty="0" sz="1000" spc="-10" b="1">
                <a:solidFill>
                  <a:srgbClr val="231F20"/>
                </a:solidFill>
                <a:latin typeface="Arial"/>
                <a:cs typeface="Arial"/>
              </a:rPr>
              <a:t>envolventes</a:t>
            </a:r>
            <a:endParaRPr sz="1000">
              <a:latin typeface="Arial"/>
              <a:cs typeface="Arial"/>
            </a:endParaRPr>
          </a:p>
          <a:p>
            <a:pPr marL="12700" marR="5080" indent="635">
              <a:lnSpc>
                <a:spcPct val="100000"/>
              </a:lnSpc>
              <a:spcBef>
                <a:spcPts val="280"/>
              </a:spcBef>
            </a:pP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Esta medida se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utiliza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cada vez más,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puesto que numerosos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componentes y  materiales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están instalados en armarios, ensamblajes, paneles 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control y cuadros 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distribución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(ver </a:t>
            </a:r>
            <a:r>
              <a:rPr dirty="0" sz="800" spc="-5" b="1">
                <a:solidFill>
                  <a:srgbClr val="009D57"/>
                </a:solidFill>
                <a:latin typeface="Arial"/>
                <a:cs typeface="Arial"/>
              </a:rPr>
              <a:t>Figura</a:t>
            </a:r>
            <a:r>
              <a:rPr dirty="0" sz="800" spc="-15" b="1">
                <a:solidFill>
                  <a:srgbClr val="009D57"/>
                </a:solidFill>
                <a:latin typeface="Arial"/>
                <a:cs typeface="Arial"/>
              </a:rPr>
              <a:t> </a:t>
            </a:r>
            <a:r>
              <a:rPr dirty="0" sz="800" spc="-5" b="1">
                <a:solidFill>
                  <a:srgbClr val="009D57"/>
                </a:solidFill>
                <a:latin typeface="Arial"/>
                <a:cs typeface="Arial"/>
              </a:rPr>
              <a:t>F5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).</a:t>
            </a:r>
            <a:endParaRPr sz="800">
              <a:latin typeface="Arial"/>
              <a:cs typeface="Arial"/>
            </a:endParaRPr>
          </a:p>
          <a:p>
            <a:pPr marL="12700" marR="133985" indent="635">
              <a:lnSpc>
                <a:spcPct val="100000"/>
              </a:lnSpc>
              <a:spcBef>
                <a:spcPts val="285"/>
              </a:spcBef>
            </a:pP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Para considerarse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que ofrece una protección eficaz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contra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riesgo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contactos 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directos, estos equipos deben poseer un grado de protección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superior 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igual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a  IP2X o IPXXB (ver capítulo E subapartado</a:t>
            </a:r>
            <a:r>
              <a:rPr dirty="0" sz="8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4.4).</a:t>
            </a:r>
            <a:endParaRPr sz="800">
              <a:latin typeface="Arial"/>
              <a:cs typeface="Arial"/>
            </a:endParaRPr>
          </a:p>
          <a:p>
            <a:pPr marL="12700" marR="274320" indent="635">
              <a:lnSpc>
                <a:spcPct val="100000"/>
              </a:lnSpc>
              <a:spcBef>
                <a:spcPts val="295"/>
              </a:spcBef>
            </a:pP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Además,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apertura de una envolvente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(puerta,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panel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frontal, cajón,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etc.)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sólo 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puede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ser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extraíble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estar abierta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o</a:t>
            </a:r>
            <a:r>
              <a:rPr dirty="0" sz="800" spc="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retirada:</a:t>
            </a:r>
            <a:endParaRPr sz="800">
              <a:latin typeface="Arial"/>
              <a:cs typeface="Arial"/>
            </a:endParaRPr>
          </a:p>
          <a:p>
            <a:pPr marL="13335">
              <a:lnSpc>
                <a:spcPct val="100000"/>
              </a:lnSpc>
              <a:spcBef>
                <a:spcPts val="140"/>
              </a:spcBef>
            </a:pPr>
            <a:r>
              <a:rPr dirty="0" sz="800" spc="110">
                <a:solidFill>
                  <a:srgbClr val="009D57"/>
                </a:solidFill>
                <a:latin typeface="Times New Roman"/>
                <a:cs typeface="Times New Roman"/>
              </a:rPr>
              <a:t>c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Por medio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una llave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herramienta prevista para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tal</a:t>
            </a:r>
            <a:r>
              <a:rPr dirty="0" sz="800" spc="-8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efecto.</a:t>
            </a:r>
            <a:endParaRPr sz="800">
              <a:latin typeface="Arial"/>
              <a:cs typeface="Arial"/>
            </a:endParaRPr>
          </a:p>
          <a:p>
            <a:pPr marL="13335">
              <a:lnSpc>
                <a:spcPct val="100000"/>
              </a:lnSpc>
              <a:spcBef>
                <a:spcPts val="150"/>
              </a:spcBef>
            </a:pPr>
            <a:r>
              <a:rPr dirty="0" sz="800" spc="110">
                <a:solidFill>
                  <a:srgbClr val="009D57"/>
                </a:solidFill>
                <a:latin typeface="Times New Roman"/>
                <a:cs typeface="Times New Roman"/>
              </a:rPr>
              <a:t>c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Tras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el aislamiento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completo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las partes activas de la</a:t>
            </a:r>
            <a:r>
              <a:rPr dirty="0" sz="800" spc="-114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envolvente.</a:t>
            </a:r>
            <a:endParaRPr sz="800">
              <a:latin typeface="Arial"/>
              <a:cs typeface="Arial"/>
            </a:endParaRPr>
          </a:p>
          <a:p>
            <a:pPr marL="12700" marR="6350" indent="635">
              <a:lnSpc>
                <a:spcPct val="100000"/>
              </a:lnSpc>
              <a:spcBef>
                <a:spcPts val="145"/>
              </a:spcBef>
            </a:pPr>
            <a:r>
              <a:rPr dirty="0" sz="800" spc="110">
                <a:solidFill>
                  <a:srgbClr val="009D57"/>
                </a:solidFill>
                <a:latin typeface="Times New Roman"/>
                <a:cs typeface="Times New Roman"/>
              </a:rPr>
              <a:t>c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Mediante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interposición de otra barrera únicamente extraíble utilizando una llave 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herramienta. La envolvente 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metal y toda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pantalla extraíble 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metal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deben  unirse al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conductor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conexión a tierra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protección de la</a:t>
            </a:r>
            <a:r>
              <a:rPr dirty="0" sz="800" spc="-3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instalación.</a:t>
            </a:r>
            <a:endParaRPr sz="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715"/>
              </a:spcBef>
            </a:pPr>
            <a:r>
              <a:rPr dirty="0" sz="1000" spc="10" b="1">
                <a:solidFill>
                  <a:srgbClr val="231F20"/>
                </a:solidFill>
                <a:latin typeface="Arial"/>
                <a:cs typeface="Arial"/>
              </a:rPr>
              <a:t>Medidas </a:t>
            </a:r>
            <a:r>
              <a:rPr dirty="0" sz="1000" spc="5" b="1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1000" b="1">
                <a:solidFill>
                  <a:srgbClr val="231F20"/>
                </a:solidFill>
                <a:latin typeface="Arial"/>
                <a:cs typeface="Arial"/>
              </a:rPr>
              <a:t>protección</a:t>
            </a:r>
            <a:r>
              <a:rPr dirty="0" sz="1000" spc="-2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b="1">
                <a:solidFill>
                  <a:srgbClr val="231F20"/>
                </a:solidFill>
                <a:latin typeface="Arial"/>
                <a:cs typeface="Arial"/>
              </a:rPr>
              <a:t>parciales</a:t>
            </a:r>
            <a:endParaRPr sz="1000">
              <a:latin typeface="Arial"/>
              <a:cs typeface="Arial"/>
            </a:endParaRPr>
          </a:p>
          <a:p>
            <a:pPr marL="12700" marR="116839" indent="635">
              <a:lnSpc>
                <a:spcPct val="114999"/>
              </a:lnSpc>
              <a:spcBef>
                <a:spcPts val="135"/>
              </a:spcBef>
            </a:pP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Protección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por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medio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obstáculos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puesta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fuera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del alcance por alejamiento. 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Esta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protección está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reservada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únicamente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las ubicaciones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las que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sólo</a:t>
            </a:r>
            <a:r>
              <a:rPr dirty="0" sz="800" spc="-7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tiene</a:t>
            </a:r>
            <a:endParaRPr sz="800">
              <a:latin typeface="Arial"/>
              <a:cs typeface="Arial"/>
            </a:endParaRPr>
          </a:p>
          <a:p>
            <a:pPr marL="12700" marR="252729">
              <a:lnSpc>
                <a:spcPct val="100000"/>
              </a:lnSpc>
            </a:pP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acceso el personal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cualificado.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instalación de esta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medida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protección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 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detalla en la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IEC</a:t>
            </a:r>
            <a:r>
              <a:rPr dirty="0" sz="800" spc="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60364-4-41.</a:t>
            </a:r>
            <a:endParaRPr sz="800">
              <a:latin typeface="Arial"/>
              <a:cs typeface="Arial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3191386" y="8382221"/>
            <a:ext cx="3772535" cy="764540"/>
          </a:xfrm>
          <a:prstGeom prst="rect">
            <a:avLst/>
          </a:prstGeom>
        </p:spPr>
        <p:txBody>
          <a:bodyPr wrap="square" lIns="0" tIns="5715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450"/>
              </a:spcBef>
            </a:pPr>
            <a:r>
              <a:rPr dirty="0" sz="1000" spc="10" b="1">
                <a:solidFill>
                  <a:srgbClr val="231F20"/>
                </a:solidFill>
                <a:latin typeface="Arial"/>
                <a:cs typeface="Arial"/>
              </a:rPr>
              <a:t>Medidas </a:t>
            </a:r>
            <a:r>
              <a:rPr dirty="0" sz="1000" spc="5" b="1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1000" b="1">
                <a:solidFill>
                  <a:srgbClr val="231F20"/>
                </a:solidFill>
                <a:latin typeface="Arial"/>
                <a:cs typeface="Arial"/>
              </a:rPr>
              <a:t>protección</a:t>
            </a:r>
            <a:r>
              <a:rPr dirty="0" sz="1000" spc="-3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b="1">
                <a:solidFill>
                  <a:srgbClr val="231F20"/>
                </a:solidFill>
                <a:latin typeface="Arial"/>
                <a:cs typeface="Arial"/>
              </a:rPr>
              <a:t>particulares</a:t>
            </a:r>
            <a:endParaRPr sz="1000">
              <a:latin typeface="Arial"/>
              <a:cs typeface="Arial"/>
            </a:endParaRPr>
          </a:p>
          <a:p>
            <a:pPr marL="12700" marR="5080" indent="635">
              <a:lnSpc>
                <a:spcPct val="100000"/>
              </a:lnSpc>
              <a:spcBef>
                <a:spcPts val="280"/>
              </a:spcBef>
            </a:pP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Protección mediante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utilización 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muy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baja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tensión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seguridad (MBTS) 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bien  limitando la energía de</a:t>
            </a:r>
            <a:r>
              <a:rPr dirty="0" sz="800" spc="-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descarga.</a:t>
            </a:r>
            <a:endParaRPr sz="800">
              <a:latin typeface="Arial"/>
              <a:cs typeface="Arial"/>
            </a:endParaRPr>
          </a:p>
          <a:p>
            <a:pPr marL="12700" marR="357505" indent="635">
              <a:lnSpc>
                <a:spcPct val="100000"/>
              </a:lnSpc>
              <a:spcBef>
                <a:spcPts val="145"/>
              </a:spcBef>
            </a:pP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Estas medidas se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utilizan únicamente en los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circuitos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baja potencia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y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en 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circunstancias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especiales,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tal y como se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describe en el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subapartado</a:t>
            </a:r>
            <a:r>
              <a:rPr dirty="0" sz="800" spc="-5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3.5.</a:t>
            </a:r>
            <a:endParaRPr sz="800">
              <a:latin typeface="Arial"/>
              <a:cs typeface="Arial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527434" y="10456164"/>
            <a:ext cx="1558290" cy="1168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">
                <a:solidFill>
                  <a:srgbClr val="231F20"/>
                </a:solidFill>
                <a:latin typeface="Arial"/>
                <a:cs typeface="Arial"/>
              </a:rPr>
              <a:t>Guía </a:t>
            </a:r>
            <a:r>
              <a:rPr dirty="0" sz="600" spc="-5">
                <a:solidFill>
                  <a:srgbClr val="231F20"/>
                </a:solidFill>
                <a:latin typeface="Arial"/>
                <a:cs typeface="Arial"/>
              </a:rPr>
              <a:t>de diseño de instalaciones eléctricas</a:t>
            </a:r>
            <a:r>
              <a:rPr dirty="0" sz="600" spc="-6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600" spc="-5">
                <a:solidFill>
                  <a:srgbClr val="231F20"/>
                </a:solidFill>
                <a:latin typeface="Arial"/>
                <a:cs typeface="Arial"/>
              </a:rPr>
              <a:t>08</a:t>
            </a:r>
            <a:endParaRPr sz="600">
              <a:latin typeface="Arial"/>
              <a:cs typeface="Arial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6393691" y="10456164"/>
            <a:ext cx="640080" cy="1168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">
                <a:solidFill>
                  <a:srgbClr val="231F20"/>
                </a:solidFill>
                <a:latin typeface="Arial"/>
                <a:cs typeface="Arial"/>
              </a:rPr>
              <a:t>Schneider</a:t>
            </a:r>
            <a:r>
              <a:rPr dirty="0" sz="600" spc="-6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600">
                <a:solidFill>
                  <a:srgbClr val="231F20"/>
                </a:solidFill>
                <a:latin typeface="Arial"/>
                <a:cs typeface="Arial"/>
              </a:rPr>
              <a:t>Electric</a:t>
            </a:r>
            <a:endParaRPr sz="600">
              <a:latin typeface="Arial"/>
              <a:cs typeface="Arial"/>
            </a:endParaRPr>
          </a:p>
        </p:txBody>
      </p:sp>
      <p:sp>
        <p:nvSpPr>
          <p:cNvPr id="34" name="object 34"/>
          <p:cNvSpPr/>
          <p:nvPr/>
        </p:nvSpPr>
        <p:spPr>
          <a:xfrm>
            <a:off x="3641071" y="10508992"/>
            <a:ext cx="113119" cy="118075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5" name="object 35"/>
          <p:cNvSpPr/>
          <p:nvPr/>
        </p:nvSpPr>
        <p:spPr>
          <a:xfrm>
            <a:off x="3554162" y="10441380"/>
            <a:ext cx="450037" cy="182499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6" name="object 36"/>
          <p:cNvSpPr/>
          <p:nvPr/>
        </p:nvSpPr>
        <p:spPr>
          <a:xfrm>
            <a:off x="3631784" y="10532262"/>
            <a:ext cx="108064" cy="95602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7" name="object 37"/>
          <p:cNvSpPr/>
          <p:nvPr/>
        </p:nvSpPr>
        <p:spPr>
          <a:xfrm>
            <a:off x="3648971" y="10532261"/>
            <a:ext cx="88895" cy="71589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325745" y="0"/>
            <a:ext cx="230504" cy="2926080"/>
          </a:xfrm>
          <a:custGeom>
            <a:avLst/>
            <a:gdLst/>
            <a:ahLst/>
            <a:cxnLst/>
            <a:rect l="l" t="t" r="r" b="b"/>
            <a:pathLst>
              <a:path w="230504" h="2926080">
                <a:moveTo>
                  <a:pt x="0" y="2925825"/>
                </a:moveTo>
                <a:lnTo>
                  <a:pt x="230250" y="2925825"/>
                </a:lnTo>
                <a:lnTo>
                  <a:pt x="230250" y="0"/>
                </a:lnTo>
                <a:lnTo>
                  <a:pt x="0" y="0"/>
                </a:lnTo>
                <a:lnTo>
                  <a:pt x="0" y="2925825"/>
                </a:lnTo>
                <a:close/>
              </a:path>
            </a:pathLst>
          </a:custGeom>
          <a:solidFill>
            <a:srgbClr val="009D5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7325745" y="3322065"/>
            <a:ext cx="230504" cy="7371080"/>
          </a:xfrm>
          <a:custGeom>
            <a:avLst/>
            <a:gdLst/>
            <a:ahLst/>
            <a:cxnLst/>
            <a:rect l="l" t="t" r="r" b="b"/>
            <a:pathLst>
              <a:path w="230504" h="7371080">
                <a:moveTo>
                  <a:pt x="0" y="7370829"/>
                </a:moveTo>
                <a:lnTo>
                  <a:pt x="230250" y="7370829"/>
                </a:lnTo>
                <a:lnTo>
                  <a:pt x="230250" y="0"/>
                </a:lnTo>
                <a:lnTo>
                  <a:pt x="0" y="0"/>
                </a:lnTo>
                <a:lnTo>
                  <a:pt x="0" y="7370829"/>
                </a:lnTo>
                <a:close/>
              </a:path>
            </a:pathLst>
          </a:custGeom>
          <a:solidFill>
            <a:srgbClr val="009D5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0" y="1338389"/>
            <a:ext cx="7019925" cy="0"/>
          </a:xfrm>
          <a:custGeom>
            <a:avLst/>
            <a:gdLst/>
            <a:ahLst/>
            <a:cxnLst/>
            <a:rect l="l" t="t" r="r" b="b"/>
            <a:pathLst>
              <a:path w="7019925" h="0">
                <a:moveTo>
                  <a:pt x="0" y="0"/>
                </a:moveTo>
                <a:lnTo>
                  <a:pt x="7019674" y="0"/>
                </a:lnTo>
              </a:path>
            </a:pathLst>
          </a:custGeom>
          <a:ln w="10286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0" y="10409999"/>
            <a:ext cx="7019925" cy="0"/>
          </a:xfrm>
          <a:custGeom>
            <a:avLst/>
            <a:gdLst/>
            <a:ahLst/>
            <a:cxnLst/>
            <a:rect l="l" t="t" r="r" b="b"/>
            <a:pathLst>
              <a:path w="7019925" h="0">
                <a:moveTo>
                  <a:pt x="0" y="0"/>
                </a:moveTo>
                <a:lnTo>
                  <a:pt x="7019674" y="0"/>
                </a:lnTo>
              </a:path>
            </a:pathLst>
          </a:custGeom>
          <a:ln w="10287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539626" y="5424614"/>
            <a:ext cx="2484120" cy="0"/>
          </a:xfrm>
          <a:custGeom>
            <a:avLst/>
            <a:gdLst/>
            <a:ahLst/>
            <a:cxnLst/>
            <a:rect l="l" t="t" r="r" b="b"/>
            <a:pathLst>
              <a:path w="2484120" h="0">
                <a:moveTo>
                  <a:pt x="0" y="0"/>
                </a:moveTo>
                <a:lnTo>
                  <a:pt x="2484120" y="0"/>
                </a:lnTo>
              </a:path>
            </a:pathLst>
          </a:custGeom>
          <a:ln w="25526">
            <a:solidFill>
              <a:srgbClr val="009D5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 txBox="1"/>
          <p:nvPr/>
        </p:nvSpPr>
        <p:spPr>
          <a:xfrm>
            <a:off x="528069" y="237870"/>
            <a:ext cx="2091055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-15" b="1">
                <a:solidFill>
                  <a:srgbClr val="009D57"/>
                </a:solidFill>
                <a:latin typeface="Arial"/>
                <a:cs typeface="Arial"/>
              </a:rPr>
              <a:t>F </a:t>
            </a:r>
            <a:r>
              <a:rPr dirty="0" sz="800" spc="55" b="1">
                <a:solidFill>
                  <a:srgbClr val="009D57"/>
                </a:solidFill>
                <a:latin typeface="Arial"/>
                <a:cs typeface="Arial"/>
              </a:rPr>
              <a:t>- </a:t>
            </a:r>
            <a:r>
              <a:rPr dirty="0" sz="800" b="1">
                <a:solidFill>
                  <a:srgbClr val="009D57"/>
                </a:solidFill>
                <a:latin typeface="Arial"/>
                <a:cs typeface="Arial"/>
              </a:rPr>
              <a:t>Protección contra descargas</a:t>
            </a:r>
            <a:r>
              <a:rPr dirty="0" sz="800" spc="-40" b="1">
                <a:solidFill>
                  <a:srgbClr val="009D57"/>
                </a:solidFill>
                <a:latin typeface="Arial"/>
                <a:cs typeface="Arial"/>
              </a:rPr>
              <a:t> </a:t>
            </a:r>
            <a:r>
              <a:rPr dirty="0" sz="800" b="1">
                <a:solidFill>
                  <a:srgbClr val="009D57"/>
                </a:solidFill>
                <a:latin typeface="Arial"/>
                <a:cs typeface="Arial"/>
              </a:rPr>
              <a:t>eléctricas</a:t>
            </a:r>
            <a:endParaRPr sz="8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191259" y="212597"/>
            <a:ext cx="3776345" cy="574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800" spc="-5" b="1">
                <a:solidFill>
                  <a:srgbClr val="BCBEC0"/>
                </a:solidFill>
                <a:latin typeface="Arial"/>
                <a:cs typeface="Arial"/>
              </a:rPr>
              <a:t>2 </a:t>
            </a:r>
            <a:r>
              <a:rPr dirty="0" sz="1800" b="1">
                <a:solidFill>
                  <a:srgbClr val="BCBEC0"/>
                </a:solidFill>
                <a:latin typeface="Arial"/>
                <a:cs typeface="Arial"/>
              </a:rPr>
              <a:t>Protección </a:t>
            </a:r>
            <a:r>
              <a:rPr dirty="0" sz="1800" spc="10" b="1">
                <a:solidFill>
                  <a:srgbClr val="BCBEC0"/>
                </a:solidFill>
                <a:latin typeface="Arial"/>
                <a:cs typeface="Arial"/>
              </a:rPr>
              <a:t>contra </a:t>
            </a:r>
            <a:r>
              <a:rPr dirty="0" sz="1800" spc="-25" b="1">
                <a:solidFill>
                  <a:srgbClr val="BCBEC0"/>
                </a:solidFill>
                <a:latin typeface="Arial"/>
                <a:cs typeface="Arial"/>
              </a:rPr>
              <a:t>los</a:t>
            </a:r>
            <a:r>
              <a:rPr dirty="0" sz="1800" spc="-65" b="1">
                <a:solidFill>
                  <a:srgbClr val="BCBEC0"/>
                </a:solidFill>
                <a:latin typeface="Arial"/>
                <a:cs typeface="Arial"/>
              </a:rPr>
              <a:t> </a:t>
            </a:r>
            <a:r>
              <a:rPr dirty="0" sz="1800" spc="10" b="1">
                <a:solidFill>
                  <a:srgbClr val="BCBEC0"/>
                </a:solidFill>
                <a:latin typeface="Arial"/>
                <a:cs typeface="Arial"/>
              </a:rPr>
              <a:t>contactos  </a:t>
            </a:r>
            <a:r>
              <a:rPr dirty="0" sz="1800" spc="-10" b="1">
                <a:solidFill>
                  <a:srgbClr val="BCBEC0"/>
                </a:solidFill>
                <a:latin typeface="Arial"/>
                <a:cs typeface="Arial"/>
              </a:rPr>
              <a:t>directos</a:t>
            </a:r>
            <a:endParaRPr sz="18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39499" y="1441195"/>
            <a:ext cx="2484120" cy="863600"/>
          </a:xfrm>
          <a:prstGeom prst="rect">
            <a:avLst/>
          </a:prstGeom>
          <a:solidFill>
            <a:srgbClr val="C8E4D3"/>
          </a:solidFill>
        </p:spPr>
        <p:txBody>
          <a:bodyPr wrap="square" lIns="0" tIns="12700" rIns="0" bIns="0" rtlCol="0" vert="horz">
            <a:spAutoFit/>
          </a:bodyPr>
          <a:lstStyle/>
          <a:p>
            <a:pPr marL="36195" marR="31115" indent="635">
              <a:lnSpc>
                <a:spcPct val="100000"/>
              </a:lnSpc>
              <a:spcBef>
                <a:spcPts val="100"/>
              </a:spcBef>
            </a:pPr>
            <a:r>
              <a:rPr dirty="0" sz="900" spc="-15" i="1">
                <a:solidFill>
                  <a:srgbClr val="231F20"/>
                </a:solidFill>
                <a:latin typeface="Arial"/>
                <a:cs typeface="Arial"/>
              </a:rPr>
              <a:t>Una </a:t>
            </a:r>
            <a:r>
              <a:rPr dirty="0" sz="900" spc="5" i="1">
                <a:solidFill>
                  <a:srgbClr val="231F20"/>
                </a:solidFill>
                <a:latin typeface="Arial"/>
                <a:cs typeface="Arial"/>
              </a:rPr>
              <a:t>medida </a:t>
            </a:r>
            <a:r>
              <a:rPr dirty="0" sz="900" i="1">
                <a:solidFill>
                  <a:srgbClr val="231F20"/>
                </a:solidFill>
                <a:latin typeface="Arial"/>
                <a:cs typeface="Arial"/>
              </a:rPr>
              <a:t>adicional </a:t>
            </a:r>
            <a:r>
              <a:rPr dirty="0" sz="900" spc="5" i="1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900" spc="10" i="1">
                <a:solidFill>
                  <a:srgbClr val="231F20"/>
                </a:solidFill>
                <a:latin typeface="Arial"/>
                <a:cs typeface="Arial"/>
              </a:rPr>
              <a:t>protección </a:t>
            </a:r>
            <a:r>
              <a:rPr dirty="0" sz="900" spc="5" i="1">
                <a:solidFill>
                  <a:srgbClr val="231F20"/>
                </a:solidFill>
                <a:latin typeface="Arial"/>
                <a:cs typeface="Arial"/>
              </a:rPr>
              <a:t>contra </a:t>
            </a:r>
            <a:r>
              <a:rPr dirty="0" sz="900" spc="-10" i="1">
                <a:solidFill>
                  <a:srgbClr val="231F20"/>
                </a:solidFill>
                <a:latin typeface="Arial"/>
                <a:cs typeface="Arial"/>
              </a:rPr>
              <a:t>el  </a:t>
            </a:r>
            <a:r>
              <a:rPr dirty="0" sz="900" spc="-5" i="1">
                <a:solidFill>
                  <a:srgbClr val="231F20"/>
                </a:solidFill>
                <a:latin typeface="Arial"/>
                <a:cs typeface="Arial"/>
              </a:rPr>
              <a:t>riesgo </a:t>
            </a:r>
            <a:r>
              <a:rPr dirty="0" sz="900" spc="5" i="1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900" spc="10" i="1">
                <a:solidFill>
                  <a:srgbClr val="231F20"/>
                </a:solidFill>
                <a:latin typeface="Arial"/>
                <a:cs typeface="Arial"/>
              </a:rPr>
              <a:t>contactos directos </a:t>
            </a:r>
            <a:r>
              <a:rPr dirty="0" sz="900" spc="-20" i="1">
                <a:solidFill>
                  <a:srgbClr val="231F20"/>
                </a:solidFill>
                <a:latin typeface="Arial"/>
                <a:cs typeface="Arial"/>
              </a:rPr>
              <a:t>es la </a:t>
            </a:r>
            <a:r>
              <a:rPr dirty="0" sz="900" spc="-5" i="1">
                <a:solidFill>
                  <a:srgbClr val="231F20"/>
                </a:solidFill>
                <a:latin typeface="Arial"/>
                <a:cs typeface="Arial"/>
              </a:rPr>
              <a:t>utilización </a:t>
            </a:r>
            <a:r>
              <a:rPr dirty="0" sz="900" spc="5" i="1">
                <a:solidFill>
                  <a:srgbClr val="231F20"/>
                </a:solidFill>
                <a:latin typeface="Arial"/>
                <a:cs typeface="Arial"/>
              </a:rPr>
              <a:t>de  </a:t>
            </a:r>
            <a:r>
              <a:rPr dirty="0" sz="900" spc="-5" i="1">
                <a:solidFill>
                  <a:srgbClr val="231F20"/>
                </a:solidFill>
                <a:latin typeface="Arial"/>
                <a:cs typeface="Arial"/>
              </a:rPr>
              <a:t>un </a:t>
            </a:r>
            <a:r>
              <a:rPr dirty="0" sz="900" spc="5" i="1">
                <a:solidFill>
                  <a:srgbClr val="231F20"/>
                </a:solidFill>
                <a:latin typeface="Arial"/>
                <a:cs typeface="Arial"/>
              </a:rPr>
              <a:t>dispositivo </a:t>
            </a:r>
            <a:r>
              <a:rPr dirty="0" sz="900" spc="-35" i="1">
                <a:solidFill>
                  <a:srgbClr val="231F20"/>
                </a:solidFill>
                <a:latin typeface="Arial"/>
                <a:cs typeface="Arial"/>
              </a:rPr>
              <a:t>a </a:t>
            </a:r>
            <a:r>
              <a:rPr dirty="0" sz="900" spc="5" i="1">
                <a:solidFill>
                  <a:srgbClr val="231F20"/>
                </a:solidFill>
                <a:latin typeface="Arial"/>
                <a:cs typeface="Arial"/>
              </a:rPr>
              <a:t>corriente </a:t>
            </a:r>
            <a:r>
              <a:rPr dirty="0" sz="900" i="1">
                <a:solidFill>
                  <a:srgbClr val="231F20"/>
                </a:solidFill>
                <a:latin typeface="Arial"/>
                <a:cs typeface="Arial"/>
              </a:rPr>
              <a:t>diferencial </a:t>
            </a:r>
            <a:r>
              <a:rPr dirty="0" sz="900" spc="-5" i="1">
                <a:solidFill>
                  <a:srgbClr val="231F20"/>
                </a:solidFill>
                <a:latin typeface="Arial"/>
                <a:cs typeface="Arial"/>
              </a:rPr>
              <a:t>residual  </a:t>
            </a:r>
            <a:r>
              <a:rPr dirty="0" sz="900" spc="5" i="1">
                <a:solidFill>
                  <a:srgbClr val="231F20"/>
                </a:solidFill>
                <a:latin typeface="Arial"/>
                <a:cs typeface="Arial"/>
              </a:rPr>
              <a:t>que funcione </a:t>
            </a:r>
            <a:r>
              <a:rPr dirty="0" sz="900" spc="-35" i="1">
                <a:solidFill>
                  <a:srgbClr val="231F20"/>
                </a:solidFill>
                <a:latin typeface="Arial"/>
                <a:cs typeface="Arial"/>
              </a:rPr>
              <a:t>a </a:t>
            </a:r>
            <a:r>
              <a:rPr dirty="0" sz="900" spc="-5" i="1">
                <a:solidFill>
                  <a:srgbClr val="231F20"/>
                </a:solidFill>
                <a:latin typeface="Arial"/>
                <a:cs typeface="Arial"/>
              </a:rPr>
              <a:t>30 </a:t>
            </a:r>
            <a:r>
              <a:rPr dirty="0" sz="900" spc="5" i="1">
                <a:solidFill>
                  <a:srgbClr val="231F20"/>
                </a:solidFill>
                <a:latin typeface="Arial"/>
                <a:cs typeface="Arial"/>
              </a:rPr>
              <a:t>mA </a:t>
            </a:r>
            <a:r>
              <a:rPr dirty="0" sz="900" spc="15" i="1">
                <a:solidFill>
                  <a:srgbClr val="231F20"/>
                </a:solidFill>
                <a:latin typeface="Arial"/>
                <a:cs typeface="Arial"/>
              </a:rPr>
              <a:t>o </a:t>
            </a:r>
            <a:r>
              <a:rPr dirty="0" sz="900" spc="-5" i="1">
                <a:solidFill>
                  <a:srgbClr val="231F20"/>
                </a:solidFill>
                <a:latin typeface="Arial"/>
                <a:cs typeface="Arial"/>
              </a:rPr>
              <a:t>menos </a:t>
            </a:r>
            <a:r>
              <a:rPr dirty="0" sz="900" spc="-20" i="1">
                <a:solidFill>
                  <a:srgbClr val="231F20"/>
                </a:solidFill>
                <a:latin typeface="Arial"/>
                <a:cs typeface="Arial"/>
              </a:rPr>
              <a:t>y </a:t>
            </a:r>
            <a:r>
              <a:rPr dirty="0" sz="900" spc="5" i="1">
                <a:solidFill>
                  <a:srgbClr val="231F20"/>
                </a:solidFill>
                <a:latin typeface="Arial"/>
                <a:cs typeface="Arial"/>
              </a:rPr>
              <a:t>que </a:t>
            </a:r>
            <a:r>
              <a:rPr dirty="0" sz="900" spc="-20" i="1">
                <a:solidFill>
                  <a:srgbClr val="231F20"/>
                </a:solidFill>
                <a:latin typeface="Arial"/>
                <a:cs typeface="Arial"/>
              </a:rPr>
              <a:t>se  </a:t>
            </a:r>
            <a:r>
              <a:rPr dirty="0" sz="900" spc="10" i="1">
                <a:solidFill>
                  <a:srgbClr val="231F20"/>
                </a:solidFill>
                <a:latin typeface="Arial"/>
                <a:cs typeface="Arial"/>
              </a:rPr>
              <a:t>conoce </a:t>
            </a:r>
            <a:r>
              <a:rPr dirty="0" sz="900" spc="20" i="1">
                <a:solidFill>
                  <a:srgbClr val="231F20"/>
                </a:solidFill>
                <a:latin typeface="Arial"/>
                <a:cs typeface="Arial"/>
              </a:rPr>
              <a:t>como </a:t>
            </a:r>
            <a:r>
              <a:rPr dirty="0" sz="900" spc="-25" i="1">
                <a:solidFill>
                  <a:srgbClr val="231F20"/>
                </a:solidFill>
                <a:latin typeface="Arial"/>
                <a:cs typeface="Arial"/>
              </a:rPr>
              <a:t>DDR </a:t>
            </a:r>
            <a:r>
              <a:rPr dirty="0" sz="900" spc="5" i="1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900" spc="-10" i="1">
                <a:solidFill>
                  <a:srgbClr val="231F20"/>
                </a:solidFill>
                <a:latin typeface="Arial"/>
                <a:cs typeface="Arial"/>
              </a:rPr>
              <a:t>alta </a:t>
            </a:r>
            <a:r>
              <a:rPr dirty="0" sz="900" i="1">
                <a:solidFill>
                  <a:srgbClr val="231F20"/>
                </a:solidFill>
                <a:latin typeface="Arial"/>
                <a:cs typeface="Arial"/>
              </a:rPr>
              <a:t>sensibilidad  </a:t>
            </a:r>
            <a:r>
              <a:rPr dirty="0" sz="900" spc="-5" i="1">
                <a:solidFill>
                  <a:srgbClr val="231F20"/>
                </a:solidFill>
                <a:latin typeface="Arial"/>
                <a:cs typeface="Arial"/>
              </a:rPr>
              <a:t>diferencial.</a:t>
            </a:r>
            <a:endParaRPr sz="900">
              <a:latin typeface="Arial"/>
              <a:cs typeface="Arial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618608" y="3213683"/>
            <a:ext cx="1040853" cy="179331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 txBox="1"/>
          <p:nvPr/>
        </p:nvSpPr>
        <p:spPr>
          <a:xfrm>
            <a:off x="526926" y="5227192"/>
            <a:ext cx="1347470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 spc="-10" b="1" i="1">
                <a:solidFill>
                  <a:srgbClr val="009D57"/>
                </a:solidFill>
                <a:latin typeface="Arial"/>
                <a:cs typeface="Arial"/>
              </a:rPr>
              <a:t>Fig. </a:t>
            </a:r>
            <a:r>
              <a:rPr dirty="0" sz="700" spc="-20" b="1" i="1">
                <a:solidFill>
                  <a:srgbClr val="009D57"/>
                </a:solidFill>
                <a:latin typeface="Arial"/>
                <a:cs typeface="Arial"/>
              </a:rPr>
              <a:t>F6: </a:t>
            </a:r>
            <a:r>
              <a:rPr dirty="0" sz="700" spc="-20" i="1">
                <a:solidFill>
                  <a:srgbClr val="231F20"/>
                </a:solidFill>
                <a:latin typeface="Arial"/>
                <a:cs typeface="Arial"/>
              </a:rPr>
              <a:t>DDR </a:t>
            </a:r>
            <a:r>
              <a:rPr dirty="0" sz="700" spc="5" i="1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700" spc="-10" i="1">
                <a:solidFill>
                  <a:srgbClr val="231F20"/>
                </a:solidFill>
                <a:latin typeface="Arial"/>
                <a:cs typeface="Arial"/>
              </a:rPr>
              <a:t>alta</a:t>
            </a:r>
            <a:r>
              <a:rPr dirty="0" sz="700" i="1">
                <a:solidFill>
                  <a:srgbClr val="231F20"/>
                </a:solidFill>
                <a:latin typeface="Arial"/>
                <a:cs typeface="Arial"/>
              </a:rPr>
              <a:t> sensibilidad.</a:t>
            </a:r>
            <a:endParaRPr sz="7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191259" y="1394840"/>
            <a:ext cx="3831590" cy="4437380"/>
          </a:xfrm>
          <a:prstGeom prst="rect">
            <a:avLst/>
          </a:prstGeom>
        </p:spPr>
        <p:txBody>
          <a:bodyPr wrap="square" lIns="0" tIns="22860" rIns="0" bIns="0" rtlCol="0" vert="horz">
            <a:spAutoFit/>
          </a:bodyPr>
          <a:lstStyle/>
          <a:p>
            <a:pPr marL="12700" marR="630555">
              <a:lnSpc>
                <a:spcPts val="1400"/>
              </a:lnSpc>
              <a:spcBef>
                <a:spcPts val="180"/>
              </a:spcBef>
            </a:pPr>
            <a:r>
              <a:rPr dirty="0" sz="1200" spc="-5" b="1">
                <a:solidFill>
                  <a:srgbClr val="231F20"/>
                </a:solidFill>
                <a:latin typeface="Arial"/>
                <a:cs typeface="Arial"/>
              </a:rPr>
              <a:t>2.2 </a:t>
            </a:r>
            <a:r>
              <a:rPr dirty="0" sz="1200" spc="10" b="1">
                <a:solidFill>
                  <a:srgbClr val="231F20"/>
                </a:solidFill>
                <a:latin typeface="Arial"/>
                <a:cs typeface="Arial"/>
              </a:rPr>
              <a:t>Medidas de </a:t>
            </a:r>
            <a:r>
              <a:rPr dirty="0" sz="1200" b="1">
                <a:solidFill>
                  <a:srgbClr val="231F20"/>
                </a:solidFill>
                <a:latin typeface="Arial"/>
                <a:cs typeface="Arial"/>
              </a:rPr>
              <a:t>protección </a:t>
            </a:r>
            <a:r>
              <a:rPr dirty="0" sz="1200" spc="-5" b="1">
                <a:solidFill>
                  <a:srgbClr val="231F20"/>
                </a:solidFill>
                <a:latin typeface="Arial"/>
                <a:cs typeface="Arial"/>
              </a:rPr>
              <a:t>adicional </a:t>
            </a:r>
            <a:r>
              <a:rPr dirty="0" sz="1200" spc="5" b="1">
                <a:solidFill>
                  <a:srgbClr val="231F20"/>
                </a:solidFill>
                <a:latin typeface="Arial"/>
                <a:cs typeface="Arial"/>
              </a:rPr>
              <a:t>contra  </a:t>
            </a:r>
            <a:r>
              <a:rPr dirty="0" sz="1200" spc="-20" b="1">
                <a:solidFill>
                  <a:srgbClr val="231F20"/>
                </a:solidFill>
                <a:latin typeface="Arial"/>
                <a:cs typeface="Arial"/>
              </a:rPr>
              <a:t>los </a:t>
            </a:r>
            <a:r>
              <a:rPr dirty="0" sz="1200" spc="5" b="1">
                <a:solidFill>
                  <a:srgbClr val="231F20"/>
                </a:solidFill>
                <a:latin typeface="Arial"/>
                <a:cs typeface="Arial"/>
              </a:rPr>
              <a:t>contactos </a:t>
            </a:r>
            <a:r>
              <a:rPr dirty="0" sz="1200" b="1">
                <a:solidFill>
                  <a:srgbClr val="231F20"/>
                </a:solidFill>
                <a:latin typeface="Arial"/>
                <a:cs typeface="Arial"/>
              </a:rPr>
              <a:t>directos</a:t>
            </a:r>
            <a:endParaRPr sz="1200">
              <a:latin typeface="Arial"/>
              <a:cs typeface="Arial"/>
            </a:endParaRPr>
          </a:p>
          <a:p>
            <a:pPr marL="13335" marR="43815">
              <a:lnSpc>
                <a:spcPct val="100000"/>
              </a:lnSpc>
              <a:spcBef>
                <a:spcPts val="880"/>
              </a:spcBef>
            </a:pP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Todas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medidas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protección anteriores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son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preventivas, pero la experiencia ha  demostrado que por diversos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motivos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no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pueden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considerar como</a:t>
            </a:r>
            <a:r>
              <a:rPr dirty="0" sz="800" spc="-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infalibles.</a:t>
            </a:r>
            <a:endParaRPr sz="800">
              <a:latin typeface="Arial"/>
              <a:cs typeface="Arial"/>
            </a:endParaRPr>
          </a:p>
          <a:p>
            <a:pPr marL="13335">
              <a:lnSpc>
                <a:spcPct val="100000"/>
              </a:lnSpc>
            </a:pP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Entre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estos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motivos se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pueden</a:t>
            </a:r>
            <a:r>
              <a:rPr dirty="0" sz="800" spc="-1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citar:</a:t>
            </a:r>
            <a:endParaRPr sz="800">
              <a:latin typeface="Arial"/>
              <a:cs typeface="Arial"/>
            </a:endParaRPr>
          </a:p>
          <a:p>
            <a:pPr marL="13335">
              <a:lnSpc>
                <a:spcPct val="100000"/>
              </a:lnSpc>
              <a:spcBef>
                <a:spcPts val="145"/>
              </a:spcBef>
            </a:pPr>
            <a:r>
              <a:rPr dirty="0" sz="800" spc="110">
                <a:solidFill>
                  <a:srgbClr val="009D57"/>
                </a:solidFill>
                <a:latin typeface="Times New Roman"/>
                <a:cs typeface="Times New Roman"/>
              </a:rPr>
              <a:t>c</a:t>
            </a:r>
            <a:r>
              <a:rPr dirty="0" sz="800" spc="-80">
                <a:solidFill>
                  <a:srgbClr val="009D57"/>
                </a:solidFill>
                <a:latin typeface="Times New Roman"/>
                <a:cs typeface="Times New Roman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Falta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mantenimiento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adecuado.</a:t>
            </a:r>
            <a:endParaRPr sz="800">
              <a:latin typeface="Arial"/>
              <a:cs typeface="Arial"/>
            </a:endParaRPr>
          </a:p>
          <a:p>
            <a:pPr marL="13335">
              <a:lnSpc>
                <a:spcPct val="100000"/>
              </a:lnSpc>
              <a:spcBef>
                <a:spcPts val="145"/>
              </a:spcBef>
            </a:pPr>
            <a:r>
              <a:rPr dirty="0" sz="800" spc="110">
                <a:solidFill>
                  <a:srgbClr val="009D57"/>
                </a:solidFill>
                <a:latin typeface="Times New Roman"/>
                <a:cs typeface="Times New Roman"/>
              </a:rPr>
              <a:t>c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Imprudencia, falta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</a:t>
            </a:r>
            <a:r>
              <a:rPr dirty="0" sz="800" spc="-9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atención.</a:t>
            </a:r>
            <a:endParaRPr sz="800">
              <a:latin typeface="Arial"/>
              <a:cs typeface="Arial"/>
            </a:endParaRPr>
          </a:p>
          <a:p>
            <a:pPr marL="13335" marR="131445">
              <a:lnSpc>
                <a:spcPct val="100000"/>
              </a:lnSpc>
              <a:spcBef>
                <a:spcPts val="145"/>
              </a:spcBef>
            </a:pPr>
            <a:r>
              <a:rPr dirty="0" sz="800" spc="110">
                <a:solidFill>
                  <a:srgbClr val="009D57"/>
                </a:solidFill>
                <a:latin typeface="Times New Roman"/>
                <a:cs typeface="Times New Roman"/>
              </a:rPr>
              <a:t>c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Desgaste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y rotura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normales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(o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anómalos) del aislamiento, por ejemplo, flexión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y 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abrasión de los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cables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</a:t>
            </a:r>
            <a:r>
              <a:rPr dirty="0" sz="800" spc="-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conexión.</a:t>
            </a:r>
            <a:endParaRPr sz="800">
              <a:latin typeface="Arial"/>
              <a:cs typeface="Arial"/>
            </a:endParaRPr>
          </a:p>
          <a:p>
            <a:pPr marL="13335">
              <a:lnSpc>
                <a:spcPct val="100000"/>
              </a:lnSpc>
              <a:spcBef>
                <a:spcPts val="145"/>
              </a:spcBef>
            </a:pPr>
            <a:r>
              <a:rPr dirty="0" sz="800" spc="110">
                <a:solidFill>
                  <a:srgbClr val="009D57"/>
                </a:solidFill>
                <a:latin typeface="Times New Roman"/>
                <a:cs typeface="Times New Roman"/>
              </a:rPr>
              <a:t>c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Contacto</a:t>
            </a:r>
            <a:r>
              <a:rPr dirty="0" sz="800" spc="-9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accidental.</a:t>
            </a:r>
            <a:endParaRPr sz="800">
              <a:latin typeface="Arial"/>
              <a:cs typeface="Arial"/>
            </a:endParaRPr>
          </a:p>
          <a:p>
            <a:pPr marL="13335">
              <a:lnSpc>
                <a:spcPct val="100000"/>
              </a:lnSpc>
              <a:spcBef>
                <a:spcPts val="145"/>
              </a:spcBef>
            </a:pPr>
            <a:r>
              <a:rPr dirty="0" sz="800" spc="110">
                <a:solidFill>
                  <a:srgbClr val="009D57"/>
                </a:solidFill>
                <a:latin typeface="Times New Roman"/>
                <a:cs typeface="Times New Roman"/>
              </a:rPr>
              <a:t>c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Inmersión en agua, etc. Situación en la que el aislamiento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ya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no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resulta</a:t>
            </a:r>
            <a:r>
              <a:rPr dirty="0" sz="800" spc="-7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eficaz.</a:t>
            </a:r>
            <a:endParaRPr sz="800">
              <a:latin typeface="Arial"/>
              <a:cs typeface="Arial"/>
            </a:endParaRPr>
          </a:p>
          <a:p>
            <a:pPr marL="13335" marR="20955">
              <a:lnSpc>
                <a:spcPct val="100000"/>
              </a:lnSpc>
              <a:spcBef>
                <a:spcPts val="290"/>
              </a:spcBef>
            </a:pP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Con el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fin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proteger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los usuarios en estas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circunstancias,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los dispositivos de  disparo rápido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y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alta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sensibilidad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basados en la detección 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corrientes residuales a  tierra (que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pueden atravesar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no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un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ser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humano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animal)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utilizan para  desconectar automáticamente la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fuente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alimentación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y con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rapidez suficiente  como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para evitar lesiones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incluso la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muerte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por electrocución de un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ser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humano 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(ver </a:t>
            </a:r>
            <a:r>
              <a:rPr dirty="0" sz="800" spc="-5" b="1">
                <a:solidFill>
                  <a:srgbClr val="009D57"/>
                </a:solidFill>
                <a:latin typeface="Arial"/>
                <a:cs typeface="Arial"/>
              </a:rPr>
              <a:t>Figura</a:t>
            </a:r>
            <a:r>
              <a:rPr dirty="0" sz="800" spc="-15" b="1">
                <a:solidFill>
                  <a:srgbClr val="009D57"/>
                </a:solidFill>
                <a:latin typeface="Arial"/>
                <a:cs typeface="Arial"/>
              </a:rPr>
              <a:t> </a:t>
            </a:r>
            <a:r>
              <a:rPr dirty="0" sz="800" spc="-10" b="1">
                <a:solidFill>
                  <a:srgbClr val="009D57"/>
                </a:solidFill>
                <a:latin typeface="Arial"/>
                <a:cs typeface="Arial"/>
              </a:rPr>
              <a:t>F6</a:t>
            </a:r>
            <a:r>
              <a:rPr dirty="0" sz="800" spc="-10">
                <a:solidFill>
                  <a:srgbClr val="231F20"/>
                </a:solidFill>
                <a:latin typeface="Arial"/>
                <a:cs typeface="Arial"/>
              </a:rPr>
              <a:t>).</a:t>
            </a:r>
            <a:endParaRPr sz="800">
              <a:latin typeface="Arial"/>
              <a:cs typeface="Arial"/>
            </a:endParaRPr>
          </a:p>
          <a:p>
            <a:pPr marL="13335" marR="5080">
              <a:lnSpc>
                <a:spcPct val="100000"/>
              </a:lnSpc>
              <a:spcBef>
                <a:spcPts val="290"/>
              </a:spcBef>
            </a:pP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Estos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dispositivos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funcionan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según el principio de la medición 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corriente 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diferencial, en la que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cualquier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diferencia entre la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corriente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que entra en un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circuito y 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que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sale (en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un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sistema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alimentado desde una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fuente conectada a tierra) fluye a  tierra,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bien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través de un aislamiento de defectos, bien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través del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contacto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una  parte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conectada a tierra, como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una persona,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un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conductor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 activo.</a:t>
            </a:r>
            <a:endParaRPr sz="800">
              <a:latin typeface="Arial"/>
              <a:cs typeface="Arial"/>
            </a:endParaRPr>
          </a:p>
          <a:p>
            <a:pPr marL="13335" marR="135255">
              <a:lnSpc>
                <a:spcPct val="100000"/>
              </a:lnSpc>
              <a:spcBef>
                <a:spcPts val="290"/>
              </a:spcBef>
            </a:pP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Los dispositivos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a corriente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diferencial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residual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normalizados, denominados DDR, 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suficientemente sensibles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para la protección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contra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los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contactos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directos, están 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calibrados 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30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mA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la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corriente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diferencial.</a:t>
            </a:r>
            <a:endParaRPr sz="800">
              <a:latin typeface="Arial"/>
              <a:cs typeface="Arial"/>
            </a:endParaRPr>
          </a:p>
          <a:p>
            <a:pPr marL="13335" marR="117475">
              <a:lnSpc>
                <a:spcPct val="100000"/>
              </a:lnSpc>
              <a:spcBef>
                <a:spcPts val="290"/>
              </a:spcBef>
            </a:pP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Esta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protección adicional es necesaria en determinados países para los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circuitos 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que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suministran tomas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corriente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hasta 32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A, 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incluso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superiores, si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 ubicación es húmeda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y/o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provisional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(como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instalaciones 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trabajo,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por</a:t>
            </a:r>
            <a:r>
              <a:rPr dirty="0" sz="800" spc="-4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ejemplo).</a:t>
            </a:r>
            <a:endParaRPr sz="800">
              <a:latin typeface="Arial"/>
              <a:cs typeface="Arial"/>
            </a:endParaRPr>
          </a:p>
          <a:p>
            <a:pPr marL="13335" marR="83185">
              <a:lnSpc>
                <a:spcPct val="100000"/>
              </a:lnSpc>
              <a:spcBef>
                <a:spcPts val="290"/>
              </a:spcBef>
            </a:pP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En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capítulo P,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apartado 3,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indican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varias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ubicaciones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comunes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en las que los  DDR de alta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sensibilidad son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obligatorios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(en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algunos países), pero en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cualquier  caso,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están altamente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recomendados como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protección eficaz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contra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riesgo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contactos tanto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directos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como</a:t>
            </a:r>
            <a:r>
              <a:rPr dirty="0" sz="800" spc="-2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indirectos.</a:t>
            </a:r>
            <a:endParaRPr sz="8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055870" y="2925825"/>
            <a:ext cx="500380" cy="396240"/>
          </a:xfrm>
          <a:prstGeom prst="rect">
            <a:avLst/>
          </a:prstGeom>
          <a:solidFill>
            <a:srgbClr val="231F20"/>
          </a:solidFill>
        </p:spPr>
        <p:txBody>
          <a:bodyPr wrap="square" lIns="0" tIns="0" rIns="0" bIns="0" rtlCol="0" vert="horz">
            <a:spAutoFit/>
          </a:bodyPr>
          <a:lstStyle/>
          <a:p>
            <a:pPr marL="10160">
              <a:lnSpc>
                <a:spcPts val="1085"/>
              </a:lnSpc>
            </a:pPr>
            <a:r>
              <a:rPr dirty="0" sz="1000" spc="-5" b="1">
                <a:solidFill>
                  <a:srgbClr val="FFFFFF"/>
                </a:solidFill>
                <a:latin typeface="Arial"/>
                <a:cs typeface="Arial"/>
              </a:rPr>
              <a:t>F5</a:t>
            </a:r>
            <a:endParaRPr sz="10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26926" y="10456164"/>
            <a:ext cx="640080" cy="1168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">
                <a:solidFill>
                  <a:srgbClr val="231F20"/>
                </a:solidFill>
                <a:latin typeface="Arial"/>
                <a:cs typeface="Arial"/>
              </a:rPr>
              <a:t>Schneider</a:t>
            </a:r>
            <a:r>
              <a:rPr dirty="0" sz="600" spc="-6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600">
                <a:solidFill>
                  <a:srgbClr val="231F20"/>
                </a:solidFill>
                <a:latin typeface="Arial"/>
                <a:cs typeface="Arial"/>
              </a:rPr>
              <a:t>Electric</a:t>
            </a:r>
            <a:endParaRPr sz="600">
              <a:latin typeface="Arial"/>
              <a:cs typeface="Arial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3642590" y="10508992"/>
            <a:ext cx="114139" cy="11807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3556702" y="10441380"/>
            <a:ext cx="450037" cy="18249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3634324" y="10532262"/>
            <a:ext cx="108064" cy="9560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3651512" y="10532261"/>
            <a:ext cx="88895" cy="71589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 txBox="1"/>
          <p:nvPr/>
        </p:nvSpPr>
        <p:spPr>
          <a:xfrm>
            <a:off x="5474211" y="10456164"/>
            <a:ext cx="1558925" cy="1168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">
                <a:solidFill>
                  <a:srgbClr val="231F20"/>
                </a:solidFill>
                <a:latin typeface="Arial"/>
                <a:cs typeface="Arial"/>
              </a:rPr>
              <a:t>Guía </a:t>
            </a:r>
            <a:r>
              <a:rPr dirty="0" sz="600" spc="-5">
                <a:solidFill>
                  <a:srgbClr val="231F20"/>
                </a:solidFill>
                <a:latin typeface="Arial"/>
                <a:cs typeface="Arial"/>
              </a:rPr>
              <a:t>de diseño de instalaciones eléctricas</a:t>
            </a:r>
            <a:r>
              <a:rPr dirty="0" sz="600" spc="-4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600" spc="-5">
                <a:solidFill>
                  <a:srgbClr val="231F20"/>
                </a:solidFill>
                <a:latin typeface="Arial"/>
                <a:cs typeface="Arial"/>
              </a:rPr>
              <a:t>08</a:t>
            </a:r>
            <a:endParaRPr sz="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40896" y="10409999"/>
            <a:ext cx="7015480" cy="0"/>
          </a:xfrm>
          <a:custGeom>
            <a:avLst/>
            <a:gdLst/>
            <a:ahLst/>
            <a:cxnLst/>
            <a:rect l="l" t="t" r="r" b="b"/>
            <a:pathLst>
              <a:path w="7015480" h="0">
                <a:moveTo>
                  <a:pt x="0" y="0"/>
                </a:moveTo>
                <a:lnTo>
                  <a:pt x="7015098" y="0"/>
                </a:lnTo>
              </a:path>
            </a:pathLst>
          </a:custGeom>
          <a:ln w="10287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3204086" y="8146097"/>
            <a:ext cx="3816350" cy="0"/>
          </a:xfrm>
          <a:custGeom>
            <a:avLst/>
            <a:gdLst/>
            <a:ahLst/>
            <a:cxnLst/>
            <a:rect l="l" t="t" r="r" b="b"/>
            <a:pathLst>
              <a:path w="3816350" h="0">
                <a:moveTo>
                  <a:pt x="0" y="0"/>
                </a:moveTo>
                <a:lnTo>
                  <a:pt x="3816096" y="0"/>
                </a:lnTo>
              </a:path>
            </a:pathLst>
          </a:custGeom>
          <a:ln w="25526">
            <a:solidFill>
              <a:srgbClr val="009D5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3204086" y="5521769"/>
            <a:ext cx="3816350" cy="0"/>
          </a:xfrm>
          <a:custGeom>
            <a:avLst/>
            <a:gdLst/>
            <a:ahLst/>
            <a:cxnLst/>
            <a:rect l="l" t="t" r="r" b="b"/>
            <a:pathLst>
              <a:path w="3816350" h="0">
                <a:moveTo>
                  <a:pt x="0" y="0"/>
                </a:moveTo>
                <a:lnTo>
                  <a:pt x="3816096" y="0"/>
                </a:lnTo>
              </a:path>
            </a:pathLst>
          </a:custGeom>
          <a:ln w="25526">
            <a:solidFill>
              <a:srgbClr val="009D5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3204086" y="10107485"/>
            <a:ext cx="3816350" cy="0"/>
          </a:xfrm>
          <a:custGeom>
            <a:avLst/>
            <a:gdLst/>
            <a:ahLst/>
            <a:cxnLst/>
            <a:rect l="l" t="t" r="r" b="b"/>
            <a:pathLst>
              <a:path w="3816350" h="0">
                <a:moveTo>
                  <a:pt x="0" y="0"/>
                </a:moveTo>
                <a:lnTo>
                  <a:pt x="3816096" y="0"/>
                </a:lnTo>
              </a:path>
            </a:pathLst>
          </a:custGeom>
          <a:ln w="25526">
            <a:solidFill>
              <a:srgbClr val="009D5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3204086" y="9254807"/>
            <a:ext cx="3816350" cy="0"/>
          </a:xfrm>
          <a:custGeom>
            <a:avLst/>
            <a:gdLst/>
            <a:ahLst/>
            <a:cxnLst/>
            <a:rect l="l" t="t" r="r" b="b"/>
            <a:pathLst>
              <a:path w="3816350" h="0">
                <a:moveTo>
                  <a:pt x="0" y="0"/>
                </a:moveTo>
                <a:lnTo>
                  <a:pt x="3816096" y="0"/>
                </a:lnTo>
              </a:path>
            </a:pathLst>
          </a:custGeom>
          <a:ln w="25526">
            <a:solidFill>
              <a:srgbClr val="009D5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 txBox="1"/>
          <p:nvPr/>
        </p:nvSpPr>
        <p:spPr>
          <a:xfrm>
            <a:off x="528196" y="237870"/>
            <a:ext cx="2091055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-15" b="1">
                <a:solidFill>
                  <a:srgbClr val="009D57"/>
                </a:solidFill>
                <a:latin typeface="Arial"/>
                <a:cs typeface="Arial"/>
              </a:rPr>
              <a:t>F </a:t>
            </a:r>
            <a:r>
              <a:rPr dirty="0" sz="800" spc="55" b="1">
                <a:solidFill>
                  <a:srgbClr val="009D57"/>
                </a:solidFill>
                <a:latin typeface="Arial"/>
                <a:cs typeface="Arial"/>
              </a:rPr>
              <a:t>- </a:t>
            </a:r>
            <a:r>
              <a:rPr dirty="0" sz="800" b="1">
                <a:solidFill>
                  <a:srgbClr val="009D57"/>
                </a:solidFill>
                <a:latin typeface="Arial"/>
                <a:cs typeface="Arial"/>
              </a:rPr>
              <a:t>Protección contra descargas</a:t>
            </a:r>
            <a:r>
              <a:rPr dirty="0" sz="800" spc="-40" b="1">
                <a:solidFill>
                  <a:srgbClr val="009D57"/>
                </a:solidFill>
                <a:latin typeface="Arial"/>
                <a:cs typeface="Arial"/>
              </a:rPr>
              <a:t> </a:t>
            </a:r>
            <a:r>
              <a:rPr dirty="0" sz="800" b="1">
                <a:solidFill>
                  <a:srgbClr val="009D57"/>
                </a:solidFill>
                <a:latin typeface="Arial"/>
                <a:cs typeface="Arial"/>
              </a:rPr>
              <a:t>eléctricas</a:t>
            </a:r>
            <a:endParaRPr sz="8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191386" y="212597"/>
            <a:ext cx="3776345" cy="574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800" spc="-5" b="1">
                <a:solidFill>
                  <a:srgbClr val="231F20"/>
                </a:solidFill>
                <a:latin typeface="Arial"/>
                <a:cs typeface="Arial"/>
              </a:rPr>
              <a:t>3 </a:t>
            </a:r>
            <a:r>
              <a:rPr dirty="0" sz="1800" b="1">
                <a:solidFill>
                  <a:srgbClr val="231F20"/>
                </a:solidFill>
                <a:latin typeface="Arial"/>
                <a:cs typeface="Arial"/>
              </a:rPr>
              <a:t>Protección </a:t>
            </a:r>
            <a:r>
              <a:rPr dirty="0" sz="1800" spc="10" b="1">
                <a:solidFill>
                  <a:srgbClr val="231F20"/>
                </a:solidFill>
                <a:latin typeface="Arial"/>
                <a:cs typeface="Arial"/>
              </a:rPr>
              <a:t>contra </a:t>
            </a:r>
            <a:r>
              <a:rPr dirty="0" sz="1800" spc="-25" b="1">
                <a:solidFill>
                  <a:srgbClr val="231F20"/>
                </a:solidFill>
                <a:latin typeface="Arial"/>
                <a:cs typeface="Arial"/>
              </a:rPr>
              <a:t>los</a:t>
            </a:r>
            <a:r>
              <a:rPr dirty="0" sz="1800" spc="-6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800" spc="10" b="1">
                <a:solidFill>
                  <a:srgbClr val="231F20"/>
                </a:solidFill>
                <a:latin typeface="Arial"/>
                <a:cs typeface="Arial"/>
              </a:rPr>
              <a:t>contactos  </a:t>
            </a:r>
            <a:r>
              <a:rPr dirty="0" sz="1800" spc="-10" b="1">
                <a:solidFill>
                  <a:srgbClr val="231F20"/>
                </a:solidFill>
                <a:latin typeface="Arial"/>
                <a:cs typeface="Arial"/>
              </a:rPr>
              <a:t>indirectos</a:t>
            </a:r>
            <a:endParaRPr sz="1800">
              <a:latin typeface="Arial"/>
              <a:cs typeface="Arial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0" y="2925825"/>
            <a:ext cx="504190" cy="396240"/>
          </a:xfrm>
          <a:custGeom>
            <a:avLst/>
            <a:gdLst/>
            <a:ahLst/>
            <a:cxnLst/>
            <a:rect l="l" t="t" r="r" b="b"/>
            <a:pathLst>
              <a:path w="504190" h="396239">
                <a:moveTo>
                  <a:pt x="0" y="396240"/>
                </a:moveTo>
                <a:lnTo>
                  <a:pt x="0" y="0"/>
                </a:lnTo>
                <a:lnTo>
                  <a:pt x="503939" y="0"/>
                </a:lnTo>
                <a:lnTo>
                  <a:pt x="503939" y="396240"/>
                </a:lnTo>
                <a:lnTo>
                  <a:pt x="0" y="39624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 txBox="1"/>
          <p:nvPr/>
        </p:nvSpPr>
        <p:spPr>
          <a:xfrm>
            <a:off x="324742" y="2898520"/>
            <a:ext cx="174625" cy="177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00" b="1">
                <a:solidFill>
                  <a:srgbClr val="FFFFFF"/>
                </a:solidFill>
                <a:latin typeface="Arial"/>
                <a:cs typeface="Arial"/>
              </a:rPr>
              <a:t>F</a:t>
            </a:r>
            <a:r>
              <a:rPr dirty="0" sz="1000" spc="-5" b="1">
                <a:solidFill>
                  <a:srgbClr val="FFFFFF"/>
                </a:solidFill>
                <a:latin typeface="Arial"/>
                <a:cs typeface="Arial"/>
              </a:rPr>
              <a:t>6</a:t>
            </a:r>
            <a:endParaRPr sz="10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39499" y="1441195"/>
            <a:ext cx="2484120" cy="727075"/>
          </a:xfrm>
          <a:prstGeom prst="rect">
            <a:avLst/>
          </a:prstGeom>
          <a:solidFill>
            <a:srgbClr val="C8E4D3"/>
          </a:solidFill>
        </p:spPr>
        <p:txBody>
          <a:bodyPr wrap="square" lIns="0" tIns="12700" rIns="0" bIns="0" rtlCol="0" vert="horz">
            <a:spAutoFit/>
          </a:bodyPr>
          <a:lstStyle/>
          <a:p>
            <a:pPr marL="36195" marR="92710" indent="635">
              <a:lnSpc>
                <a:spcPct val="100000"/>
              </a:lnSpc>
              <a:spcBef>
                <a:spcPts val="100"/>
              </a:spcBef>
            </a:pPr>
            <a:r>
              <a:rPr dirty="0" sz="900" spc="-20" i="1">
                <a:solidFill>
                  <a:srgbClr val="231F20"/>
                </a:solidFill>
                <a:latin typeface="Arial"/>
                <a:cs typeface="Arial"/>
              </a:rPr>
              <a:t>Las </a:t>
            </a:r>
            <a:r>
              <a:rPr dirty="0" sz="900" i="1">
                <a:solidFill>
                  <a:srgbClr val="231F20"/>
                </a:solidFill>
                <a:latin typeface="Arial"/>
                <a:cs typeface="Arial"/>
              </a:rPr>
              <a:t>medidas </a:t>
            </a:r>
            <a:r>
              <a:rPr dirty="0" sz="900" spc="5" i="1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900" spc="10" i="1">
                <a:solidFill>
                  <a:srgbClr val="231F20"/>
                </a:solidFill>
                <a:latin typeface="Arial"/>
                <a:cs typeface="Arial"/>
              </a:rPr>
              <a:t>protección </a:t>
            </a:r>
            <a:r>
              <a:rPr dirty="0" sz="900" spc="-5" i="1">
                <a:solidFill>
                  <a:srgbClr val="231F20"/>
                </a:solidFill>
                <a:latin typeface="Arial"/>
                <a:cs typeface="Arial"/>
              </a:rPr>
              <a:t>son </a:t>
            </a:r>
            <a:r>
              <a:rPr dirty="0" sz="900" spc="-20" i="1">
                <a:solidFill>
                  <a:srgbClr val="231F20"/>
                </a:solidFill>
                <a:latin typeface="Arial"/>
                <a:cs typeface="Arial"/>
              </a:rPr>
              <a:t>las </a:t>
            </a:r>
            <a:r>
              <a:rPr dirty="0" sz="900" spc="-5" i="1">
                <a:solidFill>
                  <a:srgbClr val="231F20"/>
                </a:solidFill>
                <a:latin typeface="Arial"/>
                <a:cs typeface="Arial"/>
              </a:rPr>
              <a:t>siguientes:  </a:t>
            </a:r>
            <a:r>
              <a:rPr dirty="0" sz="900" spc="125">
                <a:solidFill>
                  <a:srgbClr val="231F20"/>
                </a:solidFill>
                <a:latin typeface="Times New Roman"/>
                <a:cs typeface="Times New Roman"/>
              </a:rPr>
              <a:t>c </a:t>
            </a:r>
            <a:r>
              <a:rPr dirty="0" sz="900" spc="-5" i="1">
                <a:solidFill>
                  <a:srgbClr val="231F20"/>
                </a:solidFill>
                <a:latin typeface="Arial"/>
                <a:cs typeface="Arial"/>
              </a:rPr>
              <a:t>Desconexión </a:t>
            </a:r>
            <a:r>
              <a:rPr dirty="0" sz="900" i="1">
                <a:solidFill>
                  <a:srgbClr val="231F20"/>
                </a:solidFill>
                <a:latin typeface="Arial"/>
                <a:cs typeface="Arial"/>
              </a:rPr>
              <a:t>automática </a:t>
            </a:r>
            <a:r>
              <a:rPr dirty="0" sz="900" spc="5" i="1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900" spc="-20" i="1">
                <a:solidFill>
                  <a:srgbClr val="231F20"/>
                </a:solidFill>
                <a:latin typeface="Arial"/>
                <a:cs typeface="Arial"/>
              </a:rPr>
              <a:t>la </a:t>
            </a:r>
            <a:r>
              <a:rPr dirty="0" sz="900" i="1">
                <a:solidFill>
                  <a:srgbClr val="231F20"/>
                </a:solidFill>
                <a:latin typeface="Arial"/>
                <a:cs typeface="Arial"/>
              </a:rPr>
              <a:t>alimentación  </a:t>
            </a:r>
            <a:r>
              <a:rPr dirty="0" sz="900" spc="-30" i="1">
                <a:solidFill>
                  <a:srgbClr val="231F20"/>
                </a:solidFill>
                <a:latin typeface="Arial"/>
                <a:cs typeface="Arial"/>
              </a:rPr>
              <a:t>(en </a:t>
            </a:r>
            <a:r>
              <a:rPr dirty="0" sz="900" spc="-10" i="1">
                <a:solidFill>
                  <a:srgbClr val="231F20"/>
                </a:solidFill>
                <a:latin typeface="Arial"/>
                <a:cs typeface="Arial"/>
              </a:rPr>
              <a:t>el </a:t>
            </a:r>
            <a:r>
              <a:rPr dirty="0" sz="900" i="1">
                <a:solidFill>
                  <a:srgbClr val="231F20"/>
                </a:solidFill>
                <a:latin typeface="Arial"/>
                <a:cs typeface="Arial"/>
              </a:rPr>
              <a:t>1.</a:t>
            </a:r>
            <a:r>
              <a:rPr dirty="0" baseline="23148" sz="900" i="1">
                <a:solidFill>
                  <a:srgbClr val="231F20"/>
                </a:solidFill>
                <a:latin typeface="Arial"/>
                <a:cs typeface="Arial"/>
              </a:rPr>
              <a:t>er </a:t>
            </a:r>
            <a:r>
              <a:rPr dirty="0" sz="900" spc="15" i="1">
                <a:solidFill>
                  <a:srgbClr val="231F20"/>
                </a:solidFill>
                <a:latin typeface="Arial"/>
                <a:cs typeface="Arial"/>
              </a:rPr>
              <a:t>o </a:t>
            </a:r>
            <a:r>
              <a:rPr dirty="0" sz="900" spc="-10" i="1">
                <a:solidFill>
                  <a:srgbClr val="231F20"/>
                </a:solidFill>
                <a:latin typeface="Arial"/>
                <a:cs typeface="Arial"/>
              </a:rPr>
              <a:t>2.º </a:t>
            </a:r>
            <a:r>
              <a:rPr dirty="0" sz="900" spc="10" i="1">
                <a:solidFill>
                  <a:srgbClr val="231F20"/>
                </a:solidFill>
                <a:latin typeface="Arial"/>
                <a:cs typeface="Arial"/>
              </a:rPr>
              <a:t>defecto </a:t>
            </a:r>
            <a:r>
              <a:rPr dirty="0" sz="900" spc="-10" i="1">
                <a:solidFill>
                  <a:srgbClr val="231F20"/>
                </a:solidFill>
                <a:latin typeface="Arial"/>
                <a:cs typeface="Arial"/>
              </a:rPr>
              <a:t>en </a:t>
            </a:r>
            <a:r>
              <a:rPr dirty="0" sz="900" spc="5" i="1">
                <a:solidFill>
                  <a:srgbClr val="231F20"/>
                </a:solidFill>
                <a:latin typeface="Arial"/>
                <a:cs typeface="Arial"/>
              </a:rPr>
              <a:t>función de </a:t>
            </a:r>
            <a:r>
              <a:rPr dirty="0" sz="900" spc="-20" i="1">
                <a:solidFill>
                  <a:srgbClr val="231F20"/>
                </a:solidFill>
                <a:latin typeface="Arial"/>
                <a:cs typeface="Arial"/>
              </a:rPr>
              <a:t>la  </a:t>
            </a:r>
            <a:r>
              <a:rPr dirty="0" sz="900" i="1">
                <a:solidFill>
                  <a:srgbClr val="231F20"/>
                </a:solidFill>
                <a:latin typeface="Arial"/>
                <a:cs typeface="Arial"/>
              </a:rPr>
              <a:t>conexión </a:t>
            </a:r>
            <a:r>
              <a:rPr dirty="0" sz="900" spc="-35" i="1">
                <a:solidFill>
                  <a:srgbClr val="231F20"/>
                </a:solidFill>
                <a:latin typeface="Arial"/>
                <a:cs typeface="Arial"/>
              </a:rPr>
              <a:t>a </a:t>
            </a:r>
            <a:r>
              <a:rPr dirty="0" sz="900" spc="-5" i="1">
                <a:solidFill>
                  <a:srgbClr val="231F20"/>
                </a:solidFill>
                <a:latin typeface="Arial"/>
                <a:cs typeface="Arial"/>
              </a:rPr>
              <a:t>tierra </a:t>
            </a:r>
            <a:r>
              <a:rPr dirty="0" sz="900" spc="5" i="1">
                <a:solidFill>
                  <a:srgbClr val="231F20"/>
                </a:solidFill>
                <a:latin typeface="Arial"/>
                <a:cs typeface="Arial"/>
              </a:rPr>
              <a:t>del</a:t>
            </a:r>
            <a:r>
              <a:rPr dirty="0" sz="900" spc="15" i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00" spc="-15" i="1">
                <a:solidFill>
                  <a:srgbClr val="231F20"/>
                </a:solidFill>
                <a:latin typeface="Arial"/>
                <a:cs typeface="Arial"/>
              </a:rPr>
              <a:t>sistema).</a:t>
            </a:r>
            <a:endParaRPr sz="900">
              <a:latin typeface="Arial"/>
              <a:cs typeface="Arial"/>
            </a:endParaRPr>
          </a:p>
          <a:p>
            <a:pPr marL="35560">
              <a:lnSpc>
                <a:spcPct val="100000"/>
              </a:lnSpc>
              <a:spcBef>
                <a:spcPts val="15"/>
              </a:spcBef>
            </a:pPr>
            <a:r>
              <a:rPr dirty="0" sz="900" spc="125">
                <a:solidFill>
                  <a:srgbClr val="231F20"/>
                </a:solidFill>
                <a:latin typeface="Times New Roman"/>
                <a:cs typeface="Times New Roman"/>
              </a:rPr>
              <a:t>c </a:t>
            </a:r>
            <a:r>
              <a:rPr dirty="0" sz="900" i="1">
                <a:solidFill>
                  <a:srgbClr val="231F20"/>
                </a:solidFill>
                <a:latin typeface="Arial"/>
                <a:cs typeface="Arial"/>
              </a:rPr>
              <a:t>Medidas </a:t>
            </a:r>
            <a:r>
              <a:rPr dirty="0" sz="900" spc="-10" i="1">
                <a:solidFill>
                  <a:srgbClr val="231F20"/>
                </a:solidFill>
                <a:latin typeface="Arial"/>
                <a:cs typeface="Arial"/>
              </a:rPr>
              <a:t>especiales </a:t>
            </a:r>
            <a:r>
              <a:rPr dirty="0" sz="900" spc="-5" i="1">
                <a:solidFill>
                  <a:srgbClr val="231F20"/>
                </a:solidFill>
                <a:latin typeface="Arial"/>
                <a:cs typeface="Arial"/>
              </a:rPr>
              <a:t>según </a:t>
            </a:r>
            <a:r>
              <a:rPr dirty="0" sz="900" spc="-20" i="1">
                <a:solidFill>
                  <a:srgbClr val="231F20"/>
                </a:solidFill>
                <a:latin typeface="Arial"/>
                <a:cs typeface="Arial"/>
              </a:rPr>
              <a:t>las</a:t>
            </a:r>
            <a:r>
              <a:rPr dirty="0" sz="900" spc="-140" i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00" i="1">
                <a:solidFill>
                  <a:srgbClr val="231F20"/>
                </a:solidFill>
                <a:latin typeface="Arial"/>
                <a:cs typeface="Arial"/>
              </a:rPr>
              <a:t>circunstancias.</a:t>
            </a:r>
            <a:endParaRPr sz="9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39499" y="3838955"/>
            <a:ext cx="2484120" cy="751840"/>
          </a:xfrm>
          <a:prstGeom prst="rect">
            <a:avLst/>
          </a:prstGeom>
          <a:solidFill>
            <a:srgbClr val="C8E4D3"/>
          </a:solidFill>
        </p:spPr>
        <p:txBody>
          <a:bodyPr wrap="square" lIns="0" tIns="27305" rIns="0" bIns="0" rtlCol="0" vert="horz">
            <a:spAutoFit/>
          </a:bodyPr>
          <a:lstStyle/>
          <a:p>
            <a:pPr marL="37465" marR="105410">
              <a:lnSpc>
                <a:spcPct val="100000"/>
              </a:lnSpc>
              <a:spcBef>
                <a:spcPts val="215"/>
              </a:spcBef>
            </a:pPr>
            <a:r>
              <a:rPr dirty="0" sz="900" spc="-20" i="1">
                <a:solidFill>
                  <a:srgbClr val="231F20"/>
                </a:solidFill>
                <a:latin typeface="Arial"/>
                <a:cs typeface="Arial"/>
              </a:rPr>
              <a:t>La </a:t>
            </a:r>
            <a:r>
              <a:rPr dirty="0" sz="900" spc="10" i="1">
                <a:solidFill>
                  <a:srgbClr val="231F20"/>
                </a:solidFill>
                <a:latin typeface="Arial"/>
                <a:cs typeface="Arial"/>
              </a:rPr>
              <a:t>protección </a:t>
            </a:r>
            <a:r>
              <a:rPr dirty="0" sz="900" spc="5" i="1">
                <a:solidFill>
                  <a:srgbClr val="231F20"/>
                </a:solidFill>
                <a:latin typeface="Arial"/>
                <a:cs typeface="Arial"/>
              </a:rPr>
              <a:t>contra </a:t>
            </a:r>
            <a:r>
              <a:rPr dirty="0" sz="900" spc="-5" i="1">
                <a:solidFill>
                  <a:srgbClr val="231F20"/>
                </a:solidFill>
                <a:latin typeface="Arial"/>
                <a:cs typeface="Arial"/>
              </a:rPr>
              <a:t>los </a:t>
            </a:r>
            <a:r>
              <a:rPr dirty="0" sz="900" spc="10" i="1">
                <a:solidFill>
                  <a:srgbClr val="231F20"/>
                </a:solidFill>
                <a:latin typeface="Arial"/>
                <a:cs typeface="Arial"/>
              </a:rPr>
              <a:t>contactos </a:t>
            </a:r>
            <a:r>
              <a:rPr dirty="0" sz="900" spc="5" i="1">
                <a:solidFill>
                  <a:srgbClr val="231F20"/>
                </a:solidFill>
                <a:latin typeface="Arial"/>
                <a:cs typeface="Arial"/>
              </a:rPr>
              <a:t>indirectos  </a:t>
            </a:r>
            <a:r>
              <a:rPr dirty="0" sz="900" i="1">
                <a:solidFill>
                  <a:srgbClr val="231F20"/>
                </a:solidFill>
                <a:latin typeface="Arial"/>
                <a:cs typeface="Arial"/>
              </a:rPr>
              <a:t>mediante </a:t>
            </a:r>
            <a:r>
              <a:rPr dirty="0" sz="900" spc="-20" i="1">
                <a:solidFill>
                  <a:srgbClr val="231F20"/>
                </a:solidFill>
                <a:latin typeface="Arial"/>
                <a:cs typeface="Arial"/>
              </a:rPr>
              <a:t>la </a:t>
            </a:r>
            <a:r>
              <a:rPr dirty="0" sz="900" i="1">
                <a:solidFill>
                  <a:srgbClr val="231F20"/>
                </a:solidFill>
                <a:latin typeface="Arial"/>
                <a:cs typeface="Arial"/>
              </a:rPr>
              <a:t>desconexión automática </a:t>
            </a:r>
            <a:r>
              <a:rPr dirty="0" sz="900" spc="5" i="1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900" spc="-20" i="1">
                <a:solidFill>
                  <a:srgbClr val="231F20"/>
                </a:solidFill>
                <a:latin typeface="Arial"/>
                <a:cs typeface="Arial"/>
              </a:rPr>
              <a:t>la  </a:t>
            </a:r>
            <a:r>
              <a:rPr dirty="0" sz="900" i="1">
                <a:solidFill>
                  <a:srgbClr val="231F20"/>
                </a:solidFill>
                <a:latin typeface="Arial"/>
                <a:cs typeface="Arial"/>
              </a:rPr>
              <a:t>alimentación </a:t>
            </a:r>
            <a:r>
              <a:rPr dirty="0" sz="900" spc="-20" i="1">
                <a:solidFill>
                  <a:srgbClr val="231F20"/>
                </a:solidFill>
                <a:latin typeface="Arial"/>
                <a:cs typeface="Arial"/>
              </a:rPr>
              <a:t>se </a:t>
            </a:r>
            <a:r>
              <a:rPr dirty="0" sz="900" spc="5" i="1">
                <a:solidFill>
                  <a:srgbClr val="231F20"/>
                </a:solidFill>
                <a:latin typeface="Arial"/>
                <a:cs typeface="Arial"/>
              </a:rPr>
              <a:t>puede </a:t>
            </a:r>
            <a:r>
              <a:rPr dirty="0" sz="900" i="1">
                <a:solidFill>
                  <a:srgbClr val="231F20"/>
                </a:solidFill>
                <a:latin typeface="Arial"/>
                <a:cs typeface="Arial"/>
              </a:rPr>
              <a:t>conseguir </a:t>
            </a:r>
            <a:r>
              <a:rPr dirty="0" sz="900" spc="-10" i="1">
                <a:solidFill>
                  <a:srgbClr val="231F20"/>
                </a:solidFill>
                <a:latin typeface="Arial"/>
                <a:cs typeface="Arial"/>
              </a:rPr>
              <a:t>si </a:t>
            </a:r>
            <a:r>
              <a:rPr dirty="0" sz="900" spc="-20" i="1">
                <a:solidFill>
                  <a:srgbClr val="231F20"/>
                </a:solidFill>
                <a:latin typeface="Arial"/>
                <a:cs typeface="Arial"/>
              </a:rPr>
              <a:t>las </a:t>
            </a:r>
            <a:r>
              <a:rPr dirty="0" sz="900" spc="-5" i="1">
                <a:solidFill>
                  <a:srgbClr val="231F20"/>
                </a:solidFill>
                <a:latin typeface="Arial"/>
                <a:cs typeface="Arial"/>
              </a:rPr>
              <a:t>partes  </a:t>
            </a:r>
            <a:r>
              <a:rPr dirty="0" sz="900" spc="10" i="1">
                <a:solidFill>
                  <a:srgbClr val="231F20"/>
                </a:solidFill>
                <a:latin typeface="Arial"/>
                <a:cs typeface="Arial"/>
              </a:rPr>
              <a:t>conductoras </a:t>
            </a:r>
            <a:r>
              <a:rPr dirty="0" sz="900" spc="-5" i="1">
                <a:solidFill>
                  <a:srgbClr val="231F20"/>
                </a:solidFill>
                <a:latin typeface="Arial"/>
                <a:cs typeface="Arial"/>
              </a:rPr>
              <a:t>activas </a:t>
            </a:r>
            <a:r>
              <a:rPr dirty="0" sz="900" spc="5" i="1">
                <a:solidFill>
                  <a:srgbClr val="231F20"/>
                </a:solidFill>
                <a:latin typeface="Arial"/>
                <a:cs typeface="Arial"/>
              </a:rPr>
              <a:t>del </a:t>
            </a:r>
            <a:r>
              <a:rPr dirty="0" sz="900" spc="10" i="1">
                <a:solidFill>
                  <a:srgbClr val="231F20"/>
                </a:solidFill>
                <a:latin typeface="Arial"/>
                <a:cs typeface="Arial"/>
              </a:rPr>
              <a:t>equipo </a:t>
            </a:r>
            <a:r>
              <a:rPr dirty="0" sz="900" spc="-20" i="1">
                <a:solidFill>
                  <a:srgbClr val="231F20"/>
                </a:solidFill>
                <a:latin typeface="Arial"/>
                <a:cs typeface="Arial"/>
              </a:rPr>
              <a:t>se </a:t>
            </a:r>
            <a:r>
              <a:rPr dirty="0" sz="900" spc="5" i="1">
                <a:solidFill>
                  <a:srgbClr val="231F20"/>
                </a:solidFill>
                <a:latin typeface="Arial"/>
                <a:cs typeface="Arial"/>
              </a:rPr>
              <a:t>conectan</a:t>
            </a:r>
            <a:r>
              <a:rPr dirty="0" sz="900" spc="-60" i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00" spc="-35" i="1">
                <a:solidFill>
                  <a:srgbClr val="231F20"/>
                </a:solidFill>
                <a:latin typeface="Arial"/>
                <a:cs typeface="Arial"/>
              </a:rPr>
              <a:t>a  </a:t>
            </a:r>
            <a:r>
              <a:rPr dirty="0" sz="900" spc="-5" i="1">
                <a:solidFill>
                  <a:srgbClr val="231F20"/>
                </a:solidFill>
                <a:latin typeface="Arial"/>
                <a:cs typeface="Arial"/>
              </a:rPr>
              <a:t>tierra </a:t>
            </a:r>
            <a:r>
              <a:rPr dirty="0" sz="900" spc="5" i="1">
                <a:solidFill>
                  <a:srgbClr val="231F20"/>
                </a:solidFill>
                <a:latin typeface="Arial"/>
                <a:cs typeface="Arial"/>
              </a:rPr>
              <a:t>correctamente.</a:t>
            </a:r>
            <a:endParaRPr sz="9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191386" y="1408302"/>
            <a:ext cx="3826510" cy="22815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39370">
              <a:lnSpc>
                <a:spcPct val="100000"/>
              </a:lnSpc>
              <a:spcBef>
                <a:spcPts val="100"/>
              </a:spcBef>
            </a:pP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Las partes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conductoras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activas utilizadas en el proceso 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fabricación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un equipo  eléctrico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 separan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las partes activas del equipo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mediante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“aislamiento 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básico”.</a:t>
            </a:r>
            <a:endParaRPr sz="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284"/>
              </a:spcBef>
            </a:pP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El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defecto de aislamiento básico afecta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las partes</a:t>
            </a:r>
            <a:r>
              <a:rPr dirty="0" sz="800" spc="-2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activas.</a:t>
            </a:r>
            <a:endParaRPr sz="800">
              <a:latin typeface="Arial"/>
              <a:cs typeface="Arial"/>
            </a:endParaRPr>
          </a:p>
          <a:p>
            <a:pPr marL="12700" marR="5080">
              <a:lnSpc>
                <a:spcPct val="100000"/>
              </a:lnSpc>
              <a:spcBef>
                <a:spcPts val="284"/>
              </a:spcBef>
            </a:pP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El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hecho 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tocar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una parte normalmente desactivada de un equipo eléctrico que ha  pasado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estar activa debido al defecto 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su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aislamiento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 conoce como contacto 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indirecto.</a:t>
            </a:r>
            <a:endParaRPr sz="800">
              <a:latin typeface="Arial"/>
              <a:cs typeface="Arial"/>
            </a:endParaRPr>
          </a:p>
          <a:p>
            <a:pPr marL="12700" marR="401955" indent="635">
              <a:lnSpc>
                <a:spcPct val="103899"/>
              </a:lnSpc>
              <a:spcBef>
                <a:spcPts val="315"/>
              </a:spcBef>
            </a:pP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adoptan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varias medidas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para la protección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contra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este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riesgo, a saber: </a:t>
            </a:r>
            <a:r>
              <a:rPr dirty="0" sz="800">
                <a:solidFill>
                  <a:srgbClr val="009D57"/>
                </a:solidFill>
                <a:latin typeface="Arial"/>
                <a:cs typeface="Arial"/>
              </a:rPr>
              <a:t> </a:t>
            </a:r>
            <a:r>
              <a:rPr dirty="0" sz="800" spc="110">
                <a:solidFill>
                  <a:srgbClr val="009D57"/>
                </a:solidFill>
                <a:latin typeface="Times New Roman"/>
                <a:cs typeface="Times New Roman"/>
              </a:rPr>
              <a:t>c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Desconexión automática de la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fuente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alimentación del equipo eléctrico 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conectado.</a:t>
            </a:r>
            <a:endParaRPr sz="800">
              <a:latin typeface="Arial"/>
              <a:cs typeface="Arial"/>
            </a:endParaRPr>
          </a:p>
          <a:p>
            <a:pPr marL="13335">
              <a:lnSpc>
                <a:spcPct val="100000"/>
              </a:lnSpc>
              <a:spcBef>
                <a:spcPts val="145"/>
              </a:spcBef>
            </a:pPr>
            <a:r>
              <a:rPr dirty="0" sz="800" spc="110">
                <a:solidFill>
                  <a:srgbClr val="009D57"/>
                </a:solidFill>
                <a:latin typeface="Times New Roman"/>
                <a:cs typeface="Times New Roman"/>
              </a:rPr>
              <a:t>c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Disposiciones especiales,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como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por</a:t>
            </a:r>
            <a:r>
              <a:rPr dirty="0" sz="800" spc="-9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ejemplo:</a:t>
            </a:r>
            <a:endParaRPr sz="800">
              <a:latin typeface="Arial"/>
              <a:cs typeface="Arial"/>
            </a:endParaRPr>
          </a:p>
          <a:p>
            <a:pPr marL="12700" marR="433070" indent="635">
              <a:lnSpc>
                <a:spcPct val="100000"/>
              </a:lnSpc>
              <a:spcBef>
                <a:spcPts val="75"/>
              </a:spcBef>
            </a:pPr>
            <a:r>
              <a:rPr dirty="0" sz="800" spc="45">
                <a:solidFill>
                  <a:srgbClr val="009D57"/>
                </a:solidFill>
                <a:latin typeface="Times New Roman"/>
                <a:cs typeface="Times New Roman"/>
              </a:rPr>
              <a:t>v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Utilización 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materiales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aislamiento 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clase II 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nivel equivalente de  aislamiento.</a:t>
            </a:r>
            <a:endParaRPr sz="800">
              <a:latin typeface="Arial"/>
              <a:cs typeface="Arial"/>
            </a:endParaRPr>
          </a:p>
          <a:p>
            <a:pPr marL="12700" marR="224154" indent="635">
              <a:lnSpc>
                <a:spcPct val="100000"/>
              </a:lnSpc>
              <a:spcBef>
                <a:spcPts val="75"/>
              </a:spcBef>
            </a:pPr>
            <a:r>
              <a:rPr dirty="0" sz="800" spc="45">
                <a:solidFill>
                  <a:srgbClr val="009D57"/>
                </a:solidFill>
                <a:latin typeface="Times New Roman"/>
                <a:cs typeface="Times New Roman"/>
              </a:rPr>
              <a:t>v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Ubicación no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conductora, fuera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del alcance por alejamiento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interposición de  barreras.</a:t>
            </a:r>
            <a:endParaRPr sz="800">
              <a:latin typeface="Arial"/>
              <a:cs typeface="Arial"/>
            </a:endParaRPr>
          </a:p>
          <a:p>
            <a:pPr marL="13335">
              <a:lnSpc>
                <a:spcPct val="100000"/>
              </a:lnSpc>
              <a:spcBef>
                <a:spcPts val="75"/>
              </a:spcBef>
            </a:pPr>
            <a:r>
              <a:rPr dirty="0" sz="800" spc="45">
                <a:solidFill>
                  <a:srgbClr val="009D57"/>
                </a:solidFill>
                <a:latin typeface="Times New Roman"/>
                <a:cs typeface="Times New Roman"/>
              </a:rPr>
              <a:t>v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Conexión</a:t>
            </a:r>
            <a:r>
              <a:rPr dirty="0" sz="800" spc="-3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equipotencial.</a:t>
            </a:r>
            <a:endParaRPr sz="800">
              <a:latin typeface="Arial"/>
              <a:cs typeface="Arial"/>
            </a:endParaRPr>
          </a:p>
          <a:p>
            <a:pPr marL="13335">
              <a:lnSpc>
                <a:spcPct val="100000"/>
              </a:lnSpc>
              <a:spcBef>
                <a:spcPts val="75"/>
              </a:spcBef>
            </a:pPr>
            <a:r>
              <a:rPr dirty="0" sz="800" spc="45">
                <a:solidFill>
                  <a:srgbClr val="009D57"/>
                </a:solidFill>
                <a:latin typeface="Times New Roman"/>
                <a:cs typeface="Times New Roman"/>
              </a:rPr>
              <a:t>v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Separación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eléctrica por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medio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transformadores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</a:t>
            </a:r>
            <a:r>
              <a:rPr dirty="0" sz="800" spc="-3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aislamiento.</a:t>
            </a:r>
            <a:endParaRPr sz="8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3165986" y="3957827"/>
            <a:ext cx="3827779" cy="1440815"/>
          </a:xfrm>
          <a:prstGeom prst="rect">
            <a:avLst/>
          </a:prstGeom>
        </p:spPr>
        <p:txBody>
          <a:bodyPr wrap="square" lIns="0" tIns="22860" rIns="0" bIns="0" rtlCol="0" vert="horz">
            <a:spAutoFit/>
          </a:bodyPr>
          <a:lstStyle/>
          <a:p>
            <a:pPr marL="38100" marR="127000">
              <a:lnSpc>
                <a:spcPts val="1400"/>
              </a:lnSpc>
              <a:spcBef>
                <a:spcPts val="180"/>
              </a:spcBef>
            </a:pPr>
            <a:r>
              <a:rPr dirty="0" sz="1200" spc="-5" b="1">
                <a:solidFill>
                  <a:srgbClr val="231F20"/>
                </a:solidFill>
                <a:latin typeface="Arial"/>
                <a:cs typeface="Arial"/>
              </a:rPr>
              <a:t>3.1 </a:t>
            </a:r>
            <a:r>
              <a:rPr dirty="0" sz="1200" spc="10" b="1">
                <a:solidFill>
                  <a:srgbClr val="231F20"/>
                </a:solidFill>
                <a:latin typeface="Arial"/>
                <a:cs typeface="Arial"/>
              </a:rPr>
              <a:t>Medidas de </a:t>
            </a:r>
            <a:r>
              <a:rPr dirty="0" sz="1200" b="1">
                <a:solidFill>
                  <a:srgbClr val="231F20"/>
                </a:solidFill>
                <a:latin typeface="Arial"/>
                <a:cs typeface="Arial"/>
              </a:rPr>
              <a:t>protección </a:t>
            </a:r>
            <a:r>
              <a:rPr dirty="0" sz="1200" spc="5" b="1">
                <a:solidFill>
                  <a:srgbClr val="231F20"/>
                </a:solidFill>
                <a:latin typeface="Arial"/>
                <a:cs typeface="Arial"/>
              </a:rPr>
              <a:t>mediante</a:t>
            </a:r>
            <a:r>
              <a:rPr dirty="0" sz="1200" spc="-1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200" spc="-5" b="1">
                <a:solidFill>
                  <a:srgbClr val="231F20"/>
                </a:solidFill>
                <a:latin typeface="Arial"/>
                <a:cs typeface="Arial"/>
              </a:rPr>
              <a:t>desconexión  </a:t>
            </a:r>
            <a:r>
              <a:rPr dirty="0" sz="1200" spc="10" b="1">
                <a:solidFill>
                  <a:srgbClr val="231F20"/>
                </a:solidFill>
                <a:latin typeface="Arial"/>
                <a:cs typeface="Arial"/>
              </a:rPr>
              <a:t>automática de </a:t>
            </a:r>
            <a:r>
              <a:rPr dirty="0" sz="1200" spc="-5" b="1">
                <a:solidFill>
                  <a:srgbClr val="231F20"/>
                </a:solidFill>
                <a:latin typeface="Arial"/>
                <a:cs typeface="Arial"/>
              </a:rPr>
              <a:t>la</a:t>
            </a:r>
            <a:r>
              <a:rPr dirty="0" sz="1200" spc="-3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231F20"/>
                </a:solidFill>
                <a:latin typeface="Arial"/>
                <a:cs typeface="Arial"/>
              </a:rPr>
              <a:t>alimentación</a:t>
            </a:r>
            <a:endParaRPr sz="1200">
              <a:latin typeface="Arial"/>
              <a:cs typeface="Arial"/>
            </a:endParaRPr>
          </a:p>
          <a:p>
            <a:pPr marL="38100">
              <a:lnSpc>
                <a:spcPct val="100000"/>
              </a:lnSpc>
              <a:spcBef>
                <a:spcPts val="735"/>
              </a:spcBef>
            </a:pPr>
            <a:r>
              <a:rPr dirty="0" sz="1000" spc="-10" b="1">
                <a:solidFill>
                  <a:srgbClr val="231F20"/>
                </a:solidFill>
                <a:latin typeface="Arial"/>
                <a:cs typeface="Arial"/>
              </a:rPr>
              <a:t>Principio</a:t>
            </a:r>
            <a:endParaRPr sz="1000">
              <a:latin typeface="Arial"/>
              <a:cs typeface="Arial"/>
            </a:endParaRPr>
          </a:p>
          <a:p>
            <a:pPr marL="38735">
              <a:lnSpc>
                <a:spcPct val="100000"/>
              </a:lnSpc>
              <a:spcBef>
                <a:spcPts val="280"/>
              </a:spcBef>
            </a:pP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Esta medida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protección depende de dos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requisitos</a:t>
            </a:r>
            <a:r>
              <a:rPr dirty="0" sz="800" spc="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fundamentales:</a:t>
            </a:r>
            <a:endParaRPr sz="800">
              <a:latin typeface="Arial"/>
              <a:cs typeface="Arial"/>
            </a:endParaRPr>
          </a:p>
          <a:p>
            <a:pPr marL="38100" marR="179705" indent="635">
              <a:lnSpc>
                <a:spcPct val="100000"/>
              </a:lnSpc>
              <a:spcBef>
                <a:spcPts val="145"/>
              </a:spcBef>
            </a:pPr>
            <a:r>
              <a:rPr dirty="0" sz="800" spc="110">
                <a:solidFill>
                  <a:srgbClr val="009D57"/>
                </a:solidFill>
                <a:latin typeface="Times New Roman"/>
                <a:cs typeface="Times New Roman"/>
              </a:rPr>
              <a:t>c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conexión a tierra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todas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las partes activas de los equipos eléctricos de la  instalación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y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composición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una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red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conexión</a:t>
            </a:r>
            <a:r>
              <a:rPr dirty="0" sz="800" spc="-2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equipotencial.</a:t>
            </a:r>
            <a:endParaRPr sz="800">
              <a:latin typeface="Arial"/>
              <a:cs typeface="Arial"/>
            </a:endParaRPr>
          </a:p>
          <a:p>
            <a:pPr marL="38100" marR="30480" indent="635">
              <a:lnSpc>
                <a:spcPct val="100000"/>
              </a:lnSpc>
              <a:spcBef>
                <a:spcPts val="140"/>
              </a:spcBef>
            </a:pPr>
            <a:r>
              <a:rPr dirty="0" sz="800" spc="110">
                <a:solidFill>
                  <a:srgbClr val="009D57"/>
                </a:solidFill>
                <a:latin typeface="Times New Roman"/>
                <a:cs typeface="Times New Roman"/>
              </a:rPr>
              <a:t>c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Desconexión automática de la alimentación de la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sección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la instalación  afectada, 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tal forma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que los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requisitos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tensión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contacto/seguridad temporal  se cumplan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para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cualquier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nivel 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tensión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contacto </a:t>
            </a:r>
            <a:r>
              <a:rPr dirty="0" sz="800" spc="-5" i="1">
                <a:solidFill>
                  <a:srgbClr val="231F20"/>
                </a:solidFill>
                <a:latin typeface="Arial"/>
                <a:cs typeface="Arial"/>
              </a:rPr>
              <a:t>U</a:t>
            </a:r>
            <a:r>
              <a:rPr dirty="0" baseline="-15151" sz="825" spc="-7">
                <a:solidFill>
                  <a:srgbClr val="231F20"/>
                </a:solidFill>
                <a:latin typeface="Arial"/>
                <a:cs typeface="Arial"/>
              </a:rPr>
              <a:t>c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(ver </a:t>
            </a:r>
            <a:r>
              <a:rPr dirty="0" sz="800" spc="-5" b="1">
                <a:solidFill>
                  <a:srgbClr val="009D57"/>
                </a:solidFill>
                <a:latin typeface="Arial"/>
                <a:cs typeface="Arial"/>
              </a:rPr>
              <a:t>Figura</a:t>
            </a:r>
            <a:r>
              <a:rPr dirty="0" sz="800" spc="-35" b="1">
                <a:solidFill>
                  <a:srgbClr val="009D57"/>
                </a:solidFill>
                <a:latin typeface="Arial"/>
                <a:cs typeface="Arial"/>
              </a:rPr>
              <a:t> </a:t>
            </a:r>
            <a:r>
              <a:rPr dirty="0" sz="800" spc="-5" b="1">
                <a:solidFill>
                  <a:srgbClr val="009D57"/>
                </a:solidFill>
                <a:latin typeface="Arial"/>
                <a:cs typeface="Arial"/>
              </a:rPr>
              <a:t>F7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).</a:t>
            </a:r>
            <a:endParaRPr sz="800">
              <a:latin typeface="Arial"/>
              <a:cs typeface="Arial"/>
            </a:endParaRPr>
          </a:p>
          <a:p>
            <a:pPr algn="r" marR="1078230">
              <a:lnSpc>
                <a:spcPts val="290"/>
              </a:lnSpc>
            </a:pPr>
            <a:r>
              <a:rPr dirty="0" sz="550" spc="-5">
                <a:solidFill>
                  <a:srgbClr val="231F20"/>
                </a:solidFill>
                <a:latin typeface="Arial"/>
                <a:cs typeface="Arial"/>
              </a:rPr>
              <a:t>(1)</a:t>
            </a:r>
            <a:endParaRPr sz="550">
              <a:latin typeface="Arial"/>
              <a:cs typeface="Arial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4785947" y="7661122"/>
            <a:ext cx="1252855" cy="0"/>
          </a:xfrm>
          <a:custGeom>
            <a:avLst/>
            <a:gdLst/>
            <a:ahLst/>
            <a:cxnLst/>
            <a:rect l="l" t="t" r="r" b="b"/>
            <a:pathLst>
              <a:path w="1252854" h="0">
                <a:moveTo>
                  <a:pt x="0" y="0"/>
                </a:moveTo>
                <a:lnTo>
                  <a:pt x="1252728" y="0"/>
                </a:lnTo>
              </a:path>
            </a:pathLst>
          </a:custGeom>
          <a:ln w="29209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4241410" y="5945708"/>
            <a:ext cx="1247775" cy="1728470"/>
          </a:xfrm>
          <a:custGeom>
            <a:avLst/>
            <a:gdLst/>
            <a:ahLst/>
            <a:cxnLst/>
            <a:rect l="l" t="t" r="r" b="b"/>
            <a:pathLst>
              <a:path w="1247775" h="1728470">
                <a:moveTo>
                  <a:pt x="1247571" y="0"/>
                </a:moveTo>
                <a:lnTo>
                  <a:pt x="0" y="0"/>
                </a:lnTo>
                <a:lnTo>
                  <a:pt x="0" y="1728457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4789224" y="5945708"/>
            <a:ext cx="122555" cy="1444625"/>
          </a:xfrm>
          <a:custGeom>
            <a:avLst/>
            <a:gdLst/>
            <a:ahLst/>
            <a:cxnLst/>
            <a:rect l="l" t="t" r="r" b="b"/>
            <a:pathLst>
              <a:path w="122554" h="1444625">
                <a:moveTo>
                  <a:pt x="122326" y="1444612"/>
                </a:moveTo>
                <a:lnTo>
                  <a:pt x="0" y="1444612"/>
                </a:lnTo>
                <a:lnTo>
                  <a:pt x="0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5658615" y="6186372"/>
            <a:ext cx="44450" cy="1464945"/>
          </a:xfrm>
          <a:custGeom>
            <a:avLst/>
            <a:gdLst/>
            <a:ahLst/>
            <a:cxnLst/>
            <a:rect l="l" t="t" r="r" b="b"/>
            <a:pathLst>
              <a:path w="44450" h="1464945">
                <a:moveTo>
                  <a:pt x="44056" y="1464945"/>
                </a:moveTo>
                <a:lnTo>
                  <a:pt x="0" y="0"/>
                </a:lnTo>
              </a:path>
            </a:pathLst>
          </a:custGeom>
          <a:ln w="9525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5488982" y="5805411"/>
            <a:ext cx="549910" cy="381000"/>
          </a:xfrm>
          <a:custGeom>
            <a:avLst/>
            <a:gdLst/>
            <a:ahLst/>
            <a:cxnLst/>
            <a:rect l="l" t="t" r="r" b="b"/>
            <a:pathLst>
              <a:path w="549910" h="381000">
                <a:moveTo>
                  <a:pt x="549694" y="0"/>
                </a:moveTo>
                <a:lnTo>
                  <a:pt x="0" y="0"/>
                </a:lnTo>
                <a:lnTo>
                  <a:pt x="0" y="320586"/>
                </a:lnTo>
                <a:lnTo>
                  <a:pt x="169633" y="380961"/>
                </a:lnTo>
                <a:lnTo>
                  <a:pt x="549694" y="380961"/>
                </a:lnTo>
              </a:path>
            </a:pathLst>
          </a:custGeom>
          <a:ln w="9525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5924503" y="6183109"/>
            <a:ext cx="47625" cy="1475105"/>
          </a:xfrm>
          <a:custGeom>
            <a:avLst/>
            <a:gdLst/>
            <a:ahLst/>
            <a:cxnLst/>
            <a:rect l="l" t="t" r="r" b="b"/>
            <a:pathLst>
              <a:path w="47625" h="1475104">
                <a:moveTo>
                  <a:pt x="0" y="1474749"/>
                </a:moveTo>
                <a:lnTo>
                  <a:pt x="47294" y="0"/>
                </a:lnTo>
              </a:path>
            </a:pathLst>
          </a:custGeom>
          <a:ln w="9525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5702672" y="7559979"/>
            <a:ext cx="225425" cy="94615"/>
          </a:xfrm>
          <a:custGeom>
            <a:avLst/>
            <a:gdLst/>
            <a:ahLst/>
            <a:cxnLst/>
            <a:rect l="l" t="t" r="r" b="b"/>
            <a:pathLst>
              <a:path w="225425" h="94615">
                <a:moveTo>
                  <a:pt x="3263" y="91338"/>
                </a:moveTo>
                <a:lnTo>
                  <a:pt x="225107" y="0"/>
                </a:lnTo>
                <a:lnTo>
                  <a:pt x="0" y="0"/>
                </a:lnTo>
                <a:lnTo>
                  <a:pt x="221830" y="94615"/>
                </a:lnTo>
              </a:path>
            </a:pathLst>
          </a:custGeom>
          <a:ln w="9525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5655351" y="6186372"/>
            <a:ext cx="320040" cy="135890"/>
          </a:xfrm>
          <a:custGeom>
            <a:avLst/>
            <a:gdLst/>
            <a:ahLst/>
            <a:cxnLst/>
            <a:rect l="l" t="t" r="r" b="b"/>
            <a:pathLst>
              <a:path w="320039" h="135889">
                <a:moveTo>
                  <a:pt x="4902" y="130505"/>
                </a:moveTo>
                <a:lnTo>
                  <a:pt x="319709" y="0"/>
                </a:lnTo>
                <a:lnTo>
                  <a:pt x="0" y="0"/>
                </a:lnTo>
                <a:lnTo>
                  <a:pt x="314820" y="135394"/>
                </a:lnTo>
              </a:path>
            </a:pathLst>
          </a:custGeom>
          <a:ln w="9525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/>
          <p:nvPr/>
        </p:nvSpPr>
        <p:spPr>
          <a:xfrm>
            <a:off x="5689743" y="7253401"/>
            <a:ext cx="250939" cy="21019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/>
          <p:nvPr/>
        </p:nvSpPr>
        <p:spPr>
          <a:xfrm>
            <a:off x="5689616" y="7150518"/>
            <a:ext cx="251460" cy="106045"/>
          </a:xfrm>
          <a:custGeom>
            <a:avLst/>
            <a:gdLst/>
            <a:ahLst/>
            <a:cxnLst/>
            <a:rect l="l" t="t" r="r" b="b"/>
            <a:pathLst>
              <a:path w="251460" h="106045">
                <a:moveTo>
                  <a:pt x="3263" y="102768"/>
                </a:moveTo>
                <a:lnTo>
                  <a:pt x="251206" y="0"/>
                </a:lnTo>
                <a:lnTo>
                  <a:pt x="0" y="0"/>
                </a:lnTo>
                <a:lnTo>
                  <a:pt x="247942" y="106006"/>
                </a:lnTo>
              </a:path>
            </a:pathLst>
          </a:custGeom>
          <a:ln w="9525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/>
          <p:nvPr/>
        </p:nvSpPr>
        <p:spPr>
          <a:xfrm>
            <a:off x="5686352" y="7042835"/>
            <a:ext cx="257810" cy="109855"/>
          </a:xfrm>
          <a:custGeom>
            <a:avLst/>
            <a:gdLst/>
            <a:ahLst/>
            <a:cxnLst/>
            <a:rect l="l" t="t" r="r" b="b"/>
            <a:pathLst>
              <a:path w="257810" h="109854">
                <a:moveTo>
                  <a:pt x="3263" y="104406"/>
                </a:moveTo>
                <a:lnTo>
                  <a:pt x="257721" y="0"/>
                </a:lnTo>
                <a:lnTo>
                  <a:pt x="0" y="0"/>
                </a:lnTo>
                <a:lnTo>
                  <a:pt x="254469" y="109296"/>
                </a:lnTo>
              </a:path>
            </a:pathLst>
          </a:custGeom>
          <a:ln w="9525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/>
          <p:nvPr/>
        </p:nvSpPr>
        <p:spPr>
          <a:xfrm>
            <a:off x="5681450" y="6930275"/>
            <a:ext cx="267970" cy="114300"/>
          </a:xfrm>
          <a:custGeom>
            <a:avLst/>
            <a:gdLst/>
            <a:ahLst/>
            <a:cxnLst/>
            <a:rect l="l" t="t" r="r" b="b"/>
            <a:pathLst>
              <a:path w="267970" h="114300">
                <a:moveTo>
                  <a:pt x="3263" y="109296"/>
                </a:moveTo>
                <a:lnTo>
                  <a:pt x="267538" y="0"/>
                </a:lnTo>
                <a:lnTo>
                  <a:pt x="0" y="0"/>
                </a:lnTo>
                <a:lnTo>
                  <a:pt x="262623" y="114185"/>
                </a:lnTo>
              </a:path>
            </a:pathLst>
          </a:custGeom>
          <a:ln w="9525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/>
          <p:nvPr/>
        </p:nvSpPr>
        <p:spPr>
          <a:xfrm>
            <a:off x="5676560" y="6816076"/>
            <a:ext cx="276225" cy="117475"/>
          </a:xfrm>
          <a:custGeom>
            <a:avLst/>
            <a:gdLst/>
            <a:ahLst/>
            <a:cxnLst/>
            <a:rect l="l" t="t" r="r" b="b"/>
            <a:pathLst>
              <a:path w="276225" h="117475">
                <a:moveTo>
                  <a:pt x="4889" y="112572"/>
                </a:moveTo>
                <a:lnTo>
                  <a:pt x="275666" y="0"/>
                </a:lnTo>
                <a:lnTo>
                  <a:pt x="0" y="0"/>
                </a:lnTo>
                <a:lnTo>
                  <a:pt x="272427" y="117449"/>
                </a:lnTo>
              </a:path>
            </a:pathLst>
          </a:custGeom>
          <a:ln w="9525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8" name="object 28"/>
          <p:cNvSpPr/>
          <p:nvPr/>
        </p:nvSpPr>
        <p:spPr>
          <a:xfrm>
            <a:off x="5671684" y="6696976"/>
            <a:ext cx="285750" cy="121285"/>
          </a:xfrm>
          <a:custGeom>
            <a:avLst/>
            <a:gdLst/>
            <a:ahLst/>
            <a:cxnLst/>
            <a:rect l="l" t="t" r="r" b="b"/>
            <a:pathLst>
              <a:path w="285750" h="121284">
                <a:moveTo>
                  <a:pt x="4876" y="117462"/>
                </a:moveTo>
                <a:lnTo>
                  <a:pt x="285445" y="0"/>
                </a:lnTo>
                <a:lnTo>
                  <a:pt x="0" y="0"/>
                </a:lnTo>
                <a:lnTo>
                  <a:pt x="280542" y="120738"/>
                </a:lnTo>
              </a:path>
            </a:pathLst>
          </a:custGeom>
          <a:ln w="9525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9" name="object 29"/>
          <p:cNvSpPr/>
          <p:nvPr/>
        </p:nvSpPr>
        <p:spPr>
          <a:xfrm>
            <a:off x="5668420" y="6576275"/>
            <a:ext cx="294005" cy="124460"/>
          </a:xfrm>
          <a:custGeom>
            <a:avLst/>
            <a:gdLst/>
            <a:ahLst/>
            <a:cxnLst/>
            <a:rect l="l" t="t" r="r" b="b"/>
            <a:pathLst>
              <a:path w="294004" h="124459">
                <a:moveTo>
                  <a:pt x="4889" y="119075"/>
                </a:moveTo>
                <a:lnTo>
                  <a:pt x="293598" y="0"/>
                </a:lnTo>
                <a:lnTo>
                  <a:pt x="0" y="0"/>
                </a:lnTo>
                <a:lnTo>
                  <a:pt x="288709" y="123977"/>
                </a:lnTo>
              </a:path>
            </a:pathLst>
          </a:custGeom>
          <a:ln w="9525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0" name="object 30"/>
          <p:cNvSpPr/>
          <p:nvPr/>
        </p:nvSpPr>
        <p:spPr>
          <a:xfrm>
            <a:off x="5663517" y="6447383"/>
            <a:ext cx="302260" cy="127635"/>
          </a:xfrm>
          <a:custGeom>
            <a:avLst/>
            <a:gdLst/>
            <a:ahLst/>
            <a:cxnLst/>
            <a:rect l="l" t="t" r="r" b="b"/>
            <a:pathLst>
              <a:path w="302260" h="127634">
                <a:moveTo>
                  <a:pt x="4902" y="123977"/>
                </a:moveTo>
                <a:lnTo>
                  <a:pt x="301752" y="0"/>
                </a:lnTo>
                <a:lnTo>
                  <a:pt x="0" y="0"/>
                </a:lnTo>
                <a:lnTo>
                  <a:pt x="298500" y="127253"/>
                </a:lnTo>
              </a:path>
            </a:pathLst>
          </a:custGeom>
          <a:ln w="9525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1" name="object 31"/>
          <p:cNvSpPr/>
          <p:nvPr/>
        </p:nvSpPr>
        <p:spPr>
          <a:xfrm>
            <a:off x="5658615" y="6318503"/>
            <a:ext cx="311785" cy="132715"/>
          </a:xfrm>
          <a:custGeom>
            <a:avLst/>
            <a:gdLst/>
            <a:ahLst/>
            <a:cxnLst/>
            <a:rect l="l" t="t" r="r" b="b"/>
            <a:pathLst>
              <a:path w="311785" h="132714">
                <a:moveTo>
                  <a:pt x="4902" y="127254"/>
                </a:moveTo>
                <a:lnTo>
                  <a:pt x="311556" y="0"/>
                </a:lnTo>
                <a:lnTo>
                  <a:pt x="0" y="0"/>
                </a:lnTo>
                <a:lnTo>
                  <a:pt x="306654" y="132143"/>
                </a:lnTo>
              </a:path>
            </a:pathLst>
          </a:custGeom>
          <a:ln w="9525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2" name="object 32"/>
          <p:cNvSpPr/>
          <p:nvPr/>
        </p:nvSpPr>
        <p:spPr>
          <a:xfrm>
            <a:off x="5699395" y="7462100"/>
            <a:ext cx="231775" cy="98425"/>
          </a:xfrm>
          <a:custGeom>
            <a:avLst/>
            <a:gdLst/>
            <a:ahLst/>
            <a:cxnLst/>
            <a:rect l="l" t="t" r="r" b="b"/>
            <a:pathLst>
              <a:path w="231775" h="98425">
                <a:moveTo>
                  <a:pt x="3276" y="94615"/>
                </a:moveTo>
                <a:lnTo>
                  <a:pt x="231635" y="0"/>
                </a:lnTo>
                <a:lnTo>
                  <a:pt x="0" y="0"/>
                </a:lnTo>
                <a:lnTo>
                  <a:pt x="228384" y="97878"/>
                </a:lnTo>
              </a:path>
            </a:pathLst>
          </a:custGeom>
          <a:ln w="9525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3" name="object 33"/>
          <p:cNvSpPr/>
          <p:nvPr/>
        </p:nvSpPr>
        <p:spPr>
          <a:xfrm>
            <a:off x="5488982" y="5805411"/>
            <a:ext cx="238760" cy="381000"/>
          </a:xfrm>
          <a:custGeom>
            <a:avLst/>
            <a:gdLst/>
            <a:ahLst/>
            <a:cxnLst/>
            <a:rect l="l" t="t" r="r" b="b"/>
            <a:pathLst>
              <a:path w="238760" h="381000">
                <a:moveTo>
                  <a:pt x="0" y="0"/>
                </a:moveTo>
                <a:lnTo>
                  <a:pt x="238150" y="380961"/>
                </a:lnTo>
                <a:lnTo>
                  <a:pt x="238150" y="0"/>
                </a:lnTo>
                <a:lnTo>
                  <a:pt x="0" y="323862"/>
                </a:lnTo>
              </a:path>
            </a:pathLst>
          </a:custGeom>
          <a:ln w="9525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4" name="object 34"/>
          <p:cNvSpPr/>
          <p:nvPr/>
        </p:nvSpPr>
        <p:spPr>
          <a:xfrm>
            <a:off x="5727132" y="5805411"/>
            <a:ext cx="238760" cy="381000"/>
          </a:xfrm>
          <a:custGeom>
            <a:avLst/>
            <a:gdLst/>
            <a:ahLst/>
            <a:cxnLst/>
            <a:rect l="l" t="t" r="r" b="b"/>
            <a:pathLst>
              <a:path w="238760" h="381000">
                <a:moveTo>
                  <a:pt x="0" y="0"/>
                </a:moveTo>
                <a:lnTo>
                  <a:pt x="238137" y="380961"/>
                </a:lnTo>
                <a:lnTo>
                  <a:pt x="238137" y="0"/>
                </a:lnTo>
                <a:lnTo>
                  <a:pt x="0" y="377698"/>
                </a:lnTo>
              </a:path>
            </a:pathLst>
          </a:custGeom>
          <a:ln w="9525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5" name="object 35"/>
          <p:cNvSpPr/>
          <p:nvPr/>
        </p:nvSpPr>
        <p:spPr>
          <a:xfrm>
            <a:off x="5965269" y="6010960"/>
            <a:ext cx="73660" cy="172720"/>
          </a:xfrm>
          <a:custGeom>
            <a:avLst/>
            <a:gdLst/>
            <a:ahLst/>
            <a:cxnLst/>
            <a:rect l="l" t="t" r="r" b="b"/>
            <a:pathLst>
              <a:path w="73660" h="172720">
                <a:moveTo>
                  <a:pt x="73405" y="0"/>
                </a:moveTo>
                <a:lnTo>
                  <a:pt x="0" y="172148"/>
                </a:lnTo>
              </a:path>
            </a:pathLst>
          </a:custGeom>
          <a:ln w="9525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6" name="object 36"/>
          <p:cNvSpPr/>
          <p:nvPr/>
        </p:nvSpPr>
        <p:spPr>
          <a:xfrm>
            <a:off x="5965269" y="5805411"/>
            <a:ext cx="73660" cy="101600"/>
          </a:xfrm>
          <a:custGeom>
            <a:avLst/>
            <a:gdLst/>
            <a:ahLst/>
            <a:cxnLst/>
            <a:rect l="l" t="t" r="r" b="b"/>
            <a:pathLst>
              <a:path w="73660" h="101600">
                <a:moveTo>
                  <a:pt x="0" y="0"/>
                </a:moveTo>
                <a:lnTo>
                  <a:pt x="73405" y="101142"/>
                </a:lnTo>
              </a:path>
            </a:pathLst>
          </a:custGeom>
          <a:ln w="9525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7" name="object 37"/>
          <p:cNvSpPr/>
          <p:nvPr/>
        </p:nvSpPr>
        <p:spPr>
          <a:xfrm>
            <a:off x="5565969" y="7738122"/>
            <a:ext cx="99695" cy="0"/>
          </a:xfrm>
          <a:custGeom>
            <a:avLst/>
            <a:gdLst/>
            <a:ahLst/>
            <a:cxnLst/>
            <a:rect l="l" t="t" r="r" b="b"/>
            <a:pathLst>
              <a:path w="99695" h="0">
                <a:moveTo>
                  <a:pt x="99187" y="0"/>
                </a:moveTo>
                <a:lnTo>
                  <a:pt x="0" y="0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8" name="object 38"/>
          <p:cNvSpPr/>
          <p:nvPr/>
        </p:nvSpPr>
        <p:spPr>
          <a:xfrm>
            <a:off x="5655352" y="7725066"/>
            <a:ext cx="44450" cy="27940"/>
          </a:xfrm>
          <a:custGeom>
            <a:avLst/>
            <a:gdLst/>
            <a:ahLst/>
            <a:cxnLst/>
            <a:rect l="l" t="t" r="r" b="b"/>
            <a:pathLst>
              <a:path w="44450" h="27940">
                <a:moveTo>
                  <a:pt x="0" y="0"/>
                </a:moveTo>
                <a:lnTo>
                  <a:pt x="0" y="27749"/>
                </a:lnTo>
                <a:lnTo>
                  <a:pt x="44043" y="13055"/>
                </a:lnTo>
                <a:lnTo>
                  <a:pt x="0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9" name="object 39"/>
          <p:cNvSpPr/>
          <p:nvPr/>
        </p:nvSpPr>
        <p:spPr>
          <a:xfrm>
            <a:off x="5655352" y="7725066"/>
            <a:ext cx="44450" cy="27940"/>
          </a:xfrm>
          <a:custGeom>
            <a:avLst/>
            <a:gdLst/>
            <a:ahLst/>
            <a:cxnLst/>
            <a:rect l="l" t="t" r="r" b="b"/>
            <a:pathLst>
              <a:path w="44450" h="27940">
                <a:moveTo>
                  <a:pt x="44043" y="13055"/>
                </a:moveTo>
                <a:lnTo>
                  <a:pt x="0" y="27749"/>
                </a:lnTo>
                <a:lnTo>
                  <a:pt x="0" y="0"/>
                </a:lnTo>
                <a:lnTo>
                  <a:pt x="44043" y="13055"/>
                </a:lnTo>
                <a:close/>
              </a:path>
            </a:pathLst>
          </a:custGeom>
          <a:ln w="381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0" name="object 40"/>
          <p:cNvSpPr/>
          <p:nvPr/>
        </p:nvSpPr>
        <p:spPr>
          <a:xfrm>
            <a:off x="5238868" y="7662760"/>
            <a:ext cx="135902" cy="9329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1" name="object 41"/>
          <p:cNvSpPr/>
          <p:nvPr/>
        </p:nvSpPr>
        <p:spPr>
          <a:xfrm>
            <a:off x="5701021" y="7662760"/>
            <a:ext cx="0" cy="93345"/>
          </a:xfrm>
          <a:custGeom>
            <a:avLst/>
            <a:gdLst/>
            <a:ahLst/>
            <a:cxnLst/>
            <a:rect l="l" t="t" r="r" b="b"/>
            <a:pathLst>
              <a:path w="0" h="93345">
                <a:moveTo>
                  <a:pt x="0" y="0"/>
                </a:moveTo>
                <a:lnTo>
                  <a:pt x="0" y="93294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2" name="object 42"/>
          <p:cNvSpPr/>
          <p:nvPr/>
        </p:nvSpPr>
        <p:spPr>
          <a:xfrm>
            <a:off x="4901771" y="7377264"/>
            <a:ext cx="25400" cy="25400"/>
          </a:xfrm>
          <a:custGeom>
            <a:avLst/>
            <a:gdLst/>
            <a:ahLst/>
            <a:cxnLst/>
            <a:rect l="l" t="t" r="r" b="b"/>
            <a:pathLst>
              <a:path w="25400" h="25400">
                <a:moveTo>
                  <a:pt x="13042" y="0"/>
                </a:moveTo>
                <a:lnTo>
                  <a:pt x="6654" y="406"/>
                </a:lnTo>
                <a:lnTo>
                  <a:pt x="533" y="6527"/>
                </a:lnTo>
                <a:lnTo>
                  <a:pt x="0" y="13055"/>
                </a:lnTo>
                <a:lnTo>
                  <a:pt x="533" y="18770"/>
                </a:lnTo>
                <a:lnTo>
                  <a:pt x="6654" y="24879"/>
                </a:lnTo>
                <a:lnTo>
                  <a:pt x="13042" y="24460"/>
                </a:lnTo>
                <a:lnTo>
                  <a:pt x="19316" y="24460"/>
                </a:lnTo>
                <a:lnTo>
                  <a:pt x="25006" y="18770"/>
                </a:lnTo>
                <a:lnTo>
                  <a:pt x="24460" y="13055"/>
                </a:lnTo>
                <a:lnTo>
                  <a:pt x="25006" y="6527"/>
                </a:lnTo>
                <a:lnTo>
                  <a:pt x="18897" y="406"/>
                </a:lnTo>
                <a:lnTo>
                  <a:pt x="13042" y="0"/>
                </a:lnTo>
                <a:close/>
              </a:path>
              <a:path w="25400" h="25400">
                <a:moveTo>
                  <a:pt x="19316" y="24460"/>
                </a:moveTo>
                <a:lnTo>
                  <a:pt x="13042" y="24460"/>
                </a:lnTo>
                <a:lnTo>
                  <a:pt x="18897" y="24879"/>
                </a:lnTo>
                <a:lnTo>
                  <a:pt x="19316" y="2446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3" name="object 43"/>
          <p:cNvSpPr/>
          <p:nvPr/>
        </p:nvSpPr>
        <p:spPr>
          <a:xfrm>
            <a:off x="4901771" y="7377264"/>
            <a:ext cx="25400" cy="25400"/>
          </a:xfrm>
          <a:custGeom>
            <a:avLst/>
            <a:gdLst/>
            <a:ahLst/>
            <a:cxnLst/>
            <a:rect l="l" t="t" r="r" b="b"/>
            <a:pathLst>
              <a:path w="25400" h="25400">
                <a:moveTo>
                  <a:pt x="0" y="13055"/>
                </a:moveTo>
                <a:lnTo>
                  <a:pt x="533" y="6527"/>
                </a:lnTo>
                <a:lnTo>
                  <a:pt x="6654" y="406"/>
                </a:lnTo>
                <a:lnTo>
                  <a:pt x="13042" y="0"/>
                </a:lnTo>
                <a:lnTo>
                  <a:pt x="18897" y="406"/>
                </a:lnTo>
                <a:lnTo>
                  <a:pt x="25006" y="6527"/>
                </a:lnTo>
                <a:lnTo>
                  <a:pt x="24460" y="13055"/>
                </a:lnTo>
                <a:lnTo>
                  <a:pt x="25006" y="18770"/>
                </a:lnTo>
                <a:lnTo>
                  <a:pt x="18897" y="24879"/>
                </a:lnTo>
                <a:lnTo>
                  <a:pt x="13042" y="24460"/>
                </a:lnTo>
                <a:lnTo>
                  <a:pt x="6654" y="24879"/>
                </a:lnTo>
                <a:lnTo>
                  <a:pt x="533" y="18770"/>
                </a:lnTo>
                <a:lnTo>
                  <a:pt x="0" y="13055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4" name="object 44"/>
          <p:cNvSpPr/>
          <p:nvPr/>
        </p:nvSpPr>
        <p:spPr>
          <a:xfrm>
            <a:off x="4769641" y="5926137"/>
            <a:ext cx="41275" cy="41275"/>
          </a:xfrm>
          <a:custGeom>
            <a:avLst/>
            <a:gdLst/>
            <a:ahLst/>
            <a:cxnLst/>
            <a:rect l="l" t="t" r="r" b="b"/>
            <a:pathLst>
              <a:path w="41275" h="41275">
                <a:moveTo>
                  <a:pt x="21209" y="0"/>
                </a:moveTo>
                <a:lnTo>
                  <a:pt x="13423" y="1414"/>
                </a:lnTo>
                <a:lnTo>
                  <a:pt x="6832" y="5708"/>
                </a:lnTo>
                <a:lnTo>
                  <a:pt x="2128" y="12040"/>
                </a:lnTo>
                <a:lnTo>
                  <a:pt x="0" y="19570"/>
                </a:lnTo>
                <a:lnTo>
                  <a:pt x="2128" y="27585"/>
                </a:lnTo>
                <a:lnTo>
                  <a:pt x="6832" y="34251"/>
                </a:lnTo>
                <a:lnTo>
                  <a:pt x="13423" y="38880"/>
                </a:lnTo>
                <a:lnTo>
                  <a:pt x="21209" y="40779"/>
                </a:lnTo>
                <a:lnTo>
                  <a:pt x="28967" y="38880"/>
                </a:lnTo>
                <a:lnTo>
                  <a:pt x="35375" y="34251"/>
                </a:lnTo>
                <a:lnTo>
                  <a:pt x="39593" y="27585"/>
                </a:lnTo>
                <a:lnTo>
                  <a:pt x="40779" y="19570"/>
                </a:lnTo>
                <a:lnTo>
                  <a:pt x="39593" y="12040"/>
                </a:lnTo>
                <a:lnTo>
                  <a:pt x="35375" y="5708"/>
                </a:lnTo>
                <a:lnTo>
                  <a:pt x="28967" y="1414"/>
                </a:lnTo>
                <a:lnTo>
                  <a:pt x="21209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5" name="object 45"/>
          <p:cNvSpPr/>
          <p:nvPr/>
        </p:nvSpPr>
        <p:spPr>
          <a:xfrm>
            <a:off x="4769641" y="5926137"/>
            <a:ext cx="41275" cy="41275"/>
          </a:xfrm>
          <a:custGeom>
            <a:avLst/>
            <a:gdLst/>
            <a:ahLst/>
            <a:cxnLst/>
            <a:rect l="l" t="t" r="r" b="b"/>
            <a:pathLst>
              <a:path w="41275" h="41275">
                <a:moveTo>
                  <a:pt x="0" y="19570"/>
                </a:moveTo>
                <a:lnTo>
                  <a:pt x="2128" y="12040"/>
                </a:lnTo>
                <a:lnTo>
                  <a:pt x="6832" y="5708"/>
                </a:lnTo>
                <a:lnTo>
                  <a:pt x="13423" y="1414"/>
                </a:lnTo>
                <a:lnTo>
                  <a:pt x="21209" y="0"/>
                </a:lnTo>
                <a:lnTo>
                  <a:pt x="28967" y="1414"/>
                </a:lnTo>
                <a:lnTo>
                  <a:pt x="35375" y="5708"/>
                </a:lnTo>
                <a:lnTo>
                  <a:pt x="39593" y="12040"/>
                </a:lnTo>
                <a:lnTo>
                  <a:pt x="40779" y="19570"/>
                </a:lnTo>
                <a:lnTo>
                  <a:pt x="39593" y="27585"/>
                </a:lnTo>
                <a:lnTo>
                  <a:pt x="35375" y="34251"/>
                </a:lnTo>
                <a:lnTo>
                  <a:pt x="28967" y="38880"/>
                </a:lnTo>
                <a:lnTo>
                  <a:pt x="21209" y="40779"/>
                </a:lnTo>
                <a:lnTo>
                  <a:pt x="13423" y="38880"/>
                </a:lnTo>
                <a:lnTo>
                  <a:pt x="6832" y="34251"/>
                </a:lnTo>
                <a:lnTo>
                  <a:pt x="2128" y="27585"/>
                </a:lnTo>
                <a:lnTo>
                  <a:pt x="0" y="19570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6" name="object 46"/>
          <p:cNvSpPr/>
          <p:nvPr/>
        </p:nvSpPr>
        <p:spPr>
          <a:xfrm>
            <a:off x="5471049" y="5926137"/>
            <a:ext cx="41275" cy="41275"/>
          </a:xfrm>
          <a:custGeom>
            <a:avLst/>
            <a:gdLst/>
            <a:ahLst/>
            <a:cxnLst/>
            <a:rect l="l" t="t" r="r" b="b"/>
            <a:pathLst>
              <a:path w="41275" h="41275">
                <a:moveTo>
                  <a:pt x="19570" y="0"/>
                </a:moveTo>
                <a:lnTo>
                  <a:pt x="11967" y="1414"/>
                </a:lnTo>
                <a:lnTo>
                  <a:pt x="5608" y="5708"/>
                </a:lnTo>
                <a:lnTo>
                  <a:pt x="1338" y="12040"/>
                </a:lnTo>
                <a:lnTo>
                  <a:pt x="0" y="19570"/>
                </a:lnTo>
                <a:lnTo>
                  <a:pt x="1338" y="27585"/>
                </a:lnTo>
                <a:lnTo>
                  <a:pt x="5608" y="34251"/>
                </a:lnTo>
                <a:lnTo>
                  <a:pt x="11967" y="38880"/>
                </a:lnTo>
                <a:lnTo>
                  <a:pt x="19570" y="40779"/>
                </a:lnTo>
                <a:lnTo>
                  <a:pt x="27506" y="38880"/>
                </a:lnTo>
                <a:lnTo>
                  <a:pt x="34147" y="34251"/>
                </a:lnTo>
                <a:lnTo>
                  <a:pt x="38801" y="27585"/>
                </a:lnTo>
                <a:lnTo>
                  <a:pt x="40779" y="19570"/>
                </a:lnTo>
                <a:lnTo>
                  <a:pt x="38801" y="12040"/>
                </a:lnTo>
                <a:lnTo>
                  <a:pt x="34147" y="5708"/>
                </a:lnTo>
                <a:lnTo>
                  <a:pt x="27506" y="1414"/>
                </a:lnTo>
                <a:lnTo>
                  <a:pt x="19570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7" name="object 47"/>
          <p:cNvSpPr/>
          <p:nvPr/>
        </p:nvSpPr>
        <p:spPr>
          <a:xfrm>
            <a:off x="5471049" y="5926137"/>
            <a:ext cx="41275" cy="41275"/>
          </a:xfrm>
          <a:custGeom>
            <a:avLst/>
            <a:gdLst/>
            <a:ahLst/>
            <a:cxnLst/>
            <a:rect l="l" t="t" r="r" b="b"/>
            <a:pathLst>
              <a:path w="41275" h="41275">
                <a:moveTo>
                  <a:pt x="0" y="19570"/>
                </a:moveTo>
                <a:lnTo>
                  <a:pt x="1338" y="12040"/>
                </a:lnTo>
                <a:lnTo>
                  <a:pt x="5608" y="5708"/>
                </a:lnTo>
                <a:lnTo>
                  <a:pt x="11967" y="1414"/>
                </a:lnTo>
                <a:lnTo>
                  <a:pt x="19570" y="0"/>
                </a:lnTo>
                <a:lnTo>
                  <a:pt x="27506" y="1414"/>
                </a:lnTo>
                <a:lnTo>
                  <a:pt x="34147" y="5708"/>
                </a:lnTo>
                <a:lnTo>
                  <a:pt x="38801" y="12040"/>
                </a:lnTo>
                <a:lnTo>
                  <a:pt x="40779" y="19570"/>
                </a:lnTo>
                <a:lnTo>
                  <a:pt x="38801" y="27585"/>
                </a:lnTo>
                <a:lnTo>
                  <a:pt x="34147" y="34251"/>
                </a:lnTo>
                <a:lnTo>
                  <a:pt x="27506" y="38880"/>
                </a:lnTo>
                <a:lnTo>
                  <a:pt x="19570" y="40779"/>
                </a:lnTo>
                <a:lnTo>
                  <a:pt x="11967" y="38880"/>
                </a:lnTo>
                <a:lnTo>
                  <a:pt x="5608" y="34251"/>
                </a:lnTo>
                <a:lnTo>
                  <a:pt x="1338" y="27585"/>
                </a:lnTo>
                <a:lnTo>
                  <a:pt x="0" y="19570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8" name="object 48"/>
          <p:cNvSpPr/>
          <p:nvPr/>
        </p:nvSpPr>
        <p:spPr>
          <a:xfrm>
            <a:off x="5113811" y="7090130"/>
            <a:ext cx="0" cy="194310"/>
          </a:xfrm>
          <a:custGeom>
            <a:avLst/>
            <a:gdLst/>
            <a:ahLst/>
            <a:cxnLst/>
            <a:rect l="l" t="t" r="r" b="b"/>
            <a:pathLst>
              <a:path w="0" h="194309">
                <a:moveTo>
                  <a:pt x="0" y="194144"/>
                </a:moveTo>
                <a:lnTo>
                  <a:pt x="0" y="0"/>
                </a:lnTo>
              </a:path>
            </a:pathLst>
          </a:custGeom>
          <a:ln w="12573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9" name="object 49"/>
          <p:cNvSpPr/>
          <p:nvPr/>
        </p:nvSpPr>
        <p:spPr>
          <a:xfrm>
            <a:off x="5241052" y="7090130"/>
            <a:ext cx="0" cy="194310"/>
          </a:xfrm>
          <a:custGeom>
            <a:avLst/>
            <a:gdLst/>
            <a:ahLst/>
            <a:cxnLst/>
            <a:rect l="l" t="t" r="r" b="b"/>
            <a:pathLst>
              <a:path w="0" h="194309">
                <a:moveTo>
                  <a:pt x="0" y="194144"/>
                </a:moveTo>
                <a:lnTo>
                  <a:pt x="0" y="0"/>
                </a:lnTo>
              </a:path>
            </a:pathLst>
          </a:custGeom>
          <a:ln w="12573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0" name="object 50"/>
          <p:cNvSpPr/>
          <p:nvPr/>
        </p:nvSpPr>
        <p:spPr>
          <a:xfrm>
            <a:off x="4984956" y="7090130"/>
            <a:ext cx="0" cy="194310"/>
          </a:xfrm>
          <a:custGeom>
            <a:avLst/>
            <a:gdLst/>
            <a:ahLst/>
            <a:cxnLst/>
            <a:rect l="l" t="t" r="r" b="b"/>
            <a:pathLst>
              <a:path w="0" h="194309">
                <a:moveTo>
                  <a:pt x="0" y="194144"/>
                </a:moveTo>
                <a:lnTo>
                  <a:pt x="0" y="0"/>
                </a:lnTo>
              </a:path>
            </a:pathLst>
          </a:custGeom>
          <a:ln w="12573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1" name="object 51"/>
          <p:cNvSpPr/>
          <p:nvPr/>
        </p:nvSpPr>
        <p:spPr>
          <a:xfrm>
            <a:off x="4924606" y="7569771"/>
            <a:ext cx="368935" cy="88265"/>
          </a:xfrm>
          <a:custGeom>
            <a:avLst/>
            <a:gdLst/>
            <a:ahLst/>
            <a:cxnLst/>
            <a:rect l="l" t="t" r="r" b="b"/>
            <a:pathLst>
              <a:path w="368935" h="88265">
                <a:moveTo>
                  <a:pt x="88087" y="0"/>
                </a:moveTo>
                <a:lnTo>
                  <a:pt x="0" y="88087"/>
                </a:lnTo>
                <a:lnTo>
                  <a:pt x="368642" y="88087"/>
                </a:lnTo>
                <a:lnTo>
                  <a:pt x="280555" y="0"/>
                </a:lnTo>
              </a:path>
            </a:pathLst>
          </a:custGeom>
          <a:ln w="12572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2" name="object 52"/>
          <p:cNvSpPr/>
          <p:nvPr/>
        </p:nvSpPr>
        <p:spPr>
          <a:xfrm>
            <a:off x="4919704" y="7228801"/>
            <a:ext cx="388620" cy="388620"/>
          </a:xfrm>
          <a:custGeom>
            <a:avLst/>
            <a:gdLst/>
            <a:ahLst/>
            <a:cxnLst/>
            <a:rect l="l" t="t" r="r" b="b"/>
            <a:pathLst>
              <a:path w="388620" h="388620">
                <a:moveTo>
                  <a:pt x="194106" y="0"/>
                </a:moveTo>
                <a:lnTo>
                  <a:pt x="149756" y="5059"/>
                </a:lnTo>
                <a:lnTo>
                  <a:pt x="108955" y="19669"/>
                </a:lnTo>
                <a:lnTo>
                  <a:pt x="72896" y="42634"/>
                </a:lnTo>
                <a:lnTo>
                  <a:pt x="42776" y="72759"/>
                </a:lnTo>
                <a:lnTo>
                  <a:pt x="19790" y="108850"/>
                </a:lnTo>
                <a:lnTo>
                  <a:pt x="5133" y="149710"/>
                </a:lnTo>
                <a:lnTo>
                  <a:pt x="0" y="194144"/>
                </a:lnTo>
                <a:lnTo>
                  <a:pt x="5133" y="238228"/>
                </a:lnTo>
                <a:lnTo>
                  <a:pt x="19790" y="278853"/>
                </a:lnTo>
                <a:lnTo>
                  <a:pt x="42776" y="314824"/>
                </a:lnTo>
                <a:lnTo>
                  <a:pt x="72896" y="344945"/>
                </a:lnTo>
                <a:lnTo>
                  <a:pt x="108955" y="368022"/>
                </a:lnTo>
                <a:lnTo>
                  <a:pt x="149756" y="382860"/>
                </a:lnTo>
                <a:lnTo>
                  <a:pt x="194106" y="388264"/>
                </a:lnTo>
                <a:lnTo>
                  <a:pt x="238265" y="382860"/>
                </a:lnTo>
                <a:lnTo>
                  <a:pt x="278939" y="368022"/>
                </a:lnTo>
                <a:lnTo>
                  <a:pt x="314935" y="344945"/>
                </a:lnTo>
                <a:lnTo>
                  <a:pt x="345056" y="314824"/>
                </a:lnTo>
                <a:lnTo>
                  <a:pt x="368108" y="278853"/>
                </a:lnTo>
                <a:lnTo>
                  <a:pt x="382897" y="238228"/>
                </a:lnTo>
                <a:lnTo>
                  <a:pt x="388226" y="194144"/>
                </a:lnTo>
                <a:lnTo>
                  <a:pt x="382897" y="149710"/>
                </a:lnTo>
                <a:lnTo>
                  <a:pt x="368108" y="108850"/>
                </a:lnTo>
                <a:lnTo>
                  <a:pt x="345056" y="72759"/>
                </a:lnTo>
                <a:lnTo>
                  <a:pt x="314935" y="42634"/>
                </a:lnTo>
                <a:lnTo>
                  <a:pt x="278939" y="19669"/>
                </a:lnTo>
                <a:lnTo>
                  <a:pt x="238265" y="5059"/>
                </a:lnTo>
                <a:lnTo>
                  <a:pt x="19410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3" name="object 53"/>
          <p:cNvSpPr/>
          <p:nvPr/>
        </p:nvSpPr>
        <p:spPr>
          <a:xfrm>
            <a:off x="4919704" y="7228801"/>
            <a:ext cx="388620" cy="388620"/>
          </a:xfrm>
          <a:custGeom>
            <a:avLst/>
            <a:gdLst/>
            <a:ahLst/>
            <a:cxnLst/>
            <a:rect l="l" t="t" r="r" b="b"/>
            <a:pathLst>
              <a:path w="388620" h="388620">
                <a:moveTo>
                  <a:pt x="0" y="194144"/>
                </a:moveTo>
                <a:lnTo>
                  <a:pt x="5133" y="149710"/>
                </a:lnTo>
                <a:lnTo>
                  <a:pt x="19790" y="108850"/>
                </a:lnTo>
                <a:lnTo>
                  <a:pt x="42776" y="72759"/>
                </a:lnTo>
                <a:lnTo>
                  <a:pt x="72896" y="42634"/>
                </a:lnTo>
                <a:lnTo>
                  <a:pt x="108955" y="19669"/>
                </a:lnTo>
                <a:lnTo>
                  <a:pt x="149756" y="5059"/>
                </a:lnTo>
                <a:lnTo>
                  <a:pt x="194106" y="0"/>
                </a:lnTo>
                <a:lnTo>
                  <a:pt x="238265" y="5059"/>
                </a:lnTo>
                <a:lnTo>
                  <a:pt x="278939" y="19669"/>
                </a:lnTo>
                <a:lnTo>
                  <a:pt x="314935" y="42634"/>
                </a:lnTo>
                <a:lnTo>
                  <a:pt x="345056" y="72759"/>
                </a:lnTo>
                <a:lnTo>
                  <a:pt x="368108" y="108850"/>
                </a:lnTo>
                <a:lnTo>
                  <a:pt x="382897" y="149710"/>
                </a:lnTo>
                <a:lnTo>
                  <a:pt x="388226" y="194144"/>
                </a:lnTo>
                <a:lnTo>
                  <a:pt x="382897" y="238228"/>
                </a:lnTo>
                <a:lnTo>
                  <a:pt x="368108" y="278853"/>
                </a:lnTo>
                <a:lnTo>
                  <a:pt x="345056" y="314824"/>
                </a:lnTo>
                <a:lnTo>
                  <a:pt x="314935" y="344945"/>
                </a:lnTo>
                <a:lnTo>
                  <a:pt x="278939" y="368022"/>
                </a:lnTo>
                <a:lnTo>
                  <a:pt x="238265" y="382860"/>
                </a:lnTo>
                <a:lnTo>
                  <a:pt x="194106" y="388264"/>
                </a:lnTo>
                <a:lnTo>
                  <a:pt x="149756" y="382860"/>
                </a:lnTo>
                <a:lnTo>
                  <a:pt x="108955" y="368022"/>
                </a:lnTo>
                <a:lnTo>
                  <a:pt x="72896" y="344945"/>
                </a:lnTo>
                <a:lnTo>
                  <a:pt x="42776" y="314824"/>
                </a:lnTo>
                <a:lnTo>
                  <a:pt x="19790" y="278853"/>
                </a:lnTo>
                <a:lnTo>
                  <a:pt x="5133" y="238228"/>
                </a:lnTo>
                <a:lnTo>
                  <a:pt x="0" y="194144"/>
                </a:lnTo>
                <a:close/>
              </a:path>
            </a:pathLst>
          </a:custGeom>
          <a:ln w="12573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4" name="object 54"/>
          <p:cNvSpPr/>
          <p:nvPr/>
        </p:nvSpPr>
        <p:spPr>
          <a:xfrm>
            <a:off x="5648168" y="7266277"/>
            <a:ext cx="43180" cy="33020"/>
          </a:xfrm>
          <a:custGeom>
            <a:avLst/>
            <a:gdLst/>
            <a:ahLst/>
            <a:cxnLst/>
            <a:rect l="l" t="t" r="r" b="b"/>
            <a:pathLst>
              <a:path w="43179" h="33020">
                <a:moveTo>
                  <a:pt x="28393" y="3316"/>
                </a:moveTo>
                <a:lnTo>
                  <a:pt x="19896" y="402"/>
                </a:lnTo>
                <a:lnTo>
                  <a:pt x="11883" y="0"/>
                </a:lnTo>
                <a:lnTo>
                  <a:pt x="5193" y="2071"/>
                </a:lnTo>
                <a:lnTo>
                  <a:pt x="668" y="6580"/>
                </a:lnTo>
                <a:lnTo>
                  <a:pt x="0" y="12110"/>
                </a:lnTo>
                <a:lnTo>
                  <a:pt x="2451" y="18402"/>
                </a:lnTo>
                <a:lnTo>
                  <a:pt x="7682" y="24491"/>
                </a:lnTo>
                <a:lnTo>
                  <a:pt x="15350" y="29414"/>
                </a:lnTo>
                <a:lnTo>
                  <a:pt x="23628" y="32389"/>
                </a:lnTo>
                <a:lnTo>
                  <a:pt x="31399" y="32981"/>
                </a:lnTo>
                <a:lnTo>
                  <a:pt x="37670" y="31381"/>
                </a:lnTo>
                <a:lnTo>
                  <a:pt x="41448" y="27776"/>
                </a:lnTo>
                <a:lnTo>
                  <a:pt x="42866" y="21341"/>
                </a:lnTo>
                <a:lnTo>
                  <a:pt x="40835" y="14579"/>
                </a:lnTo>
                <a:lnTo>
                  <a:pt x="35847" y="8300"/>
                </a:lnTo>
                <a:lnTo>
                  <a:pt x="28393" y="3316"/>
                </a:lnTo>
                <a:close/>
              </a:path>
            </a:pathLst>
          </a:custGeom>
          <a:ln w="6858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5" name="object 55"/>
          <p:cNvSpPr/>
          <p:nvPr/>
        </p:nvSpPr>
        <p:spPr>
          <a:xfrm>
            <a:off x="5420478" y="7377264"/>
            <a:ext cx="121285" cy="279400"/>
          </a:xfrm>
          <a:custGeom>
            <a:avLst/>
            <a:gdLst/>
            <a:ahLst/>
            <a:cxnLst/>
            <a:rect l="l" t="t" r="r" b="b"/>
            <a:pathLst>
              <a:path w="121285" h="279400">
                <a:moveTo>
                  <a:pt x="120713" y="0"/>
                </a:moveTo>
                <a:lnTo>
                  <a:pt x="0" y="27736"/>
                </a:lnTo>
                <a:lnTo>
                  <a:pt x="0" y="256120"/>
                </a:lnTo>
                <a:lnTo>
                  <a:pt x="68503" y="278955"/>
                </a:lnTo>
                <a:lnTo>
                  <a:pt x="112560" y="254482"/>
                </a:lnTo>
                <a:lnTo>
                  <a:pt x="110257" y="233056"/>
                </a:lnTo>
                <a:lnTo>
                  <a:pt x="99148" y="220006"/>
                </a:lnTo>
                <a:lnTo>
                  <a:pt x="86992" y="213593"/>
                </a:lnTo>
                <a:lnTo>
                  <a:pt x="81546" y="212077"/>
                </a:lnTo>
                <a:lnTo>
                  <a:pt x="120713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6" name="object 56"/>
          <p:cNvSpPr/>
          <p:nvPr/>
        </p:nvSpPr>
        <p:spPr>
          <a:xfrm>
            <a:off x="5420478" y="7377264"/>
            <a:ext cx="121285" cy="279400"/>
          </a:xfrm>
          <a:custGeom>
            <a:avLst/>
            <a:gdLst/>
            <a:ahLst/>
            <a:cxnLst/>
            <a:rect l="l" t="t" r="r" b="b"/>
            <a:pathLst>
              <a:path w="121285" h="279400">
                <a:moveTo>
                  <a:pt x="120713" y="0"/>
                </a:moveTo>
                <a:lnTo>
                  <a:pt x="0" y="27736"/>
                </a:lnTo>
                <a:lnTo>
                  <a:pt x="0" y="256120"/>
                </a:lnTo>
                <a:lnTo>
                  <a:pt x="68503" y="278955"/>
                </a:lnTo>
                <a:lnTo>
                  <a:pt x="112560" y="254482"/>
                </a:lnTo>
                <a:lnTo>
                  <a:pt x="110257" y="233056"/>
                </a:lnTo>
                <a:lnTo>
                  <a:pt x="99148" y="220006"/>
                </a:lnTo>
                <a:lnTo>
                  <a:pt x="86992" y="213593"/>
                </a:lnTo>
                <a:lnTo>
                  <a:pt x="81546" y="212077"/>
                </a:lnTo>
                <a:lnTo>
                  <a:pt x="120713" y="0"/>
                </a:lnTo>
                <a:close/>
              </a:path>
            </a:pathLst>
          </a:custGeom>
          <a:ln w="5714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7" name="object 57"/>
          <p:cNvSpPr/>
          <p:nvPr/>
        </p:nvSpPr>
        <p:spPr>
          <a:xfrm>
            <a:off x="5298545" y="7074065"/>
            <a:ext cx="362927" cy="31911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8" name="object 58"/>
          <p:cNvSpPr/>
          <p:nvPr/>
        </p:nvSpPr>
        <p:spPr>
          <a:xfrm>
            <a:off x="5467772" y="7378890"/>
            <a:ext cx="39370" cy="267970"/>
          </a:xfrm>
          <a:custGeom>
            <a:avLst/>
            <a:gdLst/>
            <a:ahLst/>
            <a:cxnLst/>
            <a:rect l="l" t="t" r="r" b="b"/>
            <a:pathLst>
              <a:path w="39370" h="267970">
                <a:moveTo>
                  <a:pt x="39166" y="267550"/>
                </a:moveTo>
                <a:lnTo>
                  <a:pt x="35591" y="251793"/>
                </a:lnTo>
                <a:lnTo>
                  <a:pt x="25960" y="239485"/>
                </a:lnTo>
                <a:lnTo>
                  <a:pt x="13140" y="230608"/>
                </a:lnTo>
                <a:lnTo>
                  <a:pt x="0" y="225145"/>
                </a:lnTo>
                <a:lnTo>
                  <a:pt x="22847" y="0"/>
                </a:lnTo>
              </a:path>
            </a:pathLst>
          </a:custGeom>
          <a:ln w="16002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9" name="object 59"/>
          <p:cNvSpPr/>
          <p:nvPr/>
        </p:nvSpPr>
        <p:spPr>
          <a:xfrm>
            <a:off x="5302437" y="7342879"/>
            <a:ext cx="32384" cy="44450"/>
          </a:xfrm>
          <a:custGeom>
            <a:avLst/>
            <a:gdLst/>
            <a:ahLst/>
            <a:cxnLst/>
            <a:rect l="l" t="t" r="r" b="b"/>
            <a:pathLst>
              <a:path w="32385" h="44450">
                <a:moveTo>
                  <a:pt x="29966" y="27869"/>
                </a:moveTo>
                <a:lnTo>
                  <a:pt x="32373" y="19279"/>
                </a:lnTo>
                <a:lnTo>
                  <a:pt x="32204" y="11120"/>
                </a:lnTo>
                <a:lnTo>
                  <a:pt x="29687" y="4400"/>
                </a:lnTo>
                <a:lnTo>
                  <a:pt x="25051" y="132"/>
                </a:lnTo>
                <a:lnTo>
                  <a:pt x="19182" y="0"/>
                </a:lnTo>
                <a:lnTo>
                  <a:pt x="12900" y="3031"/>
                </a:lnTo>
                <a:lnTo>
                  <a:pt x="6984" y="8687"/>
                </a:lnTo>
                <a:lnTo>
                  <a:pt x="2216" y="16427"/>
                </a:lnTo>
                <a:lnTo>
                  <a:pt x="0" y="25204"/>
                </a:lnTo>
                <a:lnTo>
                  <a:pt x="114" y="33316"/>
                </a:lnTo>
                <a:lnTo>
                  <a:pt x="2505" y="39921"/>
                </a:lnTo>
                <a:lnTo>
                  <a:pt x="7118" y="44176"/>
                </a:lnTo>
                <a:lnTo>
                  <a:pt x="13003" y="44316"/>
                </a:lnTo>
                <a:lnTo>
                  <a:pt x="19409" y="41400"/>
                </a:lnTo>
                <a:lnTo>
                  <a:pt x="25381" y="35795"/>
                </a:lnTo>
                <a:lnTo>
                  <a:pt x="29966" y="27869"/>
                </a:lnTo>
                <a:close/>
              </a:path>
            </a:pathLst>
          </a:custGeom>
          <a:ln w="6858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0" name="object 60"/>
          <p:cNvSpPr/>
          <p:nvPr/>
        </p:nvSpPr>
        <p:spPr>
          <a:xfrm>
            <a:off x="5051835" y="7298943"/>
            <a:ext cx="114300" cy="259715"/>
          </a:xfrm>
          <a:custGeom>
            <a:avLst/>
            <a:gdLst/>
            <a:ahLst/>
            <a:cxnLst/>
            <a:rect l="l" t="t" r="r" b="b"/>
            <a:pathLst>
              <a:path w="114300" h="259715">
                <a:moveTo>
                  <a:pt x="30987" y="192506"/>
                </a:moveTo>
                <a:lnTo>
                  <a:pt x="30987" y="259410"/>
                </a:lnTo>
                <a:lnTo>
                  <a:pt x="68796" y="220256"/>
                </a:lnTo>
                <a:lnTo>
                  <a:pt x="55460" y="220256"/>
                </a:lnTo>
                <a:lnTo>
                  <a:pt x="57723" y="215353"/>
                </a:lnTo>
                <a:lnTo>
                  <a:pt x="42417" y="215353"/>
                </a:lnTo>
                <a:lnTo>
                  <a:pt x="30987" y="192506"/>
                </a:lnTo>
                <a:close/>
              </a:path>
              <a:path w="114300" h="259715">
                <a:moveTo>
                  <a:pt x="76669" y="212102"/>
                </a:moveTo>
                <a:lnTo>
                  <a:pt x="55460" y="220256"/>
                </a:lnTo>
                <a:lnTo>
                  <a:pt x="68796" y="220256"/>
                </a:lnTo>
                <a:lnTo>
                  <a:pt x="76669" y="212102"/>
                </a:lnTo>
                <a:close/>
              </a:path>
              <a:path w="114300" h="259715">
                <a:moveTo>
                  <a:pt x="97621" y="128905"/>
                </a:moveTo>
                <a:lnTo>
                  <a:pt x="71767" y="128905"/>
                </a:lnTo>
                <a:lnTo>
                  <a:pt x="42417" y="215353"/>
                </a:lnTo>
                <a:lnTo>
                  <a:pt x="57723" y="215353"/>
                </a:lnTo>
                <a:lnTo>
                  <a:pt x="97621" y="128905"/>
                </a:lnTo>
                <a:close/>
              </a:path>
              <a:path w="114300" h="259715">
                <a:moveTo>
                  <a:pt x="75031" y="0"/>
                </a:moveTo>
                <a:lnTo>
                  <a:pt x="0" y="153352"/>
                </a:lnTo>
                <a:lnTo>
                  <a:pt x="71767" y="128905"/>
                </a:lnTo>
                <a:lnTo>
                  <a:pt x="97621" y="128905"/>
                </a:lnTo>
                <a:lnTo>
                  <a:pt x="102902" y="117462"/>
                </a:lnTo>
                <a:lnTo>
                  <a:pt x="42417" y="117462"/>
                </a:lnTo>
                <a:lnTo>
                  <a:pt x="114185" y="8178"/>
                </a:lnTo>
                <a:lnTo>
                  <a:pt x="75031" y="0"/>
                </a:lnTo>
                <a:close/>
              </a:path>
              <a:path w="114300" h="259715">
                <a:moveTo>
                  <a:pt x="114185" y="93014"/>
                </a:moveTo>
                <a:lnTo>
                  <a:pt x="42417" y="117462"/>
                </a:lnTo>
                <a:lnTo>
                  <a:pt x="102902" y="117462"/>
                </a:lnTo>
                <a:lnTo>
                  <a:pt x="114185" y="93014"/>
                </a:lnTo>
                <a:close/>
              </a:path>
            </a:pathLst>
          </a:custGeom>
          <a:solidFill>
            <a:srgbClr val="009D5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1" name="object 61"/>
          <p:cNvSpPr/>
          <p:nvPr/>
        </p:nvSpPr>
        <p:spPr>
          <a:xfrm>
            <a:off x="5051835" y="7298943"/>
            <a:ext cx="114300" cy="259715"/>
          </a:xfrm>
          <a:custGeom>
            <a:avLst/>
            <a:gdLst/>
            <a:ahLst/>
            <a:cxnLst/>
            <a:rect l="l" t="t" r="r" b="b"/>
            <a:pathLst>
              <a:path w="114300" h="259715">
                <a:moveTo>
                  <a:pt x="42417" y="117462"/>
                </a:moveTo>
                <a:lnTo>
                  <a:pt x="114185" y="93014"/>
                </a:lnTo>
                <a:lnTo>
                  <a:pt x="55460" y="220256"/>
                </a:lnTo>
                <a:lnTo>
                  <a:pt x="76669" y="212102"/>
                </a:lnTo>
                <a:lnTo>
                  <a:pt x="30987" y="259410"/>
                </a:lnTo>
                <a:lnTo>
                  <a:pt x="30987" y="192506"/>
                </a:lnTo>
                <a:lnTo>
                  <a:pt x="42417" y="215353"/>
                </a:lnTo>
                <a:lnTo>
                  <a:pt x="71767" y="128905"/>
                </a:lnTo>
                <a:lnTo>
                  <a:pt x="0" y="153352"/>
                </a:lnTo>
                <a:lnTo>
                  <a:pt x="75031" y="0"/>
                </a:lnTo>
                <a:lnTo>
                  <a:pt x="114185" y="8178"/>
                </a:lnTo>
                <a:lnTo>
                  <a:pt x="42417" y="117462"/>
                </a:lnTo>
                <a:close/>
              </a:path>
            </a:pathLst>
          </a:custGeom>
          <a:ln w="3429">
            <a:solidFill>
              <a:srgbClr val="009D5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2" name="object 62"/>
          <p:cNvSpPr/>
          <p:nvPr/>
        </p:nvSpPr>
        <p:spPr>
          <a:xfrm>
            <a:off x="4176119" y="7674971"/>
            <a:ext cx="131445" cy="0"/>
          </a:xfrm>
          <a:custGeom>
            <a:avLst/>
            <a:gdLst/>
            <a:ahLst/>
            <a:cxnLst/>
            <a:rect l="l" t="t" r="r" b="b"/>
            <a:pathLst>
              <a:path w="131445" h="0">
                <a:moveTo>
                  <a:pt x="0" y="0"/>
                </a:moveTo>
                <a:lnTo>
                  <a:pt x="131140" y="0"/>
                </a:lnTo>
              </a:path>
            </a:pathLst>
          </a:custGeom>
          <a:ln w="8166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3" name="object 63"/>
          <p:cNvSpPr/>
          <p:nvPr/>
        </p:nvSpPr>
        <p:spPr>
          <a:xfrm>
            <a:off x="4175643" y="7674971"/>
            <a:ext cx="132715" cy="0"/>
          </a:xfrm>
          <a:custGeom>
            <a:avLst/>
            <a:gdLst/>
            <a:ahLst/>
            <a:cxnLst/>
            <a:rect l="l" t="t" r="r" b="b"/>
            <a:pathLst>
              <a:path w="132714" h="0">
                <a:moveTo>
                  <a:pt x="0" y="0"/>
                </a:moveTo>
                <a:lnTo>
                  <a:pt x="132092" y="0"/>
                </a:lnTo>
              </a:path>
            </a:pathLst>
          </a:custGeom>
          <a:ln w="9118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graphicFrame>
        <p:nvGraphicFramePr>
          <p:cNvPr id="64" name="object 64"/>
          <p:cNvGraphicFramePr>
            <a:graphicFrameLocks noGrp="1"/>
          </p:cNvGraphicFramePr>
          <p:nvPr/>
        </p:nvGraphicFramePr>
        <p:xfrm>
          <a:off x="3438338" y="9350755"/>
          <a:ext cx="3439160" cy="37274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67995"/>
                <a:gridCol w="357505"/>
                <a:gridCol w="735965"/>
                <a:gridCol w="706120"/>
                <a:gridCol w="723900"/>
                <a:gridCol w="428625"/>
              </a:tblGrid>
              <a:tr h="125729">
                <a:tc gridSpan="2">
                  <a:txBody>
                    <a:bodyPr/>
                    <a:lstStyle/>
                    <a:p>
                      <a:pPr marL="17145">
                        <a:lnSpc>
                          <a:spcPts val="835"/>
                        </a:lnSpc>
                      </a:pPr>
                      <a:r>
                        <a:rPr dirty="0" sz="700" b="1" i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U</a:t>
                      </a:r>
                      <a:r>
                        <a:rPr dirty="0" baseline="-16666" sz="75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o</a:t>
                      </a:r>
                      <a:r>
                        <a:rPr dirty="0" baseline="-16666" sz="750" spc="75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spc="-3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(V)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R w="9525">
                      <a:solidFill>
                        <a:srgbClr val="009D57"/>
                      </a:solidFill>
                      <a:prstDash val="solid"/>
                    </a:lnR>
                    <a:solidFill>
                      <a:srgbClr val="C8E4D3"/>
                    </a:solidFil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38100">
                        <a:lnSpc>
                          <a:spcPts val="835"/>
                        </a:lnSpc>
                      </a:pPr>
                      <a:r>
                        <a:rPr dirty="0" sz="700" spc="-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50 </a:t>
                      </a: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&lt; </a:t>
                      </a:r>
                      <a:r>
                        <a:rPr dirty="0" sz="700" spc="-10" i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U</a:t>
                      </a:r>
                      <a:r>
                        <a:rPr dirty="0" baseline="-16666" sz="750" spc="-1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o </a:t>
                      </a:r>
                      <a:r>
                        <a:rPr dirty="0" sz="700" spc="18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i</a:t>
                      </a:r>
                      <a:r>
                        <a:rPr dirty="0" sz="700" spc="-9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700" spc="-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120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9525">
                      <a:solidFill>
                        <a:srgbClr val="009D57"/>
                      </a:solidFill>
                      <a:prstDash val="solid"/>
                    </a:lnL>
                    <a:lnR w="9525">
                      <a:solidFill>
                        <a:srgbClr val="009D57"/>
                      </a:solidFill>
                      <a:prstDash val="solid"/>
                    </a:lnR>
                    <a:solidFill>
                      <a:srgbClr val="C8E4D3"/>
                    </a:solidFill>
                  </a:tcPr>
                </a:tc>
                <a:tc>
                  <a:txBody>
                    <a:bodyPr/>
                    <a:lstStyle/>
                    <a:p>
                      <a:pPr marL="20955">
                        <a:lnSpc>
                          <a:spcPts val="835"/>
                        </a:lnSpc>
                      </a:pPr>
                      <a:r>
                        <a:rPr dirty="0" sz="700" spc="-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120 </a:t>
                      </a: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&lt; </a:t>
                      </a:r>
                      <a:r>
                        <a:rPr dirty="0" sz="700" spc="-10" i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U</a:t>
                      </a:r>
                      <a:r>
                        <a:rPr dirty="0" baseline="-16666" sz="750" spc="-1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o </a:t>
                      </a:r>
                      <a:r>
                        <a:rPr dirty="0" sz="700" spc="18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i</a:t>
                      </a:r>
                      <a:r>
                        <a:rPr dirty="0" sz="700" spc="-10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700" spc="-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230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9525">
                      <a:solidFill>
                        <a:srgbClr val="009D57"/>
                      </a:solidFill>
                      <a:prstDash val="solid"/>
                    </a:lnL>
                    <a:lnR w="9525">
                      <a:solidFill>
                        <a:srgbClr val="009D57"/>
                      </a:solidFill>
                      <a:prstDash val="solid"/>
                    </a:lnR>
                    <a:solidFill>
                      <a:srgbClr val="C8E4D3"/>
                    </a:solidFill>
                  </a:tcPr>
                </a:tc>
                <a:tc>
                  <a:txBody>
                    <a:bodyPr/>
                    <a:lstStyle/>
                    <a:p>
                      <a:pPr marL="35560">
                        <a:lnSpc>
                          <a:spcPts val="835"/>
                        </a:lnSpc>
                      </a:pPr>
                      <a:r>
                        <a:rPr dirty="0" sz="700" spc="-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230 </a:t>
                      </a: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&lt; </a:t>
                      </a:r>
                      <a:r>
                        <a:rPr dirty="0" sz="700" spc="-10" i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U</a:t>
                      </a:r>
                      <a:r>
                        <a:rPr dirty="0" baseline="-16666" sz="750" spc="-1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o </a:t>
                      </a:r>
                      <a:r>
                        <a:rPr dirty="0" sz="700" spc="18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i</a:t>
                      </a:r>
                      <a:r>
                        <a:rPr dirty="0" sz="700" spc="-95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700" spc="-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400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9525">
                      <a:solidFill>
                        <a:srgbClr val="009D57"/>
                      </a:solidFill>
                      <a:prstDash val="solid"/>
                    </a:lnL>
                    <a:lnR w="9525">
                      <a:solidFill>
                        <a:srgbClr val="009D57"/>
                      </a:solidFill>
                      <a:prstDash val="solid"/>
                    </a:lnR>
                    <a:solidFill>
                      <a:srgbClr val="C8E4D3"/>
                    </a:solidFill>
                  </a:tcPr>
                </a:tc>
                <a:tc>
                  <a:txBody>
                    <a:bodyPr/>
                    <a:lstStyle/>
                    <a:p>
                      <a:pPr marL="31750">
                        <a:lnSpc>
                          <a:spcPts val="835"/>
                        </a:lnSpc>
                      </a:pPr>
                      <a:r>
                        <a:rPr dirty="0" sz="700" spc="-10" i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U</a:t>
                      </a:r>
                      <a:r>
                        <a:rPr dirty="0" baseline="-16666" sz="750" spc="-1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o </a:t>
                      </a: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&gt;</a:t>
                      </a:r>
                      <a:r>
                        <a:rPr dirty="0" sz="700" spc="-10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400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9525">
                      <a:solidFill>
                        <a:srgbClr val="009D57"/>
                      </a:solidFill>
                      <a:prstDash val="solid"/>
                    </a:lnL>
                    <a:solidFill>
                      <a:srgbClr val="C8E4D3"/>
                    </a:solidFill>
                  </a:tcPr>
                </a:tc>
              </a:tr>
              <a:tr h="121030">
                <a:tc rowSpan="2">
                  <a:txBody>
                    <a:bodyPr/>
                    <a:lstStyle/>
                    <a:p>
                      <a:pPr marL="17145">
                        <a:lnSpc>
                          <a:spcPts val="825"/>
                        </a:lnSpc>
                      </a:pPr>
                      <a:r>
                        <a:rPr dirty="0" sz="700" spc="-5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Esquema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825"/>
                        </a:lnSpc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TN o</a:t>
                      </a:r>
                      <a:r>
                        <a:rPr dirty="0" sz="700" spc="-4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IT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R w="9525">
                      <a:solidFill>
                        <a:srgbClr val="009D57"/>
                      </a:solidFill>
                      <a:prstDash val="solid"/>
                    </a:lnR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8100">
                        <a:lnSpc>
                          <a:spcPts val="825"/>
                        </a:lnSpc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0,8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9525">
                      <a:solidFill>
                        <a:srgbClr val="009D57"/>
                      </a:solidFill>
                      <a:prstDash val="solid"/>
                    </a:lnL>
                    <a:lnR w="9525">
                      <a:solidFill>
                        <a:srgbClr val="009D57"/>
                      </a:solidFill>
                      <a:prstDash val="solid"/>
                    </a:lnR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1590">
                        <a:lnSpc>
                          <a:spcPts val="825"/>
                        </a:lnSpc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0,4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9525">
                      <a:solidFill>
                        <a:srgbClr val="009D57"/>
                      </a:solidFill>
                      <a:prstDash val="solid"/>
                    </a:lnL>
                    <a:lnR w="9525">
                      <a:solidFill>
                        <a:srgbClr val="009D57"/>
                      </a:solidFill>
                      <a:prstDash val="solid"/>
                    </a:lnR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5560">
                        <a:lnSpc>
                          <a:spcPts val="825"/>
                        </a:lnSpc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0,2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9525">
                      <a:solidFill>
                        <a:srgbClr val="009D57"/>
                      </a:solidFill>
                      <a:prstDash val="solid"/>
                    </a:lnL>
                    <a:lnR w="9525">
                      <a:solidFill>
                        <a:srgbClr val="009D57"/>
                      </a:solidFill>
                      <a:prstDash val="solid"/>
                    </a:lnR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750">
                        <a:lnSpc>
                          <a:spcPts val="825"/>
                        </a:lnSpc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0,1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9525">
                      <a:solidFill>
                        <a:srgbClr val="009D57"/>
                      </a:solidFill>
                      <a:prstDash val="solid"/>
                    </a:lnL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</a:tr>
              <a:tr h="119443"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830"/>
                        </a:lnSpc>
                        <a:spcBef>
                          <a:spcPts val="10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TT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R w="9525">
                      <a:solidFill>
                        <a:srgbClr val="009D57"/>
                      </a:solidFill>
                      <a:prstDash val="solid"/>
                    </a:lnR>
                    <a:lnT w="3175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8100">
                        <a:lnSpc>
                          <a:spcPts val="830"/>
                        </a:lnSpc>
                        <a:spcBef>
                          <a:spcPts val="10"/>
                        </a:spcBef>
                      </a:pPr>
                      <a:r>
                        <a:rPr dirty="0" sz="700" spc="-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0,3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L w="9525">
                      <a:solidFill>
                        <a:srgbClr val="009D57"/>
                      </a:solidFill>
                      <a:prstDash val="solid"/>
                    </a:lnL>
                    <a:lnR w="9525">
                      <a:solidFill>
                        <a:srgbClr val="009D57"/>
                      </a:solidFill>
                      <a:prstDash val="solid"/>
                    </a:lnR>
                    <a:lnT w="3175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0955">
                        <a:lnSpc>
                          <a:spcPts val="830"/>
                        </a:lnSpc>
                        <a:spcBef>
                          <a:spcPts val="10"/>
                        </a:spcBef>
                      </a:pPr>
                      <a:r>
                        <a:rPr dirty="0" sz="700" spc="-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0,2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L w="9525">
                      <a:solidFill>
                        <a:srgbClr val="009D57"/>
                      </a:solidFill>
                      <a:prstDash val="solid"/>
                    </a:lnL>
                    <a:lnR w="9525">
                      <a:solidFill>
                        <a:srgbClr val="009D57"/>
                      </a:solidFill>
                      <a:prstDash val="solid"/>
                    </a:lnR>
                    <a:lnT w="3175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4925">
                        <a:lnSpc>
                          <a:spcPts val="830"/>
                        </a:lnSpc>
                        <a:spcBef>
                          <a:spcPts val="10"/>
                        </a:spcBef>
                      </a:pPr>
                      <a:r>
                        <a:rPr dirty="0" sz="700" spc="-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0,07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L w="9525">
                      <a:solidFill>
                        <a:srgbClr val="009D57"/>
                      </a:solidFill>
                      <a:prstDash val="solid"/>
                    </a:lnL>
                    <a:lnR w="9525">
                      <a:solidFill>
                        <a:srgbClr val="009D57"/>
                      </a:solidFill>
                      <a:prstDash val="solid"/>
                    </a:lnR>
                    <a:lnT w="3175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750">
                        <a:lnSpc>
                          <a:spcPts val="830"/>
                        </a:lnSpc>
                        <a:spcBef>
                          <a:spcPts val="10"/>
                        </a:spcBef>
                      </a:pPr>
                      <a:r>
                        <a:rPr dirty="0" sz="700" spc="-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0,04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L w="9525">
                      <a:solidFill>
                        <a:srgbClr val="009D57"/>
                      </a:solidFill>
                      <a:prstDash val="solid"/>
                    </a:lnL>
                    <a:lnT w="3175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65" name="object 65"/>
          <p:cNvSpPr txBox="1"/>
          <p:nvPr/>
        </p:nvSpPr>
        <p:spPr>
          <a:xfrm>
            <a:off x="3140586" y="7575074"/>
            <a:ext cx="3756025" cy="154876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059180">
              <a:lnSpc>
                <a:spcPct val="100000"/>
              </a:lnSpc>
              <a:spcBef>
                <a:spcPts val="100"/>
              </a:spcBef>
            </a:pPr>
            <a:r>
              <a:rPr dirty="0" u="sng" sz="700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Arial"/>
                <a:cs typeface="Arial"/>
              </a:rPr>
              <a:t> </a:t>
            </a:r>
            <a:r>
              <a:rPr dirty="0" u="sng" sz="700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Arial"/>
                <a:cs typeface="Arial"/>
              </a:rPr>
              <a:t> </a:t>
            </a:r>
            <a:r>
              <a:rPr dirty="0" u="sng" sz="700" spc="60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Arial"/>
                <a:cs typeface="Arial"/>
              </a:rPr>
              <a:t> 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 spc="2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 spc="-10">
                <a:solidFill>
                  <a:srgbClr val="231F20"/>
                </a:solidFill>
                <a:latin typeface="Arial"/>
                <a:cs typeface="Arial"/>
              </a:rPr>
              <a:t>Conexión</a:t>
            </a:r>
            <a:endParaRPr sz="700">
              <a:latin typeface="Arial"/>
              <a:cs typeface="Arial"/>
            </a:endParaRPr>
          </a:p>
          <a:p>
            <a:pPr marL="1193800">
              <a:lnSpc>
                <a:spcPct val="100000"/>
              </a:lnSpc>
              <a:tabLst>
                <a:tab pos="2279015" algn="l"/>
              </a:tabLst>
            </a:pP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a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tierra	</a:t>
            </a:r>
            <a:r>
              <a:rPr dirty="0" baseline="7936" sz="1050" spc="-15">
                <a:solidFill>
                  <a:srgbClr val="231F20"/>
                </a:solidFill>
                <a:latin typeface="Arial"/>
                <a:cs typeface="Arial"/>
              </a:rPr>
              <a:t>Uc</a:t>
            </a:r>
            <a:endParaRPr baseline="7936" sz="10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050">
              <a:latin typeface="Times New Roman"/>
              <a:cs typeface="Times New Roman"/>
            </a:endParaRPr>
          </a:p>
          <a:p>
            <a:pPr marL="63500">
              <a:lnSpc>
                <a:spcPct val="100000"/>
              </a:lnSpc>
              <a:spcBef>
                <a:spcPts val="5"/>
              </a:spcBef>
            </a:pPr>
            <a:r>
              <a:rPr dirty="0" sz="700" spc="-10" b="1" i="1">
                <a:solidFill>
                  <a:srgbClr val="009D57"/>
                </a:solidFill>
                <a:latin typeface="Arial"/>
                <a:cs typeface="Arial"/>
              </a:rPr>
              <a:t>Fig. </a:t>
            </a:r>
            <a:r>
              <a:rPr dirty="0" sz="700" spc="-20" b="1" i="1">
                <a:solidFill>
                  <a:srgbClr val="009D57"/>
                </a:solidFill>
                <a:latin typeface="Arial"/>
                <a:cs typeface="Arial"/>
              </a:rPr>
              <a:t>F7: </a:t>
            </a:r>
            <a:r>
              <a:rPr dirty="0" sz="700" i="1">
                <a:solidFill>
                  <a:srgbClr val="231F20"/>
                </a:solidFill>
                <a:latin typeface="Arial"/>
                <a:cs typeface="Arial"/>
              </a:rPr>
              <a:t>Ilustración </a:t>
            </a:r>
            <a:r>
              <a:rPr dirty="0" sz="700" spc="5" i="1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700" spc="-15" i="1">
                <a:solidFill>
                  <a:srgbClr val="231F20"/>
                </a:solidFill>
                <a:latin typeface="Arial"/>
                <a:cs typeface="Arial"/>
              </a:rPr>
              <a:t>la </a:t>
            </a:r>
            <a:r>
              <a:rPr dirty="0" sz="700" i="1">
                <a:solidFill>
                  <a:srgbClr val="231F20"/>
                </a:solidFill>
                <a:latin typeface="Arial"/>
                <a:cs typeface="Arial"/>
              </a:rPr>
              <a:t>tensión </a:t>
            </a:r>
            <a:r>
              <a:rPr dirty="0" sz="700" spc="5" i="1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700" spc="10" i="1">
                <a:solidFill>
                  <a:srgbClr val="231F20"/>
                </a:solidFill>
                <a:latin typeface="Arial"/>
                <a:cs typeface="Arial"/>
              </a:rPr>
              <a:t>contacto </a:t>
            </a:r>
            <a:r>
              <a:rPr dirty="0" sz="700" spc="-5" i="1">
                <a:solidFill>
                  <a:srgbClr val="231F20"/>
                </a:solidFill>
                <a:latin typeface="Arial"/>
                <a:cs typeface="Arial"/>
              </a:rPr>
              <a:t>peligrosa</a:t>
            </a:r>
            <a:r>
              <a:rPr dirty="0" sz="700" spc="-20" i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 spc="5" i="1">
                <a:solidFill>
                  <a:srgbClr val="231F20"/>
                </a:solidFill>
                <a:latin typeface="Arial"/>
                <a:cs typeface="Arial"/>
              </a:rPr>
              <a:t>U</a:t>
            </a:r>
            <a:r>
              <a:rPr dirty="0" baseline="-15151" sz="825" spc="7">
                <a:solidFill>
                  <a:srgbClr val="231F20"/>
                </a:solidFill>
                <a:latin typeface="Arial"/>
                <a:cs typeface="Arial"/>
              </a:rPr>
              <a:t>c</a:t>
            </a:r>
            <a:r>
              <a:rPr dirty="0" sz="700" spc="5" i="1">
                <a:solidFill>
                  <a:srgbClr val="231F20"/>
                </a:solidFill>
                <a:latin typeface="Arial"/>
                <a:cs typeface="Arial"/>
              </a:rPr>
              <a:t>.</a:t>
            </a:r>
            <a:endParaRPr sz="7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200">
              <a:latin typeface="Times New Roman"/>
              <a:cs typeface="Times New Roman"/>
            </a:endParaRPr>
          </a:p>
          <a:p>
            <a:pPr marL="63500" marR="43180" indent="635">
              <a:lnSpc>
                <a:spcPct val="100000"/>
              </a:lnSpc>
            </a:pP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Cuanto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mayor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es el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valor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800" spc="-5" i="1">
                <a:solidFill>
                  <a:srgbClr val="231F20"/>
                </a:solidFill>
                <a:latin typeface="Arial"/>
                <a:cs typeface="Arial"/>
              </a:rPr>
              <a:t>U</a:t>
            </a:r>
            <a:r>
              <a:rPr dirty="0" baseline="-15151" sz="825" spc="-7">
                <a:solidFill>
                  <a:srgbClr val="231F20"/>
                </a:solidFill>
                <a:latin typeface="Arial"/>
                <a:cs typeface="Arial"/>
              </a:rPr>
              <a:t>c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,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mayor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es la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rapidez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la desconexión de la  alimentación necesaria para ofrecer la protección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(ver </a:t>
            </a:r>
            <a:r>
              <a:rPr dirty="0" sz="800" spc="-5" b="1">
                <a:solidFill>
                  <a:srgbClr val="009D57"/>
                </a:solidFill>
                <a:latin typeface="Arial"/>
                <a:cs typeface="Arial"/>
              </a:rPr>
              <a:t>Figura F8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).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El mayor valor 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800" i="1">
                <a:solidFill>
                  <a:srgbClr val="231F20"/>
                </a:solidFill>
                <a:latin typeface="Arial"/>
                <a:cs typeface="Arial"/>
              </a:rPr>
              <a:t>U</a:t>
            </a:r>
            <a:r>
              <a:rPr dirty="0" baseline="-15151" sz="825">
                <a:solidFill>
                  <a:srgbClr val="231F20"/>
                </a:solidFill>
                <a:latin typeface="Arial"/>
                <a:cs typeface="Arial"/>
              </a:rPr>
              <a:t>c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que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puede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tolerar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indefinidamente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sin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peligro para las</a:t>
            </a:r>
            <a:r>
              <a:rPr dirty="0" sz="800" spc="-9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personas</a:t>
            </a:r>
            <a:endParaRPr sz="800">
              <a:latin typeface="Arial"/>
              <a:cs typeface="Arial"/>
            </a:endParaRPr>
          </a:p>
          <a:p>
            <a:pPr marL="63500">
              <a:lnSpc>
                <a:spcPct val="100000"/>
              </a:lnSpc>
            </a:pP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es de 50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V</a:t>
            </a:r>
            <a:r>
              <a:rPr dirty="0" sz="800" spc="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CA.</a:t>
            </a:r>
            <a:endParaRPr sz="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750">
              <a:latin typeface="Times New Roman"/>
              <a:cs typeface="Times New Roman"/>
            </a:endParaRPr>
          </a:p>
          <a:p>
            <a:pPr marL="63500" marR="771525">
              <a:lnSpc>
                <a:spcPts val="1050"/>
              </a:lnSpc>
            </a:pPr>
            <a:r>
              <a:rPr dirty="0" sz="1000" b="1">
                <a:solidFill>
                  <a:srgbClr val="231F20"/>
                </a:solidFill>
                <a:latin typeface="Arial"/>
                <a:cs typeface="Arial"/>
              </a:rPr>
              <a:t>Recapitulación </a:t>
            </a:r>
            <a:r>
              <a:rPr dirty="0" sz="1000" spc="5" b="1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1000" spc="-15" b="1">
                <a:solidFill>
                  <a:srgbClr val="231F20"/>
                </a:solidFill>
                <a:latin typeface="Arial"/>
                <a:cs typeface="Arial"/>
              </a:rPr>
              <a:t>los </a:t>
            </a:r>
            <a:r>
              <a:rPr dirty="0" sz="1000" spc="-5" b="1">
                <a:solidFill>
                  <a:srgbClr val="231F20"/>
                </a:solidFill>
                <a:latin typeface="Arial"/>
                <a:cs typeface="Arial"/>
              </a:rPr>
              <a:t>límites </a:t>
            </a:r>
            <a:r>
              <a:rPr dirty="0" sz="1000" spc="5" b="1">
                <a:solidFill>
                  <a:srgbClr val="231F20"/>
                </a:solidFill>
                <a:latin typeface="Arial"/>
                <a:cs typeface="Arial"/>
              </a:rPr>
              <a:t>de tiempo</a:t>
            </a:r>
            <a:r>
              <a:rPr dirty="0" sz="1000" spc="-2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b="1">
                <a:solidFill>
                  <a:srgbClr val="231F20"/>
                </a:solidFill>
                <a:latin typeface="Arial"/>
                <a:cs typeface="Arial"/>
              </a:rPr>
              <a:t>teóricos  </a:t>
            </a:r>
            <a:r>
              <a:rPr dirty="0" sz="1000" spc="5" b="1">
                <a:solidFill>
                  <a:srgbClr val="231F20"/>
                </a:solidFill>
                <a:latin typeface="Arial"/>
                <a:cs typeface="Arial"/>
              </a:rPr>
              <a:t>de</a:t>
            </a:r>
            <a:r>
              <a:rPr dirty="0" sz="1000" spc="-5" b="1">
                <a:solidFill>
                  <a:srgbClr val="231F20"/>
                </a:solidFill>
                <a:latin typeface="Arial"/>
                <a:cs typeface="Arial"/>
              </a:rPr>
              <a:t> desconexión</a:t>
            </a:r>
            <a:endParaRPr sz="1000">
              <a:latin typeface="Arial"/>
              <a:cs typeface="Arial"/>
            </a:endParaRPr>
          </a:p>
        </p:txBody>
      </p:sp>
      <p:sp>
        <p:nvSpPr>
          <p:cNvPr id="66" name="object 66"/>
          <p:cNvSpPr txBox="1"/>
          <p:nvPr/>
        </p:nvSpPr>
        <p:spPr>
          <a:xfrm>
            <a:off x="3191374" y="9910076"/>
            <a:ext cx="3484245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 spc="-10" b="1" i="1">
                <a:solidFill>
                  <a:srgbClr val="009D57"/>
                </a:solidFill>
                <a:latin typeface="Arial"/>
                <a:cs typeface="Arial"/>
              </a:rPr>
              <a:t>Fig. </a:t>
            </a:r>
            <a:r>
              <a:rPr dirty="0" sz="700" spc="-20" b="1" i="1">
                <a:solidFill>
                  <a:srgbClr val="009D57"/>
                </a:solidFill>
                <a:latin typeface="Arial"/>
                <a:cs typeface="Arial"/>
              </a:rPr>
              <a:t>F8: </a:t>
            </a:r>
            <a:r>
              <a:rPr dirty="0" sz="700" spc="-5" i="1">
                <a:solidFill>
                  <a:srgbClr val="231F20"/>
                </a:solidFill>
                <a:latin typeface="Arial"/>
                <a:cs typeface="Arial"/>
              </a:rPr>
              <a:t>Duración </a:t>
            </a:r>
            <a:r>
              <a:rPr dirty="0" sz="700" spc="-10" i="1">
                <a:solidFill>
                  <a:srgbClr val="231F20"/>
                </a:solidFill>
                <a:latin typeface="Arial"/>
                <a:cs typeface="Arial"/>
              </a:rPr>
              <a:t>segura máxima </a:t>
            </a:r>
            <a:r>
              <a:rPr dirty="0" sz="700" spc="5" i="1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700" spc="-5" i="1">
                <a:solidFill>
                  <a:srgbClr val="231F20"/>
                </a:solidFill>
                <a:latin typeface="Arial"/>
                <a:cs typeface="Arial"/>
              </a:rPr>
              <a:t>los </a:t>
            </a:r>
            <a:r>
              <a:rPr dirty="0" sz="700" spc="-10" i="1">
                <a:solidFill>
                  <a:srgbClr val="231F20"/>
                </a:solidFill>
                <a:latin typeface="Arial"/>
                <a:cs typeface="Arial"/>
              </a:rPr>
              <a:t>valores </a:t>
            </a:r>
            <a:r>
              <a:rPr dirty="0" sz="700" spc="5" i="1">
                <a:solidFill>
                  <a:srgbClr val="231F20"/>
                </a:solidFill>
                <a:latin typeface="Arial"/>
                <a:cs typeface="Arial"/>
              </a:rPr>
              <a:t>soportados de </a:t>
            </a:r>
            <a:r>
              <a:rPr dirty="0" sz="700" i="1">
                <a:solidFill>
                  <a:srgbClr val="231F20"/>
                </a:solidFill>
                <a:latin typeface="Arial"/>
                <a:cs typeface="Arial"/>
              </a:rPr>
              <a:t>tensión </a:t>
            </a:r>
            <a:r>
              <a:rPr dirty="0" sz="700" spc="5" i="1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700" spc="10" i="1">
                <a:solidFill>
                  <a:srgbClr val="231F20"/>
                </a:solidFill>
                <a:latin typeface="Arial"/>
                <a:cs typeface="Arial"/>
              </a:rPr>
              <a:t>contacto</a:t>
            </a:r>
            <a:r>
              <a:rPr dirty="0" sz="700" spc="120" i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 i="1">
                <a:solidFill>
                  <a:srgbClr val="231F20"/>
                </a:solidFill>
                <a:latin typeface="Arial"/>
                <a:cs typeface="Arial"/>
              </a:rPr>
              <a:t>CA.</a:t>
            </a:r>
            <a:endParaRPr sz="700">
              <a:latin typeface="Arial"/>
              <a:cs typeface="Arial"/>
            </a:endParaRPr>
          </a:p>
        </p:txBody>
      </p:sp>
      <p:sp>
        <p:nvSpPr>
          <p:cNvPr id="67" name="object 67"/>
          <p:cNvSpPr txBox="1"/>
          <p:nvPr/>
        </p:nvSpPr>
        <p:spPr>
          <a:xfrm>
            <a:off x="501196" y="9924871"/>
            <a:ext cx="2529840" cy="4527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 marR="30480">
              <a:lnSpc>
                <a:spcPct val="100000"/>
              </a:lnSpc>
              <a:spcBef>
                <a:spcPts val="100"/>
              </a:spcBef>
            </a:pP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(1)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La 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tensión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contacto </a:t>
            </a:r>
            <a:r>
              <a:rPr dirty="0" sz="700" spc="-10" i="1">
                <a:solidFill>
                  <a:srgbClr val="231F20"/>
                </a:solidFill>
                <a:latin typeface="Arial"/>
                <a:cs typeface="Arial"/>
              </a:rPr>
              <a:t>U</a:t>
            </a:r>
            <a:r>
              <a:rPr dirty="0" baseline="-16666" sz="750" spc="-15">
                <a:solidFill>
                  <a:srgbClr val="231F20"/>
                </a:solidFill>
                <a:latin typeface="Arial"/>
                <a:cs typeface="Arial"/>
              </a:rPr>
              <a:t>c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es la que existe 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(como resultado 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de un defecto de aislamiento) entre una parte 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conductora 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expuesta 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y cualquier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elemento 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conductor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dentro de alcance  que 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tenga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un potencial diferente 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(generalmente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la</a:t>
            </a:r>
            <a:r>
              <a:rPr dirty="0" sz="7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tierra).</a:t>
            </a:r>
            <a:endParaRPr sz="700">
              <a:latin typeface="Arial"/>
              <a:cs typeface="Arial"/>
            </a:endParaRPr>
          </a:p>
        </p:txBody>
      </p:sp>
      <p:sp>
        <p:nvSpPr>
          <p:cNvPr id="68" name="object 68"/>
          <p:cNvSpPr txBox="1"/>
          <p:nvPr/>
        </p:nvSpPr>
        <p:spPr>
          <a:xfrm>
            <a:off x="528196" y="10456164"/>
            <a:ext cx="1558290" cy="1168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">
                <a:solidFill>
                  <a:srgbClr val="231F20"/>
                </a:solidFill>
                <a:latin typeface="Arial"/>
                <a:cs typeface="Arial"/>
              </a:rPr>
              <a:t>Guía </a:t>
            </a:r>
            <a:r>
              <a:rPr dirty="0" sz="600" spc="-5">
                <a:solidFill>
                  <a:srgbClr val="231F20"/>
                </a:solidFill>
                <a:latin typeface="Arial"/>
                <a:cs typeface="Arial"/>
              </a:rPr>
              <a:t>de diseño de instalaciones eléctricas</a:t>
            </a:r>
            <a:r>
              <a:rPr dirty="0" sz="600" spc="-6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600" spc="-5">
                <a:solidFill>
                  <a:srgbClr val="231F20"/>
                </a:solidFill>
                <a:latin typeface="Arial"/>
                <a:cs typeface="Arial"/>
              </a:rPr>
              <a:t>08</a:t>
            </a:r>
            <a:endParaRPr sz="600">
              <a:latin typeface="Arial"/>
              <a:cs typeface="Arial"/>
            </a:endParaRPr>
          </a:p>
        </p:txBody>
      </p:sp>
      <p:sp>
        <p:nvSpPr>
          <p:cNvPr id="69" name="object 69"/>
          <p:cNvSpPr txBox="1"/>
          <p:nvPr/>
        </p:nvSpPr>
        <p:spPr>
          <a:xfrm>
            <a:off x="6394072" y="10456164"/>
            <a:ext cx="640080" cy="1168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">
                <a:solidFill>
                  <a:srgbClr val="231F20"/>
                </a:solidFill>
                <a:latin typeface="Arial"/>
                <a:cs typeface="Arial"/>
              </a:rPr>
              <a:t>Schneider</a:t>
            </a:r>
            <a:r>
              <a:rPr dirty="0" sz="600" spc="-6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600">
                <a:solidFill>
                  <a:srgbClr val="231F20"/>
                </a:solidFill>
                <a:latin typeface="Arial"/>
                <a:cs typeface="Arial"/>
              </a:rPr>
              <a:t>Electric</a:t>
            </a:r>
            <a:endParaRPr sz="600">
              <a:latin typeface="Arial"/>
              <a:cs typeface="Arial"/>
            </a:endParaRPr>
          </a:p>
        </p:txBody>
      </p:sp>
      <p:sp>
        <p:nvSpPr>
          <p:cNvPr id="70" name="object 70"/>
          <p:cNvSpPr/>
          <p:nvPr/>
        </p:nvSpPr>
        <p:spPr>
          <a:xfrm>
            <a:off x="3641067" y="10508992"/>
            <a:ext cx="113884" cy="11807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1" name="object 71"/>
          <p:cNvSpPr/>
          <p:nvPr/>
        </p:nvSpPr>
        <p:spPr>
          <a:xfrm>
            <a:off x="3554924" y="10441380"/>
            <a:ext cx="450037" cy="182499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2" name="object 72"/>
          <p:cNvSpPr/>
          <p:nvPr/>
        </p:nvSpPr>
        <p:spPr>
          <a:xfrm>
            <a:off x="3632546" y="10532262"/>
            <a:ext cx="108064" cy="95602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3" name="object 73"/>
          <p:cNvSpPr/>
          <p:nvPr/>
        </p:nvSpPr>
        <p:spPr>
          <a:xfrm>
            <a:off x="3649733" y="10532261"/>
            <a:ext cx="88895" cy="71589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325745" y="0"/>
            <a:ext cx="230504" cy="2926080"/>
          </a:xfrm>
          <a:custGeom>
            <a:avLst/>
            <a:gdLst/>
            <a:ahLst/>
            <a:cxnLst/>
            <a:rect l="l" t="t" r="r" b="b"/>
            <a:pathLst>
              <a:path w="230504" h="2926080">
                <a:moveTo>
                  <a:pt x="0" y="2925825"/>
                </a:moveTo>
                <a:lnTo>
                  <a:pt x="230250" y="2925825"/>
                </a:lnTo>
                <a:lnTo>
                  <a:pt x="230250" y="0"/>
                </a:lnTo>
                <a:lnTo>
                  <a:pt x="0" y="0"/>
                </a:lnTo>
                <a:lnTo>
                  <a:pt x="0" y="2925825"/>
                </a:lnTo>
                <a:close/>
              </a:path>
            </a:pathLst>
          </a:custGeom>
          <a:solidFill>
            <a:srgbClr val="009D5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7325745" y="3322065"/>
            <a:ext cx="230504" cy="7371080"/>
          </a:xfrm>
          <a:custGeom>
            <a:avLst/>
            <a:gdLst/>
            <a:ahLst/>
            <a:cxnLst/>
            <a:rect l="l" t="t" r="r" b="b"/>
            <a:pathLst>
              <a:path w="230504" h="7371080">
                <a:moveTo>
                  <a:pt x="0" y="7370829"/>
                </a:moveTo>
                <a:lnTo>
                  <a:pt x="230250" y="7370829"/>
                </a:lnTo>
                <a:lnTo>
                  <a:pt x="230250" y="0"/>
                </a:lnTo>
                <a:lnTo>
                  <a:pt x="0" y="0"/>
                </a:lnTo>
                <a:lnTo>
                  <a:pt x="0" y="7370829"/>
                </a:lnTo>
                <a:close/>
              </a:path>
            </a:pathLst>
          </a:custGeom>
          <a:solidFill>
            <a:srgbClr val="009D5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0" y="1338389"/>
            <a:ext cx="7019925" cy="0"/>
          </a:xfrm>
          <a:custGeom>
            <a:avLst/>
            <a:gdLst/>
            <a:ahLst/>
            <a:cxnLst/>
            <a:rect l="l" t="t" r="r" b="b"/>
            <a:pathLst>
              <a:path w="7019925" h="0">
                <a:moveTo>
                  <a:pt x="0" y="0"/>
                </a:moveTo>
                <a:lnTo>
                  <a:pt x="7019674" y="0"/>
                </a:lnTo>
              </a:path>
            </a:pathLst>
          </a:custGeom>
          <a:ln w="10286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0" y="10409999"/>
            <a:ext cx="7020559" cy="0"/>
          </a:xfrm>
          <a:custGeom>
            <a:avLst/>
            <a:gdLst/>
            <a:ahLst/>
            <a:cxnLst/>
            <a:rect l="l" t="t" r="r" b="b"/>
            <a:pathLst>
              <a:path w="7020559" h="0">
                <a:moveTo>
                  <a:pt x="0" y="0"/>
                </a:moveTo>
                <a:lnTo>
                  <a:pt x="7020436" y="0"/>
                </a:lnTo>
              </a:path>
            </a:pathLst>
          </a:custGeom>
          <a:ln w="10287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539499" y="1739645"/>
            <a:ext cx="2484120" cy="1105535"/>
          </a:xfrm>
          <a:custGeom>
            <a:avLst/>
            <a:gdLst/>
            <a:ahLst/>
            <a:cxnLst/>
            <a:rect l="l" t="t" r="r" b="b"/>
            <a:pathLst>
              <a:path w="2484120" h="1105535">
                <a:moveTo>
                  <a:pt x="0" y="0"/>
                </a:moveTo>
                <a:lnTo>
                  <a:pt x="2484120" y="0"/>
                </a:lnTo>
                <a:lnTo>
                  <a:pt x="2484120" y="1105534"/>
                </a:lnTo>
                <a:lnTo>
                  <a:pt x="0" y="1105534"/>
                </a:lnTo>
                <a:lnTo>
                  <a:pt x="0" y="0"/>
                </a:lnTo>
                <a:close/>
              </a:path>
            </a:pathLst>
          </a:custGeom>
          <a:solidFill>
            <a:srgbClr val="C8E4D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3203959" y="7346759"/>
            <a:ext cx="3816985" cy="0"/>
          </a:xfrm>
          <a:custGeom>
            <a:avLst/>
            <a:gdLst/>
            <a:ahLst/>
            <a:cxnLst/>
            <a:rect l="l" t="t" r="r" b="b"/>
            <a:pathLst>
              <a:path w="3816984" h="0">
                <a:moveTo>
                  <a:pt x="0" y="0"/>
                </a:moveTo>
                <a:lnTo>
                  <a:pt x="3816477" y="0"/>
                </a:lnTo>
              </a:path>
            </a:pathLst>
          </a:custGeom>
          <a:ln w="25526">
            <a:solidFill>
              <a:srgbClr val="009D5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539626" y="7019480"/>
            <a:ext cx="2484120" cy="0"/>
          </a:xfrm>
          <a:custGeom>
            <a:avLst/>
            <a:gdLst/>
            <a:ahLst/>
            <a:cxnLst/>
            <a:rect l="l" t="t" r="r" b="b"/>
            <a:pathLst>
              <a:path w="2484120" h="0">
                <a:moveTo>
                  <a:pt x="0" y="0"/>
                </a:moveTo>
                <a:lnTo>
                  <a:pt x="2484120" y="0"/>
                </a:lnTo>
              </a:path>
            </a:pathLst>
          </a:custGeom>
          <a:ln w="25526">
            <a:solidFill>
              <a:srgbClr val="009D5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2581113" y="9122473"/>
            <a:ext cx="309880" cy="0"/>
          </a:xfrm>
          <a:custGeom>
            <a:avLst/>
            <a:gdLst/>
            <a:ahLst/>
            <a:cxnLst/>
            <a:rect l="l" t="t" r="r" b="b"/>
            <a:pathLst>
              <a:path w="309880" h="0">
                <a:moveTo>
                  <a:pt x="0" y="0"/>
                </a:moveTo>
                <a:lnTo>
                  <a:pt x="309473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539626" y="9672001"/>
            <a:ext cx="2484120" cy="0"/>
          </a:xfrm>
          <a:custGeom>
            <a:avLst/>
            <a:gdLst/>
            <a:ahLst/>
            <a:cxnLst/>
            <a:rect l="l" t="t" r="r" b="b"/>
            <a:pathLst>
              <a:path w="2484120" h="0">
                <a:moveTo>
                  <a:pt x="0" y="0"/>
                </a:moveTo>
                <a:lnTo>
                  <a:pt x="2484120" y="0"/>
                </a:lnTo>
              </a:path>
            </a:pathLst>
          </a:custGeom>
          <a:ln w="25526">
            <a:solidFill>
              <a:srgbClr val="009D5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3203959" y="6167945"/>
            <a:ext cx="3816985" cy="0"/>
          </a:xfrm>
          <a:custGeom>
            <a:avLst/>
            <a:gdLst/>
            <a:ahLst/>
            <a:cxnLst/>
            <a:rect l="l" t="t" r="r" b="b"/>
            <a:pathLst>
              <a:path w="3816984" h="0">
                <a:moveTo>
                  <a:pt x="0" y="0"/>
                </a:moveTo>
                <a:lnTo>
                  <a:pt x="3816477" y="0"/>
                </a:lnTo>
              </a:path>
            </a:pathLst>
          </a:custGeom>
          <a:ln w="25526">
            <a:solidFill>
              <a:srgbClr val="009D57"/>
            </a:solidFill>
          </a:ln>
        </p:spPr>
        <p:txBody>
          <a:bodyPr wrap="square" lIns="0" tIns="0" rIns="0" bIns="0" rtlCol="0"/>
          <a:lstStyle/>
          <a:p/>
        </p:txBody>
      </p:sp>
      <p:graphicFrame>
        <p:nvGraphicFramePr>
          <p:cNvPr id="12" name="object 12"/>
          <p:cNvGraphicFramePr>
            <a:graphicFrameLocks noGrp="1"/>
          </p:cNvGraphicFramePr>
          <p:nvPr/>
        </p:nvGraphicFramePr>
        <p:xfrm>
          <a:off x="4137473" y="6326885"/>
          <a:ext cx="1991995" cy="62166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118870"/>
                <a:gridCol w="854075"/>
              </a:tblGrid>
              <a:tr h="125729">
                <a:tc>
                  <a:txBody>
                    <a:bodyPr/>
                    <a:lstStyle/>
                    <a:p>
                      <a:pPr marL="17145">
                        <a:lnSpc>
                          <a:spcPts val="835"/>
                        </a:lnSpc>
                      </a:pPr>
                      <a:r>
                        <a:rPr dirty="0" sz="700" spc="-20" b="1" i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U</a:t>
                      </a:r>
                      <a:r>
                        <a:rPr dirty="0" baseline="-16666" sz="750" spc="-3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o</a:t>
                      </a:r>
                      <a:r>
                        <a:rPr dirty="0" baseline="22222" sz="750" spc="-3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(1)</a:t>
                      </a:r>
                      <a:r>
                        <a:rPr dirty="0" baseline="22222" sz="750" spc="-22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spc="-3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(V)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R w="9525">
                      <a:solidFill>
                        <a:srgbClr val="009D57"/>
                      </a:solidFill>
                      <a:prstDash val="solid"/>
                    </a:lnR>
                    <a:solidFill>
                      <a:srgbClr val="C8E4D3"/>
                    </a:solidFill>
                  </a:tcPr>
                </a:tc>
                <a:tc>
                  <a:txBody>
                    <a:bodyPr/>
                    <a:lstStyle/>
                    <a:p>
                      <a:pPr marL="32384">
                        <a:lnSpc>
                          <a:spcPts val="835"/>
                        </a:lnSpc>
                      </a:pPr>
                      <a:r>
                        <a:rPr dirty="0" sz="700" b="1" i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T</a:t>
                      </a:r>
                      <a:r>
                        <a:rPr dirty="0" sz="700" spc="-5" b="1" i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spc="-25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(s)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9525">
                      <a:solidFill>
                        <a:srgbClr val="009D57"/>
                      </a:solidFill>
                      <a:prstDash val="solid"/>
                    </a:lnL>
                    <a:solidFill>
                      <a:srgbClr val="C8E4D3"/>
                    </a:solidFill>
                  </a:tcPr>
                </a:tc>
              </a:tr>
              <a:tr h="120903">
                <a:tc>
                  <a:txBody>
                    <a:bodyPr/>
                    <a:lstStyle/>
                    <a:p>
                      <a:pPr>
                        <a:lnSpc>
                          <a:spcPts val="825"/>
                        </a:lnSpc>
                      </a:pPr>
                      <a:r>
                        <a:rPr dirty="0" sz="700" spc="-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50 </a:t>
                      </a: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&lt; </a:t>
                      </a:r>
                      <a:r>
                        <a:rPr dirty="0" sz="700" spc="-10" i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U</a:t>
                      </a:r>
                      <a:r>
                        <a:rPr dirty="0" baseline="-16666" sz="750" spc="-1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o </a:t>
                      </a:r>
                      <a:r>
                        <a:rPr dirty="0" sz="700" spc="18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i</a:t>
                      </a:r>
                      <a:r>
                        <a:rPr dirty="0" sz="70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120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R w="9525">
                      <a:solidFill>
                        <a:srgbClr val="009D57"/>
                      </a:solidFill>
                      <a:prstDash val="solid"/>
                    </a:lnR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3020">
                        <a:lnSpc>
                          <a:spcPts val="825"/>
                        </a:lnSpc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0,3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9525">
                      <a:solidFill>
                        <a:srgbClr val="009D57"/>
                      </a:solidFill>
                      <a:prstDash val="solid"/>
                    </a:lnL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</a:tr>
              <a:tr h="12458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 spc="-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120 </a:t>
                      </a: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&lt; </a:t>
                      </a:r>
                      <a:r>
                        <a:rPr dirty="0" sz="700" spc="-10" i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U</a:t>
                      </a:r>
                      <a:r>
                        <a:rPr dirty="0" baseline="-16666" sz="750" spc="-1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o </a:t>
                      </a:r>
                      <a:r>
                        <a:rPr dirty="0" sz="700" spc="18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i</a:t>
                      </a:r>
                      <a:r>
                        <a:rPr dirty="0" sz="700" spc="-65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230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R w="9525">
                      <a:solidFill>
                        <a:srgbClr val="009D57"/>
                      </a:solidFill>
                      <a:prstDash val="solid"/>
                    </a:lnR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3020"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0,2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905">
                    <a:lnL w="9525">
                      <a:solidFill>
                        <a:srgbClr val="009D57"/>
                      </a:solidFill>
                      <a:prstDash val="solid"/>
                    </a:lnL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</a:tr>
              <a:tr h="12420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 spc="-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230 </a:t>
                      </a: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&lt; </a:t>
                      </a:r>
                      <a:r>
                        <a:rPr dirty="0" sz="700" spc="-10" i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U</a:t>
                      </a:r>
                      <a:r>
                        <a:rPr dirty="0" baseline="-16666" sz="750" spc="-1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o </a:t>
                      </a:r>
                      <a:r>
                        <a:rPr dirty="0" sz="700" spc="18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i</a:t>
                      </a:r>
                      <a:r>
                        <a:rPr dirty="0" sz="700" spc="-65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700" spc="-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400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R w="9525">
                      <a:solidFill>
                        <a:srgbClr val="009D57"/>
                      </a:solidFill>
                      <a:prstDash val="solid"/>
                    </a:lnR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2384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 spc="-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0,07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L w="9525">
                      <a:solidFill>
                        <a:srgbClr val="009D57"/>
                      </a:solidFill>
                      <a:prstDash val="solid"/>
                    </a:lnL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</a:tr>
              <a:tr h="119824">
                <a:tc>
                  <a:txBody>
                    <a:bodyPr/>
                    <a:lstStyle/>
                    <a:p>
                      <a:pPr>
                        <a:lnSpc>
                          <a:spcPts val="830"/>
                        </a:lnSpc>
                        <a:spcBef>
                          <a:spcPts val="10"/>
                        </a:spcBef>
                      </a:pPr>
                      <a:r>
                        <a:rPr dirty="0" sz="700" spc="-10" i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U</a:t>
                      </a:r>
                      <a:r>
                        <a:rPr dirty="0" baseline="-16666" sz="750" spc="-1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o </a:t>
                      </a: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&gt;</a:t>
                      </a:r>
                      <a:r>
                        <a:rPr dirty="0" sz="700" spc="-6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spc="-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400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R w="9525">
                      <a:solidFill>
                        <a:srgbClr val="009D57"/>
                      </a:solidFill>
                      <a:prstDash val="solid"/>
                    </a:lnR>
                    <a:lnT w="3175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2384">
                        <a:lnSpc>
                          <a:spcPts val="830"/>
                        </a:lnSpc>
                        <a:spcBef>
                          <a:spcPts val="10"/>
                        </a:spcBef>
                      </a:pPr>
                      <a:r>
                        <a:rPr dirty="0" sz="700" spc="-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0,04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L w="9525">
                      <a:solidFill>
                        <a:srgbClr val="009D57"/>
                      </a:solidFill>
                      <a:prstDash val="solid"/>
                    </a:lnL>
                    <a:lnT w="3175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13" name="object 13"/>
          <p:cNvSpPr txBox="1"/>
          <p:nvPr/>
        </p:nvSpPr>
        <p:spPr>
          <a:xfrm>
            <a:off x="527307" y="237870"/>
            <a:ext cx="2091055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-15" b="1">
                <a:solidFill>
                  <a:srgbClr val="009D57"/>
                </a:solidFill>
                <a:latin typeface="Arial"/>
                <a:cs typeface="Arial"/>
              </a:rPr>
              <a:t>F </a:t>
            </a:r>
            <a:r>
              <a:rPr dirty="0" sz="800" spc="55" b="1">
                <a:solidFill>
                  <a:srgbClr val="009D57"/>
                </a:solidFill>
                <a:latin typeface="Arial"/>
                <a:cs typeface="Arial"/>
              </a:rPr>
              <a:t>- </a:t>
            </a:r>
            <a:r>
              <a:rPr dirty="0" sz="800" b="1">
                <a:solidFill>
                  <a:srgbClr val="009D57"/>
                </a:solidFill>
                <a:latin typeface="Arial"/>
                <a:cs typeface="Arial"/>
              </a:rPr>
              <a:t>Protección contra descargas</a:t>
            </a:r>
            <a:r>
              <a:rPr dirty="0" sz="800" spc="-40" b="1">
                <a:solidFill>
                  <a:srgbClr val="009D57"/>
                </a:solidFill>
                <a:latin typeface="Arial"/>
                <a:cs typeface="Arial"/>
              </a:rPr>
              <a:t> </a:t>
            </a:r>
            <a:r>
              <a:rPr dirty="0" sz="800" b="1">
                <a:solidFill>
                  <a:srgbClr val="009D57"/>
                </a:solidFill>
                <a:latin typeface="Arial"/>
                <a:cs typeface="Arial"/>
              </a:rPr>
              <a:t>eléctricas</a:t>
            </a:r>
            <a:endParaRPr sz="8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3191259" y="212597"/>
            <a:ext cx="3776345" cy="574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800" spc="-5" b="1">
                <a:solidFill>
                  <a:srgbClr val="BCBEC0"/>
                </a:solidFill>
                <a:latin typeface="Arial"/>
                <a:cs typeface="Arial"/>
              </a:rPr>
              <a:t>3 </a:t>
            </a:r>
            <a:r>
              <a:rPr dirty="0" sz="1800" b="1">
                <a:solidFill>
                  <a:srgbClr val="BCBEC0"/>
                </a:solidFill>
                <a:latin typeface="Arial"/>
                <a:cs typeface="Arial"/>
              </a:rPr>
              <a:t>Protección </a:t>
            </a:r>
            <a:r>
              <a:rPr dirty="0" sz="1800" spc="10" b="1">
                <a:solidFill>
                  <a:srgbClr val="BCBEC0"/>
                </a:solidFill>
                <a:latin typeface="Arial"/>
                <a:cs typeface="Arial"/>
              </a:rPr>
              <a:t>contra </a:t>
            </a:r>
            <a:r>
              <a:rPr dirty="0" sz="1800" spc="-25" b="1">
                <a:solidFill>
                  <a:srgbClr val="BCBEC0"/>
                </a:solidFill>
                <a:latin typeface="Arial"/>
                <a:cs typeface="Arial"/>
              </a:rPr>
              <a:t>los</a:t>
            </a:r>
            <a:r>
              <a:rPr dirty="0" sz="1800" spc="-65" b="1">
                <a:solidFill>
                  <a:srgbClr val="BCBEC0"/>
                </a:solidFill>
                <a:latin typeface="Arial"/>
                <a:cs typeface="Arial"/>
              </a:rPr>
              <a:t> </a:t>
            </a:r>
            <a:r>
              <a:rPr dirty="0" sz="1800" spc="10" b="1">
                <a:solidFill>
                  <a:srgbClr val="BCBEC0"/>
                </a:solidFill>
                <a:latin typeface="Arial"/>
                <a:cs typeface="Arial"/>
              </a:rPr>
              <a:t>contactos  </a:t>
            </a:r>
            <a:r>
              <a:rPr dirty="0" sz="1800" spc="-10" b="1">
                <a:solidFill>
                  <a:srgbClr val="BCBEC0"/>
                </a:solidFill>
                <a:latin typeface="Arial"/>
                <a:cs typeface="Arial"/>
              </a:rPr>
              <a:t>indirectos</a:t>
            </a:r>
            <a:endParaRPr sz="18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576164" y="1729357"/>
            <a:ext cx="2256155" cy="4368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R="5080" indent="635">
              <a:lnSpc>
                <a:spcPct val="100000"/>
              </a:lnSpc>
              <a:spcBef>
                <a:spcPts val="100"/>
              </a:spcBef>
            </a:pPr>
            <a:r>
              <a:rPr dirty="0" sz="900" spc="-20" i="1">
                <a:solidFill>
                  <a:srgbClr val="231F20"/>
                </a:solidFill>
                <a:latin typeface="Arial"/>
                <a:cs typeface="Arial"/>
              </a:rPr>
              <a:t>La </a:t>
            </a:r>
            <a:r>
              <a:rPr dirty="0" sz="900" i="1">
                <a:solidFill>
                  <a:srgbClr val="231F20"/>
                </a:solidFill>
                <a:latin typeface="Arial"/>
                <a:cs typeface="Arial"/>
              </a:rPr>
              <a:t>desconexión automática </a:t>
            </a:r>
            <a:r>
              <a:rPr dirty="0" sz="900" spc="5" i="1">
                <a:solidFill>
                  <a:srgbClr val="231F20"/>
                </a:solidFill>
                <a:latin typeface="Arial"/>
                <a:cs typeface="Arial"/>
              </a:rPr>
              <a:t>del </a:t>
            </a:r>
            <a:r>
              <a:rPr dirty="0" sz="900" spc="-5" i="1">
                <a:solidFill>
                  <a:srgbClr val="231F20"/>
                </a:solidFill>
                <a:latin typeface="Arial"/>
                <a:cs typeface="Arial"/>
              </a:rPr>
              <a:t>esquema</a:t>
            </a:r>
            <a:r>
              <a:rPr dirty="0" sz="900" spc="-15" i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00" spc="-35" i="1">
                <a:solidFill>
                  <a:srgbClr val="231F20"/>
                </a:solidFill>
                <a:latin typeface="Arial"/>
                <a:cs typeface="Arial"/>
              </a:rPr>
              <a:t>TT  </a:t>
            </a:r>
            <a:r>
              <a:rPr dirty="0" sz="900" spc="-20" i="1">
                <a:solidFill>
                  <a:srgbClr val="231F20"/>
                </a:solidFill>
                <a:latin typeface="Arial"/>
                <a:cs typeface="Arial"/>
              </a:rPr>
              <a:t>se </a:t>
            </a:r>
            <a:r>
              <a:rPr dirty="0" sz="900" i="1">
                <a:solidFill>
                  <a:srgbClr val="231F20"/>
                </a:solidFill>
                <a:latin typeface="Arial"/>
                <a:cs typeface="Arial"/>
              </a:rPr>
              <a:t>consigue </a:t>
            </a:r>
            <a:r>
              <a:rPr dirty="0" sz="900" spc="15" i="1">
                <a:solidFill>
                  <a:srgbClr val="231F20"/>
                </a:solidFill>
                <a:latin typeface="Arial"/>
                <a:cs typeface="Arial"/>
              </a:rPr>
              <a:t>por </a:t>
            </a:r>
            <a:r>
              <a:rPr dirty="0" sz="900" spc="5" i="1">
                <a:solidFill>
                  <a:srgbClr val="231F20"/>
                </a:solidFill>
                <a:latin typeface="Arial"/>
                <a:cs typeface="Arial"/>
              </a:rPr>
              <a:t>medio de </a:t>
            </a:r>
            <a:r>
              <a:rPr dirty="0" sz="900" spc="-5" i="1">
                <a:solidFill>
                  <a:srgbClr val="231F20"/>
                </a:solidFill>
                <a:latin typeface="Arial"/>
                <a:cs typeface="Arial"/>
              </a:rPr>
              <a:t>un </a:t>
            </a:r>
            <a:r>
              <a:rPr dirty="0" sz="900" spc="-25" i="1">
                <a:solidFill>
                  <a:srgbClr val="231F20"/>
                </a:solidFill>
                <a:latin typeface="Arial"/>
                <a:cs typeface="Arial"/>
              </a:rPr>
              <a:t>DDR </a:t>
            </a:r>
            <a:r>
              <a:rPr dirty="0" sz="900" spc="15" i="1">
                <a:solidFill>
                  <a:srgbClr val="231F20"/>
                </a:solidFill>
                <a:latin typeface="Arial"/>
                <a:cs typeface="Arial"/>
              </a:rPr>
              <a:t>con </a:t>
            </a:r>
            <a:r>
              <a:rPr dirty="0" sz="900" spc="-15" i="1">
                <a:solidFill>
                  <a:srgbClr val="231F20"/>
                </a:solidFill>
                <a:latin typeface="Arial"/>
                <a:cs typeface="Arial"/>
              </a:rPr>
              <a:t>una  </a:t>
            </a:r>
            <a:r>
              <a:rPr dirty="0" sz="900" i="1">
                <a:solidFill>
                  <a:srgbClr val="231F20"/>
                </a:solidFill>
                <a:latin typeface="Arial"/>
                <a:cs typeface="Arial"/>
              </a:rPr>
              <a:t>sensibilidad</a:t>
            </a:r>
            <a:r>
              <a:rPr dirty="0" sz="900" spc="-10" i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00" spc="5" i="1">
                <a:solidFill>
                  <a:srgbClr val="231F20"/>
                </a:solidFill>
                <a:latin typeface="Arial"/>
                <a:cs typeface="Arial"/>
              </a:rPr>
              <a:t>de</a:t>
            </a:r>
            <a:endParaRPr sz="9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667423" y="2362743"/>
            <a:ext cx="86360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500" spc="-10">
                <a:latin typeface="Symbol"/>
                <a:cs typeface="Symbol"/>
              </a:rPr>
              <a:t></a:t>
            </a:r>
            <a:r>
              <a:rPr dirty="0" sz="500">
                <a:latin typeface="Arial"/>
                <a:cs typeface="Arial"/>
              </a:rPr>
              <a:t>n</a:t>
            </a:r>
            <a:endParaRPr sz="5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597192" y="2280660"/>
            <a:ext cx="2309495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5400">
              <a:lnSpc>
                <a:spcPct val="100000"/>
              </a:lnSpc>
              <a:spcBef>
                <a:spcPts val="100"/>
              </a:spcBef>
              <a:tabLst>
                <a:tab pos="200025" algn="l"/>
              </a:tabLst>
            </a:pPr>
            <a:r>
              <a:rPr dirty="0" sz="900" i="1">
                <a:latin typeface="Times New Roman"/>
                <a:cs typeface="Times New Roman"/>
              </a:rPr>
              <a:t>I	</a:t>
            </a:r>
            <a:r>
              <a:rPr dirty="0" sz="900" spc="229">
                <a:latin typeface="Times New Roman"/>
                <a:cs typeface="Times New Roman"/>
              </a:rPr>
              <a:t>i</a:t>
            </a:r>
            <a:r>
              <a:rPr dirty="0" baseline="33950" sz="1350" spc="345">
                <a:latin typeface="Times New Roman"/>
                <a:cs typeface="Times New Roman"/>
              </a:rPr>
              <a:t> </a:t>
            </a:r>
            <a:r>
              <a:rPr dirty="0" u="sng" baseline="33950" sz="1350" spc="-15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50</a:t>
            </a:r>
            <a:r>
              <a:rPr dirty="0" baseline="33950" sz="1350" spc="-15">
                <a:latin typeface="Arial"/>
                <a:cs typeface="Arial"/>
              </a:rPr>
              <a:t> </a:t>
            </a:r>
            <a:r>
              <a:rPr dirty="0" sz="900" spc="10" i="1">
                <a:solidFill>
                  <a:srgbClr val="231F20"/>
                </a:solidFill>
                <a:latin typeface="Arial"/>
                <a:cs typeface="Arial"/>
              </a:rPr>
              <a:t>donde </a:t>
            </a:r>
            <a:r>
              <a:rPr dirty="0" sz="900" spc="-10" i="1">
                <a:solidFill>
                  <a:srgbClr val="231F20"/>
                </a:solidFill>
                <a:latin typeface="Arial"/>
                <a:cs typeface="Arial"/>
              </a:rPr>
              <a:t>R</a:t>
            </a:r>
            <a:r>
              <a:rPr dirty="0" baseline="-18518" sz="900" spc="-15">
                <a:solidFill>
                  <a:srgbClr val="231F20"/>
                </a:solidFill>
                <a:latin typeface="Arial"/>
                <a:cs typeface="Arial"/>
              </a:rPr>
              <a:t>A </a:t>
            </a:r>
            <a:r>
              <a:rPr dirty="0" sz="900" spc="-5" i="1">
                <a:solidFill>
                  <a:srgbClr val="231F20"/>
                </a:solidFill>
                <a:latin typeface="Arial"/>
                <a:cs typeface="Arial"/>
              </a:rPr>
              <a:t>representa </a:t>
            </a:r>
            <a:r>
              <a:rPr dirty="0" sz="900" spc="-20" i="1">
                <a:solidFill>
                  <a:srgbClr val="231F20"/>
                </a:solidFill>
                <a:latin typeface="Arial"/>
                <a:cs typeface="Arial"/>
              </a:rPr>
              <a:t>la</a:t>
            </a:r>
            <a:r>
              <a:rPr dirty="0" sz="900" spc="-10" i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00" spc="-5" i="1">
                <a:solidFill>
                  <a:srgbClr val="231F20"/>
                </a:solidFill>
                <a:latin typeface="Arial"/>
                <a:cs typeface="Arial"/>
              </a:rPr>
              <a:t>resistencia</a:t>
            </a:r>
            <a:endParaRPr sz="9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917917" y="2369485"/>
            <a:ext cx="82550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800" spc="-30" i="1">
                <a:latin typeface="Arial"/>
                <a:cs typeface="Arial"/>
              </a:rPr>
              <a:t>R</a:t>
            </a:r>
            <a:endParaRPr sz="8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986199" y="2440078"/>
            <a:ext cx="53975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500" spc="-10">
                <a:latin typeface="Arial"/>
                <a:cs typeface="Arial"/>
              </a:rPr>
              <a:t>A</a:t>
            </a:r>
            <a:endParaRPr sz="5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576168" y="2557649"/>
            <a:ext cx="1866264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R="5080" indent="635">
              <a:lnSpc>
                <a:spcPct val="100000"/>
              </a:lnSpc>
              <a:spcBef>
                <a:spcPts val="100"/>
              </a:spcBef>
            </a:pPr>
            <a:r>
              <a:rPr dirty="0" sz="900" spc="5" i="1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900" spc="-5" i="1">
                <a:solidFill>
                  <a:srgbClr val="231F20"/>
                </a:solidFill>
                <a:latin typeface="Arial"/>
                <a:cs typeface="Arial"/>
              </a:rPr>
              <a:t>puesta </a:t>
            </a:r>
            <a:r>
              <a:rPr dirty="0" sz="900" spc="-35" i="1">
                <a:solidFill>
                  <a:srgbClr val="231F20"/>
                </a:solidFill>
                <a:latin typeface="Arial"/>
                <a:cs typeface="Arial"/>
              </a:rPr>
              <a:t>a </a:t>
            </a:r>
            <a:r>
              <a:rPr dirty="0" sz="900" spc="-5" i="1">
                <a:solidFill>
                  <a:srgbClr val="231F20"/>
                </a:solidFill>
                <a:latin typeface="Arial"/>
                <a:cs typeface="Arial"/>
              </a:rPr>
              <a:t>tierra </a:t>
            </a:r>
            <a:r>
              <a:rPr dirty="0" sz="900" spc="5" i="1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900" spc="-20" i="1">
                <a:solidFill>
                  <a:srgbClr val="231F20"/>
                </a:solidFill>
                <a:latin typeface="Arial"/>
                <a:cs typeface="Arial"/>
              </a:rPr>
              <a:t>las masas </a:t>
            </a:r>
            <a:r>
              <a:rPr dirty="0" sz="900" spc="5" i="1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900" spc="-20" i="1">
                <a:solidFill>
                  <a:srgbClr val="231F20"/>
                </a:solidFill>
                <a:latin typeface="Arial"/>
                <a:cs typeface="Arial"/>
              </a:rPr>
              <a:t>la  </a:t>
            </a:r>
            <a:r>
              <a:rPr dirty="0" sz="900" spc="-5" i="1">
                <a:solidFill>
                  <a:srgbClr val="231F20"/>
                </a:solidFill>
                <a:latin typeface="Arial"/>
                <a:cs typeface="Arial"/>
              </a:rPr>
              <a:t>instalación.</a:t>
            </a:r>
            <a:endParaRPr sz="9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3191259" y="1394840"/>
            <a:ext cx="3815079" cy="25196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 b="1">
                <a:solidFill>
                  <a:srgbClr val="231F20"/>
                </a:solidFill>
                <a:latin typeface="Arial"/>
                <a:cs typeface="Arial"/>
              </a:rPr>
              <a:t>3.2 Desconexión </a:t>
            </a:r>
            <a:r>
              <a:rPr dirty="0" sz="1200" spc="10" b="1">
                <a:solidFill>
                  <a:srgbClr val="231F20"/>
                </a:solidFill>
                <a:latin typeface="Arial"/>
                <a:cs typeface="Arial"/>
              </a:rPr>
              <a:t>automática para </a:t>
            </a:r>
            <a:r>
              <a:rPr dirty="0" sz="1200" spc="-5" b="1">
                <a:solidFill>
                  <a:srgbClr val="231F20"/>
                </a:solidFill>
                <a:latin typeface="Arial"/>
                <a:cs typeface="Arial"/>
              </a:rPr>
              <a:t>el </a:t>
            </a:r>
            <a:r>
              <a:rPr dirty="0" sz="1200" spc="5" b="1">
                <a:solidFill>
                  <a:srgbClr val="231F20"/>
                </a:solidFill>
                <a:latin typeface="Arial"/>
                <a:cs typeface="Arial"/>
              </a:rPr>
              <a:t>esquema</a:t>
            </a:r>
            <a:r>
              <a:rPr dirty="0" sz="1200" spc="-2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231F20"/>
                </a:solidFill>
                <a:latin typeface="Arial"/>
                <a:cs typeface="Arial"/>
              </a:rPr>
              <a:t>TT</a:t>
            </a:r>
            <a:endParaRPr sz="12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775"/>
              </a:spcBef>
            </a:pPr>
            <a:r>
              <a:rPr dirty="0" sz="1000" spc="-10" b="1">
                <a:solidFill>
                  <a:srgbClr val="231F20"/>
                </a:solidFill>
                <a:latin typeface="Arial"/>
                <a:cs typeface="Arial"/>
              </a:rPr>
              <a:t>Principio</a:t>
            </a:r>
            <a:endParaRPr sz="1000">
              <a:latin typeface="Arial"/>
              <a:cs typeface="Arial"/>
            </a:endParaRPr>
          </a:p>
          <a:p>
            <a:pPr marL="13335" marR="5080">
              <a:lnSpc>
                <a:spcPct val="100000"/>
              </a:lnSpc>
              <a:spcBef>
                <a:spcPts val="280"/>
              </a:spcBef>
            </a:pP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En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este esquema,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todas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las partes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conductoras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activas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y todas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las partes 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conductoras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extrañas de la instalación deben estar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conectadas 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una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toma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tierra 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común.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El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neutro del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transformador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alimentación está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conectado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directamente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a  tierra, y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las partes metálicas de los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receptores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están unidas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otra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toma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tierra.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resistencia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la derivación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a tierra (fuga) consiste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por lo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tanto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principalmente en  dos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tomas a tierra (esto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es, la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tierra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la instalación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y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de la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fuente)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serie,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forma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que la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magnitud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la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corriente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defecto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a tierra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es por lo general  demasiado pequeña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como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para que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funcionen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los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fusibles 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relés de 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sobreintensidad y resulta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esencial la utilización de un dispositivo que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funcione con  corriente</a:t>
            </a:r>
            <a:r>
              <a:rPr dirty="0" sz="800" spc="-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residual.</a:t>
            </a:r>
            <a:endParaRPr sz="800">
              <a:latin typeface="Arial"/>
              <a:cs typeface="Arial"/>
            </a:endParaRPr>
          </a:p>
          <a:p>
            <a:pPr marL="13335" marR="133985">
              <a:lnSpc>
                <a:spcPct val="100000"/>
              </a:lnSpc>
              <a:spcBef>
                <a:spcPts val="290"/>
              </a:spcBef>
            </a:pP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Este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principio de protección también es válido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si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sólo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utiliza una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toma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tierra 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común,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concretamente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en el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caso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un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centro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transformación 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tipo  consumidor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en el área de la instalación, donde la limitación de espacio puede  obligar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adoptar una conexión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a tierra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del esquema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TN,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pero donde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todas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las  demás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condiciones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que necesita el esquema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TN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no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pueden</a:t>
            </a:r>
            <a:r>
              <a:rPr dirty="0" sz="800" spc="-2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cumplir.</a:t>
            </a:r>
            <a:endParaRPr sz="800">
              <a:latin typeface="Arial"/>
              <a:cs typeface="Arial"/>
            </a:endParaRPr>
          </a:p>
          <a:p>
            <a:pPr marL="13335">
              <a:lnSpc>
                <a:spcPct val="100000"/>
              </a:lnSpc>
              <a:spcBef>
                <a:spcPts val="290"/>
              </a:spcBef>
            </a:pP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protección por desconexión automática de la alimentación utilizada en</a:t>
            </a:r>
            <a:r>
              <a:rPr dirty="0" sz="8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el</a:t>
            </a:r>
            <a:endParaRPr sz="80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5737477" y="4033693"/>
            <a:ext cx="133350" cy="13779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700" spc="65">
                <a:solidFill>
                  <a:srgbClr val="231F20"/>
                </a:solidFill>
                <a:latin typeface="Symbol"/>
                <a:cs typeface="Symbol"/>
              </a:rPr>
              <a:t></a:t>
            </a:r>
            <a:r>
              <a:rPr dirty="0" sz="650" spc="-15">
                <a:solidFill>
                  <a:srgbClr val="231F20"/>
                </a:solidFill>
                <a:latin typeface="Arial"/>
                <a:cs typeface="Arial"/>
              </a:rPr>
              <a:t>n</a:t>
            </a:r>
            <a:endParaRPr sz="65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3191325" y="3973529"/>
            <a:ext cx="2767330" cy="16573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  <a:tabLst>
                <a:tab pos="2698115" algn="l"/>
              </a:tabLst>
            </a:pP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esquem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a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TT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s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e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 realiz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a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 mediant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e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 DD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R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 d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e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 sensibilidad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: </a:t>
            </a:r>
            <a:r>
              <a:rPr dirty="0" sz="800" spc="-3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00" spc="-5" i="1">
                <a:solidFill>
                  <a:srgbClr val="231F20"/>
                </a:solidFill>
                <a:latin typeface="Times New Roman"/>
                <a:cs typeface="Times New Roman"/>
              </a:rPr>
              <a:t>I</a:t>
            </a:r>
            <a:r>
              <a:rPr dirty="0" sz="900" i="1">
                <a:solidFill>
                  <a:srgbClr val="231F20"/>
                </a:solidFill>
                <a:latin typeface="Times New Roman"/>
                <a:cs typeface="Times New Roman"/>
              </a:rPr>
              <a:t>	</a:t>
            </a:r>
            <a:r>
              <a:rPr dirty="0" sz="800">
                <a:solidFill>
                  <a:srgbClr val="231F20"/>
                </a:solidFill>
                <a:latin typeface="Symbol"/>
                <a:cs typeface="Symbol"/>
              </a:rPr>
              <a:t></a:t>
            </a:r>
            <a:endParaRPr sz="800">
              <a:latin typeface="Symbol"/>
              <a:cs typeface="Symbo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5953419" y="3894129"/>
            <a:ext cx="202565" cy="305435"/>
          </a:xfrm>
          <a:prstGeom prst="rect">
            <a:avLst/>
          </a:prstGeom>
        </p:spPr>
        <p:txBody>
          <a:bodyPr wrap="square" lIns="0" tIns="29844" rIns="0" bIns="0" rtlCol="0" vert="horz">
            <a:spAutoFit/>
          </a:bodyPr>
          <a:lstStyle/>
          <a:p>
            <a:pPr marL="50165">
              <a:lnSpc>
                <a:spcPct val="100000"/>
              </a:lnSpc>
              <a:spcBef>
                <a:spcPts val="234"/>
              </a:spcBef>
            </a:pPr>
            <a:r>
              <a:rPr dirty="0" u="sng" sz="800" spc="-5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Arial"/>
                <a:cs typeface="Arial"/>
              </a:rPr>
              <a:t>50</a:t>
            </a:r>
            <a:endParaRPr sz="800">
              <a:latin typeface="Arial"/>
              <a:cs typeface="Arial"/>
            </a:endParaRPr>
          </a:p>
          <a:p>
            <a:pPr marL="38100">
              <a:lnSpc>
                <a:spcPct val="100000"/>
              </a:lnSpc>
              <a:spcBef>
                <a:spcPts val="140"/>
              </a:spcBef>
            </a:pPr>
            <a:r>
              <a:rPr dirty="0" sz="800" i="1">
                <a:solidFill>
                  <a:srgbClr val="231F20"/>
                </a:solidFill>
                <a:latin typeface="Arial"/>
                <a:cs typeface="Arial"/>
              </a:rPr>
              <a:t>R</a:t>
            </a:r>
            <a:r>
              <a:rPr dirty="0" baseline="-27777" sz="900">
                <a:solidFill>
                  <a:srgbClr val="231F20"/>
                </a:solidFill>
                <a:latin typeface="Arial"/>
                <a:cs typeface="Arial"/>
              </a:rPr>
              <a:t>A</a:t>
            </a:r>
            <a:endParaRPr baseline="-27777" sz="900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3140383" y="4202963"/>
            <a:ext cx="3940175" cy="1897380"/>
          </a:xfrm>
          <a:prstGeom prst="rect">
            <a:avLst/>
          </a:prstGeom>
        </p:spPr>
        <p:txBody>
          <a:bodyPr wrap="square" lIns="0" tIns="20955" rIns="0" bIns="0" rtlCol="0" vert="horz">
            <a:spAutoFit/>
          </a:bodyPr>
          <a:lstStyle/>
          <a:p>
            <a:pPr marL="63500">
              <a:lnSpc>
                <a:spcPct val="100000"/>
              </a:lnSpc>
              <a:spcBef>
                <a:spcPts val="165"/>
              </a:spcBef>
            </a:pP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donde</a:t>
            </a:r>
            <a:endParaRPr sz="800">
              <a:latin typeface="Arial"/>
              <a:cs typeface="Arial"/>
            </a:endParaRPr>
          </a:p>
          <a:p>
            <a:pPr marL="64135">
              <a:lnSpc>
                <a:spcPts val="950"/>
              </a:lnSpc>
              <a:spcBef>
                <a:spcPts val="70"/>
              </a:spcBef>
            </a:pPr>
            <a:r>
              <a:rPr dirty="0" sz="800" spc="-15" i="1">
                <a:solidFill>
                  <a:srgbClr val="231F20"/>
                </a:solidFill>
                <a:latin typeface="Arial"/>
                <a:cs typeface="Arial"/>
              </a:rPr>
              <a:t>R</a:t>
            </a:r>
            <a:r>
              <a:rPr dirty="0" baseline="-15151" sz="825" spc="-22">
                <a:solidFill>
                  <a:srgbClr val="231F20"/>
                </a:solidFill>
                <a:latin typeface="Arial"/>
                <a:cs typeface="Arial"/>
              </a:rPr>
              <a:t>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es la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resistencia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puesta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a tierra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las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masas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la</a:t>
            </a:r>
            <a:r>
              <a:rPr dirty="0" sz="800" spc="-4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instalación.</a:t>
            </a:r>
            <a:endParaRPr sz="800">
              <a:latin typeface="Arial"/>
              <a:cs typeface="Arial"/>
            </a:endParaRPr>
          </a:p>
          <a:p>
            <a:pPr marL="64135">
              <a:lnSpc>
                <a:spcPts val="1070"/>
              </a:lnSpc>
            </a:pPr>
            <a:r>
              <a:rPr dirty="0" sz="900" spc="5" i="1">
                <a:solidFill>
                  <a:srgbClr val="231F20"/>
                </a:solidFill>
                <a:latin typeface="Times New Roman"/>
                <a:cs typeface="Times New Roman"/>
              </a:rPr>
              <a:t>I</a:t>
            </a:r>
            <a:r>
              <a:rPr dirty="0" baseline="-18518" sz="900" spc="7">
                <a:solidFill>
                  <a:srgbClr val="231F20"/>
                </a:solidFill>
                <a:latin typeface="Symbol"/>
                <a:cs typeface="Symbol"/>
              </a:rPr>
              <a:t></a:t>
            </a:r>
            <a:r>
              <a:rPr dirty="0" baseline="-15151" sz="825" spc="7">
                <a:solidFill>
                  <a:srgbClr val="231F20"/>
                </a:solidFill>
                <a:latin typeface="Arial"/>
                <a:cs typeface="Arial"/>
              </a:rPr>
              <a:t>n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es la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corriente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funcionamiento residual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nominal del</a:t>
            </a:r>
            <a:r>
              <a:rPr dirty="0" sz="800" spc="-1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DDR.</a:t>
            </a:r>
            <a:endParaRPr sz="800">
              <a:latin typeface="Arial"/>
              <a:cs typeface="Arial"/>
            </a:endParaRPr>
          </a:p>
          <a:p>
            <a:pPr marL="64135" marR="55880">
              <a:lnSpc>
                <a:spcPct val="100000"/>
              </a:lnSpc>
              <a:spcBef>
                <a:spcPts val="270"/>
              </a:spcBef>
            </a:pP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Para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los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suministros temporales (provisionales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obra...)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instalaciones agrícolas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y 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hortícolas, el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valor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50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V se sustituye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por el de 25</a:t>
            </a:r>
            <a:r>
              <a:rPr dirty="0" sz="800" spc="2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V.</a:t>
            </a:r>
            <a:endParaRPr sz="800">
              <a:latin typeface="Arial"/>
              <a:cs typeface="Arial"/>
            </a:endParaRPr>
          </a:p>
          <a:p>
            <a:pPr marL="63500">
              <a:lnSpc>
                <a:spcPct val="100000"/>
              </a:lnSpc>
              <a:spcBef>
                <a:spcPts val="430"/>
              </a:spcBef>
            </a:pPr>
            <a:r>
              <a:rPr dirty="0" sz="800" spc="-5" b="1">
                <a:solidFill>
                  <a:srgbClr val="231F20"/>
                </a:solidFill>
                <a:latin typeface="Arial"/>
                <a:cs typeface="Arial"/>
              </a:rPr>
              <a:t>Ejemplo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(ver </a:t>
            </a:r>
            <a:r>
              <a:rPr dirty="0" sz="800" spc="-5" b="1">
                <a:solidFill>
                  <a:srgbClr val="009D57"/>
                </a:solidFill>
                <a:latin typeface="Arial"/>
                <a:cs typeface="Arial"/>
              </a:rPr>
              <a:t>Figura</a:t>
            </a:r>
            <a:r>
              <a:rPr dirty="0" sz="800" spc="-15" b="1">
                <a:solidFill>
                  <a:srgbClr val="009D57"/>
                </a:solidFill>
                <a:latin typeface="Arial"/>
                <a:cs typeface="Arial"/>
              </a:rPr>
              <a:t> </a:t>
            </a:r>
            <a:r>
              <a:rPr dirty="0" sz="800" spc="-10" b="1">
                <a:solidFill>
                  <a:srgbClr val="009D57"/>
                </a:solidFill>
                <a:latin typeface="Arial"/>
                <a:cs typeface="Arial"/>
              </a:rPr>
              <a:t>F9</a:t>
            </a:r>
            <a:r>
              <a:rPr dirty="0" sz="800" spc="-10">
                <a:solidFill>
                  <a:srgbClr val="231F20"/>
                </a:solidFill>
                <a:latin typeface="Arial"/>
                <a:cs typeface="Arial"/>
              </a:rPr>
              <a:t>)</a:t>
            </a:r>
            <a:endParaRPr sz="800">
              <a:latin typeface="Arial"/>
              <a:cs typeface="Arial"/>
            </a:endParaRPr>
          </a:p>
          <a:p>
            <a:pPr marL="64135" marR="180975">
              <a:lnSpc>
                <a:spcPts val="960"/>
              </a:lnSpc>
              <a:spcBef>
                <a:spcPts val="175"/>
              </a:spcBef>
            </a:pPr>
            <a:r>
              <a:rPr dirty="0" sz="800" spc="110">
                <a:solidFill>
                  <a:srgbClr val="009D57"/>
                </a:solidFill>
                <a:latin typeface="Times New Roman"/>
                <a:cs typeface="Times New Roman"/>
              </a:rPr>
              <a:t>c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resistencia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la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toma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tierra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del neutro del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centro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transformación </a:t>
            </a:r>
            <a:r>
              <a:rPr dirty="0" sz="800" spc="-15" i="1">
                <a:solidFill>
                  <a:srgbClr val="231F20"/>
                </a:solidFill>
                <a:latin typeface="Arial"/>
                <a:cs typeface="Arial"/>
              </a:rPr>
              <a:t>R</a:t>
            </a:r>
            <a:r>
              <a:rPr dirty="0" baseline="-15151" sz="825" spc="-22">
                <a:solidFill>
                  <a:srgbClr val="231F20"/>
                </a:solidFill>
                <a:latin typeface="Arial"/>
                <a:cs typeface="Arial"/>
              </a:rPr>
              <a:t>n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es  de 10</a:t>
            </a:r>
            <a:r>
              <a:rPr dirty="0" sz="800" spc="-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00">
                <a:solidFill>
                  <a:srgbClr val="231F20"/>
                </a:solidFill>
                <a:latin typeface="Symbol"/>
                <a:cs typeface="Symbol"/>
              </a:rPr>
              <a:t>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.</a:t>
            </a:r>
            <a:endParaRPr sz="800">
              <a:latin typeface="Arial"/>
              <a:cs typeface="Arial"/>
            </a:endParaRPr>
          </a:p>
          <a:p>
            <a:pPr marL="64135">
              <a:lnSpc>
                <a:spcPts val="1000"/>
              </a:lnSpc>
            </a:pPr>
            <a:r>
              <a:rPr dirty="0" sz="800" spc="110">
                <a:solidFill>
                  <a:srgbClr val="009D57"/>
                </a:solidFill>
                <a:latin typeface="Times New Roman"/>
                <a:cs typeface="Times New Roman"/>
              </a:rPr>
              <a:t>c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resistencia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la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toma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tierra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la instalación </a:t>
            </a:r>
            <a:r>
              <a:rPr dirty="0" sz="800" spc="-15" i="1">
                <a:solidFill>
                  <a:srgbClr val="231F20"/>
                </a:solidFill>
                <a:latin typeface="Arial"/>
                <a:cs typeface="Arial"/>
              </a:rPr>
              <a:t>R</a:t>
            </a:r>
            <a:r>
              <a:rPr dirty="0" baseline="-15151" sz="825" spc="-22">
                <a:solidFill>
                  <a:srgbClr val="231F20"/>
                </a:solidFill>
                <a:latin typeface="Arial"/>
                <a:cs typeface="Arial"/>
              </a:rPr>
              <a:t>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es de 20</a:t>
            </a:r>
            <a:r>
              <a:rPr dirty="0" sz="800" spc="-3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00">
                <a:solidFill>
                  <a:srgbClr val="231F20"/>
                </a:solidFill>
                <a:latin typeface="Symbol"/>
                <a:cs typeface="Symbol"/>
              </a:rPr>
              <a:t>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.</a:t>
            </a:r>
            <a:endParaRPr sz="800">
              <a:latin typeface="Arial"/>
              <a:cs typeface="Arial"/>
            </a:endParaRPr>
          </a:p>
          <a:p>
            <a:pPr marL="64135">
              <a:lnSpc>
                <a:spcPts val="1035"/>
              </a:lnSpc>
            </a:pPr>
            <a:r>
              <a:rPr dirty="0" sz="800" spc="110">
                <a:solidFill>
                  <a:srgbClr val="009D57"/>
                </a:solidFill>
                <a:latin typeface="Times New Roman"/>
                <a:cs typeface="Times New Roman"/>
              </a:rPr>
              <a:t>c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corriente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fuga a tierra </a:t>
            </a:r>
            <a:r>
              <a:rPr dirty="0" sz="900" i="1">
                <a:solidFill>
                  <a:srgbClr val="231F20"/>
                </a:solidFill>
                <a:latin typeface="Times New Roman"/>
                <a:cs typeface="Times New Roman"/>
              </a:rPr>
              <a:t>I</a:t>
            </a:r>
            <a:r>
              <a:rPr dirty="0" baseline="-15151" sz="825">
                <a:solidFill>
                  <a:srgbClr val="231F20"/>
                </a:solidFill>
                <a:latin typeface="Arial"/>
                <a:cs typeface="Arial"/>
              </a:rPr>
              <a:t>d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=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7,7</a:t>
            </a:r>
            <a:r>
              <a:rPr dirty="0" sz="800" spc="-7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A.</a:t>
            </a:r>
            <a:endParaRPr sz="800">
              <a:latin typeface="Arial"/>
              <a:cs typeface="Arial"/>
            </a:endParaRPr>
          </a:p>
          <a:p>
            <a:pPr marL="64135">
              <a:lnSpc>
                <a:spcPts val="994"/>
              </a:lnSpc>
            </a:pPr>
            <a:r>
              <a:rPr dirty="0" sz="800" spc="110">
                <a:solidFill>
                  <a:srgbClr val="009D57"/>
                </a:solidFill>
                <a:latin typeface="Times New Roman"/>
                <a:cs typeface="Times New Roman"/>
              </a:rPr>
              <a:t>c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tensión de defecto </a:t>
            </a:r>
            <a:r>
              <a:rPr dirty="0" sz="800" i="1">
                <a:solidFill>
                  <a:srgbClr val="231F20"/>
                </a:solidFill>
                <a:latin typeface="Arial"/>
                <a:cs typeface="Arial"/>
              </a:rPr>
              <a:t>U</a:t>
            </a:r>
            <a:r>
              <a:rPr dirty="0" baseline="-15151" sz="825">
                <a:solidFill>
                  <a:srgbClr val="231F20"/>
                </a:solidFill>
                <a:latin typeface="Arial"/>
                <a:cs typeface="Arial"/>
              </a:rPr>
              <a:t>t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= </a:t>
            </a:r>
            <a:r>
              <a:rPr dirty="0" sz="900" i="1">
                <a:solidFill>
                  <a:srgbClr val="231F20"/>
                </a:solidFill>
                <a:latin typeface="Times New Roman"/>
                <a:cs typeface="Times New Roman"/>
              </a:rPr>
              <a:t>I</a:t>
            </a:r>
            <a:r>
              <a:rPr dirty="0" baseline="-15151" sz="825">
                <a:solidFill>
                  <a:srgbClr val="231F20"/>
                </a:solidFill>
                <a:latin typeface="Arial"/>
                <a:cs typeface="Arial"/>
              </a:rPr>
              <a:t>d </a:t>
            </a:r>
            <a:r>
              <a:rPr dirty="0" sz="800">
                <a:solidFill>
                  <a:srgbClr val="231F20"/>
                </a:solidFill>
                <a:latin typeface="Symbol"/>
                <a:cs typeface="Symbol"/>
              </a:rPr>
              <a:t></a:t>
            </a:r>
            <a:r>
              <a:rPr dirty="0" sz="80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800" spc="-15" i="1">
                <a:solidFill>
                  <a:srgbClr val="231F20"/>
                </a:solidFill>
                <a:latin typeface="Arial"/>
                <a:cs typeface="Arial"/>
              </a:rPr>
              <a:t>R</a:t>
            </a:r>
            <a:r>
              <a:rPr dirty="0" baseline="-15151" sz="825" spc="-22">
                <a:solidFill>
                  <a:srgbClr val="231F20"/>
                </a:solidFill>
                <a:latin typeface="Arial"/>
                <a:cs typeface="Arial"/>
              </a:rPr>
              <a:t>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=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154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V y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es por lo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tanto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peligrosa,</a:t>
            </a:r>
            <a:r>
              <a:rPr dirty="0" sz="800" spc="-3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pero</a:t>
            </a:r>
            <a:endParaRPr sz="800">
              <a:latin typeface="Arial"/>
              <a:cs typeface="Arial"/>
            </a:endParaRPr>
          </a:p>
          <a:p>
            <a:pPr algn="just" marL="64135" marR="136525" indent="-635">
              <a:lnSpc>
                <a:spcPts val="960"/>
              </a:lnSpc>
              <a:spcBef>
                <a:spcPts val="70"/>
              </a:spcBef>
            </a:pPr>
            <a:r>
              <a:rPr dirty="0" sz="900" spc="5" i="1">
                <a:solidFill>
                  <a:srgbClr val="231F20"/>
                </a:solidFill>
                <a:latin typeface="Times New Roman"/>
                <a:cs typeface="Times New Roman"/>
              </a:rPr>
              <a:t>I</a:t>
            </a:r>
            <a:r>
              <a:rPr dirty="0" baseline="-18518" sz="900" spc="7">
                <a:solidFill>
                  <a:srgbClr val="231F20"/>
                </a:solidFill>
                <a:latin typeface="Symbol"/>
                <a:cs typeface="Symbol"/>
              </a:rPr>
              <a:t></a:t>
            </a:r>
            <a:r>
              <a:rPr dirty="0" baseline="-15151" sz="825" spc="7">
                <a:solidFill>
                  <a:srgbClr val="231F20"/>
                </a:solidFill>
                <a:latin typeface="Arial"/>
                <a:cs typeface="Arial"/>
              </a:rPr>
              <a:t>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=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50/20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=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2,5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A,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forma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que un DDR estándar de 300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mA funcionará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en unos  30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ms (ver </a:t>
            </a:r>
            <a:r>
              <a:rPr dirty="0" sz="800" spc="-5" b="1">
                <a:solidFill>
                  <a:srgbClr val="009D57"/>
                </a:solidFill>
                <a:latin typeface="Arial"/>
                <a:cs typeface="Arial"/>
              </a:rPr>
              <a:t>Figura F10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)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sin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temporización intencional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y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eliminará el defecto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cuando 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aparezca un exceso de tensión de defecto en una parte</a:t>
            </a:r>
            <a:r>
              <a:rPr dirty="0" sz="8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accesible.</a:t>
            </a:r>
            <a:endParaRPr sz="800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7055870" y="2925825"/>
            <a:ext cx="500380" cy="396240"/>
          </a:xfrm>
          <a:prstGeom prst="rect">
            <a:avLst/>
          </a:prstGeom>
          <a:solidFill>
            <a:srgbClr val="231F20"/>
          </a:solidFill>
        </p:spPr>
        <p:txBody>
          <a:bodyPr wrap="square" lIns="0" tIns="0" rIns="0" bIns="0" rtlCol="0" vert="horz">
            <a:spAutoFit/>
          </a:bodyPr>
          <a:lstStyle/>
          <a:p>
            <a:pPr marL="10160">
              <a:lnSpc>
                <a:spcPts val="1085"/>
              </a:lnSpc>
            </a:pPr>
            <a:r>
              <a:rPr dirty="0" sz="1000" spc="-5" b="1">
                <a:solidFill>
                  <a:srgbClr val="FFFFFF"/>
                </a:solidFill>
                <a:latin typeface="Arial"/>
                <a:cs typeface="Arial"/>
              </a:rPr>
              <a:t>F7</a:t>
            </a:r>
            <a:endParaRPr sz="1000">
              <a:latin typeface="Arial"/>
              <a:cs typeface="Arial"/>
            </a:endParaRPr>
          </a:p>
        </p:txBody>
      </p:sp>
      <p:sp>
        <p:nvSpPr>
          <p:cNvPr id="27" name="object 27"/>
          <p:cNvSpPr/>
          <p:nvPr/>
        </p:nvSpPr>
        <p:spPr>
          <a:xfrm>
            <a:off x="1683325" y="7435582"/>
            <a:ext cx="901065" cy="0"/>
          </a:xfrm>
          <a:custGeom>
            <a:avLst/>
            <a:gdLst/>
            <a:ahLst/>
            <a:cxnLst/>
            <a:rect l="l" t="t" r="r" b="b"/>
            <a:pathLst>
              <a:path w="901064" h="0">
                <a:moveTo>
                  <a:pt x="0" y="0"/>
                </a:moveTo>
                <a:lnTo>
                  <a:pt x="900937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8" name="object 28"/>
          <p:cNvSpPr/>
          <p:nvPr/>
        </p:nvSpPr>
        <p:spPr>
          <a:xfrm>
            <a:off x="1207773" y="7435582"/>
            <a:ext cx="262890" cy="0"/>
          </a:xfrm>
          <a:custGeom>
            <a:avLst/>
            <a:gdLst/>
            <a:ahLst/>
            <a:cxnLst/>
            <a:rect l="l" t="t" r="r" b="b"/>
            <a:pathLst>
              <a:path w="262890" h="0">
                <a:moveTo>
                  <a:pt x="0" y="0"/>
                </a:moveTo>
                <a:lnTo>
                  <a:pt x="262763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9" name="object 29"/>
          <p:cNvSpPr/>
          <p:nvPr/>
        </p:nvSpPr>
        <p:spPr>
          <a:xfrm>
            <a:off x="639702" y="7408176"/>
            <a:ext cx="364490" cy="364490"/>
          </a:xfrm>
          <a:custGeom>
            <a:avLst/>
            <a:gdLst/>
            <a:ahLst/>
            <a:cxnLst/>
            <a:rect l="l" t="t" r="r" b="b"/>
            <a:pathLst>
              <a:path w="364490" h="364490">
                <a:moveTo>
                  <a:pt x="364045" y="182003"/>
                </a:moveTo>
                <a:lnTo>
                  <a:pt x="357544" y="133623"/>
                </a:lnTo>
                <a:lnTo>
                  <a:pt x="339196" y="90147"/>
                </a:lnTo>
                <a:lnTo>
                  <a:pt x="310735" y="53311"/>
                </a:lnTo>
                <a:lnTo>
                  <a:pt x="273896" y="24851"/>
                </a:lnTo>
                <a:lnTo>
                  <a:pt x="230411" y="6502"/>
                </a:lnTo>
                <a:lnTo>
                  <a:pt x="182016" y="0"/>
                </a:lnTo>
                <a:lnTo>
                  <a:pt x="133630" y="6502"/>
                </a:lnTo>
                <a:lnTo>
                  <a:pt x="90151" y="24851"/>
                </a:lnTo>
                <a:lnTo>
                  <a:pt x="53313" y="53311"/>
                </a:lnTo>
                <a:lnTo>
                  <a:pt x="24851" y="90147"/>
                </a:lnTo>
                <a:lnTo>
                  <a:pt x="6502" y="133623"/>
                </a:lnTo>
                <a:lnTo>
                  <a:pt x="0" y="182003"/>
                </a:lnTo>
                <a:lnTo>
                  <a:pt x="6502" y="230392"/>
                </a:lnTo>
                <a:lnTo>
                  <a:pt x="24851" y="273871"/>
                </a:lnTo>
                <a:lnTo>
                  <a:pt x="53313" y="310705"/>
                </a:lnTo>
                <a:lnTo>
                  <a:pt x="90151" y="339161"/>
                </a:lnTo>
                <a:lnTo>
                  <a:pt x="133630" y="357507"/>
                </a:lnTo>
                <a:lnTo>
                  <a:pt x="182016" y="364007"/>
                </a:lnTo>
                <a:lnTo>
                  <a:pt x="230411" y="357507"/>
                </a:lnTo>
                <a:lnTo>
                  <a:pt x="273896" y="339161"/>
                </a:lnTo>
                <a:lnTo>
                  <a:pt x="310735" y="310705"/>
                </a:lnTo>
                <a:lnTo>
                  <a:pt x="339196" y="273871"/>
                </a:lnTo>
                <a:lnTo>
                  <a:pt x="357544" y="230392"/>
                </a:lnTo>
                <a:lnTo>
                  <a:pt x="364045" y="182003"/>
                </a:lnTo>
                <a:close/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0" name="object 30"/>
          <p:cNvSpPr/>
          <p:nvPr/>
        </p:nvSpPr>
        <p:spPr>
          <a:xfrm>
            <a:off x="925935" y="7406271"/>
            <a:ext cx="364490" cy="364490"/>
          </a:xfrm>
          <a:custGeom>
            <a:avLst/>
            <a:gdLst/>
            <a:ahLst/>
            <a:cxnLst/>
            <a:rect l="l" t="t" r="r" b="b"/>
            <a:pathLst>
              <a:path w="364490" h="364490">
                <a:moveTo>
                  <a:pt x="364045" y="181990"/>
                </a:moveTo>
                <a:lnTo>
                  <a:pt x="357544" y="133611"/>
                </a:lnTo>
                <a:lnTo>
                  <a:pt x="339196" y="90138"/>
                </a:lnTo>
                <a:lnTo>
                  <a:pt x="310735" y="53305"/>
                </a:lnTo>
                <a:lnTo>
                  <a:pt x="273896" y="24847"/>
                </a:lnTo>
                <a:lnTo>
                  <a:pt x="230411" y="6501"/>
                </a:lnTo>
                <a:lnTo>
                  <a:pt x="182016" y="0"/>
                </a:lnTo>
                <a:lnTo>
                  <a:pt x="133630" y="6501"/>
                </a:lnTo>
                <a:lnTo>
                  <a:pt x="90151" y="24847"/>
                </a:lnTo>
                <a:lnTo>
                  <a:pt x="53313" y="53305"/>
                </a:lnTo>
                <a:lnTo>
                  <a:pt x="24851" y="90138"/>
                </a:lnTo>
                <a:lnTo>
                  <a:pt x="6502" y="133611"/>
                </a:lnTo>
                <a:lnTo>
                  <a:pt x="0" y="181990"/>
                </a:lnTo>
                <a:lnTo>
                  <a:pt x="6502" y="230379"/>
                </a:lnTo>
                <a:lnTo>
                  <a:pt x="24851" y="273855"/>
                </a:lnTo>
                <a:lnTo>
                  <a:pt x="53313" y="310686"/>
                </a:lnTo>
                <a:lnTo>
                  <a:pt x="90151" y="339139"/>
                </a:lnTo>
                <a:lnTo>
                  <a:pt x="133630" y="357482"/>
                </a:lnTo>
                <a:lnTo>
                  <a:pt x="182016" y="363981"/>
                </a:lnTo>
                <a:lnTo>
                  <a:pt x="230411" y="357482"/>
                </a:lnTo>
                <a:lnTo>
                  <a:pt x="273896" y="339139"/>
                </a:lnTo>
                <a:lnTo>
                  <a:pt x="310735" y="310686"/>
                </a:lnTo>
                <a:lnTo>
                  <a:pt x="339196" y="273855"/>
                </a:lnTo>
                <a:lnTo>
                  <a:pt x="357544" y="230379"/>
                </a:lnTo>
                <a:lnTo>
                  <a:pt x="364045" y="181990"/>
                </a:lnTo>
                <a:close/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1" name="object 31"/>
          <p:cNvSpPr/>
          <p:nvPr/>
        </p:nvSpPr>
        <p:spPr>
          <a:xfrm>
            <a:off x="1683325" y="7740370"/>
            <a:ext cx="901065" cy="0"/>
          </a:xfrm>
          <a:custGeom>
            <a:avLst/>
            <a:gdLst/>
            <a:ahLst/>
            <a:cxnLst/>
            <a:rect l="l" t="t" r="r" b="b"/>
            <a:pathLst>
              <a:path w="901064" h="0">
                <a:moveTo>
                  <a:pt x="0" y="0"/>
                </a:moveTo>
                <a:lnTo>
                  <a:pt x="900937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2" name="object 32"/>
          <p:cNvSpPr/>
          <p:nvPr/>
        </p:nvSpPr>
        <p:spPr>
          <a:xfrm>
            <a:off x="1207773" y="7740370"/>
            <a:ext cx="262890" cy="0"/>
          </a:xfrm>
          <a:custGeom>
            <a:avLst/>
            <a:gdLst/>
            <a:ahLst/>
            <a:cxnLst/>
            <a:rect l="l" t="t" r="r" b="b"/>
            <a:pathLst>
              <a:path w="262890" h="0">
                <a:moveTo>
                  <a:pt x="0" y="0"/>
                </a:moveTo>
                <a:lnTo>
                  <a:pt x="262763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3" name="object 33"/>
          <p:cNvSpPr/>
          <p:nvPr/>
        </p:nvSpPr>
        <p:spPr>
          <a:xfrm>
            <a:off x="1683325" y="7538681"/>
            <a:ext cx="901065" cy="0"/>
          </a:xfrm>
          <a:custGeom>
            <a:avLst/>
            <a:gdLst/>
            <a:ahLst/>
            <a:cxnLst/>
            <a:rect l="l" t="t" r="r" b="b"/>
            <a:pathLst>
              <a:path w="901064" h="0">
                <a:moveTo>
                  <a:pt x="0" y="0"/>
                </a:moveTo>
                <a:lnTo>
                  <a:pt x="900937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4" name="object 34"/>
          <p:cNvSpPr/>
          <p:nvPr/>
        </p:nvSpPr>
        <p:spPr>
          <a:xfrm>
            <a:off x="1284291" y="7538681"/>
            <a:ext cx="186690" cy="0"/>
          </a:xfrm>
          <a:custGeom>
            <a:avLst/>
            <a:gdLst/>
            <a:ahLst/>
            <a:cxnLst/>
            <a:rect l="l" t="t" r="r" b="b"/>
            <a:pathLst>
              <a:path w="186690" h="0">
                <a:moveTo>
                  <a:pt x="0" y="0"/>
                </a:moveTo>
                <a:lnTo>
                  <a:pt x="186245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5" name="object 35"/>
          <p:cNvSpPr/>
          <p:nvPr/>
        </p:nvSpPr>
        <p:spPr>
          <a:xfrm>
            <a:off x="1683325" y="7639519"/>
            <a:ext cx="901065" cy="0"/>
          </a:xfrm>
          <a:custGeom>
            <a:avLst/>
            <a:gdLst/>
            <a:ahLst/>
            <a:cxnLst/>
            <a:rect l="l" t="t" r="r" b="b"/>
            <a:pathLst>
              <a:path w="901064" h="0">
                <a:moveTo>
                  <a:pt x="0" y="0"/>
                </a:moveTo>
                <a:lnTo>
                  <a:pt x="900937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6" name="object 36"/>
          <p:cNvSpPr txBox="1"/>
          <p:nvPr/>
        </p:nvSpPr>
        <p:spPr>
          <a:xfrm>
            <a:off x="1271591" y="7459223"/>
            <a:ext cx="255270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41935" algn="l"/>
              </a:tabLst>
            </a:pPr>
            <a:r>
              <a:rPr dirty="0" u="sng" sz="700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Arial"/>
                <a:cs typeface="Arial"/>
              </a:rPr>
              <a:t> </a:t>
            </a:r>
            <a:r>
              <a:rPr dirty="0" u="sng" sz="700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Arial"/>
                <a:cs typeface="Arial"/>
              </a:rPr>
              <a:t>	</a:t>
            </a:r>
            <a:endParaRPr sz="700">
              <a:latin typeface="Arial"/>
              <a:cs typeface="Arial"/>
            </a:endParaRPr>
          </a:p>
        </p:txBody>
      </p:sp>
      <p:sp>
        <p:nvSpPr>
          <p:cNvPr id="37" name="object 37"/>
          <p:cNvSpPr/>
          <p:nvPr/>
        </p:nvSpPr>
        <p:spPr>
          <a:xfrm>
            <a:off x="2466750" y="7437907"/>
            <a:ext cx="0" cy="657225"/>
          </a:xfrm>
          <a:custGeom>
            <a:avLst/>
            <a:gdLst/>
            <a:ahLst/>
            <a:cxnLst/>
            <a:rect l="l" t="t" r="r" b="b"/>
            <a:pathLst>
              <a:path w="0" h="657225">
                <a:moveTo>
                  <a:pt x="0" y="0"/>
                </a:moveTo>
                <a:lnTo>
                  <a:pt x="0" y="656755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8" name="object 38"/>
          <p:cNvSpPr/>
          <p:nvPr/>
        </p:nvSpPr>
        <p:spPr>
          <a:xfrm>
            <a:off x="2466750" y="8307425"/>
            <a:ext cx="0" cy="247015"/>
          </a:xfrm>
          <a:custGeom>
            <a:avLst/>
            <a:gdLst/>
            <a:ahLst/>
            <a:cxnLst/>
            <a:rect l="l" t="t" r="r" b="b"/>
            <a:pathLst>
              <a:path w="0" h="247015">
                <a:moveTo>
                  <a:pt x="0" y="0"/>
                </a:moveTo>
                <a:lnTo>
                  <a:pt x="0" y="246494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9" name="object 39"/>
          <p:cNvSpPr/>
          <p:nvPr/>
        </p:nvSpPr>
        <p:spPr>
          <a:xfrm>
            <a:off x="2365150" y="7539494"/>
            <a:ext cx="0" cy="555625"/>
          </a:xfrm>
          <a:custGeom>
            <a:avLst/>
            <a:gdLst/>
            <a:ahLst/>
            <a:cxnLst/>
            <a:rect l="l" t="t" r="r" b="b"/>
            <a:pathLst>
              <a:path w="0" h="555625">
                <a:moveTo>
                  <a:pt x="0" y="0"/>
                </a:moveTo>
                <a:lnTo>
                  <a:pt x="0" y="555167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0" name="object 40"/>
          <p:cNvSpPr/>
          <p:nvPr/>
        </p:nvSpPr>
        <p:spPr>
          <a:xfrm>
            <a:off x="2365150" y="8307425"/>
            <a:ext cx="0" cy="247015"/>
          </a:xfrm>
          <a:custGeom>
            <a:avLst/>
            <a:gdLst/>
            <a:ahLst/>
            <a:cxnLst/>
            <a:rect l="l" t="t" r="r" b="b"/>
            <a:pathLst>
              <a:path w="0" h="247015">
                <a:moveTo>
                  <a:pt x="0" y="0"/>
                </a:moveTo>
                <a:lnTo>
                  <a:pt x="0" y="246494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1" name="object 41"/>
          <p:cNvSpPr/>
          <p:nvPr/>
        </p:nvSpPr>
        <p:spPr>
          <a:xfrm>
            <a:off x="2263537" y="7641094"/>
            <a:ext cx="0" cy="454025"/>
          </a:xfrm>
          <a:custGeom>
            <a:avLst/>
            <a:gdLst/>
            <a:ahLst/>
            <a:cxnLst/>
            <a:rect l="l" t="t" r="r" b="b"/>
            <a:pathLst>
              <a:path w="0" h="454025">
                <a:moveTo>
                  <a:pt x="0" y="0"/>
                </a:moveTo>
                <a:lnTo>
                  <a:pt x="0" y="453567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2" name="object 42"/>
          <p:cNvSpPr/>
          <p:nvPr/>
        </p:nvSpPr>
        <p:spPr>
          <a:xfrm>
            <a:off x="2263537" y="8307425"/>
            <a:ext cx="0" cy="247015"/>
          </a:xfrm>
          <a:custGeom>
            <a:avLst/>
            <a:gdLst/>
            <a:ahLst/>
            <a:cxnLst/>
            <a:rect l="l" t="t" r="r" b="b"/>
            <a:pathLst>
              <a:path w="0" h="247015">
                <a:moveTo>
                  <a:pt x="0" y="0"/>
                </a:moveTo>
                <a:lnTo>
                  <a:pt x="0" y="246494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3" name="object 43"/>
          <p:cNvSpPr/>
          <p:nvPr/>
        </p:nvSpPr>
        <p:spPr>
          <a:xfrm>
            <a:off x="2161937" y="7742681"/>
            <a:ext cx="0" cy="352425"/>
          </a:xfrm>
          <a:custGeom>
            <a:avLst/>
            <a:gdLst/>
            <a:ahLst/>
            <a:cxnLst/>
            <a:rect l="l" t="t" r="r" b="b"/>
            <a:pathLst>
              <a:path w="0" h="352425">
                <a:moveTo>
                  <a:pt x="0" y="0"/>
                </a:moveTo>
                <a:lnTo>
                  <a:pt x="0" y="35198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4" name="object 44"/>
          <p:cNvSpPr/>
          <p:nvPr/>
        </p:nvSpPr>
        <p:spPr>
          <a:xfrm>
            <a:off x="2161937" y="8307425"/>
            <a:ext cx="0" cy="247015"/>
          </a:xfrm>
          <a:custGeom>
            <a:avLst/>
            <a:gdLst/>
            <a:ahLst/>
            <a:cxnLst/>
            <a:rect l="l" t="t" r="r" b="b"/>
            <a:pathLst>
              <a:path w="0" h="247015">
                <a:moveTo>
                  <a:pt x="0" y="0"/>
                </a:moveTo>
                <a:lnTo>
                  <a:pt x="0" y="246494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5" name="object 45"/>
          <p:cNvSpPr/>
          <p:nvPr/>
        </p:nvSpPr>
        <p:spPr>
          <a:xfrm>
            <a:off x="2012699" y="8554136"/>
            <a:ext cx="518159" cy="224790"/>
          </a:xfrm>
          <a:custGeom>
            <a:avLst/>
            <a:gdLst/>
            <a:ahLst/>
            <a:cxnLst/>
            <a:rect l="l" t="t" r="r" b="b"/>
            <a:pathLst>
              <a:path w="518160" h="224790">
                <a:moveTo>
                  <a:pt x="0" y="224510"/>
                </a:moveTo>
                <a:lnTo>
                  <a:pt x="517550" y="224510"/>
                </a:lnTo>
                <a:lnTo>
                  <a:pt x="517550" y="0"/>
                </a:lnTo>
                <a:lnTo>
                  <a:pt x="0" y="0"/>
                </a:lnTo>
                <a:lnTo>
                  <a:pt x="0" y="224510"/>
                </a:lnTo>
                <a:close/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6" name="object 46"/>
          <p:cNvSpPr/>
          <p:nvPr/>
        </p:nvSpPr>
        <p:spPr>
          <a:xfrm>
            <a:off x="1123077" y="8777058"/>
            <a:ext cx="179705" cy="0"/>
          </a:xfrm>
          <a:custGeom>
            <a:avLst/>
            <a:gdLst/>
            <a:ahLst/>
            <a:cxnLst/>
            <a:rect l="l" t="t" r="r" b="b"/>
            <a:pathLst>
              <a:path w="179705" h="0">
                <a:moveTo>
                  <a:pt x="0" y="0"/>
                </a:moveTo>
                <a:lnTo>
                  <a:pt x="179400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7" name="object 47"/>
          <p:cNvSpPr/>
          <p:nvPr/>
        </p:nvSpPr>
        <p:spPr>
          <a:xfrm>
            <a:off x="1158002" y="8813571"/>
            <a:ext cx="108585" cy="0"/>
          </a:xfrm>
          <a:custGeom>
            <a:avLst/>
            <a:gdLst/>
            <a:ahLst/>
            <a:cxnLst/>
            <a:rect l="l" t="t" r="r" b="b"/>
            <a:pathLst>
              <a:path w="108584" h="0">
                <a:moveTo>
                  <a:pt x="0" y="0"/>
                </a:moveTo>
                <a:lnTo>
                  <a:pt x="107962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8" name="object 48"/>
          <p:cNvSpPr/>
          <p:nvPr/>
        </p:nvSpPr>
        <p:spPr>
          <a:xfrm>
            <a:off x="1194527" y="8850083"/>
            <a:ext cx="34925" cy="0"/>
          </a:xfrm>
          <a:custGeom>
            <a:avLst/>
            <a:gdLst/>
            <a:ahLst/>
            <a:cxnLst/>
            <a:rect l="l" t="t" r="r" b="b"/>
            <a:pathLst>
              <a:path w="34925" h="0">
                <a:moveTo>
                  <a:pt x="0" y="0"/>
                </a:moveTo>
                <a:lnTo>
                  <a:pt x="34925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9" name="object 49"/>
          <p:cNvSpPr/>
          <p:nvPr/>
        </p:nvSpPr>
        <p:spPr>
          <a:xfrm>
            <a:off x="1731699" y="8777058"/>
            <a:ext cx="179705" cy="0"/>
          </a:xfrm>
          <a:custGeom>
            <a:avLst/>
            <a:gdLst/>
            <a:ahLst/>
            <a:cxnLst/>
            <a:rect l="l" t="t" r="r" b="b"/>
            <a:pathLst>
              <a:path w="179705" h="0">
                <a:moveTo>
                  <a:pt x="0" y="0"/>
                </a:moveTo>
                <a:lnTo>
                  <a:pt x="179400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0" name="object 50"/>
          <p:cNvSpPr/>
          <p:nvPr/>
        </p:nvSpPr>
        <p:spPr>
          <a:xfrm>
            <a:off x="1766624" y="8813571"/>
            <a:ext cx="108585" cy="0"/>
          </a:xfrm>
          <a:custGeom>
            <a:avLst/>
            <a:gdLst/>
            <a:ahLst/>
            <a:cxnLst/>
            <a:rect l="l" t="t" r="r" b="b"/>
            <a:pathLst>
              <a:path w="108585" h="0">
                <a:moveTo>
                  <a:pt x="0" y="0"/>
                </a:moveTo>
                <a:lnTo>
                  <a:pt x="107962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1" name="object 51"/>
          <p:cNvSpPr/>
          <p:nvPr/>
        </p:nvSpPr>
        <p:spPr>
          <a:xfrm>
            <a:off x="1803149" y="8850083"/>
            <a:ext cx="34925" cy="0"/>
          </a:xfrm>
          <a:custGeom>
            <a:avLst/>
            <a:gdLst/>
            <a:ahLst/>
            <a:cxnLst/>
            <a:rect l="l" t="t" r="r" b="b"/>
            <a:pathLst>
              <a:path w="34925" h="0">
                <a:moveTo>
                  <a:pt x="0" y="0"/>
                </a:moveTo>
                <a:lnTo>
                  <a:pt x="34925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2" name="object 52"/>
          <p:cNvSpPr/>
          <p:nvPr/>
        </p:nvSpPr>
        <p:spPr>
          <a:xfrm>
            <a:off x="1817119" y="7836280"/>
            <a:ext cx="0" cy="941069"/>
          </a:xfrm>
          <a:custGeom>
            <a:avLst/>
            <a:gdLst/>
            <a:ahLst/>
            <a:cxnLst/>
            <a:rect l="l" t="t" r="r" b="b"/>
            <a:pathLst>
              <a:path w="0" h="941070">
                <a:moveTo>
                  <a:pt x="0" y="0"/>
                </a:moveTo>
                <a:lnTo>
                  <a:pt x="0" y="940777"/>
                </a:lnTo>
              </a:path>
            </a:pathLst>
          </a:custGeom>
          <a:ln w="12700">
            <a:solidFill>
              <a:srgbClr val="231F20"/>
            </a:solidFill>
            <a:prstDash val="sysDashDot"/>
          </a:ln>
        </p:spPr>
        <p:txBody>
          <a:bodyPr wrap="square" lIns="0" tIns="0" rIns="0" bIns="0" rtlCol="0"/>
          <a:lstStyle/>
          <a:p/>
        </p:txBody>
      </p:sp>
      <p:sp>
        <p:nvSpPr>
          <p:cNvPr id="53" name="object 53"/>
          <p:cNvSpPr txBox="1"/>
          <p:nvPr/>
        </p:nvSpPr>
        <p:spPr>
          <a:xfrm>
            <a:off x="2613661" y="7351281"/>
            <a:ext cx="144145" cy="5670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1</a:t>
            </a:r>
            <a:endParaRPr sz="700">
              <a:latin typeface="Arial"/>
              <a:cs typeface="Arial"/>
            </a:endParaRPr>
          </a:p>
          <a:p>
            <a:pPr marL="12700">
              <a:lnSpc>
                <a:spcPts val="819"/>
              </a:lnSpc>
              <a:spcBef>
                <a:spcPts val="10"/>
              </a:spcBef>
            </a:pP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2</a:t>
            </a:r>
            <a:endParaRPr sz="700">
              <a:latin typeface="Arial"/>
              <a:cs typeface="Arial"/>
            </a:endParaRPr>
          </a:p>
          <a:p>
            <a:pPr marL="12700">
              <a:lnSpc>
                <a:spcPts val="819"/>
              </a:lnSpc>
            </a:pP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3</a:t>
            </a:r>
            <a:endParaRPr sz="7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0"/>
              </a:spcBef>
            </a:pP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N</a:t>
            </a:r>
            <a:endParaRPr sz="7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80"/>
              </a:spcBef>
            </a:pP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PE</a:t>
            </a:r>
            <a:endParaRPr sz="700">
              <a:latin typeface="Arial"/>
              <a:cs typeface="Arial"/>
            </a:endParaRPr>
          </a:p>
        </p:txBody>
      </p:sp>
      <p:sp>
        <p:nvSpPr>
          <p:cNvPr id="54" name="object 54"/>
          <p:cNvSpPr/>
          <p:nvPr/>
        </p:nvSpPr>
        <p:spPr>
          <a:xfrm>
            <a:off x="1823215" y="7841957"/>
            <a:ext cx="761365" cy="0"/>
          </a:xfrm>
          <a:custGeom>
            <a:avLst/>
            <a:gdLst/>
            <a:ahLst/>
            <a:cxnLst/>
            <a:rect l="l" t="t" r="r" b="b"/>
            <a:pathLst>
              <a:path w="761364" h="0">
                <a:moveTo>
                  <a:pt x="0" y="0"/>
                </a:moveTo>
                <a:lnTo>
                  <a:pt x="761047" y="0"/>
                </a:lnTo>
              </a:path>
            </a:pathLst>
          </a:custGeom>
          <a:ln w="12700">
            <a:solidFill>
              <a:srgbClr val="231F20"/>
            </a:solidFill>
            <a:prstDash val="sysDashDot"/>
          </a:ln>
        </p:spPr>
        <p:txBody>
          <a:bodyPr wrap="square" lIns="0" tIns="0" rIns="0" bIns="0" rtlCol="0"/>
          <a:lstStyle/>
          <a:p/>
        </p:txBody>
      </p:sp>
      <p:sp>
        <p:nvSpPr>
          <p:cNvPr id="55" name="object 55"/>
          <p:cNvSpPr/>
          <p:nvPr/>
        </p:nvSpPr>
        <p:spPr>
          <a:xfrm>
            <a:off x="2068262" y="7844281"/>
            <a:ext cx="0" cy="706755"/>
          </a:xfrm>
          <a:custGeom>
            <a:avLst/>
            <a:gdLst/>
            <a:ahLst/>
            <a:cxnLst/>
            <a:rect l="l" t="t" r="r" b="b"/>
            <a:pathLst>
              <a:path w="0" h="706754">
                <a:moveTo>
                  <a:pt x="0" y="0"/>
                </a:moveTo>
                <a:lnTo>
                  <a:pt x="0" y="706678"/>
                </a:lnTo>
              </a:path>
            </a:pathLst>
          </a:custGeom>
          <a:ln w="12700">
            <a:solidFill>
              <a:srgbClr val="231F20"/>
            </a:solidFill>
            <a:prstDash val="sysDashDot"/>
          </a:ln>
        </p:spPr>
        <p:txBody>
          <a:bodyPr wrap="square" lIns="0" tIns="0" rIns="0" bIns="0" rtlCol="0"/>
          <a:lstStyle/>
          <a:p/>
        </p:txBody>
      </p:sp>
      <p:sp>
        <p:nvSpPr>
          <p:cNvPr id="56" name="object 56"/>
          <p:cNvSpPr/>
          <p:nvPr/>
        </p:nvSpPr>
        <p:spPr>
          <a:xfrm>
            <a:off x="2042062" y="8529522"/>
            <a:ext cx="54610" cy="54610"/>
          </a:xfrm>
          <a:custGeom>
            <a:avLst/>
            <a:gdLst/>
            <a:ahLst/>
            <a:cxnLst/>
            <a:rect l="l" t="t" r="r" b="b"/>
            <a:pathLst>
              <a:path w="54610" h="54609">
                <a:moveTo>
                  <a:pt x="27000" y="0"/>
                </a:moveTo>
                <a:lnTo>
                  <a:pt x="16491" y="2122"/>
                </a:lnTo>
                <a:lnTo>
                  <a:pt x="7908" y="7908"/>
                </a:lnTo>
                <a:lnTo>
                  <a:pt x="2122" y="16491"/>
                </a:lnTo>
                <a:lnTo>
                  <a:pt x="0" y="27000"/>
                </a:lnTo>
                <a:lnTo>
                  <a:pt x="2122" y="37503"/>
                </a:lnTo>
                <a:lnTo>
                  <a:pt x="7908" y="46086"/>
                </a:lnTo>
                <a:lnTo>
                  <a:pt x="16491" y="51876"/>
                </a:lnTo>
                <a:lnTo>
                  <a:pt x="27000" y="54000"/>
                </a:lnTo>
                <a:lnTo>
                  <a:pt x="37509" y="51876"/>
                </a:lnTo>
                <a:lnTo>
                  <a:pt x="46091" y="46086"/>
                </a:lnTo>
                <a:lnTo>
                  <a:pt x="51878" y="37503"/>
                </a:lnTo>
                <a:lnTo>
                  <a:pt x="54000" y="27000"/>
                </a:lnTo>
                <a:lnTo>
                  <a:pt x="51878" y="16491"/>
                </a:lnTo>
                <a:lnTo>
                  <a:pt x="46091" y="7908"/>
                </a:lnTo>
                <a:lnTo>
                  <a:pt x="37509" y="2122"/>
                </a:lnTo>
                <a:lnTo>
                  <a:pt x="27000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7" name="object 57"/>
          <p:cNvSpPr/>
          <p:nvPr/>
        </p:nvSpPr>
        <p:spPr>
          <a:xfrm>
            <a:off x="858028" y="8714307"/>
            <a:ext cx="45085" cy="6985"/>
          </a:xfrm>
          <a:custGeom>
            <a:avLst/>
            <a:gdLst/>
            <a:ahLst/>
            <a:cxnLst/>
            <a:rect l="l" t="t" r="r" b="b"/>
            <a:pathLst>
              <a:path w="45084" h="6984">
                <a:moveTo>
                  <a:pt x="0" y="0"/>
                </a:moveTo>
                <a:lnTo>
                  <a:pt x="44983" y="0"/>
                </a:lnTo>
                <a:lnTo>
                  <a:pt x="44983" y="6489"/>
                </a:lnTo>
                <a:lnTo>
                  <a:pt x="0" y="6489"/>
                </a:lnTo>
                <a:lnTo>
                  <a:pt x="0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8" name="object 58"/>
          <p:cNvSpPr/>
          <p:nvPr/>
        </p:nvSpPr>
        <p:spPr>
          <a:xfrm>
            <a:off x="858028" y="8696349"/>
            <a:ext cx="45085" cy="6985"/>
          </a:xfrm>
          <a:custGeom>
            <a:avLst/>
            <a:gdLst/>
            <a:ahLst/>
            <a:cxnLst/>
            <a:rect l="l" t="t" r="r" b="b"/>
            <a:pathLst>
              <a:path w="45084" h="6984">
                <a:moveTo>
                  <a:pt x="0" y="0"/>
                </a:moveTo>
                <a:lnTo>
                  <a:pt x="44983" y="0"/>
                </a:lnTo>
                <a:lnTo>
                  <a:pt x="44983" y="6489"/>
                </a:lnTo>
                <a:lnTo>
                  <a:pt x="0" y="6489"/>
                </a:lnTo>
                <a:lnTo>
                  <a:pt x="0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9" name="object 59"/>
          <p:cNvSpPr/>
          <p:nvPr/>
        </p:nvSpPr>
        <p:spPr>
          <a:xfrm>
            <a:off x="940172" y="8668536"/>
            <a:ext cx="23495" cy="62865"/>
          </a:xfrm>
          <a:custGeom>
            <a:avLst/>
            <a:gdLst/>
            <a:ahLst/>
            <a:cxnLst/>
            <a:rect l="l" t="t" r="r" b="b"/>
            <a:pathLst>
              <a:path w="23494" h="62865">
                <a:moveTo>
                  <a:pt x="22936" y="0"/>
                </a:moveTo>
                <a:lnTo>
                  <a:pt x="16802" y="0"/>
                </a:lnTo>
                <a:lnTo>
                  <a:pt x="14312" y="10210"/>
                </a:lnTo>
                <a:lnTo>
                  <a:pt x="10134" y="11188"/>
                </a:lnTo>
                <a:lnTo>
                  <a:pt x="0" y="11899"/>
                </a:lnTo>
                <a:lnTo>
                  <a:pt x="0" y="18122"/>
                </a:lnTo>
                <a:lnTo>
                  <a:pt x="14579" y="18122"/>
                </a:lnTo>
                <a:lnTo>
                  <a:pt x="14579" y="62483"/>
                </a:lnTo>
                <a:lnTo>
                  <a:pt x="22936" y="62483"/>
                </a:lnTo>
                <a:lnTo>
                  <a:pt x="22936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0" name="object 60"/>
          <p:cNvSpPr/>
          <p:nvPr/>
        </p:nvSpPr>
        <p:spPr>
          <a:xfrm>
            <a:off x="983910" y="8668537"/>
            <a:ext cx="43180" cy="64769"/>
          </a:xfrm>
          <a:custGeom>
            <a:avLst/>
            <a:gdLst/>
            <a:ahLst/>
            <a:cxnLst/>
            <a:rect l="l" t="t" r="r" b="b"/>
            <a:pathLst>
              <a:path w="43180" h="64770">
                <a:moveTo>
                  <a:pt x="21424" y="0"/>
                </a:moveTo>
                <a:lnTo>
                  <a:pt x="10501" y="3187"/>
                </a:lnTo>
                <a:lnTo>
                  <a:pt x="3978" y="11172"/>
                </a:lnTo>
                <a:lnTo>
                  <a:pt x="822" y="21591"/>
                </a:lnTo>
                <a:lnTo>
                  <a:pt x="0" y="32080"/>
                </a:lnTo>
                <a:lnTo>
                  <a:pt x="830" y="42598"/>
                </a:lnTo>
                <a:lnTo>
                  <a:pt x="3978" y="52993"/>
                </a:lnTo>
                <a:lnTo>
                  <a:pt x="10501" y="60983"/>
                </a:lnTo>
                <a:lnTo>
                  <a:pt x="21424" y="64173"/>
                </a:lnTo>
                <a:lnTo>
                  <a:pt x="32348" y="60983"/>
                </a:lnTo>
                <a:lnTo>
                  <a:pt x="35478" y="57150"/>
                </a:lnTo>
                <a:lnTo>
                  <a:pt x="21424" y="57150"/>
                </a:lnTo>
                <a:lnTo>
                  <a:pt x="15595" y="55433"/>
                </a:lnTo>
                <a:lnTo>
                  <a:pt x="11523" y="50482"/>
                </a:lnTo>
                <a:lnTo>
                  <a:pt x="9133" y="42570"/>
                </a:lnTo>
                <a:lnTo>
                  <a:pt x="8356" y="32080"/>
                </a:lnTo>
                <a:lnTo>
                  <a:pt x="9135" y="21562"/>
                </a:lnTo>
                <a:lnTo>
                  <a:pt x="11523" y="13677"/>
                </a:lnTo>
                <a:lnTo>
                  <a:pt x="15595" y="8727"/>
                </a:lnTo>
                <a:lnTo>
                  <a:pt x="21424" y="7010"/>
                </a:lnTo>
                <a:lnTo>
                  <a:pt x="35471" y="7010"/>
                </a:lnTo>
                <a:lnTo>
                  <a:pt x="32348" y="3187"/>
                </a:lnTo>
                <a:lnTo>
                  <a:pt x="21424" y="0"/>
                </a:lnTo>
                <a:close/>
              </a:path>
              <a:path w="43180" h="64770">
                <a:moveTo>
                  <a:pt x="35471" y="7010"/>
                </a:moveTo>
                <a:lnTo>
                  <a:pt x="21424" y="7010"/>
                </a:lnTo>
                <a:lnTo>
                  <a:pt x="27254" y="8727"/>
                </a:lnTo>
                <a:lnTo>
                  <a:pt x="31326" y="13677"/>
                </a:lnTo>
                <a:lnTo>
                  <a:pt x="33716" y="21591"/>
                </a:lnTo>
                <a:lnTo>
                  <a:pt x="34493" y="32080"/>
                </a:lnTo>
                <a:lnTo>
                  <a:pt x="33713" y="42598"/>
                </a:lnTo>
                <a:lnTo>
                  <a:pt x="31326" y="50482"/>
                </a:lnTo>
                <a:lnTo>
                  <a:pt x="27254" y="55433"/>
                </a:lnTo>
                <a:lnTo>
                  <a:pt x="21424" y="57150"/>
                </a:lnTo>
                <a:lnTo>
                  <a:pt x="35478" y="57150"/>
                </a:lnTo>
                <a:lnTo>
                  <a:pt x="38871" y="52993"/>
                </a:lnTo>
                <a:lnTo>
                  <a:pt x="42027" y="42570"/>
                </a:lnTo>
                <a:lnTo>
                  <a:pt x="42849" y="32080"/>
                </a:lnTo>
                <a:lnTo>
                  <a:pt x="42018" y="21562"/>
                </a:lnTo>
                <a:lnTo>
                  <a:pt x="38871" y="11172"/>
                </a:lnTo>
                <a:lnTo>
                  <a:pt x="35471" y="701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1" name="object 61"/>
          <p:cNvSpPr/>
          <p:nvPr/>
        </p:nvSpPr>
        <p:spPr>
          <a:xfrm>
            <a:off x="1058218" y="8661133"/>
            <a:ext cx="71335" cy="6988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2" name="object 62"/>
          <p:cNvSpPr/>
          <p:nvPr/>
        </p:nvSpPr>
        <p:spPr>
          <a:xfrm>
            <a:off x="1488812" y="8714307"/>
            <a:ext cx="45085" cy="6985"/>
          </a:xfrm>
          <a:custGeom>
            <a:avLst/>
            <a:gdLst/>
            <a:ahLst/>
            <a:cxnLst/>
            <a:rect l="l" t="t" r="r" b="b"/>
            <a:pathLst>
              <a:path w="45084" h="6984">
                <a:moveTo>
                  <a:pt x="0" y="0"/>
                </a:moveTo>
                <a:lnTo>
                  <a:pt x="44983" y="0"/>
                </a:lnTo>
                <a:lnTo>
                  <a:pt x="44983" y="6489"/>
                </a:lnTo>
                <a:lnTo>
                  <a:pt x="0" y="6489"/>
                </a:lnTo>
                <a:lnTo>
                  <a:pt x="0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3" name="object 63"/>
          <p:cNvSpPr/>
          <p:nvPr/>
        </p:nvSpPr>
        <p:spPr>
          <a:xfrm>
            <a:off x="1488812" y="8696349"/>
            <a:ext cx="45085" cy="6985"/>
          </a:xfrm>
          <a:custGeom>
            <a:avLst/>
            <a:gdLst/>
            <a:ahLst/>
            <a:cxnLst/>
            <a:rect l="l" t="t" r="r" b="b"/>
            <a:pathLst>
              <a:path w="45084" h="6984">
                <a:moveTo>
                  <a:pt x="0" y="0"/>
                </a:moveTo>
                <a:lnTo>
                  <a:pt x="44983" y="0"/>
                </a:lnTo>
                <a:lnTo>
                  <a:pt x="44983" y="6489"/>
                </a:lnTo>
                <a:lnTo>
                  <a:pt x="0" y="6489"/>
                </a:lnTo>
                <a:lnTo>
                  <a:pt x="0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4" name="object 64"/>
          <p:cNvSpPr/>
          <p:nvPr/>
        </p:nvSpPr>
        <p:spPr>
          <a:xfrm>
            <a:off x="1564300" y="8668537"/>
            <a:ext cx="93256" cy="6417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5" name="object 65"/>
          <p:cNvSpPr/>
          <p:nvPr/>
        </p:nvSpPr>
        <p:spPr>
          <a:xfrm>
            <a:off x="1689014" y="8661133"/>
            <a:ext cx="71323" cy="6988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6" name="object 66"/>
          <p:cNvSpPr txBox="1"/>
          <p:nvPr/>
        </p:nvSpPr>
        <p:spPr>
          <a:xfrm>
            <a:off x="2473053" y="8832693"/>
            <a:ext cx="158115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700" spc="-5" i="1">
                <a:solidFill>
                  <a:srgbClr val="231F20"/>
                </a:solidFill>
                <a:latin typeface="Arial"/>
                <a:cs typeface="Arial"/>
              </a:rPr>
              <a:t>U</a:t>
            </a:r>
            <a:r>
              <a:rPr dirty="0" baseline="-22222" sz="750" spc="-7">
                <a:solidFill>
                  <a:srgbClr val="231F20"/>
                </a:solidFill>
                <a:latin typeface="Arial"/>
                <a:cs typeface="Arial"/>
              </a:rPr>
              <a:t>f</a:t>
            </a:r>
            <a:endParaRPr baseline="-22222" sz="750">
              <a:latin typeface="Arial"/>
              <a:cs typeface="Arial"/>
            </a:endParaRPr>
          </a:p>
        </p:txBody>
      </p:sp>
      <p:sp>
        <p:nvSpPr>
          <p:cNvPr id="67" name="object 67"/>
          <p:cNvSpPr/>
          <p:nvPr/>
        </p:nvSpPr>
        <p:spPr>
          <a:xfrm>
            <a:off x="1211190" y="7742681"/>
            <a:ext cx="0" cy="1034415"/>
          </a:xfrm>
          <a:custGeom>
            <a:avLst/>
            <a:gdLst/>
            <a:ahLst/>
            <a:cxnLst/>
            <a:rect l="l" t="t" r="r" b="b"/>
            <a:pathLst>
              <a:path w="0" h="1034415">
                <a:moveTo>
                  <a:pt x="0" y="0"/>
                </a:moveTo>
                <a:lnTo>
                  <a:pt x="0" y="1034376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8" name="object 68"/>
          <p:cNvSpPr/>
          <p:nvPr/>
        </p:nvSpPr>
        <p:spPr>
          <a:xfrm>
            <a:off x="2113957" y="8165121"/>
            <a:ext cx="48260" cy="192405"/>
          </a:xfrm>
          <a:custGeom>
            <a:avLst/>
            <a:gdLst/>
            <a:ahLst/>
            <a:cxnLst/>
            <a:rect l="l" t="t" r="r" b="b"/>
            <a:pathLst>
              <a:path w="48260" h="192404">
                <a:moveTo>
                  <a:pt x="47980" y="191947"/>
                </a:moveTo>
                <a:lnTo>
                  <a:pt x="47980" y="95783"/>
                </a:lnTo>
                <a:lnTo>
                  <a:pt x="0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9" name="object 69"/>
          <p:cNvSpPr/>
          <p:nvPr/>
        </p:nvSpPr>
        <p:spPr>
          <a:xfrm>
            <a:off x="2161937" y="8028609"/>
            <a:ext cx="0" cy="109855"/>
          </a:xfrm>
          <a:custGeom>
            <a:avLst/>
            <a:gdLst/>
            <a:ahLst/>
            <a:cxnLst/>
            <a:rect l="l" t="t" r="r" b="b"/>
            <a:pathLst>
              <a:path w="0" h="109854">
                <a:moveTo>
                  <a:pt x="0" y="109600"/>
                </a:moveTo>
                <a:lnTo>
                  <a:pt x="0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0" name="object 70"/>
          <p:cNvSpPr/>
          <p:nvPr/>
        </p:nvSpPr>
        <p:spPr>
          <a:xfrm>
            <a:off x="2141376" y="8117636"/>
            <a:ext cx="41275" cy="41275"/>
          </a:xfrm>
          <a:custGeom>
            <a:avLst/>
            <a:gdLst/>
            <a:ahLst/>
            <a:cxnLst/>
            <a:rect l="l" t="t" r="r" b="b"/>
            <a:pathLst>
              <a:path w="41275" h="41275">
                <a:moveTo>
                  <a:pt x="0" y="0"/>
                </a:moveTo>
                <a:lnTo>
                  <a:pt x="41135" y="41135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1" name="object 71"/>
          <p:cNvSpPr/>
          <p:nvPr/>
        </p:nvSpPr>
        <p:spPr>
          <a:xfrm>
            <a:off x="2141376" y="8117636"/>
            <a:ext cx="41275" cy="41275"/>
          </a:xfrm>
          <a:custGeom>
            <a:avLst/>
            <a:gdLst/>
            <a:ahLst/>
            <a:cxnLst/>
            <a:rect l="l" t="t" r="r" b="b"/>
            <a:pathLst>
              <a:path w="41275" h="41275">
                <a:moveTo>
                  <a:pt x="0" y="41135"/>
                </a:moveTo>
                <a:lnTo>
                  <a:pt x="41135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2" name="object 72"/>
          <p:cNvSpPr/>
          <p:nvPr/>
        </p:nvSpPr>
        <p:spPr>
          <a:xfrm>
            <a:off x="2215557" y="8165121"/>
            <a:ext cx="48260" cy="192405"/>
          </a:xfrm>
          <a:custGeom>
            <a:avLst/>
            <a:gdLst/>
            <a:ahLst/>
            <a:cxnLst/>
            <a:rect l="l" t="t" r="r" b="b"/>
            <a:pathLst>
              <a:path w="48260" h="192404">
                <a:moveTo>
                  <a:pt x="47980" y="191947"/>
                </a:moveTo>
                <a:lnTo>
                  <a:pt x="47980" y="95783"/>
                </a:lnTo>
                <a:lnTo>
                  <a:pt x="0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3" name="object 73"/>
          <p:cNvSpPr/>
          <p:nvPr/>
        </p:nvSpPr>
        <p:spPr>
          <a:xfrm>
            <a:off x="2263537" y="8028609"/>
            <a:ext cx="0" cy="109855"/>
          </a:xfrm>
          <a:custGeom>
            <a:avLst/>
            <a:gdLst/>
            <a:ahLst/>
            <a:cxnLst/>
            <a:rect l="l" t="t" r="r" b="b"/>
            <a:pathLst>
              <a:path w="0" h="109854">
                <a:moveTo>
                  <a:pt x="0" y="109600"/>
                </a:moveTo>
                <a:lnTo>
                  <a:pt x="0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4" name="object 74"/>
          <p:cNvSpPr/>
          <p:nvPr/>
        </p:nvSpPr>
        <p:spPr>
          <a:xfrm>
            <a:off x="2242976" y="8117636"/>
            <a:ext cx="41275" cy="41275"/>
          </a:xfrm>
          <a:custGeom>
            <a:avLst/>
            <a:gdLst/>
            <a:ahLst/>
            <a:cxnLst/>
            <a:rect l="l" t="t" r="r" b="b"/>
            <a:pathLst>
              <a:path w="41275" h="41275">
                <a:moveTo>
                  <a:pt x="0" y="0"/>
                </a:moveTo>
                <a:lnTo>
                  <a:pt x="41135" y="41135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5" name="object 75"/>
          <p:cNvSpPr/>
          <p:nvPr/>
        </p:nvSpPr>
        <p:spPr>
          <a:xfrm>
            <a:off x="2242976" y="8117636"/>
            <a:ext cx="41275" cy="41275"/>
          </a:xfrm>
          <a:custGeom>
            <a:avLst/>
            <a:gdLst/>
            <a:ahLst/>
            <a:cxnLst/>
            <a:rect l="l" t="t" r="r" b="b"/>
            <a:pathLst>
              <a:path w="41275" h="41275">
                <a:moveTo>
                  <a:pt x="0" y="41135"/>
                </a:moveTo>
                <a:lnTo>
                  <a:pt x="41135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6" name="object 76"/>
          <p:cNvSpPr/>
          <p:nvPr/>
        </p:nvSpPr>
        <p:spPr>
          <a:xfrm>
            <a:off x="2317156" y="8165121"/>
            <a:ext cx="48260" cy="192405"/>
          </a:xfrm>
          <a:custGeom>
            <a:avLst/>
            <a:gdLst/>
            <a:ahLst/>
            <a:cxnLst/>
            <a:rect l="l" t="t" r="r" b="b"/>
            <a:pathLst>
              <a:path w="48260" h="192404">
                <a:moveTo>
                  <a:pt x="47993" y="191947"/>
                </a:moveTo>
                <a:lnTo>
                  <a:pt x="47993" y="95783"/>
                </a:lnTo>
                <a:lnTo>
                  <a:pt x="0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7" name="object 77"/>
          <p:cNvSpPr/>
          <p:nvPr/>
        </p:nvSpPr>
        <p:spPr>
          <a:xfrm>
            <a:off x="2365150" y="8028609"/>
            <a:ext cx="0" cy="109855"/>
          </a:xfrm>
          <a:custGeom>
            <a:avLst/>
            <a:gdLst/>
            <a:ahLst/>
            <a:cxnLst/>
            <a:rect l="l" t="t" r="r" b="b"/>
            <a:pathLst>
              <a:path w="0" h="109854">
                <a:moveTo>
                  <a:pt x="0" y="109600"/>
                </a:moveTo>
                <a:lnTo>
                  <a:pt x="0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8" name="object 78"/>
          <p:cNvSpPr/>
          <p:nvPr/>
        </p:nvSpPr>
        <p:spPr>
          <a:xfrm>
            <a:off x="2344588" y="8117636"/>
            <a:ext cx="41275" cy="41275"/>
          </a:xfrm>
          <a:custGeom>
            <a:avLst/>
            <a:gdLst/>
            <a:ahLst/>
            <a:cxnLst/>
            <a:rect l="l" t="t" r="r" b="b"/>
            <a:pathLst>
              <a:path w="41275" h="41275">
                <a:moveTo>
                  <a:pt x="0" y="0"/>
                </a:moveTo>
                <a:lnTo>
                  <a:pt x="41135" y="41135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9" name="object 79"/>
          <p:cNvSpPr/>
          <p:nvPr/>
        </p:nvSpPr>
        <p:spPr>
          <a:xfrm>
            <a:off x="2344588" y="8117636"/>
            <a:ext cx="41275" cy="41275"/>
          </a:xfrm>
          <a:custGeom>
            <a:avLst/>
            <a:gdLst/>
            <a:ahLst/>
            <a:cxnLst/>
            <a:rect l="l" t="t" r="r" b="b"/>
            <a:pathLst>
              <a:path w="41275" h="41275">
                <a:moveTo>
                  <a:pt x="0" y="41135"/>
                </a:moveTo>
                <a:lnTo>
                  <a:pt x="41135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0" name="object 80"/>
          <p:cNvSpPr/>
          <p:nvPr/>
        </p:nvSpPr>
        <p:spPr>
          <a:xfrm>
            <a:off x="2418769" y="8165121"/>
            <a:ext cx="48260" cy="192405"/>
          </a:xfrm>
          <a:custGeom>
            <a:avLst/>
            <a:gdLst/>
            <a:ahLst/>
            <a:cxnLst/>
            <a:rect l="l" t="t" r="r" b="b"/>
            <a:pathLst>
              <a:path w="48260" h="192404">
                <a:moveTo>
                  <a:pt x="47980" y="191947"/>
                </a:moveTo>
                <a:lnTo>
                  <a:pt x="47980" y="95783"/>
                </a:lnTo>
                <a:lnTo>
                  <a:pt x="0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1" name="object 81"/>
          <p:cNvSpPr/>
          <p:nvPr/>
        </p:nvSpPr>
        <p:spPr>
          <a:xfrm>
            <a:off x="2466750" y="8028609"/>
            <a:ext cx="0" cy="109855"/>
          </a:xfrm>
          <a:custGeom>
            <a:avLst/>
            <a:gdLst/>
            <a:ahLst/>
            <a:cxnLst/>
            <a:rect l="l" t="t" r="r" b="b"/>
            <a:pathLst>
              <a:path w="0" h="109854">
                <a:moveTo>
                  <a:pt x="0" y="109600"/>
                </a:moveTo>
                <a:lnTo>
                  <a:pt x="0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2" name="object 82"/>
          <p:cNvSpPr/>
          <p:nvPr/>
        </p:nvSpPr>
        <p:spPr>
          <a:xfrm>
            <a:off x="2446188" y="8117636"/>
            <a:ext cx="41275" cy="41275"/>
          </a:xfrm>
          <a:custGeom>
            <a:avLst/>
            <a:gdLst/>
            <a:ahLst/>
            <a:cxnLst/>
            <a:rect l="l" t="t" r="r" b="b"/>
            <a:pathLst>
              <a:path w="41275" h="41275">
                <a:moveTo>
                  <a:pt x="0" y="0"/>
                </a:moveTo>
                <a:lnTo>
                  <a:pt x="41135" y="41135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3" name="object 83"/>
          <p:cNvSpPr/>
          <p:nvPr/>
        </p:nvSpPr>
        <p:spPr>
          <a:xfrm>
            <a:off x="2446188" y="8117636"/>
            <a:ext cx="41275" cy="41275"/>
          </a:xfrm>
          <a:custGeom>
            <a:avLst/>
            <a:gdLst/>
            <a:ahLst/>
            <a:cxnLst/>
            <a:rect l="l" t="t" r="r" b="b"/>
            <a:pathLst>
              <a:path w="41275" h="41275">
                <a:moveTo>
                  <a:pt x="0" y="41135"/>
                </a:moveTo>
                <a:lnTo>
                  <a:pt x="41135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4" name="object 84"/>
          <p:cNvSpPr/>
          <p:nvPr/>
        </p:nvSpPr>
        <p:spPr>
          <a:xfrm>
            <a:off x="1541009" y="7435582"/>
            <a:ext cx="192405" cy="48260"/>
          </a:xfrm>
          <a:custGeom>
            <a:avLst/>
            <a:gdLst/>
            <a:ahLst/>
            <a:cxnLst/>
            <a:rect l="l" t="t" r="r" b="b"/>
            <a:pathLst>
              <a:path w="192405" h="48259">
                <a:moveTo>
                  <a:pt x="191973" y="0"/>
                </a:moveTo>
                <a:lnTo>
                  <a:pt x="95783" y="0"/>
                </a:lnTo>
                <a:lnTo>
                  <a:pt x="0" y="4798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5" name="object 85"/>
          <p:cNvSpPr/>
          <p:nvPr/>
        </p:nvSpPr>
        <p:spPr>
          <a:xfrm>
            <a:off x="1404471" y="7435582"/>
            <a:ext cx="109855" cy="0"/>
          </a:xfrm>
          <a:custGeom>
            <a:avLst/>
            <a:gdLst/>
            <a:ahLst/>
            <a:cxnLst/>
            <a:rect l="l" t="t" r="r" b="b"/>
            <a:pathLst>
              <a:path w="109855" h="0">
                <a:moveTo>
                  <a:pt x="109613" y="0"/>
                </a:moveTo>
                <a:lnTo>
                  <a:pt x="0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6" name="object 86"/>
          <p:cNvSpPr/>
          <p:nvPr/>
        </p:nvSpPr>
        <p:spPr>
          <a:xfrm>
            <a:off x="1493511" y="7415021"/>
            <a:ext cx="41275" cy="41275"/>
          </a:xfrm>
          <a:custGeom>
            <a:avLst/>
            <a:gdLst/>
            <a:ahLst/>
            <a:cxnLst/>
            <a:rect l="l" t="t" r="r" b="b"/>
            <a:pathLst>
              <a:path w="41275" h="41275">
                <a:moveTo>
                  <a:pt x="0" y="41135"/>
                </a:moveTo>
                <a:lnTo>
                  <a:pt x="41147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7" name="object 87"/>
          <p:cNvSpPr/>
          <p:nvPr/>
        </p:nvSpPr>
        <p:spPr>
          <a:xfrm>
            <a:off x="1493511" y="7415021"/>
            <a:ext cx="41275" cy="41275"/>
          </a:xfrm>
          <a:custGeom>
            <a:avLst/>
            <a:gdLst/>
            <a:ahLst/>
            <a:cxnLst/>
            <a:rect l="l" t="t" r="r" b="b"/>
            <a:pathLst>
              <a:path w="41275" h="41275">
                <a:moveTo>
                  <a:pt x="41147" y="41135"/>
                </a:moveTo>
                <a:lnTo>
                  <a:pt x="0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8" name="object 88"/>
          <p:cNvSpPr/>
          <p:nvPr/>
        </p:nvSpPr>
        <p:spPr>
          <a:xfrm>
            <a:off x="1541009" y="7538681"/>
            <a:ext cx="192405" cy="48260"/>
          </a:xfrm>
          <a:custGeom>
            <a:avLst/>
            <a:gdLst/>
            <a:ahLst/>
            <a:cxnLst/>
            <a:rect l="l" t="t" r="r" b="b"/>
            <a:pathLst>
              <a:path w="192405" h="48259">
                <a:moveTo>
                  <a:pt x="191973" y="0"/>
                </a:moveTo>
                <a:lnTo>
                  <a:pt x="95783" y="0"/>
                </a:lnTo>
                <a:lnTo>
                  <a:pt x="0" y="4798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9" name="object 89"/>
          <p:cNvSpPr/>
          <p:nvPr/>
        </p:nvSpPr>
        <p:spPr>
          <a:xfrm>
            <a:off x="1404471" y="7538681"/>
            <a:ext cx="109855" cy="0"/>
          </a:xfrm>
          <a:custGeom>
            <a:avLst/>
            <a:gdLst/>
            <a:ahLst/>
            <a:cxnLst/>
            <a:rect l="l" t="t" r="r" b="b"/>
            <a:pathLst>
              <a:path w="109855" h="0">
                <a:moveTo>
                  <a:pt x="109613" y="0"/>
                </a:moveTo>
                <a:lnTo>
                  <a:pt x="0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0" name="object 90"/>
          <p:cNvSpPr/>
          <p:nvPr/>
        </p:nvSpPr>
        <p:spPr>
          <a:xfrm>
            <a:off x="1493511" y="7518107"/>
            <a:ext cx="41275" cy="41275"/>
          </a:xfrm>
          <a:custGeom>
            <a:avLst/>
            <a:gdLst/>
            <a:ahLst/>
            <a:cxnLst/>
            <a:rect l="l" t="t" r="r" b="b"/>
            <a:pathLst>
              <a:path w="41275" h="41275">
                <a:moveTo>
                  <a:pt x="0" y="41148"/>
                </a:moveTo>
                <a:lnTo>
                  <a:pt x="41147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1" name="object 91"/>
          <p:cNvSpPr/>
          <p:nvPr/>
        </p:nvSpPr>
        <p:spPr>
          <a:xfrm>
            <a:off x="1493511" y="7518107"/>
            <a:ext cx="41275" cy="41275"/>
          </a:xfrm>
          <a:custGeom>
            <a:avLst/>
            <a:gdLst/>
            <a:ahLst/>
            <a:cxnLst/>
            <a:rect l="l" t="t" r="r" b="b"/>
            <a:pathLst>
              <a:path w="41275" h="41275">
                <a:moveTo>
                  <a:pt x="41147" y="41148"/>
                </a:moveTo>
                <a:lnTo>
                  <a:pt x="0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2" name="object 92"/>
          <p:cNvSpPr/>
          <p:nvPr/>
        </p:nvSpPr>
        <p:spPr>
          <a:xfrm>
            <a:off x="1541009" y="7639519"/>
            <a:ext cx="192405" cy="48260"/>
          </a:xfrm>
          <a:custGeom>
            <a:avLst/>
            <a:gdLst/>
            <a:ahLst/>
            <a:cxnLst/>
            <a:rect l="l" t="t" r="r" b="b"/>
            <a:pathLst>
              <a:path w="192405" h="48259">
                <a:moveTo>
                  <a:pt x="191973" y="0"/>
                </a:moveTo>
                <a:lnTo>
                  <a:pt x="95783" y="0"/>
                </a:lnTo>
                <a:lnTo>
                  <a:pt x="0" y="4798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3" name="object 93"/>
          <p:cNvSpPr/>
          <p:nvPr/>
        </p:nvSpPr>
        <p:spPr>
          <a:xfrm>
            <a:off x="1493511" y="7618958"/>
            <a:ext cx="41275" cy="41275"/>
          </a:xfrm>
          <a:custGeom>
            <a:avLst/>
            <a:gdLst/>
            <a:ahLst/>
            <a:cxnLst/>
            <a:rect l="l" t="t" r="r" b="b"/>
            <a:pathLst>
              <a:path w="41275" h="41275">
                <a:moveTo>
                  <a:pt x="0" y="41122"/>
                </a:moveTo>
                <a:lnTo>
                  <a:pt x="41147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4" name="object 94"/>
          <p:cNvSpPr/>
          <p:nvPr/>
        </p:nvSpPr>
        <p:spPr>
          <a:xfrm>
            <a:off x="1493511" y="7618958"/>
            <a:ext cx="41275" cy="41275"/>
          </a:xfrm>
          <a:custGeom>
            <a:avLst/>
            <a:gdLst/>
            <a:ahLst/>
            <a:cxnLst/>
            <a:rect l="l" t="t" r="r" b="b"/>
            <a:pathLst>
              <a:path w="41275" h="41275">
                <a:moveTo>
                  <a:pt x="41147" y="41122"/>
                </a:moveTo>
                <a:lnTo>
                  <a:pt x="0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5" name="object 95"/>
          <p:cNvSpPr/>
          <p:nvPr/>
        </p:nvSpPr>
        <p:spPr>
          <a:xfrm>
            <a:off x="1541009" y="7740370"/>
            <a:ext cx="192405" cy="48260"/>
          </a:xfrm>
          <a:custGeom>
            <a:avLst/>
            <a:gdLst/>
            <a:ahLst/>
            <a:cxnLst/>
            <a:rect l="l" t="t" r="r" b="b"/>
            <a:pathLst>
              <a:path w="192405" h="48259">
                <a:moveTo>
                  <a:pt x="191973" y="0"/>
                </a:moveTo>
                <a:lnTo>
                  <a:pt x="95783" y="0"/>
                </a:lnTo>
                <a:lnTo>
                  <a:pt x="0" y="4798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6" name="object 96"/>
          <p:cNvSpPr/>
          <p:nvPr/>
        </p:nvSpPr>
        <p:spPr>
          <a:xfrm>
            <a:off x="1404471" y="7740370"/>
            <a:ext cx="109855" cy="0"/>
          </a:xfrm>
          <a:custGeom>
            <a:avLst/>
            <a:gdLst/>
            <a:ahLst/>
            <a:cxnLst/>
            <a:rect l="l" t="t" r="r" b="b"/>
            <a:pathLst>
              <a:path w="109855" h="0">
                <a:moveTo>
                  <a:pt x="109613" y="0"/>
                </a:moveTo>
                <a:lnTo>
                  <a:pt x="0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7" name="object 97"/>
          <p:cNvSpPr/>
          <p:nvPr/>
        </p:nvSpPr>
        <p:spPr>
          <a:xfrm>
            <a:off x="1493511" y="7719796"/>
            <a:ext cx="41275" cy="41275"/>
          </a:xfrm>
          <a:custGeom>
            <a:avLst/>
            <a:gdLst/>
            <a:ahLst/>
            <a:cxnLst/>
            <a:rect l="l" t="t" r="r" b="b"/>
            <a:pathLst>
              <a:path w="41275" h="41275">
                <a:moveTo>
                  <a:pt x="0" y="41135"/>
                </a:moveTo>
                <a:lnTo>
                  <a:pt x="41147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8" name="object 98"/>
          <p:cNvSpPr/>
          <p:nvPr/>
        </p:nvSpPr>
        <p:spPr>
          <a:xfrm>
            <a:off x="1493511" y="7719796"/>
            <a:ext cx="41275" cy="41275"/>
          </a:xfrm>
          <a:custGeom>
            <a:avLst/>
            <a:gdLst/>
            <a:ahLst/>
            <a:cxnLst/>
            <a:rect l="l" t="t" r="r" b="b"/>
            <a:pathLst>
              <a:path w="41275" h="41275">
                <a:moveTo>
                  <a:pt x="41147" y="41135"/>
                </a:moveTo>
                <a:lnTo>
                  <a:pt x="0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9" name="object 99"/>
          <p:cNvSpPr/>
          <p:nvPr/>
        </p:nvSpPr>
        <p:spPr>
          <a:xfrm>
            <a:off x="1678562" y="7381620"/>
            <a:ext cx="74295" cy="413384"/>
          </a:xfrm>
          <a:custGeom>
            <a:avLst/>
            <a:gdLst/>
            <a:ahLst/>
            <a:cxnLst/>
            <a:rect l="l" t="t" r="r" b="b"/>
            <a:pathLst>
              <a:path w="74294" h="413384">
                <a:moveTo>
                  <a:pt x="73774" y="206641"/>
                </a:moveTo>
                <a:lnTo>
                  <a:pt x="70876" y="126208"/>
                </a:lnTo>
                <a:lnTo>
                  <a:pt x="62971" y="60525"/>
                </a:lnTo>
                <a:lnTo>
                  <a:pt x="51244" y="16239"/>
                </a:lnTo>
                <a:lnTo>
                  <a:pt x="36880" y="0"/>
                </a:lnTo>
                <a:lnTo>
                  <a:pt x="22524" y="16239"/>
                </a:lnTo>
                <a:lnTo>
                  <a:pt x="10801" y="60525"/>
                </a:lnTo>
                <a:lnTo>
                  <a:pt x="2897" y="126208"/>
                </a:lnTo>
                <a:lnTo>
                  <a:pt x="0" y="206641"/>
                </a:lnTo>
                <a:lnTo>
                  <a:pt x="2897" y="287076"/>
                </a:lnTo>
                <a:lnTo>
                  <a:pt x="10801" y="352764"/>
                </a:lnTo>
                <a:lnTo>
                  <a:pt x="22524" y="397054"/>
                </a:lnTo>
                <a:lnTo>
                  <a:pt x="36880" y="413296"/>
                </a:lnTo>
                <a:lnTo>
                  <a:pt x="51244" y="397054"/>
                </a:lnTo>
                <a:lnTo>
                  <a:pt x="62971" y="352764"/>
                </a:lnTo>
                <a:lnTo>
                  <a:pt x="70876" y="287076"/>
                </a:lnTo>
                <a:lnTo>
                  <a:pt x="73774" y="206641"/>
                </a:lnTo>
                <a:close/>
              </a:path>
            </a:pathLst>
          </a:custGeom>
          <a:ln w="9525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0" name="object 100"/>
          <p:cNvSpPr/>
          <p:nvPr/>
        </p:nvSpPr>
        <p:spPr>
          <a:xfrm>
            <a:off x="1606287" y="7318120"/>
            <a:ext cx="109220" cy="381000"/>
          </a:xfrm>
          <a:custGeom>
            <a:avLst/>
            <a:gdLst/>
            <a:ahLst/>
            <a:cxnLst/>
            <a:rect l="l" t="t" r="r" b="b"/>
            <a:pathLst>
              <a:path w="109219" h="381000">
                <a:moveTo>
                  <a:pt x="109156" y="63500"/>
                </a:moveTo>
                <a:lnTo>
                  <a:pt x="109156" y="0"/>
                </a:lnTo>
                <a:lnTo>
                  <a:pt x="0" y="0"/>
                </a:lnTo>
                <a:lnTo>
                  <a:pt x="0" y="380974"/>
                </a:lnTo>
              </a:path>
            </a:pathLst>
          </a:custGeom>
          <a:ln w="9525">
            <a:solidFill>
              <a:srgbClr val="231F20"/>
            </a:solidFill>
            <a:prstDash val="sysDot"/>
          </a:ln>
        </p:spPr>
        <p:txBody>
          <a:bodyPr wrap="square" lIns="0" tIns="0" rIns="0" bIns="0" rtlCol="0"/>
          <a:lstStyle/>
          <a:p/>
        </p:txBody>
      </p:sp>
      <p:sp>
        <p:nvSpPr>
          <p:cNvPr id="101" name="object 101"/>
          <p:cNvSpPr/>
          <p:nvPr/>
        </p:nvSpPr>
        <p:spPr>
          <a:xfrm>
            <a:off x="2108267" y="8216023"/>
            <a:ext cx="381635" cy="0"/>
          </a:xfrm>
          <a:custGeom>
            <a:avLst/>
            <a:gdLst/>
            <a:ahLst/>
            <a:cxnLst/>
            <a:rect l="l" t="t" r="r" b="b"/>
            <a:pathLst>
              <a:path w="381635" h="0">
                <a:moveTo>
                  <a:pt x="0" y="0"/>
                </a:moveTo>
                <a:lnTo>
                  <a:pt x="381025" y="0"/>
                </a:lnTo>
              </a:path>
            </a:pathLst>
          </a:custGeom>
          <a:ln w="9525">
            <a:solidFill>
              <a:srgbClr val="231F20"/>
            </a:solidFill>
            <a:prstDash val="sysDot"/>
          </a:ln>
        </p:spPr>
        <p:txBody>
          <a:bodyPr wrap="square" lIns="0" tIns="0" rIns="0" bIns="0" rtlCol="0"/>
          <a:lstStyle/>
          <a:p/>
        </p:txBody>
      </p:sp>
      <p:sp>
        <p:nvSpPr>
          <p:cNvPr id="102" name="object 102"/>
          <p:cNvSpPr/>
          <p:nvPr/>
        </p:nvSpPr>
        <p:spPr>
          <a:xfrm>
            <a:off x="1589891" y="7687779"/>
            <a:ext cx="33655" cy="62230"/>
          </a:xfrm>
          <a:custGeom>
            <a:avLst/>
            <a:gdLst/>
            <a:ahLst/>
            <a:cxnLst/>
            <a:rect l="l" t="t" r="r" b="b"/>
            <a:pathLst>
              <a:path w="33655" h="62229">
                <a:moveTo>
                  <a:pt x="33197" y="0"/>
                </a:moveTo>
                <a:lnTo>
                  <a:pt x="0" y="0"/>
                </a:lnTo>
                <a:lnTo>
                  <a:pt x="16586" y="61950"/>
                </a:lnTo>
                <a:lnTo>
                  <a:pt x="33197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3" name="object 103"/>
          <p:cNvSpPr/>
          <p:nvPr/>
        </p:nvSpPr>
        <p:spPr>
          <a:xfrm>
            <a:off x="1282411" y="7495907"/>
            <a:ext cx="1130935" cy="999490"/>
          </a:xfrm>
          <a:custGeom>
            <a:avLst/>
            <a:gdLst/>
            <a:ahLst/>
            <a:cxnLst/>
            <a:rect l="l" t="t" r="r" b="b"/>
            <a:pathLst>
              <a:path w="1130935" h="999490">
                <a:moveTo>
                  <a:pt x="0" y="0"/>
                </a:moveTo>
                <a:lnTo>
                  <a:pt x="1130706" y="0"/>
                </a:lnTo>
                <a:lnTo>
                  <a:pt x="1130706" y="999172"/>
                </a:lnTo>
              </a:path>
            </a:pathLst>
          </a:custGeom>
          <a:ln w="9525">
            <a:solidFill>
              <a:srgbClr val="009D57"/>
            </a:solidFill>
            <a:prstDash val="sysDot"/>
          </a:ln>
        </p:spPr>
        <p:txBody>
          <a:bodyPr wrap="square" lIns="0" tIns="0" rIns="0" bIns="0" rtlCol="0"/>
          <a:lstStyle/>
          <a:p/>
        </p:txBody>
      </p:sp>
      <p:sp>
        <p:nvSpPr>
          <p:cNvPr id="104" name="object 104"/>
          <p:cNvSpPr/>
          <p:nvPr/>
        </p:nvSpPr>
        <p:spPr>
          <a:xfrm>
            <a:off x="2396722" y="8483751"/>
            <a:ext cx="33655" cy="62230"/>
          </a:xfrm>
          <a:custGeom>
            <a:avLst/>
            <a:gdLst/>
            <a:ahLst/>
            <a:cxnLst/>
            <a:rect l="l" t="t" r="r" b="b"/>
            <a:pathLst>
              <a:path w="33655" h="62229">
                <a:moveTo>
                  <a:pt x="33197" y="0"/>
                </a:moveTo>
                <a:lnTo>
                  <a:pt x="0" y="0"/>
                </a:lnTo>
                <a:lnTo>
                  <a:pt x="16586" y="61950"/>
                </a:lnTo>
                <a:lnTo>
                  <a:pt x="33197" y="0"/>
                </a:lnTo>
                <a:close/>
              </a:path>
            </a:pathLst>
          </a:custGeom>
          <a:solidFill>
            <a:srgbClr val="009D5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5" name="object 105"/>
          <p:cNvSpPr/>
          <p:nvPr/>
        </p:nvSpPr>
        <p:spPr>
          <a:xfrm>
            <a:off x="2197370" y="7479512"/>
            <a:ext cx="62230" cy="33655"/>
          </a:xfrm>
          <a:custGeom>
            <a:avLst/>
            <a:gdLst/>
            <a:ahLst/>
            <a:cxnLst/>
            <a:rect l="l" t="t" r="r" b="b"/>
            <a:pathLst>
              <a:path w="62230" h="33654">
                <a:moveTo>
                  <a:pt x="0" y="0"/>
                </a:moveTo>
                <a:lnTo>
                  <a:pt x="0" y="33197"/>
                </a:lnTo>
                <a:lnTo>
                  <a:pt x="61950" y="16611"/>
                </a:lnTo>
                <a:lnTo>
                  <a:pt x="0" y="0"/>
                </a:lnTo>
                <a:close/>
              </a:path>
            </a:pathLst>
          </a:custGeom>
          <a:solidFill>
            <a:srgbClr val="009D5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6" name="object 106"/>
          <p:cNvSpPr/>
          <p:nvPr/>
        </p:nvSpPr>
        <p:spPr>
          <a:xfrm>
            <a:off x="1860299" y="7877898"/>
            <a:ext cx="152400" cy="1018540"/>
          </a:xfrm>
          <a:custGeom>
            <a:avLst/>
            <a:gdLst/>
            <a:ahLst/>
            <a:cxnLst/>
            <a:rect l="l" t="t" r="r" b="b"/>
            <a:pathLst>
              <a:path w="152400" h="1018540">
                <a:moveTo>
                  <a:pt x="152400" y="676236"/>
                </a:moveTo>
                <a:lnTo>
                  <a:pt x="152400" y="0"/>
                </a:lnTo>
                <a:lnTo>
                  <a:pt x="0" y="0"/>
                </a:lnTo>
                <a:lnTo>
                  <a:pt x="0" y="1018095"/>
                </a:lnTo>
              </a:path>
            </a:pathLst>
          </a:custGeom>
          <a:ln w="9525">
            <a:solidFill>
              <a:srgbClr val="009D57"/>
            </a:solidFill>
            <a:prstDash val="sysDot"/>
          </a:ln>
        </p:spPr>
        <p:txBody>
          <a:bodyPr wrap="square" lIns="0" tIns="0" rIns="0" bIns="0" rtlCol="0"/>
          <a:lstStyle/>
          <a:p/>
        </p:txBody>
      </p:sp>
      <p:sp>
        <p:nvSpPr>
          <p:cNvPr id="107" name="object 107"/>
          <p:cNvSpPr/>
          <p:nvPr/>
        </p:nvSpPr>
        <p:spPr>
          <a:xfrm>
            <a:off x="1843700" y="8878493"/>
            <a:ext cx="33655" cy="62230"/>
          </a:xfrm>
          <a:custGeom>
            <a:avLst/>
            <a:gdLst/>
            <a:ahLst/>
            <a:cxnLst/>
            <a:rect l="l" t="t" r="r" b="b"/>
            <a:pathLst>
              <a:path w="33655" h="62229">
                <a:moveTo>
                  <a:pt x="33210" y="0"/>
                </a:moveTo>
                <a:lnTo>
                  <a:pt x="0" y="0"/>
                </a:lnTo>
                <a:lnTo>
                  <a:pt x="16598" y="61950"/>
                </a:lnTo>
                <a:lnTo>
                  <a:pt x="33210" y="0"/>
                </a:lnTo>
                <a:close/>
              </a:path>
            </a:pathLst>
          </a:custGeom>
          <a:solidFill>
            <a:srgbClr val="009D5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8" name="object 108"/>
          <p:cNvSpPr/>
          <p:nvPr/>
        </p:nvSpPr>
        <p:spPr>
          <a:xfrm>
            <a:off x="1996304" y="8190420"/>
            <a:ext cx="33655" cy="62230"/>
          </a:xfrm>
          <a:custGeom>
            <a:avLst/>
            <a:gdLst/>
            <a:ahLst/>
            <a:cxnLst/>
            <a:rect l="l" t="t" r="r" b="b"/>
            <a:pathLst>
              <a:path w="33655" h="62229">
                <a:moveTo>
                  <a:pt x="16611" y="0"/>
                </a:moveTo>
                <a:lnTo>
                  <a:pt x="0" y="61950"/>
                </a:lnTo>
                <a:lnTo>
                  <a:pt x="33210" y="61950"/>
                </a:lnTo>
                <a:lnTo>
                  <a:pt x="16611" y="0"/>
                </a:lnTo>
                <a:close/>
              </a:path>
            </a:pathLst>
          </a:custGeom>
          <a:solidFill>
            <a:srgbClr val="009D5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9" name="object 109"/>
          <p:cNvSpPr/>
          <p:nvPr/>
        </p:nvSpPr>
        <p:spPr>
          <a:xfrm>
            <a:off x="1257011" y="7762595"/>
            <a:ext cx="600710" cy="1177925"/>
          </a:xfrm>
          <a:custGeom>
            <a:avLst/>
            <a:gdLst/>
            <a:ahLst/>
            <a:cxnLst/>
            <a:rect l="l" t="t" r="r" b="b"/>
            <a:pathLst>
              <a:path w="600710" h="1177925">
                <a:moveTo>
                  <a:pt x="0" y="0"/>
                </a:moveTo>
                <a:lnTo>
                  <a:pt x="0" y="1177848"/>
                </a:lnTo>
                <a:lnTo>
                  <a:pt x="600113" y="1177848"/>
                </a:lnTo>
              </a:path>
            </a:pathLst>
          </a:custGeom>
          <a:ln w="9524">
            <a:solidFill>
              <a:srgbClr val="009D57"/>
            </a:solidFill>
            <a:prstDash val="sysDot"/>
          </a:ln>
        </p:spPr>
        <p:txBody>
          <a:bodyPr wrap="square" lIns="0" tIns="0" rIns="0" bIns="0" rtlCol="0"/>
          <a:lstStyle/>
          <a:p/>
        </p:txBody>
      </p:sp>
      <p:sp>
        <p:nvSpPr>
          <p:cNvPr id="110" name="object 110"/>
          <p:cNvSpPr/>
          <p:nvPr/>
        </p:nvSpPr>
        <p:spPr>
          <a:xfrm>
            <a:off x="1240616" y="7714208"/>
            <a:ext cx="33655" cy="62230"/>
          </a:xfrm>
          <a:custGeom>
            <a:avLst/>
            <a:gdLst/>
            <a:ahLst/>
            <a:cxnLst/>
            <a:rect l="l" t="t" r="r" b="b"/>
            <a:pathLst>
              <a:path w="33655" h="62229">
                <a:moveTo>
                  <a:pt x="16611" y="0"/>
                </a:moveTo>
                <a:lnTo>
                  <a:pt x="0" y="61937"/>
                </a:lnTo>
                <a:lnTo>
                  <a:pt x="33210" y="61937"/>
                </a:lnTo>
                <a:lnTo>
                  <a:pt x="16611" y="0"/>
                </a:lnTo>
                <a:close/>
              </a:path>
            </a:pathLst>
          </a:custGeom>
          <a:solidFill>
            <a:srgbClr val="009D5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1" name="object 111"/>
          <p:cNvSpPr/>
          <p:nvPr/>
        </p:nvSpPr>
        <p:spPr>
          <a:xfrm>
            <a:off x="2211873" y="8572766"/>
            <a:ext cx="184810" cy="189623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2" name="object 112"/>
          <p:cNvSpPr/>
          <p:nvPr/>
        </p:nvSpPr>
        <p:spPr>
          <a:xfrm>
            <a:off x="2543025" y="8676881"/>
            <a:ext cx="48260" cy="37465"/>
          </a:xfrm>
          <a:custGeom>
            <a:avLst/>
            <a:gdLst/>
            <a:ahLst/>
            <a:cxnLst/>
            <a:rect l="l" t="t" r="r" b="b"/>
            <a:pathLst>
              <a:path w="48260" h="37465">
                <a:moveTo>
                  <a:pt x="16434" y="3479"/>
                </a:moveTo>
                <a:lnTo>
                  <a:pt x="25866" y="387"/>
                </a:lnTo>
                <a:lnTo>
                  <a:pt x="34780" y="0"/>
                </a:lnTo>
                <a:lnTo>
                  <a:pt x="42107" y="2222"/>
                </a:lnTo>
                <a:lnTo>
                  <a:pt x="46774" y="6959"/>
                </a:lnTo>
                <a:lnTo>
                  <a:pt x="47790" y="13597"/>
                </a:lnTo>
                <a:lnTo>
                  <a:pt x="45218" y="20883"/>
                </a:lnTo>
                <a:lnTo>
                  <a:pt x="39570" y="27796"/>
                </a:lnTo>
                <a:lnTo>
                  <a:pt x="31356" y="33312"/>
                </a:lnTo>
                <a:lnTo>
                  <a:pt x="21935" y="36690"/>
                </a:lnTo>
                <a:lnTo>
                  <a:pt x="13019" y="37225"/>
                </a:lnTo>
                <a:lnTo>
                  <a:pt x="5687" y="35056"/>
                </a:lnTo>
                <a:lnTo>
                  <a:pt x="1016" y="30327"/>
                </a:lnTo>
                <a:lnTo>
                  <a:pt x="0" y="23687"/>
                </a:lnTo>
                <a:lnTo>
                  <a:pt x="2572" y="16346"/>
                </a:lnTo>
                <a:lnTo>
                  <a:pt x="8220" y="9283"/>
                </a:lnTo>
                <a:lnTo>
                  <a:pt x="16434" y="3479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3" name="object 113"/>
          <p:cNvSpPr/>
          <p:nvPr/>
        </p:nvSpPr>
        <p:spPr>
          <a:xfrm>
            <a:off x="2711098" y="8800667"/>
            <a:ext cx="135255" cy="312420"/>
          </a:xfrm>
          <a:custGeom>
            <a:avLst/>
            <a:gdLst/>
            <a:ahLst/>
            <a:cxnLst/>
            <a:rect l="l" t="t" r="r" b="b"/>
            <a:pathLst>
              <a:path w="135255" h="312420">
                <a:moveTo>
                  <a:pt x="0" y="0"/>
                </a:moveTo>
                <a:lnTo>
                  <a:pt x="44742" y="236143"/>
                </a:lnTo>
                <a:lnTo>
                  <a:pt x="38241" y="238131"/>
                </a:lnTo>
                <a:lnTo>
                  <a:pt x="24423" y="245337"/>
                </a:lnTo>
                <a:lnTo>
                  <a:pt x="11818" y="259627"/>
                </a:lnTo>
                <a:lnTo>
                  <a:pt x="8953" y="282867"/>
                </a:lnTo>
                <a:lnTo>
                  <a:pt x="58661" y="312178"/>
                </a:lnTo>
                <a:lnTo>
                  <a:pt x="135242" y="286854"/>
                </a:lnTo>
                <a:lnTo>
                  <a:pt x="135242" y="30822"/>
                </a:lnTo>
                <a:lnTo>
                  <a:pt x="0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4" name="object 114"/>
          <p:cNvSpPr/>
          <p:nvPr/>
        </p:nvSpPr>
        <p:spPr>
          <a:xfrm>
            <a:off x="2711098" y="8800667"/>
            <a:ext cx="135255" cy="312420"/>
          </a:xfrm>
          <a:custGeom>
            <a:avLst/>
            <a:gdLst/>
            <a:ahLst/>
            <a:cxnLst/>
            <a:rect l="l" t="t" r="r" b="b"/>
            <a:pathLst>
              <a:path w="135255" h="312420">
                <a:moveTo>
                  <a:pt x="0" y="0"/>
                </a:moveTo>
                <a:lnTo>
                  <a:pt x="135242" y="30822"/>
                </a:lnTo>
                <a:lnTo>
                  <a:pt x="135242" y="286854"/>
                </a:lnTo>
                <a:lnTo>
                  <a:pt x="58661" y="312178"/>
                </a:lnTo>
                <a:lnTo>
                  <a:pt x="8953" y="282867"/>
                </a:lnTo>
                <a:lnTo>
                  <a:pt x="11818" y="259627"/>
                </a:lnTo>
                <a:lnTo>
                  <a:pt x="24423" y="245337"/>
                </a:lnTo>
                <a:lnTo>
                  <a:pt x="38241" y="238131"/>
                </a:lnTo>
                <a:lnTo>
                  <a:pt x="44742" y="236143"/>
                </a:lnTo>
                <a:lnTo>
                  <a:pt x="0" y="0"/>
                </a:lnTo>
                <a:close/>
              </a:path>
            </a:pathLst>
          </a:custGeom>
          <a:ln w="635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5" name="object 115"/>
          <p:cNvSpPr/>
          <p:nvPr/>
        </p:nvSpPr>
        <p:spPr>
          <a:xfrm>
            <a:off x="2577671" y="8461616"/>
            <a:ext cx="328510" cy="356641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6" name="object 116"/>
          <p:cNvSpPr/>
          <p:nvPr/>
        </p:nvSpPr>
        <p:spPr>
          <a:xfrm>
            <a:off x="2748385" y="8802661"/>
            <a:ext cx="46355" cy="299085"/>
          </a:xfrm>
          <a:custGeom>
            <a:avLst/>
            <a:gdLst/>
            <a:ahLst/>
            <a:cxnLst/>
            <a:rect l="l" t="t" r="r" b="b"/>
            <a:pathLst>
              <a:path w="46355" h="299084">
                <a:moveTo>
                  <a:pt x="0" y="298754"/>
                </a:moveTo>
                <a:lnTo>
                  <a:pt x="4490" y="280753"/>
                </a:lnTo>
                <a:lnTo>
                  <a:pt x="15787" y="266892"/>
                </a:lnTo>
                <a:lnTo>
                  <a:pt x="30630" y="257033"/>
                </a:lnTo>
                <a:lnTo>
                  <a:pt x="45758" y="251040"/>
                </a:lnTo>
                <a:lnTo>
                  <a:pt x="18897" y="0"/>
                </a:lnTo>
              </a:path>
            </a:pathLst>
          </a:custGeom>
          <a:ln w="17779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7" name="object 117"/>
          <p:cNvSpPr/>
          <p:nvPr/>
        </p:nvSpPr>
        <p:spPr>
          <a:xfrm>
            <a:off x="2860259" y="8784272"/>
            <a:ext cx="33020" cy="51435"/>
          </a:xfrm>
          <a:custGeom>
            <a:avLst/>
            <a:gdLst/>
            <a:ahLst/>
            <a:cxnLst/>
            <a:rect l="l" t="t" r="r" b="b"/>
            <a:pathLst>
              <a:path w="33019" h="51434">
                <a:moveTo>
                  <a:pt x="0" y="23367"/>
                </a:moveTo>
                <a:lnTo>
                  <a:pt x="2403" y="13698"/>
                </a:lnTo>
                <a:lnTo>
                  <a:pt x="6900" y="6083"/>
                </a:lnTo>
                <a:lnTo>
                  <a:pt x="12796" y="1268"/>
                </a:lnTo>
                <a:lnTo>
                  <a:pt x="19392" y="0"/>
                </a:lnTo>
                <a:lnTo>
                  <a:pt x="25471" y="2730"/>
                </a:lnTo>
                <a:lnTo>
                  <a:pt x="30013" y="8816"/>
                </a:lnTo>
                <a:lnTo>
                  <a:pt x="32598" y="17327"/>
                </a:lnTo>
                <a:lnTo>
                  <a:pt x="32804" y="27330"/>
                </a:lnTo>
                <a:lnTo>
                  <a:pt x="30408" y="37072"/>
                </a:lnTo>
                <a:lnTo>
                  <a:pt x="25914" y="44857"/>
                </a:lnTo>
                <a:lnTo>
                  <a:pt x="20020" y="49845"/>
                </a:lnTo>
                <a:lnTo>
                  <a:pt x="13423" y="51193"/>
                </a:lnTo>
                <a:lnTo>
                  <a:pt x="7340" y="48383"/>
                </a:lnTo>
                <a:lnTo>
                  <a:pt x="2797" y="42124"/>
                </a:lnTo>
                <a:lnTo>
                  <a:pt x="211" y="33443"/>
                </a:lnTo>
                <a:lnTo>
                  <a:pt x="0" y="23367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8" name="object 118"/>
          <p:cNvSpPr/>
          <p:nvPr/>
        </p:nvSpPr>
        <p:spPr>
          <a:xfrm>
            <a:off x="2629678" y="8742374"/>
            <a:ext cx="0" cy="324485"/>
          </a:xfrm>
          <a:custGeom>
            <a:avLst/>
            <a:gdLst/>
            <a:ahLst/>
            <a:cxnLst/>
            <a:rect l="l" t="t" r="r" b="b"/>
            <a:pathLst>
              <a:path w="0" h="324484">
                <a:moveTo>
                  <a:pt x="0" y="323862"/>
                </a:moveTo>
                <a:lnTo>
                  <a:pt x="0" y="0"/>
                </a:lnTo>
              </a:path>
            </a:pathLst>
          </a:custGeom>
          <a:ln w="381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9" name="object 119"/>
          <p:cNvSpPr/>
          <p:nvPr/>
        </p:nvSpPr>
        <p:spPr>
          <a:xfrm>
            <a:off x="2615111" y="8698496"/>
            <a:ext cx="29209" cy="53975"/>
          </a:xfrm>
          <a:custGeom>
            <a:avLst/>
            <a:gdLst/>
            <a:ahLst/>
            <a:cxnLst/>
            <a:rect l="l" t="t" r="r" b="b"/>
            <a:pathLst>
              <a:path w="29210" h="53975">
                <a:moveTo>
                  <a:pt x="14389" y="0"/>
                </a:moveTo>
                <a:lnTo>
                  <a:pt x="0" y="53695"/>
                </a:lnTo>
                <a:lnTo>
                  <a:pt x="28778" y="53695"/>
                </a:lnTo>
                <a:lnTo>
                  <a:pt x="14389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0" name="object 120"/>
          <p:cNvSpPr/>
          <p:nvPr/>
        </p:nvSpPr>
        <p:spPr>
          <a:xfrm>
            <a:off x="2615467" y="9056420"/>
            <a:ext cx="29209" cy="53975"/>
          </a:xfrm>
          <a:custGeom>
            <a:avLst/>
            <a:gdLst/>
            <a:ahLst/>
            <a:cxnLst/>
            <a:rect l="l" t="t" r="r" b="b"/>
            <a:pathLst>
              <a:path w="29210" h="53975">
                <a:moveTo>
                  <a:pt x="28778" y="0"/>
                </a:moveTo>
                <a:lnTo>
                  <a:pt x="0" y="0"/>
                </a:lnTo>
                <a:lnTo>
                  <a:pt x="14389" y="53670"/>
                </a:lnTo>
                <a:lnTo>
                  <a:pt x="28778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1" name="object 121"/>
          <p:cNvSpPr txBox="1"/>
          <p:nvPr/>
        </p:nvSpPr>
        <p:spPr>
          <a:xfrm>
            <a:off x="684523" y="8628336"/>
            <a:ext cx="175895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700" spc="-5" i="1">
                <a:solidFill>
                  <a:srgbClr val="231F20"/>
                </a:solidFill>
                <a:latin typeface="Arial"/>
                <a:cs typeface="Arial"/>
              </a:rPr>
              <a:t>R</a:t>
            </a:r>
            <a:r>
              <a:rPr dirty="0" baseline="-22222" sz="750" spc="-7">
                <a:solidFill>
                  <a:srgbClr val="231F20"/>
                </a:solidFill>
                <a:latin typeface="Arial"/>
                <a:cs typeface="Arial"/>
              </a:rPr>
              <a:t>n</a:t>
            </a:r>
            <a:endParaRPr baseline="-22222" sz="750">
              <a:latin typeface="Arial"/>
              <a:cs typeface="Arial"/>
            </a:endParaRPr>
          </a:p>
        </p:txBody>
      </p:sp>
      <p:sp>
        <p:nvSpPr>
          <p:cNvPr id="122" name="object 122"/>
          <p:cNvSpPr txBox="1"/>
          <p:nvPr/>
        </p:nvSpPr>
        <p:spPr>
          <a:xfrm>
            <a:off x="1303540" y="8631397"/>
            <a:ext cx="182880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700" spc="-5" i="1">
                <a:solidFill>
                  <a:srgbClr val="231F20"/>
                </a:solidFill>
                <a:latin typeface="Arial"/>
                <a:cs typeface="Arial"/>
              </a:rPr>
              <a:t>R</a:t>
            </a:r>
            <a:r>
              <a:rPr dirty="0" baseline="-22222" sz="750" spc="-7">
                <a:solidFill>
                  <a:srgbClr val="231F20"/>
                </a:solidFill>
                <a:latin typeface="Arial"/>
                <a:cs typeface="Arial"/>
              </a:rPr>
              <a:t>A</a:t>
            </a:r>
            <a:endParaRPr baseline="-22222" sz="750">
              <a:latin typeface="Arial"/>
              <a:cs typeface="Arial"/>
            </a:endParaRPr>
          </a:p>
        </p:txBody>
      </p:sp>
      <p:sp>
        <p:nvSpPr>
          <p:cNvPr id="123" name="object 123"/>
          <p:cNvSpPr txBox="1"/>
          <p:nvPr/>
        </p:nvSpPr>
        <p:spPr>
          <a:xfrm>
            <a:off x="2628662" y="9074743"/>
            <a:ext cx="212090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98755" algn="l"/>
              </a:tabLst>
            </a:pPr>
            <a:r>
              <a:rPr dirty="0" u="sng" sz="700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Arial"/>
                <a:cs typeface="Arial"/>
              </a:rPr>
              <a:t> </a:t>
            </a:r>
            <a:r>
              <a:rPr dirty="0" u="sng" sz="700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Arial"/>
                <a:cs typeface="Arial"/>
              </a:rPr>
              <a:t>	</a:t>
            </a:r>
            <a:endParaRPr sz="700">
              <a:latin typeface="Arial"/>
              <a:cs typeface="Arial"/>
            </a:endParaRPr>
          </a:p>
        </p:txBody>
      </p:sp>
      <p:sp>
        <p:nvSpPr>
          <p:cNvPr id="124" name="object 124"/>
          <p:cNvSpPr txBox="1"/>
          <p:nvPr/>
        </p:nvSpPr>
        <p:spPr>
          <a:xfrm>
            <a:off x="1680112" y="8968080"/>
            <a:ext cx="474345" cy="3454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Electrodo 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de tierra</a:t>
            </a:r>
            <a:r>
              <a:rPr dirty="0" sz="700" spc="-7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de  instalación</a:t>
            </a:r>
            <a:endParaRPr sz="700">
              <a:latin typeface="Arial"/>
              <a:cs typeface="Arial"/>
            </a:endParaRPr>
          </a:p>
        </p:txBody>
      </p:sp>
      <p:sp>
        <p:nvSpPr>
          <p:cNvPr id="125" name="object 125"/>
          <p:cNvSpPr txBox="1"/>
          <p:nvPr/>
        </p:nvSpPr>
        <p:spPr>
          <a:xfrm>
            <a:off x="1006933" y="8968080"/>
            <a:ext cx="612140" cy="4521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142240">
              <a:lnSpc>
                <a:spcPct val="100000"/>
              </a:lnSpc>
              <a:spcBef>
                <a:spcPts val="100"/>
              </a:spcBef>
            </a:pP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Electrodo 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de tierra</a:t>
            </a:r>
            <a:r>
              <a:rPr dirty="0" sz="700" spc="-7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de  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centro</a:t>
            </a:r>
            <a:r>
              <a:rPr dirty="0" sz="700" spc="-2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de</a:t>
            </a:r>
            <a:endParaRPr sz="7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transformación</a:t>
            </a:r>
            <a:endParaRPr sz="700">
              <a:latin typeface="Arial"/>
              <a:cs typeface="Arial"/>
            </a:endParaRPr>
          </a:p>
        </p:txBody>
      </p:sp>
      <p:sp>
        <p:nvSpPr>
          <p:cNvPr id="126" name="object 126"/>
          <p:cNvSpPr txBox="1"/>
          <p:nvPr/>
        </p:nvSpPr>
        <p:spPr>
          <a:xfrm>
            <a:off x="526926" y="9474580"/>
            <a:ext cx="2083435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 spc="-10" b="1" i="1">
                <a:solidFill>
                  <a:srgbClr val="009D57"/>
                </a:solidFill>
                <a:latin typeface="Arial"/>
                <a:cs typeface="Arial"/>
              </a:rPr>
              <a:t>Fig. </a:t>
            </a:r>
            <a:r>
              <a:rPr dirty="0" sz="700" spc="-20" b="1" i="1">
                <a:solidFill>
                  <a:srgbClr val="009D57"/>
                </a:solidFill>
                <a:latin typeface="Arial"/>
                <a:cs typeface="Arial"/>
              </a:rPr>
              <a:t>F9: </a:t>
            </a:r>
            <a:r>
              <a:rPr dirty="0" sz="700" spc="-10" i="1">
                <a:solidFill>
                  <a:srgbClr val="231F20"/>
                </a:solidFill>
                <a:latin typeface="Arial"/>
                <a:cs typeface="Arial"/>
              </a:rPr>
              <a:t>Desconexión </a:t>
            </a:r>
            <a:r>
              <a:rPr dirty="0" sz="700" i="1">
                <a:solidFill>
                  <a:srgbClr val="231F20"/>
                </a:solidFill>
                <a:latin typeface="Arial"/>
                <a:cs typeface="Arial"/>
              </a:rPr>
              <a:t>automática </a:t>
            </a:r>
            <a:r>
              <a:rPr dirty="0" sz="700" spc="-10" i="1">
                <a:solidFill>
                  <a:srgbClr val="231F20"/>
                </a:solidFill>
                <a:latin typeface="Arial"/>
                <a:cs typeface="Arial"/>
              </a:rPr>
              <a:t>en el </a:t>
            </a:r>
            <a:r>
              <a:rPr dirty="0" sz="700" spc="-5" i="1">
                <a:solidFill>
                  <a:srgbClr val="231F20"/>
                </a:solidFill>
                <a:latin typeface="Arial"/>
                <a:cs typeface="Arial"/>
              </a:rPr>
              <a:t>esquema</a:t>
            </a:r>
            <a:r>
              <a:rPr dirty="0" sz="700" spc="50" i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 spc="-20" i="1">
                <a:solidFill>
                  <a:srgbClr val="231F20"/>
                </a:solidFill>
                <a:latin typeface="Arial"/>
                <a:cs typeface="Arial"/>
              </a:rPr>
              <a:t>TT.</a:t>
            </a:r>
            <a:endParaRPr sz="700">
              <a:latin typeface="Arial"/>
              <a:cs typeface="Arial"/>
            </a:endParaRPr>
          </a:p>
        </p:txBody>
      </p:sp>
      <p:sp>
        <p:nvSpPr>
          <p:cNvPr id="127" name="object 127"/>
          <p:cNvSpPr txBox="1"/>
          <p:nvPr/>
        </p:nvSpPr>
        <p:spPr>
          <a:xfrm>
            <a:off x="3178509" y="6934085"/>
            <a:ext cx="3772535" cy="34734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957580">
              <a:lnSpc>
                <a:spcPct val="100000"/>
              </a:lnSpc>
              <a:spcBef>
                <a:spcPts val="100"/>
              </a:spcBef>
            </a:pP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(1) </a:t>
            </a:r>
            <a:r>
              <a:rPr dirty="0" sz="700" spc="-10" i="1">
                <a:solidFill>
                  <a:srgbClr val="231F20"/>
                </a:solidFill>
                <a:latin typeface="Arial"/>
                <a:cs typeface="Arial"/>
              </a:rPr>
              <a:t>U</a:t>
            </a:r>
            <a:r>
              <a:rPr dirty="0" baseline="-16666" sz="750" spc="-15">
                <a:solidFill>
                  <a:srgbClr val="231F20"/>
                </a:solidFill>
                <a:latin typeface="Arial"/>
                <a:cs typeface="Arial"/>
              </a:rPr>
              <a:t>o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es la tensión nominal</a:t>
            </a:r>
            <a:r>
              <a:rPr dirty="0" sz="700" spc="-5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fase-tierra.</a:t>
            </a:r>
            <a:endParaRPr sz="7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700">
              <a:latin typeface="Times New Roman"/>
              <a:cs typeface="Times New Roman"/>
            </a:endParaRPr>
          </a:p>
          <a:p>
            <a:pPr marL="25400">
              <a:lnSpc>
                <a:spcPct val="100000"/>
              </a:lnSpc>
              <a:spcBef>
                <a:spcPts val="5"/>
              </a:spcBef>
            </a:pPr>
            <a:r>
              <a:rPr dirty="0" sz="700" spc="-10" b="1" i="1">
                <a:solidFill>
                  <a:srgbClr val="009D57"/>
                </a:solidFill>
                <a:latin typeface="Arial"/>
                <a:cs typeface="Arial"/>
              </a:rPr>
              <a:t>Fig. </a:t>
            </a:r>
            <a:r>
              <a:rPr dirty="0" sz="700" spc="-15" b="1" i="1">
                <a:solidFill>
                  <a:srgbClr val="009D57"/>
                </a:solidFill>
                <a:latin typeface="Arial"/>
                <a:cs typeface="Arial"/>
              </a:rPr>
              <a:t>F10: </a:t>
            </a:r>
            <a:r>
              <a:rPr dirty="0" sz="700" i="1">
                <a:solidFill>
                  <a:srgbClr val="231F20"/>
                </a:solidFill>
                <a:latin typeface="Arial"/>
                <a:cs typeface="Arial"/>
              </a:rPr>
              <a:t>Tiempo </a:t>
            </a:r>
            <a:r>
              <a:rPr dirty="0" sz="700" spc="5" i="1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700" spc="10" i="1">
                <a:solidFill>
                  <a:srgbClr val="231F20"/>
                </a:solidFill>
                <a:latin typeface="Arial"/>
                <a:cs typeface="Arial"/>
              </a:rPr>
              <a:t>corte </a:t>
            </a:r>
            <a:r>
              <a:rPr dirty="0" sz="700" spc="-5" i="1">
                <a:solidFill>
                  <a:srgbClr val="231F20"/>
                </a:solidFill>
                <a:latin typeface="Arial"/>
                <a:cs typeface="Arial"/>
              </a:rPr>
              <a:t>máximo </a:t>
            </a:r>
            <a:r>
              <a:rPr dirty="0" sz="700" spc="5" i="1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700" spc="-5" i="1">
                <a:solidFill>
                  <a:srgbClr val="231F20"/>
                </a:solidFill>
                <a:latin typeface="Arial"/>
                <a:cs typeface="Arial"/>
              </a:rPr>
              <a:t>los </a:t>
            </a:r>
            <a:r>
              <a:rPr dirty="0" sz="700" i="1">
                <a:solidFill>
                  <a:srgbClr val="231F20"/>
                </a:solidFill>
                <a:latin typeface="Arial"/>
                <a:cs typeface="Arial"/>
              </a:rPr>
              <a:t>dispositivos </a:t>
            </a:r>
            <a:r>
              <a:rPr dirty="0" sz="700" spc="5" i="1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700" spc="10" i="1">
                <a:solidFill>
                  <a:srgbClr val="231F20"/>
                </a:solidFill>
                <a:latin typeface="Arial"/>
                <a:cs typeface="Arial"/>
              </a:rPr>
              <a:t>protección </a:t>
            </a:r>
            <a:r>
              <a:rPr dirty="0" sz="700" spc="-5" i="1">
                <a:solidFill>
                  <a:srgbClr val="231F20"/>
                </a:solidFill>
                <a:latin typeface="Arial"/>
                <a:cs typeface="Arial"/>
              </a:rPr>
              <a:t>CA </a:t>
            </a:r>
            <a:r>
              <a:rPr dirty="0" sz="700" i="1">
                <a:solidFill>
                  <a:srgbClr val="231F20"/>
                </a:solidFill>
                <a:latin typeface="Arial"/>
                <a:cs typeface="Arial"/>
              </a:rPr>
              <a:t>que </a:t>
            </a:r>
            <a:r>
              <a:rPr dirty="0" sz="700" spc="5" i="1">
                <a:solidFill>
                  <a:srgbClr val="231F20"/>
                </a:solidFill>
                <a:latin typeface="Arial"/>
                <a:cs typeface="Arial"/>
              </a:rPr>
              <a:t>no </a:t>
            </a:r>
            <a:r>
              <a:rPr dirty="0" sz="700" spc="-5" i="1">
                <a:solidFill>
                  <a:srgbClr val="231F20"/>
                </a:solidFill>
                <a:latin typeface="Arial"/>
                <a:cs typeface="Arial"/>
              </a:rPr>
              <a:t>superen 32</a:t>
            </a:r>
            <a:r>
              <a:rPr dirty="0" sz="700" spc="95" i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 i="1">
                <a:solidFill>
                  <a:srgbClr val="231F20"/>
                </a:solidFill>
                <a:latin typeface="Arial"/>
                <a:cs typeface="Arial"/>
              </a:rPr>
              <a:t>A.</a:t>
            </a:r>
            <a:endParaRPr sz="700">
              <a:latin typeface="Arial"/>
              <a:cs typeface="Arial"/>
            </a:endParaRPr>
          </a:p>
        </p:txBody>
      </p:sp>
      <p:sp>
        <p:nvSpPr>
          <p:cNvPr id="128" name="object 128"/>
          <p:cNvSpPr txBox="1"/>
          <p:nvPr/>
        </p:nvSpPr>
        <p:spPr>
          <a:xfrm>
            <a:off x="3191259" y="7440390"/>
            <a:ext cx="3837940" cy="2563495"/>
          </a:xfrm>
          <a:prstGeom prst="rect">
            <a:avLst/>
          </a:prstGeom>
        </p:spPr>
        <p:txBody>
          <a:bodyPr wrap="square" lIns="0" tIns="5715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450"/>
              </a:spcBef>
            </a:pPr>
            <a:r>
              <a:rPr dirty="0" sz="1000" b="1">
                <a:solidFill>
                  <a:srgbClr val="231F20"/>
                </a:solidFill>
                <a:latin typeface="Arial"/>
                <a:cs typeface="Arial"/>
              </a:rPr>
              <a:t>Tiempo </a:t>
            </a:r>
            <a:r>
              <a:rPr dirty="0" sz="1000" spc="5" b="1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1000" spc="-5" b="1">
                <a:solidFill>
                  <a:srgbClr val="231F20"/>
                </a:solidFill>
                <a:latin typeface="Arial"/>
                <a:cs typeface="Arial"/>
              </a:rPr>
              <a:t>desconexión </a:t>
            </a:r>
            <a:r>
              <a:rPr dirty="0" sz="1000" b="1">
                <a:solidFill>
                  <a:srgbClr val="231F20"/>
                </a:solidFill>
                <a:latin typeface="Arial"/>
                <a:cs typeface="Arial"/>
              </a:rPr>
              <a:t>máximo</a:t>
            </a:r>
            <a:r>
              <a:rPr dirty="0" sz="1000" spc="-2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b="1">
                <a:solidFill>
                  <a:srgbClr val="231F20"/>
                </a:solidFill>
                <a:latin typeface="Arial"/>
                <a:cs typeface="Arial"/>
              </a:rPr>
              <a:t>especificado</a:t>
            </a:r>
            <a:endParaRPr sz="1000">
              <a:latin typeface="Arial"/>
              <a:cs typeface="Arial"/>
            </a:endParaRPr>
          </a:p>
          <a:p>
            <a:pPr marL="13335" marR="293370">
              <a:lnSpc>
                <a:spcPct val="100000"/>
              </a:lnSpc>
              <a:spcBef>
                <a:spcPts val="280"/>
              </a:spcBef>
            </a:pP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Los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tiempos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disparo de los DDR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suelen ser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inferiores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los exigidos en la 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mayoría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las normas nacionales; esta función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facilita su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utilización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y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permite  adoptar una protección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selectiva</a:t>
            </a:r>
            <a:r>
              <a:rPr dirty="0" sz="800" spc="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eficaz.</a:t>
            </a:r>
            <a:endParaRPr sz="800">
              <a:latin typeface="Arial"/>
              <a:cs typeface="Arial"/>
            </a:endParaRPr>
          </a:p>
          <a:p>
            <a:pPr marL="13335" marR="107314">
              <a:lnSpc>
                <a:spcPct val="100000"/>
              </a:lnSpc>
              <a:spcBef>
                <a:spcPts val="290"/>
              </a:spcBef>
            </a:pP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En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IEC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60364-4-41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especifica el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tiempo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funcionamiento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máximo de los  dispositivos de protección utilizados en esquemas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TT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para la protección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contra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los 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contactos</a:t>
            </a:r>
            <a:r>
              <a:rPr dirty="0" sz="800" spc="-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indirectos:</a:t>
            </a:r>
            <a:endParaRPr sz="800">
              <a:latin typeface="Arial"/>
              <a:cs typeface="Arial"/>
            </a:endParaRPr>
          </a:p>
          <a:p>
            <a:pPr marL="13335" marR="56515">
              <a:lnSpc>
                <a:spcPct val="100000"/>
              </a:lnSpc>
              <a:spcBef>
                <a:spcPts val="145"/>
              </a:spcBef>
            </a:pPr>
            <a:r>
              <a:rPr dirty="0" sz="800" spc="110">
                <a:solidFill>
                  <a:srgbClr val="009D57"/>
                </a:solidFill>
                <a:latin typeface="Times New Roman"/>
                <a:cs typeface="Times New Roman"/>
              </a:rPr>
              <a:t>c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Para todos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los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circuitos finales con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una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corriente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nominal que no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supere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los 32</a:t>
            </a:r>
            <a:r>
              <a:rPr dirty="0" sz="800" spc="-1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A, 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tiempo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corte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máximo no debe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superar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los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valores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indicados en la </a:t>
            </a:r>
            <a:r>
              <a:rPr dirty="0" sz="800" spc="-5" b="1">
                <a:solidFill>
                  <a:srgbClr val="009D57"/>
                </a:solidFill>
                <a:latin typeface="Arial"/>
                <a:cs typeface="Arial"/>
              </a:rPr>
              <a:t>Figura</a:t>
            </a:r>
            <a:r>
              <a:rPr dirty="0" sz="800" spc="-60" b="1">
                <a:solidFill>
                  <a:srgbClr val="009D57"/>
                </a:solidFill>
                <a:latin typeface="Arial"/>
                <a:cs typeface="Arial"/>
              </a:rPr>
              <a:t> </a:t>
            </a:r>
            <a:r>
              <a:rPr dirty="0" sz="800" spc="-5" b="1">
                <a:solidFill>
                  <a:srgbClr val="009D57"/>
                </a:solidFill>
                <a:latin typeface="Arial"/>
                <a:cs typeface="Arial"/>
              </a:rPr>
              <a:t>F10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.</a:t>
            </a:r>
            <a:endParaRPr sz="800">
              <a:latin typeface="Arial"/>
              <a:cs typeface="Arial"/>
            </a:endParaRPr>
          </a:p>
          <a:p>
            <a:pPr marL="13335" marR="124460">
              <a:lnSpc>
                <a:spcPct val="100000"/>
              </a:lnSpc>
              <a:spcBef>
                <a:spcPts val="145"/>
              </a:spcBef>
            </a:pPr>
            <a:r>
              <a:rPr dirty="0" sz="800" spc="110">
                <a:solidFill>
                  <a:srgbClr val="009D57"/>
                </a:solidFill>
                <a:latin typeface="Times New Roman"/>
                <a:cs typeface="Times New Roman"/>
              </a:rPr>
              <a:t>c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Para todos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los demás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circuitos,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tiempo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desconexión máximo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 fija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1 s.  Este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límite permite la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selectividad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entre los DDR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cuando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están instalados en 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circuitos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distribución.</a:t>
            </a:r>
            <a:endParaRPr sz="800">
              <a:latin typeface="Arial"/>
              <a:cs typeface="Arial"/>
            </a:endParaRPr>
          </a:p>
          <a:p>
            <a:pPr marL="13335" marR="5080">
              <a:lnSpc>
                <a:spcPct val="100000"/>
              </a:lnSpc>
              <a:spcBef>
                <a:spcPts val="290"/>
              </a:spcBef>
            </a:pP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El tipo G (general) y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tipo S (selectivo)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la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IEC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61008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tienen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un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tiempo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 disparo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y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unas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características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corriente como se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indican en la </a:t>
            </a:r>
            <a:r>
              <a:rPr dirty="0" sz="800" spc="-5" b="1">
                <a:solidFill>
                  <a:srgbClr val="009D57"/>
                </a:solidFill>
                <a:latin typeface="Arial"/>
                <a:cs typeface="Arial"/>
              </a:rPr>
              <a:t>Figura F11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la 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siguiente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página.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Estas características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permiten un determinado grado de disparo 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selectivo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entre las distintas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combinaciones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especificaciones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y tipos, tal y como se 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describe más adelante en el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subapartado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4.3. Los DDR 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tipo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industrial según la 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IEC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60947-2 ofrecen más posibilidades 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selectividad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debido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a su flexibilidad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en la  temporización.</a:t>
            </a:r>
            <a:endParaRPr sz="800">
              <a:latin typeface="Arial"/>
              <a:cs typeface="Arial"/>
            </a:endParaRPr>
          </a:p>
        </p:txBody>
      </p:sp>
      <p:sp>
        <p:nvSpPr>
          <p:cNvPr id="129" name="object 129"/>
          <p:cNvSpPr txBox="1"/>
          <p:nvPr/>
        </p:nvSpPr>
        <p:spPr>
          <a:xfrm>
            <a:off x="527307" y="10456164"/>
            <a:ext cx="640080" cy="1168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">
                <a:solidFill>
                  <a:srgbClr val="231F20"/>
                </a:solidFill>
                <a:latin typeface="Arial"/>
                <a:cs typeface="Arial"/>
              </a:rPr>
              <a:t>Schneider</a:t>
            </a:r>
            <a:r>
              <a:rPr dirty="0" sz="600" spc="-6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600">
                <a:solidFill>
                  <a:srgbClr val="231F20"/>
                </a:solidFill>
                <a:latin typeface="Arial"/>
                <a:cs typeface="Arial"/>
              </a:rPr>
              <a:t>Electric</a:t>
            </a:r>
            <a:endParaRPr sz="600">
              <a:latin typeface="Arial"/>
              <a:cs typeface="Arial"/>
            </a:endParaRPr>
          </a:p>
        </p:txBody>
      </p:sp>
      <p:sp>
        <p:nvSpPr>
          <p:cNvPr id="130" name="object 130"/>
          <p:cNvSpPr txBox="1"/>
          <p:nvPr/>
        </p:nvSpPr>
        <p:spPr>
          <a:xfrm>
            <a:off x="5474592" y="10456164"/>
            <a:ext cx="1558925" cy="1168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">
                <a:solidFill>
                  <a:srgbClr val="231F20"/>
                </a:solidFill>
                <a:latin typeface="Arial"/>
                <a:cs typeface="Arial"/>
              </a:rPr>
              <a:t>Guía </a:t>
            </a:r>
            <a:r>
              <a:rPr dirty="0" sz="600" spc="-5">
                <a:solidFill>
                  <a:srgbClr val="231F20"/>
                </a:solidFill>
                <a:latin typeface="Arial"/>
                <a:cs typeface="Arial"/>
              </a:rPr>
              <a:t>de diseño de instalaciones eléctricas</a:t>
            </a:r>
            <a:r>
              <a:rPr dirty="0" sz="600" spc="-4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600" spc="-5">
                <a:solidFill>
                  <a:srgbClr val="231F20"/>
                </a:solidFill>
                <a:latin typeface="Arial"/>
                <a:cs typeface="Arial"/>
              </a:rPr>
              <a:t>08</a:t>
            </a:r>
            <a:endParaRPr sz="600">
              <a:latin typeface="Arial"/>
              <a:cs typeface="Arial"/>
            </a:endParaRPr>
          </a:p>
        </p:txBody>
      </p:sp>
      <p:sp>
        <p:nvSpPr>
          <p:cNvPr id="131" name="object 131"/>
          <p:cNvSpPr/>
          <p:nvPr/>
        </p:nvSpPr>
        <p:spPr>
          <a:xfrm>
            <a:off x="3644118" y="10508992"/>
            <a:ext cx="113373" cy="118075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2" name="object 132"/>
          <p:cNvSpPr/>
          <p:nvPr/>
        </p:nvSpPr>
        <p:spPr>
          <a:xfrm>
            <a:off x="3557464" y="10441380"/>
            <a:ext cx="450037" cy="182499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3" name="object 133"/>
          <p:cNvSpPr/>
          <p:nvPr/>
        </p:nvSpPr>
        <p:spPr>
          <a:xfrm>
            <a:off x="3635086" y="10532262"/>
            <a:ext cx="108064" cy="95602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4" name="object 134"/>
          <p:cNvSpPr/>
          <p:nvPr/>
        </p:nvSpPr>
        <p:spPr>
          <a:xfrm>
            <a:off x="3652274" y="10532261"/>
            <a:ext cx="88895" cy="71589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40896" y="10409999"/>
            <a:ext cx="7015480" cy="0"/>
          </a:xfrm>
          <a:custGeom>
            <a:avLst/>
            <a:gdLst/>
            <a:ahLst/>
            <a:cxnLst/>
            <a:rect l="l" t="t" r="r" b="b"/>
            <a:pathLst>
              <a:path w="7015480" h="0">
                <a:moveTo>
                  <a:pt x="0" y="0"/>
                </a:moveTo>
                <a:lnTo>
                  <a:pt x="7015098" y="0"/>
                </a:lnTo>
              </a:path>
            </a:pathLst>
          </a:custGeom>
          <a:ln w="10287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4427185" y="8045106"/>
            <a:ext cx="176530" cy="0"/>
          </a:xfrm>
          <a:custGeom>
            <a:avLst/>
            <a:gdLst/>
            <a:ahLst/>
            <a:cxnLst/>
            <a:rect l="l" t="t" r="r" b="b"/>
            <a:pathLst>
              <a:path w="176529" h="0">
                <a:moveTo>
                  <a:pt x="0" y="0"/>
                </a:moveTo>
                <a:lnTo>
                  <a:pt x="176149" y="0"/>
                </a:lnTo>
              </a:path>
            </a:pathLst>
          </a:custGeom>
          <a:ln w="476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3412049" y="8907246"/>
            <a:ext cx="203200" cy="0"/>
          </a:xfrm>
          <a:custGeom>
            <a:avLst/>
            <a:gdLst/>
            <a:ahLst/>
            <a:cxnLst/>
            <a:rect l="l" t="t" r="r" b="b"/>
            <a:pathLst>
              <a:path w="203200" h="0">
                <a:moveTo>
                  <a:pt x="0" y="0"/>
                </a:moveTo>
                <a:lnTo>
                  <a:pt x="202806" y="0"/>
                </a:lnTo>
              </a:path>
            </a:pathLst>
          </a:custGeom>
          <a:ln w="476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539372" y="10215689"/>
            <a:ext cx="2484120" cy="0"/>
          </a:xfrm>
          <a:custGeom>
            <a:avLst/>
            <a:gdLst/>
            <a:ahLst/>
            <a:cxnLst/>
            <a:rect l="l" t="t" r="r" b="b"/>
            <a:pathLst>
              <a:path w="2484120" h="0">
                <a:moveTo>
                  <a:pt x="0" y="0"/>
                </a:moveTo>
                <a:lnTo>
                  <a:pt x="2484120" y="0"/>
                </a:lnTo>
              </a:path>
            </a:pathLst>
          </a:custGeom>
          <a:ln w="25526">
            <a:solidFill>
              <a:srgbClr val="009D5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2586955" y="9760851"/>
            <a:ext cx="309880" cy="0"/>
          </a:xfrm>
          <a:custGeom>
            <a:avLst/>
            <a:gdLst/>
            <a:ahLst/>
            <a:cxnLst/>
            <a:rect l="l" t="t" r="r" b="b"/>
            <a:pathLst>
              <a:path w="309880" h="0">
                <a:moveTo>
                  <a:pt x="0" y="0"/>
                </a:moveTo>
                <a:lnTo>
                  <a:pt x="309473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2647204" y="9797351"/>
            <a:ext cx="186690" cy="0"/>
          </a:xfrm>
          <a:custGeom>
            <a:avLst/>
            <a:gdLst/>
            <a:ahLst/>
            <a:cxnLst/>
            <a:rect l="l" t="t" r="r" b="b"/>
            <a:pathLst>
              <a:path w="186689" h="0">
                <a:moveTo>
                  <a:pt x="0" y="0"/>
                </a:moveTo>
                <a:lnTo>
                  <a:pt x="186232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2710183" y="9833864"/>
            <a:ext cx="60325" cy="0"/>
          </a:xfrm>
          <a:custGeom>
            <a:avLst/>
            <a:gdLst/>
            <a:ahLst/>
            <a:cxnLst/>
            <a:rect l="l" t="t" r="r" b="b"/>
            <a:pathLst>
              <a:path w="60325" h="0">
                <a:moveTo>
                  <a:pt x="0" y="0"/>
                </a:moveTo>
                <a:lnTo>
                  <a:pt x="60248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2269379" y="8279574"/>
            <a:ext cx="0" cy="200025"/>
          </a:xfrm>
          <a:custGeom>
            <a:avLst/>
            <a:gdLst/>
            <a:ahLst/>
            <a:cxnLst/>
            <a:rect l="l" t="t" r="r" b="b"/>
            <a:pathLst>
              <a:path w="0" h="200025">
                <a:moveTo>
                  <a:pt x="0" y="0"/>
                </a:moveTo>
                <a:lnTo>
                  <a:pt x="0" y="199567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2269379" y="8691892"/>
            <a:ext cx="0" cy="235585"/>
          </a:xfrm>
          <a:custGeom>
            <a:avLst/>
            <a:gdLst/>
            <a:ahLst/>
            <a:cxnLst/>
            <a:rect l="l" t="t" r="r" b="b"/>
            <a:pathLst>
              <a:path w="0" h="235584">
                <a:moveTo>
                  <a:pt x="0" y="0"/>
                </a:moveTo>
                <a:lnTo>
                  <a:pt x="0" y="235102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2370992" y="8177986"/>
            <a:ext cx="0" cy="301625"/>
          </a:xfrm>
          <a:custGeom>
            <a:avLst/>
            <a:gdLst/>
            <a:ahLst/>
            <a:cxnLst/>
            <a:rect l="l" t="t" r="r" b="b"/>
            <a:pathLst>
              <a:path w="0" h="301625">
                <a:moveTo>
                  <a:pt x="0" y="0"/>
                </a:moveTo>
                <a:lnTo>
                  <a:pt x="0" y="301155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2370992" y="8691892"/>
            <a:ext cx="0" cy="235585"/>
          </a:xfrm>
          <a:custGeom>
            <a:avLst/>
            <a:gdLst/>
            <a:ahLst/>
            <a:cxnLst/>
            <a:rect l="l" t="t" r="r" b="b"/>
            <a:pathLst>
              <a:path w="0" h="235584">
                <a:moveTo>
                  <a:pt x="0" y="0"/>
                </a:moveTo>
                <a:lnTo>
                  <a:pt x="0" y="235102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2472592" y="8076399"/>
            <a:ext cx="0" cy="403225"/>
          </a:xfrm>
          <a:custGeom>
            <a:avLst/>
            <a:gdLst/>
            <a:ahLst/>
            <a:cxnLst/>
            <a:rect l="l" t="t" r="r" b="b"/>
            <a:pathLst>
              <a:path w="0" h="403225">
                <a:moveTo>
                  <a:pt x="0" y="0"/>
                </a:moveTo>
                <a:lnTo>
                  <a:pt x="0" y="402742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2472592" y="8691892"/>
            <a:ext cx="0" cy="235585"/>
          </a:xfrm>
          <a:custGeom>
            <a:avLst/>
            <a:gdLst/>
            <a:ahLst/>
            <a:cxnLst/>
            <a:rect l="l" t="t" r="r" b="b"/>
            <a:pathLst>
              <a:path w="0" h="235584">
                <a:moveTo>
                  <a:pt x="0" y="0"/>
                </a:moveTo>
                <a:lnTo>
                  <a:pt x="0" y="235102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1689167" y="8177174"/>
            <a:ext cx="901065" cy="0"/>
          </a:xfrm>
          <a:custGeom>
            <a:avLst/>
            <a:gdLst/>
            <a:ahLst/>
            <a:cxnLst/>
            <a:rect l="l" t="t" r="r" b="b"/>
            <a:pathLst>
              <a:path w="901064" h="0">
                <a:moveTo>
                  <a:pt x="0" y="0"/>
                </a:moveTo>
                <a:lnTo>
                  <a:pt x="900937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1290133" y="8177174"/>
            <a:ext cx="186690" cy="0"/>
          </a:xfrm>
          <a:custGeom>
            <a:avLst/>
            <a:gdLst/>
            <a:ahLst/>
            <a:cxnLst/>
            <a:rect l="l" t="t" r="r" b="b"/>
            <a:pathLst>
              <a:path w="186690" h="0">
                <a:moveTo>
                  <a:pt x="0" y="0"/>
                </a:moveTo>
                <a:lnTo>
                  <a:pt x="186245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1689167" y="8277999"/>
            <a:ext cx="901065" cy="0"/>
          </a:xfrm>
          <a:custGeom>
            <a:avLst/>
            <a:gdLst/>
            <a:ahLst/>
            <a:cxnLst/>
            <a:rect l="l" t="t" r="r" b="b"/>
            <a:pathLst>
              <a:path w="901064" h="0">
                <a:moveTo>
                  <a:pt x="0" y="0"/>
                </a:moveTo>
                <a:lnTo>
                  <a:pt x="900937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1290133" y="8277999"/>
            <a:ext cx="186690" cy="0"/>
          </a:xfrm>
          <a:custGeom>
            <a:avLst/>
            <a:gdLst/>
            <a:ahLst/>
            <a:cxnLst/>
            <a:rect l="l" t="t" r="r" b="b"/>
            <a:pathLst>
              <a:path w="186690" h="0">
                <a:moveTo>
                  <a:pt x="0" y="0"/>
                </a:moveTo>
                <a:lnTo>
                  <a:pt x="186245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539372" y="7642034"/>
            <a:ext cx="2484120" cy="0"/>
          </a:xfrm>
          <a:custGeom>
            <a:avLst/>
            <a:gdLst/>
            <a:ahLst/>
            <a:cxnLst/>
            <a:rect l="l" t="t" r="r" b="b"/>
            <a:pathLst>
              <a:path w="2484120" h="0">
                <a:moveTo>
                  <a:pt x="0" y="0"/>
                </a:moveTo>
                <a:lnTo>
                  <a:pt x="2484120" y="0"/>
                </a:lnTo>
              </a:path>
            </a:pathLst>
          </a:custGeom>
          <a:ln w="25526">
            <a:solidFill>
              <a:srgbClr val="009D5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3204086" y="2489771"/>
            <a:ext cx="3816350" cy="0"/>
          </a:xfrm>
          <a:custGeom>
            <a:avLst/>
            <a:gdLst/>
            <a:ahLst/>
            <a:cxnLst/>
            <a:rect l="l" t="t" r="r" b="b"/>
            <a:pathLst>
              <a:path w="3816350" h="0">
                <a:moveTo>
                  <a:pt x="0" y="0"/>
                </a:moveTo>
                <a:lnTo>
                  <a:pt x="3816096" y="0"/>
                </a:lnTo>
              </a:path>
            </a:pathLst>
          </a:custGeom>
          <a:ln w="25526">
            <a:solidFill>
              <a:srgbClr val="009D5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3233423" y="10223715"/>
            <a:ext cx="685800" cy="0"/>
          </a:xfrm>
          <a:custGeom>
            <a:avLst/>
            <a:gdLst/>
            <a:ahLst/>
            <a:cxnLst/>
            <a:rect l="l" t="t" r="r" b="b"/>
            <a:pathLst>
              <a:path w="685800" h="0">
                <a:moveTo>
                  <a:pt x="0" y="0"/>
                </a:moveTo>
                <a:lnTo>
                  <a:pt x="685800" y="0"/>
                </a:lnTo>
              </a:path>
            </a:pathLst>
          </a:custGeom>
          <a:ln w="508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graphicFrame>
        <p:nvGraphicFramePr>
          <p:cNvPr id="22" name="object 22"/>
          <p:cNvGraphicFramePr>
            <a:graphicFrameLocks noGrp="1"/>
          </p:cNvGraphicFramePr>
          <p:nvPr/>
        </p:nvGraphicFramePr>
        <p:xfrm>
          <a:off x="3593278" y="1478025"/>
          <a:ext cx="2988945" cy="7518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78790"/>
                <a:gridCol w="856615"/>
                <a:gridCol w="396239"/>
                <a:gridCol w="396239"/>
                <a:gridCol w="396239"/>
                <a:gridCol w="445769"/>
              </a:tblGrid>
              <a:tr h="125730">
                <a:tc>
                  <a:txBody>
                    <a:bodyPr/>
                    <a:lstStyle/>
                    <a:p>
                      <a:pPr marL="17780">
                        <a:lnSpc>
                          <a:spcPts val="835"/>
                        </a:lnSpc>
                      </a:pPr>
                      <a:r>
                        <a:rPr dirty="0" sz="700" spc="-15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x </a:t>
                      </a:r>
                      <a:r>
                        <a:rPr dirty="0" sz="700" spc="-5" b="1" i="1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I</a:t>
                      </a:r>
                      <a:r>
                        <a:rPr dirty="0" baseline="-15151" sz="825" spc="-7">
                          <a:solidFill>
                            <a:srgbClr val="231F20"/>
                          </a:solidFill>
                          <a:latin typeface="Symbol"/>
                          <a:cs typeface="Symbol"/>
                        </a:rPr>
                        <a:t></a:t>
                      </a:r>
                      <a:r>
                        <a:rPr dirty="0" baseline="-16666" sz="750" spc="-7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n</a:t>
                      </a:r>
                      <a:endParaRPr baseline="-16666" sz="75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R w="9525">
                      <a:solidFill>
                        <a:srgbClr val="009D57"/>
                      </a:solidFill>
                      <a:prstDash val="solid"/>
                    </a:lnR>
                    <a:solidFill>
                      <a:srgbClr val="C8E4D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009D57"/>
                      </a:solidFill>
                      <a:prstDash val="solid"/>
                    </a:lnL>
                    <a:lnR w="9525">
                      <a:solidFill>
                        <a:srgbClr val="009D57"/>
                      </a:solidFill>
                      <a:prstDash val="solid"/>
                    </a:lnR>
                    <a:solidFill>
                      <a:srgbClr val="C8E4D3"/>
                    </a:solidFill>
                  </a:tcPr>
                </a:tc>
                <a:tc>
                  <a:txBody>
                    <a:bodyPr/>
                    <a:lstStyle/>
                    <a:p>
                      <a:pPr marL="31750">
                        <a:lnSpc>
                          <a:spcPts val="835"/>
                        </a:lnSpc>
                      </a:pPr>
                      <a:r>
                        <a:rPr dirty="0" sz="70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1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9525">
                      <a:solidFill>
                        <a:srgbClr val="009D57"/>
                      </a:solidFill>
                      <a:prstDash val="solid"/>
                    </a:lnL>
                    <a:lnR w="9525">
                      <a:solidFill>
                        <a:srgbClr val="009D57"/>
                      </a:solidFill>
                      <a:prstDash val="solid"/>
                    </a:lnR>
                    <a:solidFill>
                      <a:srgbClr val="C8E4D3"/>
                    </a:solidFill>
                  </a:tcPr>
                </a:tc>
                <a:tc>
                  <a:txBody>
                    <a:bodyPr/>
                    <a:lstStyle/>
                    <a:p>
                      <a:pPr marL="31750">
                        <a:lnSpc>
                          <a:spcPts val="835"/>
                        </a:lnSpc>
                      </a:pPr>
                      <a:r>
                        <a:rPr dirty="0" sz="70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2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9525">
                      <a:solidFill>
                        <a:srgbClr val="009D57"/>
                      </a:solidFill>
                      <a:prstDash val="solid"/>
                    </a:lnL>
                    <a:lnR w="9525">
                      <a:solidFill>
                        <a:srgbClr val="009D57"/>
                      </a:solidFill>
                      <a:prstDash val="solid"/>
                    </a:lnR>
                    <a:solidFill>
                      <a:srgbClr val="C8E4D3"/>
                    </a:solidFill>
                  </a:tcPr>
                </a:tc>
                <a:tc>
                  <a:txBody>
                    <a:bodyPr/>
                    <a:lstStyle/>
                    <a:p>
                      <a:pPr marL="31750">
                        <a:lnSpc>
                          <a:spcPts val="835"/>
                        </a:lnSpc>
                      </a:pPr>
                      <a:r>
                        <a:rPr dirty="0" sz="70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5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9525">
                      <a:solidFill>
                        <a:srgbClr val="009D57"/>
                      </a:solidFill>
                      <a:prstDash val="solid"/>
                    </a:lnL>
                    <a:lnR w="9525">
                      <a:solidFill>
                        <a:srgbClr val="009D57"/>
                      </a:solidFill>
                      <a:prstDash val="solid"/>
                    </a:lnR>
                    <a:solidFill>
                      <a:srgbClr val="C8E4D3"/>
                    </a:solidFill>
                  </a:tcPr>
                </a:tc>
                <a:tc>
                  <a:txBody>
                    <a:bodyPr/>
                    <a:lstStyle/>
                    <a:p>
                      <a:pPr marL="31115">
                        <a:lnSpc>
                          <a:spcPts val="835"/>
                        </a:lnSpc>
                      </a:pPr>
                      <a:r>
                        <a:rPr dirty="0" sz="700" spc="1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&gt;</a:t>
                      </a:r>
                      <a:r>
                        <a:rPr dirty="0" sz="700" spc="-1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spc="-5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5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9525">
                      <a:solidFill>
                        <a:srgbClr val="009D57"/>
                      </a:solidFill>
                      <a:prstDash val="solid"/>
                    </a:lnL>
                    <a:solidFill>
                      <a:srgbClr val="C8E4D3"/>
                    </a:solidFill>
                  </a:tcPr>
                </a:tc>
              </a:tr>
              <a:tr h="126110">
                <a:tc rowSpan="2">
                  <a:txBody>
                    <a:bodyPr/>
                    <a:lstStyle/>
                    <a:p>
                      <a:pPr marL="17780"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r>
                        <a:rPr dirty="0" sz="700" spc="-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Doméstico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3175">
                    <a:lnR w="9525">
                      <a:solidFill>
                        <a:srgbClr val="009D57"/>
                      </a:solidFill>
                      <a:prstDash val="solid"/>
                    </a:lnR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765"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r>
                        <a:rPr dirty="0" sz="700" spc="-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Instantáneo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3175">
                    <a:lnL w="9525">
                      <a:solidFill>
                        <a:srgbClr val="009D57"/>
                      </a:solidFill>
                      <a:prstDash val="solid"/>
                    </a:lnL>
                    <a:lnR w="9525">
                      <a:solidFill>
                        <a:srgbClr val="009D57"/>
                      </a:solidFill>
                      <a:prstDash val="solid"/>
                    </a:lnR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r>
                        <a:rPr dirty="0" sz="700" spc="-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0,3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3175">
                    <a:lnL w="9525">
                      <a:solidFill>
                        <a:srgbClr val="009D57"/>
                      </a:solidFill>
                      <a:prstDash val="solid"/>
                    </a:lnL>
                    <a:lnR w="9525">
                      <a:solidFill>
                        <a:srgbClr val="009D57"/>
                      </a:solidFill>
                      <a:prstDash val="solid"/>
                    </a:lnR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r>
                        <a:rPr dirty="0" sz="700" spc="-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0,15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3175">
                    <a:lnL w="9525">
                      <a:solidFill>
                        <a:srgbClr val="009D57"/>
                      </a:solidFill>
                      <a:prstDash val="solid"/>
                    </a:lnL>
                    <a:lnR w="9525">
                      <a:solidFill>
                        <a:srgbClr val="009D57"/>
                      </a:solidFill>
                      <a:prstDash val="solid"/>
                    </a:lnR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r>
                        <a:rPr dirty="0" sz="700" spc="-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0,04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3175">
                    <a:lnL w="9525">
                      <a:solidFill>
                        <a:srgbClr val="009D57"/>
                      </a:solidFill>
                      <a:prstDash val="solid"/>
                    </a:lnL>
                    <a:lnR w="9525">
                      <a:solidFill>
                        <a:srgbClr val="009D57"/>
                      </a:solidFill>
                      <a:prstDash val="solid"/>
                    </a:lnR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115"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r>
                        <a:rPr dirty="0" sz="700" spc="-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0,04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3175">
                    <a:lnL w="9525">
                      <a:solidFill>
                        <a:srgbClr val="009D57"/>
                      </a:solidFill>
                      <a:prstDash val="solid"/>
                    </a:lnL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</a:tr>
              <a:tr h="124586"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3175">
                    <a:lnR w="9525">
                      <a:solidFill>
                        <a:srgbClr val="009D57"/>
                      </a:solidFill>
                      <a:prstDash val="solid"/>
                    </a:lnR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765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Tipo</a:t>
                      </a:r>
                      <a:r>
                        <a:rPr dirty="0" sz="700" spc="-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S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L w="9525">
                      <a:solidFill>
                        <a:srgbClr val="009D57"/>
                      </a:solidFill>
                      <a:prstDash val="solid"/>
                    </a:lnL>
                    <a:lnR w="9525">
                      <a:solidFill>
                        <a:srgbClr val="009D57"/>
                      </a:solidFill>
                      <a:prstDash val="solid"/>
                    </a:lnR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 spc="-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0,5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L w="9525">
                      <a:solidFill>
                        <a:srgbClr val="009D57"/>
                      </a:solidFill>
                      <a:prstDash val="solid"/>
                    </a:lnL>
                    <a:lnR w="9525">
                      <a:solidFill>
                        <a:srgbClr val="009D57"/>
                      </a:solidFill>
                      <a:prstDash val="solid"/>
                    </a:lnR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 spc="-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0,2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L w="9525">
                      <a:solidFill>
                        <a:srgbClr val="009D57"/>
                      </a:solidFill>
                      <a:prstDash val="solid"/>
                    </a:lnL>
                    <a:lnR w="9525">
                      <a:solidFill>
                        <a:srgbClr val="009D57"/>
                      </a:solidFill>
                      <a:prstDash val="solid"/>
                    </a:lnR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115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 spc="-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0,15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L w="9525">
                      <a:solidFill>
                        <a:srgbClr val="009D57"/>
                      </a:solidFill>
                      <a:prstDash val="solid"/>
                    </a:lnL>
                    <a:lnR w="9525">
                      <a:solidFill>
                        <a:srgbClr val="009D57"/>
                      </a:solidFill>
                      <a:prstDash val="solid"/>
                    </a:lnR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115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 spc="-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0,15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L w="9525">
                      <a:solidFill>
                        <a:srgbClr val="009D57"/>
                      </a:solidFill>
                      <a:prstDash val="solid"/>
                    </a:lnL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</a:tr>
              <a:tr h="124206">
                <a:tc rowSpan="3">
                  <a:txBody>
                    <a:bodyPr/>
                    <a:lstStyle/>
                    <a:p>
                      <a:pPr marL="17780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Industrial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R w="9525">
                      <a:solidFill>
                        <a:srgbClr val="009D57"/>
                      </a:solidFill>
                      <a:prstDash val="solid"/>
                    </a:lnR>
                    <a:lnT w="3175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765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 spc="-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Instantáneo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L w="9525">
                      <a:solidFill>
                        <a:srgbClr val="009D57"/>
                      </a:solidFill>
                      <a:prstDash val="solid"/>
                    </a:lnL>
                    <a:lnR w="9525">
                      <a:solidFill>
                        <a:srgbClr val="009D57"/>
                      </a:solidFill>
                      <a:prstDash val="solid"/>
                    </a:lnR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 spc="-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0,3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L w="9525">
                      <a:solidFill>
                        <a:srgbClr val="009D57"/>
                      </a:solidFill>
                      <a:prstDash val="solid"/>
                    </a:lnL>
                    <a:lnR w="9525">
                      <a:solidFill>
                        <a:srgbClr val="009D57"/>
                      </a:solidFill>
                      <a:prstDash val="solid"/>
                    </a:lnR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 spc="-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0,15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L w="9525">
                      <a:solidFill>
                        <a:srgbClr val="009D57"/>
                      </a:solidFill>
                      <a:prstDash val="solid"/>
                    </a:lnL>
                    <a:lnR w="9525">
                      <a:solidFill>
                        <a:srgbClr val="009D57"/>
                      </a:solidFill>
                      <a:prstDash val="solid"/>
                    </a:lnR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 spc="-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0,04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L w="9525">
                      <a:solidFill>
                        <a:srgbClr val="009D57"/>
                      </a:solidFill>
                      <a:prstDash val="solid"/>
                    </a:lnL>
                    <a:lnR w="9525">
                      <a:solidFill>
                        <a:srgbClr val="009D57"/>
                      </a:solidFill>
                      <a:prstDash val="solid"/>
                    </a:lnR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115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 spc="-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0,04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L w="9525">
                      <a:solidFill>
                        <a:srgbClr val="009D57"/>
                      </a:solidFill>
                      <a:prstDash val="solid"/>
                    </a:lnL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</a:tr>
              <a:tr h="124586"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1270">
                    <a:lnR w="9525">
                      <a:solidFill>
                        <a:srgbClr val="009D57"/>
                      </a:solidFill>
                      <a:prstDash val="solid"/>
                    </a:lnR>
                    <a:lnT w="3175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765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 spc="-2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Temporización</a:t>
                      </a:r>
                      <a:r>
                        <a:rPr dirty="0" sz="700" spc="-7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spc="-2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(0,06)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L w="9525">
                      <a:solidFill>
                        <a:srgbClr val="009D57"/>
                      </a:solidFill>
                      <a:prstDash val="solid"/>
                    </a:lnL>
                    <a:lnR w="9525">
                      <a:solidFill>
                        <a:srgbClr val="009D57"/>
                      </a:solidFill>
                      <a:prstDash val="solid"/>
                    </a:lnR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0,5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L w="9525">
                      <a:solidFill>
                        <a:srgbClr val="009D57"/>
                      </a:solidFill>
                      <a:prstDash val="solid"/>
                    </a:lnL>
                    <a:lnR w="9525">
                      <a:solidFill>
                        <a:srgbClr val="009D57"/>
                      </a:solidFill>
                      <a:prstDash val="solid"/>
                    </a:lnR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0,2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L w="9525">
                      <a:solidFill>
                        <a:srgbClr val="009D57"/>
                      </a:solidFill>
                      <a:prstDash val="solid"/>
                    </a:lnL>
                    <a:lnR w="9525">
                      <a:solidFill>
                        <a:srgbClr val="009D57"/>
                      </a:solidFill>
                      <a:prstDash val="solid"/>
                    </a:lnR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 spc="-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0,15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L w="9525">
                      <a:solidFill>
                        <a:srgbClr val="009D57"/>
                      </a:solidFill>
                      <a:prstDash val="solid"/>
                    </a:lnL>
                    <a:lnR w="9525">
                      <a:solidFill>
                        <a:srgbClr val="009D57"/>
                      </a:solidFill>
                      <a:prstDash val="solid"/>
                    </a:lnR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115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 spc="-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0,15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L w="9525">
                      <a:solidFill>
                        <a:srgbClr val="009D57"/>
                      </a:solidFill>
                      <a:prstDash val="solid"/>
                    </a:lnL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</a:tr>
              <a:tr h="119824"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1270">
                    <a:lnR w="9525">
                      <a:solidFill>
                        <a:srgbClr val="009D57"/>
                      </a:solidFill>
                      <a:prstDash val="solid"/>
                    </a:lnR>
                    <a:lnT w="3175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765">
                        <a:lnSpc>
                          <a:spcPts val="835"/>
                        </a:lnSpc>
                        <a:spcBef>
                          <a:spcPts val="10"/>
                        </a:spcBef>
                      </a:pPr>
                      <a:r>
                        <a:rPr dirty="0" sz="700" spc="-2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Temporización</a:t>
                      </a:r>
                      <a:r>
                        <a:rPr dirty="0" sz="700" spc="-7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spc="-2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(otros)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L w="9525">
                      <a:solidFill>
                        <a:srgbClr val="009D57"/>
                      </a:solidFill>
                      <a:prstDash val="solid"/>
                    </a:lnL>
                    <a:lnR w="9525">
                      <a:solidFill>
                        <a:srgbClr val="009D57"/>
                      </a:solidFill>
                      <a:prstDash val="solid"/>
                    </a:lnR>
                    <a:lnT w="3175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 gridSpan="4">
                  <a:txBody>
                    <a:bodyPr/>
                    <a:lstStyle/>
                    <a:p>
                      <a:pPr marL="31750">
                        <a:lnSpc>
                          <a:spcPts val="835"/>
                        </a:lnSpc>
                        <a:spcBef>
                          <a:spcPts val="10"/>
                        </a:spcBef>
                      </a:pPr>
                      <a:r>
                        <a:rPr dirty="0" sz="700" spc="-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Según el</a:t>
                      </a: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fabricante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L w="9525">
                      <a:solidFill>
                        <a:srgbClr val="009D57"/>
                      </a:solidFill>
                      <a:prstDash val="solid"/>
                    </a:lnL>
                    <a:lnT w="3175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</a:tbl>
          </a:graphicData>
        </a:graphic>
      </p:graphicFrame>
      <p:sp>
        <p:nvSpPr>
          <p:cNvPr id="23" name="object 23"/>
          <p:cNvSpPr txBox="1"/>
          <p:nvPr/>
        </p:nvSpPr>
        <p:spPr>
          <a:xfrm>
            <a:off x="528196" y="237870"/>
            <a:ext cx="2091055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-15" b="1">
                <a:solidFill>
                  <a:srgbClr val="009D57"/>
                </a:solidFill>
                <a:latin typeface="Arial"/>
                <a:cs typeface="Arial"/>
              </a:rPr>
              <a:t>F </a:t>
            </a:r>
            <a:r>
              <a:rPr dirty="0" sz="800" spc="55" b="1">
                <a:solidFill>
                  <a:srgbClr val="009D57"/>
                </a:solidFill>
                <a:latin typeface="Arial"/>
                <a:cs typeface="Arial"/>
              </a:rPr>
              <a:t>- </a:t>
            </a:r>
            <a:r>
              <a:rPr dirty="0" sz="800" b="1">
                <a:solidFill>
                  <a:srgbClr val="009D57"/>
                </a:solidFill>
                <a:latin typeface="Arial"/>
                <a:cs typeface="Arial"/>
              </a:rPr>
              <a:t>Protección contra descargas</a:t>
            </a:r>
            <a:r>
              <a:rPr dirty="0" sz="800" spc="-40" b="1">
                <a:solidFill>
                  <a:srgbClr val="009D57"/>
                </a:solidFill>
                <a:latin typeface="Arial"/>
                <a:cs typeface="Arial"/>
              </a:rPr>
              <a:t> </a:t>
            </a:r>
            <a:r>
              <a:rPr dirty="0" sz="800" b="1">
                <a:solidFill>
                  <a:srgbClr val="009D57"/>
                </a:solidFill>
                <a:latin typeface="Arial"/>
                <a:cs typeface="Arial"/>
              </a:rPr>
              <a:t>eléctricas</a:t>
            </a:r>
            <a:endParaRPr sz="80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3191386" y="212597"/>
            <a:ext cx="3776345" cy="574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800" spc="-5" b="1">
                <a:solidFill>
                  <a:srgbClr val="BCBEC0"/>
                </a:solidFill>
                <a:latin typeface="Arial"/>
                <a:cs typeface="Arial"/>
              </a:rPr>
              <a:t>3 </a:t>
            </a:r>
            <a:r>
              <a:rPr dirty="0" sz="1800" b="1">
                <a:solidFill>
                  <a:srgbClr val="BCBEC0"/>
                </a:solidFill>
                <a:latin typeface="Arial"/>
                <a:cs typeface="Arial"/>
              </a:rPr>
              <a:t>Protección </a:t>
            </a:r>
            <a:r>
              <a:rPr dirty="0" sz="1800" spc="10" b="1">
                <a:solidFill>
                  <a:srgbClr val="BCBEC0"/>
                </a:solidFill>
                <a:latin typeface="Arial"/>
                <a:cs typeface="Arial"/>
              </a:rPr>
              <a:t>contra </a:t>
            </a:r>
            <a:r>
              <a:rPr dirty="0" sz="1800" spc="-25" b="1">
                <a:solidFill>
                  <a:srgbClr val="BCBEC0"/>
                </a:solidFill>
                <a:latin typeface="Arial"/>
                <a:cs typeface="Arial"/>
              </a:rPr>
              <a:t>los</a:t>
            </a:r>
            <a:r>
              <a:rPr dirty="0" sz="1800" spc="-65" b="1">
                <a:solidFill>
                  <a:srgbClr val="BCBEC0"/>
                </a:solidFill>
                <a:latin typeface="Arial"/>
                <a:cs typeface="Arial"/>
              </a:rPr>
              <a:t> </a:t>
            </a:r>
            <a:r>
              <a:rPr dirty="0" sz="1800" spc="10" b="1">
                <a:solidFill>
                  <a:srgbClr val="BCBEC0"/>
                </a:solidFill>
                <a:latin typeface="Arial"/>
                <a:cs typeface="Arial"/>
              </a:rPr>
              <a:t>contactos  </a:t>
            </a:r>
            <a:r>
              <a:rPr dirty="0" sz="1800" spc="-10" b="1">
                <a:solidFill>
                  <a:srgbClr val="BCBEC0"/>
                </a:solidFill>
                <a:latin typeface="Arial"/>
                <a:cs typeface="Arial"/>
              </a:rPr>
              <a:t>indirectos</a:t>
            </a:r>
            <a:endParaRPr sz="1800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3191475" y="2310534"/>
            <a:ext cx="2299335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 spc="-10" b="1" i="1">
                <a:solidFill>
                  <a:srgbClr val="009D57"/>
                </a:solidFill>
                <a:latin typeface="Arial"/>
                <a:cs typeface="Arial"/>
              </a:rPr>
              <a:t>Fig. </a:t>
            </a:r>
            <a:r>
              <a:rPr dirty="0" sz="700" spc="-15" b="1" i="1">
                <a:solidFill>
                  <a:srgbClr val="009D57"/>
                </a:solidFill>
                <a:latin typeface="Arial"/>
                <a:cs typeface="Arial"/>
              </a:rPr>
              <a:t>F11: </a:t>
            </a:r>
            <a:r>
              <a:rPr dirty="0" sz="700" i="1">
                <a:solidFill>
                  <a:srgbClr val="231F20"/>
                </a:solidFill>
                <a:latin typeface="Arial"/>
                <a:cs typeface="Arial"/>
              </a:rPr>
              <a:t>Tiempo </a:t>
            </a:r>
            <a:r>
              <a:rPr dirty="0" sz="700" spc="5" i="1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700" i="1">
                <a:solidFill>
                  <a:srgbClr val="231F20"/>
                </a:solidFill>
                <a:latin typeface="Arial"/>
                <a:cs typeface="Arial"/>
              </a:rPr>
              <a:t>funcionamiento </a:t>
            </a:r>
            <a:r>
              <a:rPr dirty="0" sz="700" spc="-5" i="1">
                <a:solidFill>
                  <a:srgbClr val="231F20"/>
                </a:solidFill>
                <a:latin typeface="Arial"/>
                <a:cs typeface="Arial"/>
              </a:rPr>
              <a:t>máximo </a:t>
            </a:r>
            <a:r>
              <a:rPr dirty="0" sz="700" spc="5" i="1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700" spc="-5" i="1">
                <a:solidFill>
                  <a:srgbClr val="231F20"/>
                </a:solidFill>
                <a:latin typeface="Arial"/>
                <a:cs typeface="Arial"/>
              </a:rPr>
              <a:t>los</a:t>
            </a:r>
            <a:r>
              <a:rPr dirty="0" sz="700" spc="65" i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 spc="-15" i="1">
                <a:solidFill>
                  <a:srgbClr val="231F20"/>
                </a:solidFill>
                <a:latin typeface="Arial"/>
                <a:cs typeface="Arial"/>
              </a:rPr>
              <a:t>DDR.</a:t>
            </a:r>
            <a:endParaRPr sz="700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539499" y="3384930"/>
            <a:ext cx="2484120" cy="619125"/>
          </a:xfrm>
          <a:prstGeom prst="rect">
            <a:avLst/>
          </a:prstGeom>
          <a:solidFill>
            <a:srgbClr val="C8E4D3"/>
          </a:solidFill>
        </p:spPr>
        <p:txBody>
          <a:bodyPr wrap="square" lIns="0" tIns="13335" rIns="0" bIns="0" rtlCol="0" vert="horz">
            <a:spAutoFit/>
          </a:bodyPr>
          <a:lstStyle/>
          <a:p>
            <a:pPr marL="36830" marR="85725" indent="635">
              <a:lnSpc>
                <a:spcPct val="100000"/>
              </a:lnSpc>
              <a:spcBef>
                <a:spcPts val="105"/>
              </a:spcBef>
            </a:pPr>
            <a:r>
              <a:rPr dirty="0" sz="900" spc="-20" i="1">
                <a:solidFill>
                  <a:srgbClr val="231F20"/>
                </a:solidFill>
                <a:latin typeface="Arial"/>
                <a:cs typeface="Arial"/>
              </a:rPr>
              <a:t>La </a:t>
            </a:r>
            <a:r>
              <a:rPr dirty="0" sz="900" i="1">
                <a:solidFill>
                  <a:srgbClr val="231F20"/>
                </a:solidFill>
                <a:latin typeface="Arial"/>
                <a:cs typeface="Arial"/>
              </a:rPr>
              <a:t>desconexión automática </a:t>
            </a:r>
            <a:r>
              <a:rPr dirty="0" sz="900" spc="5" i="1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900" spc="-5" i="1">
                <a:solidFill>
                  <a:srgbClr val="231F20"/>
                </a:solidFill>
                <a:latin typeface="Arial"/>
                <a:cs typeface="Arial"/>
              </a:rPr>
              <a:t>los </a:t>
            </a:r>
            <a:r>
              <a:rPr dirty="0" sz="900" spc="-10" i="1">
                <a:solidFill>
                  <a:srgbClr val="231F20"/>
                </a:solidFill>
                <a:latin typeface="Arial"/>
                <a:cs typeface="Arial"/>
              </a:rPr>
              <a:t>esquemas  </a:t>
            </a:r>
            <a:r>
              <a:rPr dirty="0" sz="900" spc="-20" i="1">
                <a:solidFill>
                  <a:srgbClr val="231F20"/>
                </a:solidFill>
                <a:latin typeface="Arial"/>
                <a:cs typeface="Arial"/>
              </a:rPr>
              <a:t>TN se </a:t>
            </a:r>
            <a:r>
              <a:rPr dirty="0" sz="900" i="1">
                <a:solidFill>
                  <a:srgbClr val="231F20"/>
                </a:solidFill>
                <a:latin typeface="Arial"/>
                <a:cs typeface="Arial"/>
              </a:rPr>
              <a:t>consigue mediante </a:t>
            </a:r>
            <a:r>
              <a:rPr dirty="0" sz="900" spc="-5" i="1">
                <a:solidFill>
                  <a:srgbClr val="231F20"/>
                </a:solidFill>
                <a:latin typeface="Arial"/>
                <a:cs typeface="Arial"/>
              </a:rPr>
              <a:t>un </a:t>
            </a:r>
            <a:r>
              <a:rPr dirty="0" sz="900" spc="5" i="1">
                <a:solidFill>
                  <a:srgbClr val="231F20"/>
                </a:solidFill>
                <a:latin typeface="Arial"/>
                <a:cs typeface="Arial"/>
              </a:rPr>
              <a:t>dispositivo de  </a:t>
            </a:r>
            <a:r>
              <a:rPr dirty="0" sz="900" spc="10" i="1">
                <a:solidFill>
                  <a:srgbClr val="231F20"/>
                </a:solidFill>
                <a:latin typeface="Arial"/>
                <a:cs typeface="Arial"/>
              </a:rPr>
              <a:t>protección </a:t>
            </a:r>
            <a:r>
              <a:rPr dirty="0" sz="900" spc="5" i="1">
                <a:solidFill>
                  <a:srgbClr val="231F20"/>
                </a:solidFill>
                <a:latin typeface="Arial"/>
                <a:cs typeface="Arial"/>
              </a:rPr>
              <a:t>contra </a:t>
            </a:r>
            <a:r>
              <a:rPr dirty="0" sz="900" spc="-20" i="1">
                <a:solidFill>
                  <a:srgbClr val="231F20"/>
                </a:solidFill>
                <a:latin typeface="Arial"/>
                <a:cs typeface="Arial"/>
              </a:rPr>
              <a:t>las </a:t>
            </a:r>
            <a:r>
              <a:rPr dirty="0" sz="900" i="1">
                <a:solidFill>
                  <a:srgbClr val="231F20"/>
                </a:solidFill>
                <a:latin typeface="Arial"/>
                <a:cs typeface="Arial"/>
              </a:rPr>
              <a:t>sobreintensidades </a:t>
            </a:r>
            <a:r>
              <a:rPr dirty="0" sz="900" spc="15" i="1">
                <a:solidFill>
                  <a:srgbClr val="231F20"/>
                </a:solidFill>
                <a:latin typeface="Arial"/>
                <a:cs typeface="Arial"/>
              </a:rPr>
              <a:t>o</a:t>
            </a:r>
            <a:r>
              <a:rPr dirty="0" sz="900" spc="-5" i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00" spc="15" i="1">
                <a:solidFill>
                  <a:srgbClr val="231F20"/>
                </a:solidFill>
                <a:latin typeface="Arial"/>
                <a:cs typeface="Arial"/>
              </a:rPr>
              <a:t>con  </a:t>
            </a:r>
            <a:r>
              <a:rPr dirty="0" sz="900" spc="5" i="1">
                <a:solidFill>
                  <a:srgbClr val="231F20"/>
                </a:solidFill>
                <a:latin typeface="Arial"/>
                <a:cs typeface="Arial"/>
              </a:rPr>
              <a:t>dispositivos de corriente</a:t>
            </a:r>
            <a:r>
              <a:rPr dirty="0" sz="900" spc="-20" i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00" spc="-5" i="1">
                <a:solidFill>
                  <a:srgbClr val="231F20"/>
                </a:solidFill>
                <a:latin typeface="Arial"/>
                <a:cs typeface="Arial"/>
              </a:rPr>
              <a:t>residual.</a:t>
            </a:r>
            <a:endParaRPr sz="900"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3191386" y="2558032"/>
            <a:ext cx="3832225" cy="3122295"/>
          </a:xfrm>
          <a:prstGeom prst="rect">
            <a:avLst/>
          </a:prstGeom>
        </p:spPr>
        <p:txBody>
          <a:bodyPr wrap="square" lIns="0" tIns="10922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860"/>
              </a:spcBef>
            </a:pPr>
            <a:r>
              <a:rPr dirty="0" sz="1200" spc="-5" b="1">
                <a:solidFill>
                  <a:srgbClr val="231F20"/>
                </a:solidFill>
                <a:latin typeface="Arial"/>
                <a:cs typeface="Arial"/>
              </a:rPr>
              <a:t>3.3 Desconexión </a:t>
            </a:r>
            <a:r>
              <a:rPr dirty="0" sz="1200" spc="10" b="1">
                <a:solidFill>
                  <a:srgbClr val="231F20"/>
                </a:solidFill>
                <a:latin typeface="Arial"/>
                <a:cs typeface="Arial"/>
              </a:rPr>
              <a:t>automática </a:t>
            </a:r>
            <a:r>
              <a:rPr dirty="0" sz="1200" b="1">
                <a:solidFill>
                  <a:srgbClr val="231F20"/>
                </a:solidFill>
                <a:latin typeface="Arial"/>
                <a:cs typeface="Arial"/>
              </a:rPr>
              <a:t>en </a:t>
            </a:r>
            <a:r>
              <a:rPr dirty="0" sz="1200" spc="-5" b="1">
                <a:solidFill>
                  <a:srgbClr val="231F20"/>
                </a:solidFill>
                <a:latin typeface="Arial"/>
                <a:cs typeface="Arial"/>
              </a:rPr>
              <a:t>el </a:t>
            </a:r>
            <a:r>
              <a:rPr dirty="0" sz="1200" spc="5" b="1">
                <a:solidFill>
                  <a:srgbClr val="231F20"/>
                </a:solidFill>
                <a:latin typeface="Arial"/>
                <a:cs typeface="Arial"/>
              </a:rPr>
              <a:t>esquema</a:t>
            </a:r>
            <a:r>
              <a:rPr dirty="0" sz="1200" spc="-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200" spc="10" b="1">
                <a:solidFill>
                  <a:srgbClr val="231F20"/>
                </a:solidFill>
                <a:latin typeface="Arial"/>
                <a:cs typeface="Arial"/>
              </a:rPr>
              <a:t>TN</a:t>
            </a:r>
            <a:endParaRPr sz="12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635"/>
              </a:spcBef>
            </a:pPr>
            <a:r>
              <a:rPr dirty="0" sz="1000" spc="-10" b="1">
                <a:solidFill>
                  <a:srgbClr val="231F20"/>
                </a:solidFill>
                <a:latin typeface="Arial"/>
                <a:cs typeface="Arial"/>
              </a:rPr>
              <a:t>Principio</a:t>
            </a:r>
            <a:endParaRPr sz="1000">
              <a:latin typeface="Arial"/>
              <a:cs typeface="Arial"/>
            </a:endParaRPr>
          </a:p>
          <a:p>
            <a:pPr marL="12700" marR="144780" indent="635">
              <a:lnSpc>
                <a:spcPct val="100000"/>
              </a:lnSpc>
              <a:spcBef>
                <a:spcPts val="280"/>
              </a:spcBef>
            </a:pP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En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este esquema el neutro del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transformador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está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conectado a tierra y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masas 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metálicas de los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receptores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están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conectados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al</a:t>
            </a:r>
            <a:r>
              <a:rPr dirty="0" sz="800" spc="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neutro.</a:t>
            </a:r>
            <a:endParaRPr sz="800">
              <a:latin typeface="Arial"/>
              <a:cs typeface="Arial"/>
            </a:endParaRPr>
          </a:p>
          <a:p>
            <a:pPr marL="12700" marR="5080">
              <a:lnSpc>
                <a:spcPct val="100000"/>
              </a:lnSpc>
              <a:spcBef>
                <a:spcPts val="290"/>
              </a:spcBef>
            </a:pP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Tal y como se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indica en el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capítulo E subapartado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2.2, la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forma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en que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 realiza 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esta conexión directa depende 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si se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utiliza el método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TN-C, TN-S, o TN-C-S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para  aplicar el principio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TN. En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</a:t>
            </a:r>
            <a:r>
              <a:rPr dirty="0" sz="800" spc="-5" b="1">
                <a:solidFill>
                  <a:srgbClr val="009D57"/>
                </a:solidFill>
                <a:latin typeface="Arial"/>
                <a:cs typeface="Arial"/>
              </a:rPr>
              <a:t>Figura F12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 muestra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el método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TN-C,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en el que el 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conductor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neutro actúa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tanto como tierra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protectora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como conductor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neutro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(PEN).  En todos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los esquemas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TN, cualquier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defecto de aislamiento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a tierra tendrá como  resultado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un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cortocircuito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fase 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neutro. Los elevados niveles de la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corriente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 defecto permiten utilizar protección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contra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sobreintensidades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pero pueden dar  lugar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a tensiones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contacto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que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superan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el 50% de la tensión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simple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en la  posición del defecto durante el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tiempo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</a:t>
            </a:r>
            <a:r>
              <a:rPr dirty="0" sz="8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desconexión.</a:t>
            </a:r>
            <a:endParaRPr sz="800">
              <a:latin typeface="Arial"/>
              <a:cs typeface="Arial"/>
            </a:endParaRPr>
          </a:p>
          <a:p>
            <a:pPr marL="12700" marR="10795" indent="635">
              <a:lnSpc>
                <a:spcPct val="100000"/>
              </a:lnSpc>
              <a:spcBef>
                <a:spcPts val="285"/>
              </a:spcBef>
            </a:pP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En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práctica, para la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red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distribución general, las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tomas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tierra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están  normalmente instaladas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intervalos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regulares 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lo largo del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conductor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protección 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(PE o PEN)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la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red, mientras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que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a menudo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es necesario que el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consumidor 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instale una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toma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tierra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en la entrada de</a:t>
            </a:r>
            <a:r>
              <a:rPr dirty="0" sz="8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servicio.</a:t>
            </a:r>
            <a:endParaRPr sz="800">
              <a:latin typeface="Arial"/>
              <a:cs typeface="Arial"/>
            </a:endParaRPr>
          </a:p>
          <a:p>
            <a:pPr marL="12700" marR="44450" indent="635">
              <a:lnSpc>
                <a:spcPct val="100000"/>
              </a:lnSpc>
              <a:spcBef>
                <a:spcPts val="290"/>
              </a:spcBef>
            </a:pP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En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instalaciones grandes, las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tomas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tierra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adicionales distribuidas por la  instalación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proporcionan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a menudo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para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reducir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lo máximo posible la tensión de 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contacto. En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los bloques de apartamentos de gran altura,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todas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las partes 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conductoras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extrañas están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conectadas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al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conductor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protección en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cada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nivel.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A  modo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garantizar una protección adecuada, la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corriente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defecto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a</a:t>
            </a:r>
            <a:r>
              <a:rPr dirty="0" sz="800" spc="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tierra</a:t>
            </a:r>
            <a:endParaRPr sz="800">
              <a:latin typeface="Arial"/>
              <a:cs typeface="Aria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4416682" y="5721222"/>
            <a:ext cx="308610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donde</a:t>
            </a:r>
            <a:endParaRPr sz="800">
              <a:latin typeface="Arial"/>
              <a:cs typeface="Aria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3176032" y="5693018"/>
            <a:ext cx="1185545" cy="249554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>
              <a:lnSpc>
                <a:spcPts val="940"/>
              </a:lnSpc>
              <a:spcBef>
                <a:spcPts val="100"/>
              </a:spcBef>
            </a:pPr>
            <a:r>
              <a:rPr dirty="0" sz="900" i="1">
                <a:solidFill>
                  <a:srgbClr val="231F20"/>
                </a:solidFill>
                <a:latin typeface="Times New Roman"/>
                <a:cs typeface="Times New Roman"/>
              </a:rPr>
              <a:t>I</a:t>
            </a:r>
            <a:r>
              <a:rPr dirty="0" baseline="-9259" sz="900">
                <a:solidFill>
                  <a:srgbClr val="231F20"/>
                </a:solidFill>
                <a:latin typeface="Arial"/>
                <a:cs typeface="Arial"/>
              </a:rPr>
              <a:t>d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=</a:t>
            </a:r>
            <a:r>
              <a:rPr dirty="0" u="sng" baseline="20833" sz="1200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Arial"/>
                <a:cs typeface="Arial"/>
              </a:rPr>
              <a:t> </a:t>
            </a:r>
            <a:r>
              <a:rPr dirty="0" u="sng" baseline="20833" sz="1200" spc="-7" i="1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Arial"/>
                <a:cs typeface="Arial"/>
              </a:rPr>
              <a:t>U</a:t>
            </a:r>
            <a:r>
              <a:rPr dirty="0" u="sng" baseline="18518" sz="900" spc="-7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Arial"/>
                <a:cs typeface="Arial"/>
              </a:rPr>
              <a:t>o</a:t>
            </a:r>
            <a:r>
              <a:rPr dirty="0" baseline="18518" sz="900" spc="-7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0,8</a:t>
            </a:r>
            <a:r>
              <a:rPr dirty="0" u="sng" baseline="20833" sz="1200" spc="-7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Arial"/>
                <a:cs typeface="Arial"/>
              </a:rPr>
              <a:t> </a:t>
            </a:r>
            <a:r>
              <a:rPr dirty="0" u="sng" baseline="20833" sz="1200" spc="-7" i="1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Arial"/>
                <a:cs typeface="Arial"/>
              </a:rPr>
              <a:t>U</a:t>
            </a:r>
            <a:r>
              <a:rPr dirty="0" u="sng" baseline="18518" sz="900" spc="-7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Arial"/>
                <a:cs typeface="Arial"/>
              </a:rPr>
              <a:t>o</a:t>
            </a:r>
            <a:r>
              <a:rPr dirty="0" baseline="18518" sz="900" spc="-7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25">
                <a:solidFill>
                  <a:srgbClr val="231F20"/>
                </a:solidFill>
                <a:latin typeface="Times New Roman"/>
                <a:cs typeface="Times New Roman"/>
              </a:rPr>
              <a:t>u</a:t>
            </a:r>
            <a:r>
              <a:rPr dirty="0" sz="800" spc="75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900" i="1">
                <a:solidFill>
                  <a:srgbClr val="231F20"/>
                </a:solidFill>
                <a:latin typeface="Times New Roman"/>
                <a:cs typeface="Times New Roman"/>
              </a:rPr>
              <a:t>I</a:t>
            </a:r>
            <a:r>
              <a:rPr dirty="0" baseline="-9259" sz="900">
                <a:solidFill>
                  <a:srgbClr val="231F20"/>
                </a:solidFill>
                <a:latin typeface="Arial"/>
                <a:cs typeface="Arial"/>
              </a:rPr>
              <a:t>a</a:t>
            </a:r>
            <a:endParaRPr baseline="-9259" sz="900">
              <a:latin typeface="Arial"/>
              <a:cs typeface="Arial"/>
            </a:endParaRPr>
          </a:p>
          <a:p>
            <a:pPr algn="ctr" marL="6350">
              <a:lnSpc>
                <a:spcPts val="819"/>
              </a:lnSpc>
              <a:tabLst>
                <a:tab pos="488950" algn="l"/>
              </a:tabLst>
            </a:pPr>
            <a:r>
              <a:rPr dirty="0" sz="800" i="1">
                <a:solidFill>
                  <a:srgbClr val="231F20"/>
                </a:solidFill>
                <a:latin typeface="Arial"/>
                <a:cs typeface="Arial"/>
              </a:rPr>
              <a:t>Z</a:t>
            </a:r>
            <a:r>
              <a:rPr dirty="0" baseline="-9259" sz="900">
                <a:solidFill>
                  <a:srgbClr val="231F20"/>
                </a:solidFill>
                <a:latin typeface="Arial"/>
                <a:cs typeface="Arial"/>
              </a:rPr>
              <a:t>s	</a:t>
            </a:r>
            <a:r>
              <a:rPr dirty="0" sz="800" i="1">
                <a:solidFill>
                  <a:srgbClr val="231F20"/>
                </a:solidFill>
                <a:latin typeface="Arial"/>
                <a:cs typeface="Arial"/>
              </a:rPr>
              <a:t>Z</a:t>
            </a:r>
            <a:r>
              <a:rPr dirty="0" baseline="-9259" sz="900">
                <a:solidFill>
                  <a:srgbClr val="231F20"/>
                </a:solidFill>
                <a:latin typeface="Arial"/>
                <a:cs typeface="Arial"/>
              </a:rPr>
              <a:t>c</a:t>
            </a:r>
            <a:endParaRPr baseline="-9259" sz="900">
              <a:latin typeface="Arial"/>
              <a:cs typeface="Aria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3165986" y="5938819"/>
            <a:ext cx="3863340" cy="1915160"/>
          </a:xfrm>
          <a:prstGeom prst="rect">
            <a:avLst/>
          </a:prstGeom>
        </p:spPr>
        <p:txBody>
          <a:bodyPr wrap="square" lIns="0" tIns="3048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240"/>
              </a:spcBef>
            </a:pPr>
            <a:r>
              <a:rPr dirty="0" sz="800" spc="110">
                <a:solidFill>
                  <a:srgbClr val="009D57"/>
                </a:solidFill>
                <a:latin typeface="Times New Roman"/>
                <a:cs typeface="Times New Roman"/>
              </a:rPr>
              <a:t>c </a:t>
            </a:r>
            <a:r>
              <a:rPr dirty="0" sz="800" i="1">
                <a:solidFill>
                  <a:srgbClr val="231F20"/>
                </a:solidFill>
                <a:latin typeface="Arial"/>
                <a:cs typeface="Arial"/>
              </a:rPr>
              <a:t>U</a:t>
            </a:r>
            <a:r>
              <a:rPr dirty="0" baseline="-15151" sz="825">
                <a:solidFill>
                  <a:srgbClr val="231F20"/>
                </a:solidFill>
                <a:latin typeface="Arial"/>
                <a:cs typeface="Arial"/>
              </a:rPr>
              <a:t>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=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tensión nominal</a:t>
            </a:r>
            <a:r>
              <a:rPr dirty="0" sz="800" spc="-2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simple.</a:t>
            </a:r>
            <a:endParaRPr sz="800">
              <a:latin typeface="Arial"/>
              <a:cs typeface="Arial"/>
            </a:endParaRPr>
          </a:p>
          <a:p>
            <a:pPr marL="38100" marR="30480" indent="635">
              <a:lnSpc>
                <a:spcPct val="100000"/>
              </a:lnSpc>
              <a:spcBef>
                <a:spcPts val="140"/>
              </a:spcBef>
            </a:pPr>
            <a:r>
              <a:rPr dirty="0" sz="800" spc="110">
                <a:solidFill>
                  <a:srgbClr val="009D57"/>
                </a:solidFill>
                <a:latin typeface="Times New Roman"/>
                <a:cs typeface="Times New Roman"/>
              </a:rPr>
              <a:t>c </a:t>
            </a:r>
            <a:r>
              <a:rPr dirty="0" sz="800" i="1">
                <a:solidFill>
                  <a:srgbClr val="231F20"/>
                </a:solidFill>
                <a:latin typeface="Arial"/>
                <a:cs typeface="Arial"/>
              </a:rPr>
              <a:t>Z</a:t>
            </a:r>
            <a:r>
              <a:rPr dirty="0" baseline="-15151" sz="825">
                <a:solidFill>
                  <a:srgbClr val="231F20"/>
                </a:solidFill>
                <a:latin typeface="Arial"/>
                <a:cs typeface="Arial"/>
              </a:rPr>
              <a:t>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=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impedancia 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fuga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corriente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defecto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a tierra,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equivalente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suma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 las impedancias del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transformador,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los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conductores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fase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activos en la posición  de defecto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y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los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conductores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protección desde la posición de defecto de nuevo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a 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</a:t>
            </a:r>
            <a:r>
              <a:rPr dirty="0" sz="800" spc="-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fuente.</a:t>
            </a:r>
            <a:endParaRPr sz="800">
              <a:latin typeface="Arial"/>
              <a:cs typeface="Arial"/>
            </a:endParaRPr>
          </a:p>
          <a:p>
            <a:pPr marL="38100" marR="137160" indent="635">
              <a:lnSpc>
                <a:spcPct val="100000"/>
              </a:lnSpc>
              <a:spcBef>
                <a:spcPts val="145"/>
              </a:spcBef>
            </a:pPr>
            <a:r>
              <a:rPr dirty="0" sz="800" spc="110">
                <a:solidFill>
                  <a:srgbClr val="009D57"/>
                </a:solidFill>
                <a:latin typeface="Times New Roman"/>
                <a:cs typeface="Times New Roman"/>
              </a:rPr>
              <a:t>c </a:t>
            </a:r>
            <a:r>
              <a:rPr dirty="0" sz="800" i="1">
                <a:solidFill>
                  <a:srgbClr val="231F20"/>
                </a:solidFill>
                <a:latin typeface="Arial"/>
                <a:cs typeface="Arial"/>
              </a:rPr>
              <a:t>Z</a:t>
            </a:r>
            <a:r>
              <a:rPr dirty="0" baseline="-15151" sz="825">
                <a:solidFill>
                  <a:srgbClr val="231F20"/>
                </a:solidFill>
                <a:latin typeface="Arial"/>
                <a:cs typeface="Arial"/>
              </a:rPr>
              <a:t>c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=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impedancia 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fuga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circuito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defecto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(ver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subapartado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6.2 “Método 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convencional”).</a:t>
            </a:r>
            <a:endParaRPr sz="800">
              <a:latin typeface="Arial"/>
              <a:cs typeface="Arial"/>
            </a:endParaRPr>
          </a:p>
          <a:p>
            <a:pPr marL="38100" marR="178435" indent="635">
              <a:lnSpc>
                <a:spcPct val="100000"/>
              </a:lnSpc>
              <a:spcBef>
                <a:spcPts val="290"/>
              </a:spcBef>
            </a:pPr>
            <a:r>
              <a:rPr dirty="0" sz="800" spc="5" b="1">
                <a:solidFill>
                  <a:srgbClr val="231F20"/>
                </a:solidFill>
                <a:latin typeface="Arial"/>
                <a:cs typeface="Arial"/>
              </a:rPr>
              <a:t>Nota</a:t>
            </a:r>
            <a:r>
              <a:rPr dirty="0" sz="800" spc="5">
                <a:solidFill>
                  <a:srgbClr val="231F20"/>
                </a:solidFill>
                <a:latin typeface="Arial"/>
                <a:cs typeface="Arial"/>
              </a:rPr>
              <a:t>: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ruta 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través 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cada toma a tierra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hacia la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fuente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tendrá por lo general 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valores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impedancia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mucho mayores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que los enumerados arriba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y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no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será 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necesario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tenerlos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en</a:t>
            </a:r>
            <a:r>
              <a:rPr dirty="0" sz="8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cuenta.</a:t>
            </a:r>
            <a:endParaRPr sz="800">
              <a:latin typeface="Arial"/>
              <a:cs typeface="Arial"/>
            </a:endParaRPr>
          </a:p>
          <a:p>
            <a:pPr marL="38735">
              <a:lnSpc>
                <a:spcPct val="100000"/>
              </a:lnSpc>
              <a:spcBef>
                <a:spcPts val="45"/>
              </a:spcBef>
            </a:pPr>
            <a:r>
              <a:rPr dirty="0" sz="800" spc="110">
                <a:solidFill>
                  <a:srgbClr val="009D57"/>
                </a:solidFill>
                <a:latin typeface="Times New Roman"/>
                <a:cs typeface="Times New Roman"/>
              </a:rPr>
              <a:t>c </a:t>
            </a:r>
            <a:r>
              <a:rPr dirty="0" sz="900" i="1">
                <a:solidFill>
                  <a:srgbClr val="231F20"/>
                </a:solidFill>
                <a:latin typeface="Times New Roman"/>
                <a:cs typeface="Times New Roman"/>
              </a:rPr>
              <a:t>I</a:t>
            </a:r>
            <a:r>
              <a:rPr dirty="0" baseline="-15151" sz="825">
                <a:solidFill>
                  <a:srgbClr val="231F20"/>
                </a:solidFill>
                <a:latin typeface="Arial"/>
                <a:cs typeface="Arial"/>
              </a:rPr>
              <a:t>d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= corriente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</a:t>
            </a:r>
            <a:r>
              <a:rPr dirty="0" sz="800" spc="-3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defecto.</a:t>
            </a:r>
            <a:endParaRPr sz="800">
              <a:latin typeface="Arial"/>
              <a:cs typeface="Arial"/>
            </a:endParaRPr>
          </a:p>
          <a:p>
            <a:pPr marL="38100" marR="464184" indent="635">
              <a:lnSpc>
                <a:spcPts val="960"/>
              </a:lnSpc>
              <a:spcBef>
                <a:spcPts val="155"/>
              </a:spcBef>
            </a:pPr>
            <a:r>
              <a:rPr dirty="0" sz="800" spc="110">
                <a:solidFill>
                  <a:srgbClr val="009D57"/>
                </a:solidFill>
                <a:latin typeface="Times New Roman"/>
                <a:cs typeface="Times New Roman"/>
              </a:rPr>
              <a:t>c </a:t>
            </a:r>
            <a:r>
              <a:rPr dirty="0" sz="900" i="1">
                <a:solidFill>
                  <a:srgbClr val="231F20"/>
                </a:solidFill>
                <a:latin typeface="Times New Roman"/>
                <a:cs typeface="Times New Roman"/>
              </a:rPr>
              <a:t>I</a:t>
            </a:r>
            <a:r>
              <a:rPr dirty="0" baseline="-15151" sz="825">
                <a:solidFill>
                  <a:srgbClr val="231F20"/>
                </a:solidFill>
                <a:latin typeface="Arial"/>
                <a:cs typeface="Arial"/>
              </a:rPr>
              <a:t>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= corriente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equivalente al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valor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necesario para utilizar el dispositivo de  protección en el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tiempo</a:t>
            </a:r>
            <a:r>
              <a:rPr dirty="0" sz="800" spc="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especificado.</a:t>
            </a:r>
            <a:endParaRPr sz="800">
              <a:latin typeface="Arial"/>
              <a:cs typeface="Arial"/>
            </a:endParaRPr>
          </a:p>
          <a:p>
            <a:pPr marL="38100">
              <a:lnSpc>
                <a:spcPct val="100000"/>
              </a:lnSpc>
              <a:spcBef>
                <a:spcPts val="400"/>
              </a:spcBef>
            </a:pPr>
            <a:r>
              <a:rPr dirty="0" sz="800" spc="-5" b="1">
                <a:solidFill>
                  <a:srgbClr val="231F20"/>
                </a:solidFill>
                <a:latin typeface="Arial"/>
                <a:cs typeface="Arial"/>
              </a:rPr>
              <a:t>Ejemplo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(ver </a:t>
            </a:r>
            <a:r>
              <a:rPr dirty="0" sz="800" spc="-5" b="1">
                <a:solidFill>
                  <a:srgbClr val="009D57"/>
                </a:solidFill>
                <a:latin typeface="Arial"/>
                <a:cs typeface="Arial"/>
              </a:rPr>
              <a:t>Figura</a:t>
            </a:r>
            <a:r>
              <a:rPr dirty="0" sz="800" spc="-10" b="1">
                <a:solidFill>
                  <a:srgbClr val="009D57"/>
                </a:solidFill>
                <a:latin typeface="Arial"/>
                <a:cs typeface="Arial"/>
              </a:rPr>
              <a:t> </a:t>
            </a:r>
            <a:r>
              <a:rPr dirty="0" sz="800" spc="-5" b="1">
                <a:solidFill>
                  <a:srgbClr val="009D57"/>
                </a:solidFill>
                <a:latin typeface="Arial"/>
                <a:cs typeface="Arial"/>
              </a:rPr>
              <a:t>F12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)</a:t>
            </a:r>
            <a:endParaRPr sz="800">
              <a:latin typeface="Arial"/>
              <a:cs typeface="Arial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1155746" y="7891367"/>
            <a:ext cx="85090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A</a:t>
            </a:r>
            <a:endParaRPr sz="700">
              <a:latin typeface="Arial"/>
              <a:cs typeface="Arial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2454364" y="7891367"/>
            <a:ext cx="85090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B</a:t>
            </a:r>
            <a:endParaRPr sz="700">
              <a:latin typeface="Arial"/>
              <a:cs typeface="Arial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4283954" y="8029227"/>
            <a:ext cx="43180" cy="96520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450" spc="10">
                <a:latin typeface="Arial"/>
                <a:cs typeface="Arial"/>
              </a:rPr>
              <a:t>f</a:t>
            </a:r>
            <a:endParaRPr sz="450">
              <a:latin typeface="Arial"/>
              <a:cs typeface="Arial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3165986" y="7953838"/>
            <a:ext cx="2547620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tensión de defecto </a:t>
            </a:r>
            <a:r>
              <a:rPr dirty="0" sz="800" spc="-5" i="1">
                <a:latin typeface="Arial"/>
                <a:cs typeface="Arial"/>
              </a:rPr>
              <a:t>U </a:t>
            </a:r>
            <a:r>
              <a:rPr dirty="0" sz="800" spc="-5">
                <a:latin typeface="Symbol"/>
                <a:cs typeface="Symbol"/>
              </a:rPr>
              <a:t></a:t>
            </a:r>
            <a:r>
              <a:rPr dirty="0" sz="800" spc="-5">
                <a:latin typeface="Times New Roman"/>
                <a:cs typeface="Times New Roman"/>
              </a:rPr>
              <a:t> </a:t>
            </a:r>
            <a:r>
              <a:rPr dirty="0" baseline="34722" sz="1200" spc="-22">
                <a:latin typeface="Arial"/>
                <a:cs typeface="Arial"/>
              </a:rPr>
              <a:t>230 </a:t>
            </a:r>
            <a:r>
              <a:rPr dirty="0" sz="800" spc="-5">
                <a:latin typeface="Symbol"/>
                <a:cs typeface="Symbol"/>
              </a:rPr>
              <a:t></a:t>
            </a:r>
            <a:r>
              <a:rPr dirty="0" sz="800" spc="-5">
                <a:latin typeface="Times New Roman"/>
                <a:cs typeface="Times New Roman"/>
              </a:rPr>
              <a:t> </a:t>
            </a:r>
            <a:r>
              <a:rPr dirty="0" sz="800" spc="-15">
                <a:latin typeface="Arial"/>
                <a:cs typeface="Arial"/>
              </a:rPr>
              <a:t>115 </a:t>
            </a:r>
            <a:r>
              <a:rPr dirty="0" sz="800" spc="-50">
                <a:latin typeface="Arial"/>
                <a:cs typeface="Arial"/>
              </a:rPr>
              <a:t>V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y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es</a:t>
            </a:r>
            <a:r>
              <a:rPr dirty="0" sz="800" spc="-114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peligrosa.</a:t>
            </a:r>
            <a:endParaRPr sz="800">
              <a:latin typeface="Arial"/>
              <a:cs typeface="Arial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4476372" y="8035581"/>
            <a:ext cx="81915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-5">
                <a:latin typeface="Arial"/>
                <a:cs typeface="Arial"/>
              </a:rPr>
              <a:t>2</a:t>
            </a:r>
            <a:endParaRPr sz="800">
              <a:latin typeface="Arial"/>
              <a:cs typeface="Arial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3167129" y="8196198"/>
            <a:ext cx="3061335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impedancia del bucle de defecto </a:t>
            </a:r>
            <a:r>
              <a:rPr dirty="0" sz="800" i="1">
                <a:solidFill>
                  <a:srgbClr val="231F20"/>
                </a:solidFill>
                <a:latin typeface="Arial"/>
                <a:cs typeface="Arial"/>
              </a:rPr>
              <a:t>Z</a:t>
            </a:r>
            <a:r>
              <a:rPr dirty="0" baseline="-15151" sz="825">
                <a:solidFill>
                  <a:srgbClr val="231F20"/>
                </a:solidFill>
                <a:latin typeface="Arial"/>
                <a:cs typeface="Arial"/>
              </a:rPr>
              <a:t>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= </a:t>
            </a:r>
            <a:r>
              <a:rPr dirty="0" sz="800" spc="-5" i="1">
                <a:solidFill>
                  <a:srgbClr val="231F20"/>
                </a:solidFill>
                <a:latin typeface="Arial"/>
                <a:cs typeface="Arial"/>
              </a:rPr>
              <a:t>Z</a:t>
            </a:r>
            <a:r>
              <a:rPr dirty="0" baseline="-20833" sz="600" spc="-7">
                <a:solidFill>
                  <a:srgbClr val="231F20"/>
                </a:solidFill>
                <a:latin typeface="Arial"/>
                <a:cs typeface="Arial"/>
              </a:rPr>
              <a:t>AB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+ </a:t>
            </a:r>
            <a:r>
              <a:rPr dirty="0" sz="800" spc="-10" i="1">
                <a:solidFill>
                  <a:srgbClr val="231F20"/>
                </a:solidFill>
                <a:latin typeface="Arial"/>
                <a:cs typeface="Arial"/>
              </a:rPr>
              <a:t>Z</a:t>
            </a:r>
            <a:r>
              <a:rPr dirty="0" baseline="-20833" sz="600" spc="-15">
                <a:solidFill>
                  <a:srgbClr val="231F20"/>
                </a:solidFill>
                <a:latin typeface="Arial"/>
                <a:cs typeface="Arial"/>
              </a:rPr>
              <a:t>BC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+ </a:t>
            </a:r>
            <a:r>
              <a:rPr dirty="0" sz="800" spc="-10" i="1">
                <a:solidFill>
                  <a:srgbClr val="231F20"/>
                </a:solidFill>
                <a:latin typeface="Arial"/>
                <a:cs typeface="Arial"/>
              </a:rPr>
              <a:t>Z</a:t>
            </a:r>
            <a:r>
              <a:rPr dirty="0" baseline="-20833" sz="600" spc="-1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+ </a:t>
            </a:r>
            <a:r>
              <a:rPr dirty="0" sz="800" spc="-10" i="1">
                <a:solidFill>
                  <a:srgbClr val="231F20"/>
                </a:solidFill>
                <a:latin typeface="Arial"/>
                <a:cs typeface="Arial"/>
              </a:rPr>
              <a:t>Z</a:t>
            </a:r>
            <a:r>
              <a:rPr dirty="0" baseline="-20833" sz="600" spc="-15">
                <a:solidFill>
                  <a:srgbClr val="231F20"/>
                </a:solidFill>
                <a:latin typeface="Arial"/>
                <a:cs typeface="Arial"/>
              </a:rPr>
              <a:t>EN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+</a:t>
            </a:r>
            <a:r>
              <a:rPr dirty="0" sz="800" spc="-4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 i="1">
                <a:solidFill>
                  <a:srgbClr val="231F20"/>
                </a:solidFill>
                <a:latin typeface="Arial"/>
                <a:cs typeface="Arial"/>
              </a:rPr>
              <a:t>Z</a:t>
            </a:r>
            <a:r>
              <a:rPr dirty="0" baseline="-20833" sz="600" spc="-7">
                <a:solidFill>
                  <a:srgbClr val="231F20"/>
                </a:solidFill>
                <a:latin typeface="Arial"/>
                <a:cs typeface="Arial"/>
              </a:rPr>
              <a:t>NA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.</a:t>
            </a:r>
            <a:endParaRPr sz="800">
              <a:latin typeface="Arial"/>
              <a:cs typeface="Arial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3372742" y="8409051"/>
            <a:ext cx="333375" cy="8509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  <a:tabLst>
                <a:tab pos="251460" algn="l"/>
              </a:tabLst>
            </a:pPr>
            <a:r>
              <a:rPr dirty="0" sz="400" spc="-10">
                <a:solidFill>
                  <a:srgbClr val="231F20"/>
                </a:solidFill>
                <a:latin typeface="Arial"/>
                <a:cs typeface="Arial"/>
              </a:rPr>
              <a:t>BC</a:t>
            </a:r>
            <a:r>
              <a:rPr dirty="0" sz="400" spc="-10">
                <a:solidFill>
                  <a:srgbClr val="231F20"/>
                </a:solidFill>
                <a:latin typeface="Arial"/>
                <a:cs typeface="Arial"/>
              </a:rPr>
              <a:t>	</a:t>
            </a:r>
            <a:r>
              <a:rPr dirty="0" sz="400" spc="-15">
                <a:solidFill>
                  <a:srgbClr val="231F20"/>
                </a:solidFill>
                <a:latin typeface="Arial"/>
                <a:cs typeface="Arial"/>
              </a:rPr>
              <a:t>DE</a:t>
            </a:r>
            <a:endParaRPr sz="400">
              <a:latin typeface="Arial"/>
              <a:cs typeface="Arial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3192529" y="8336813"/>
            <a:ext cx="1434465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Si </a:t>
            </a:r>
            <a:r>
              <a:rPr dirty="0" sz="800" i="1">
                <a:solidFill>
                  <a:srgbClr val="231F20"/>
                </a:solidFill>
                <a:latin typeface="Arial"/>
                <a:cs typeface="Arial"/>
              </a:rPr>
              <a:t>Z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y </a:t>
            </a:r>
            <a:r>
              <a:rPr dirty="0" sz="800" i="1">
                <a:solidFill>
                  <a:srgbClr val="231F20"/>
                </a:solidFill>
                <a:latin typeface="Arial"/>
                <a:cs typeface="Arial"/>
              </a:rPr>
              <a:t>Z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son</a:t>
            </a:r>
            <a:r>
              <a:rPr dirty="0" sz="800" spc="-1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predominantes:</a:t>
            </a:r>
            <a:endParaRPr sz="800">
              <a:latin typeface="Arial"/>
              <a:cs typeface="Arial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3278797" y="8614635"/>
            <a:ext cx="58419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 spc="5">
                <a:solidFill>
                  <a:srgbClr val="231F20"/>
                </a:solidFill>
                <a:latin typeface="Arial"/>
                <a:cs typeface="Arial"/>
              </a:rPr>
              <a:t>s</a:t>
            </a:r>
            <a:endParaRPr sz="500">
              <a:latin typeface="Arial"/>
              <a:cs typeface="Arial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3571867" y="8614502"/>
            <a:ext cx="93980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i="1">
                <a:solidFill>
                  <a:srgbClr val="231F20"/>
                </a:solidFill>
                <a:latin typeface="Arial"/>
                <a:cs typeface="Arial"/>
              </a:rPr>
              <a:t>S</a:t>
            </a:r>
            <a:endParaRPr sz="800">
              <a:latin typeface="Arial"/>
              <a:cs typeface="Arial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3190965" y="8542299"/>
            <a:ext cx="1720850" cy="15811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20"/>
              </a:spcBef>
            </a:pPr>
            <a:r>
              <a:rPr dirty="0" sz="800" i="1">
                <a:solidFill>
                  <a:srgbClr val="231F20"/>
                </a:solidFill>
                <a:latin typeface="Arial"/>
                <a:cs typeface="Arial"/>
              </a:rPr>
              <a:t>Z </a:t>
            </a:r>
            <a:r>
              <a:rPr dirty="0" sz="750" spc="25">
                <a:solidFill>
                  <a:srgbClr val="231F20"/>
                </a:solidFill>
                <a:latin typeface="Symbol"/>
                <a:cs typeface="Symbol"/>
              </a:rPr>
              <a:t></a:t>
            </a:r>
            <a:r>
              <a:rPr dirty="0" sz="750" spc="25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750">
                <a:solidFill>
                  <a:srgbClr val="231F20"/>
                </a:solidFill>
                <a:latin typeface="Arial"/>
                <a:cs typeface="Arial"/>
              </a:rPr>
              <a:t>2</a:t>
            </a:r>
            <a:r>
              <a:rPr dirty="0" sz="850">
                <a:solidFill>
                  <a:srgbClr val="231F20"/>
                </a:solidFill>
                <a:latin typeface="Symbol"/>
                <a:cs typeface="Symbol"/>
              </a:rPr>
              <a:t></a:t>
            </a:r>
            <a:r>
              <a:rPr dirty="0" baseline="26143" sz="1275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u="sng" baseline="27777" sz="1200" i="1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Arial"/>
                <a:cs typeface="Arial"/>
              </a:rPr>
              <a:t>L</a:t>
            </a:r>
            <a:r>
              <a:rPr dirty="0" baseline="27777" sz="1200" i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50" spc="25">
                <a:solidFill>
                  <a:srgbClr val="231F20"/>
                </a:solidFill>
                <a:latin typeface="Symbol"/>
                <a:cs typeface="Symbol"/>
              </a:rPr>
              <a:t></a:t>
            </a:r>
            <a:r>
              <a:rPr dirty="0" sz="750" spc="25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750" spc="25">
                <a:solidFill>
                  <a:srgbClr val="231F20"/>
                </a:solidFill>
                <a:latin typeface="Arial"/>
                <a:cs typeface="Arial"/>
              </a:rPr>
              <a:t>64,3 </a:t>
            </a:r>
            <a:r>
              <a:rPr dirty="0" sz="750" spc="40">
                <a:solidFill>
                  <a:srgbClr val="231F20"/>
                </a:solidFill>
                <a:latin typeface="Arial"/>
                <a:cs typeface="Arial"/>
              </a:rPr>
              <a:t>m</a:t>
            </a:r>
            <a:r>
              <a:rPr dirty="0" sz="850" spc="40">
                <a:solidFill>
                  <a:srgbClr val="231F20"/>
                </a:solidFill>
                <a:latin typeface="Symbol"/>
                <a:cs typeface="Symbol"/>
              </a:rPr>
              <a:t></a:t>
            </a:r>
            <a:r>
              <a:rPr dirty="0" sz="850" spc="4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baseline="-10416" sz="1200">
                <a:solidFill>
                  <a:srgbClr val="231F20"/>
                </a:solidFill>
                <a:latin typeface="Arial"/>
                <a:cs typeface="Arial"/>
              </a:rPr>
              <a:t>, </a:t>
            </a:r>
            <a:r>
              <a:rPr dirty="0" baseline="-10416" sz="1200" spc="-7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baseline="-10416" sz="1200">
                <a:solidFill>
                  <a:srgbClr val="231F20"/>
                </a:solidFill>
                <a:latin typeface="Arial"/>
                <a:cs typeface="Arial"/>
              </a:rPr>
              <a:t>forma</a:t>
            </a:r>
            <a:r>
              <a:rPr dirty="0" baseline="-10416" sz="1200" spc="82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baseline="-10416" sz="1200" spc="-7">
                <a:solidFill>
                  <a:srgbClr val="231F20"/>
                </a:solidFill>
                <a:latin typeface="Arial"/>
                <a:cs typeface="Arial"/>
              </a:rPr>
              <a:t>que</a:t>
            </a:r>
            <a:endParaRPr baseline="-10416" sz="1200">
              <a:latin typeface="Arial"/>
              <a:cs typeface="Arial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3418397" y="8754434"/>
            <a:ext cx="189865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-20">
                <a:latin typeface="Arial"/>
                <a:cs typeface="Arial"/>
              </a:rPr>
              <a:t>230</a:t>
            </a:r>
            <a:endParaRPr sz="800">
              <a:latin typeface="Arial"/>
              <a:cs typeface="Arial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4437637" y="8866758"/>
            <a:ext cx="65405" cy="11112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550" spc="5">
                <a:solidFill>
                  <a:srgbClr val="231F20"/>
                </a:solidFill>
                <a:latin typeface="Arial"/>
                <a:cs typeface="Arial"/>
              </a:rPr>
              <a:t>n</a:t>
            </a:r>
            <a:endParaRPr sz="550">
              <a:latin typeface="Arial"/>
              <a:cs typeface="Arial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3216823" y="8803385"/>
            <a:ext cx="3375660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22275" algn="l"/>
              </a:tabLst>
            </a:pPr>
            <a:r>
              <a:rPr dirty="0" sz="800" i="1">
                <a:latin typeface="Times New Roman"/>
                <a:cs typeface="Times New Roman"/>
              </a:rPr>
              <a:t>I </a:t>
            </a:r>
            <a:r>
              <a:rPr dirty="0" sz="800" spc="145" i="1">
                <a:latin typeface="Times New Roman"/>
                <a:cs typeface="Times New Roman"/>
              </a:rPr>
              <a:t> </a:t>
            </a:r>
            <a:r>
              <a:rPr dirty="0" sz="800">
                <a:latin typeface="Symbol"/>
                <a:cs typeface="Symbol"/>
              </a:rPr>
              <a:t></a:t>
            </a:r>
            <a:r>
              <a:rPr dirty="0" sz="800">
                <a:latin typeface="Times New Roman"/>
                <a:cs typeface="Times New Roman"/>
              </a:rPr>
              <a:t>	</a:t>
            </a:r>
            <a:r>
              <a:rPr dirty="0" sz="800">
                <a:latin typeface="Symbol"/>
                <a:cs typeface="Symbol"/>
              </a:rPr>
              <a:t></a:t>
            </a:r>
            <a:r>
              <a:rPr dirty="0" sz="800">
                <a:latin typeface="Times New Roman"/>
                <a:cs typeface="Times New Roman"/>
              </a:rPr>
              <a:t> </a:t>
            </a:r>
            <a:r>
              <a:rPr dirty="0" sz="800" spc="-15">
                <a:latin typeface="Arial"/>
                <a:cs typeface="Arial"/>
              </a:rPr>
              <a:t>3,576 </a:t>
            </a:r>
            <a:r>
              <a:rPr dirty="0" sz="800" spc="-20">
                <a:latin typeface="Arial"/>
                <a:cs typeface="Arial"/>
              </a:rPr>
              <a:t>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(</a:t>
            </a:r>
            <a:r>
              <a:rPr dirty="0" sz="900" spc="-5">
                <a:solidFill>
                  <a:srgbClr val="231F20"/>
                </a:solidFill>
                <a:latin typeface="Symbol"/>
                <a:cs typeface="Symbol"/>
              </a:rPr>
              <a:t></a:t>
            </a:r>
            <a:r>
              <a:rPr dirty="0" sz="900" spc="-5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22 </a:t>
            </a:r>
            <a:r>
              <a:rPr dirty="0" sz="900" i="1">
                <a:solidFill>
                  <a:srgbClr val="231F20"/>
                </a:solidFill>
                <a:latin typeface="Times New Roman"/>
                <a:cs typeface="Times New Roman"/>
              </a:rPr>
              <a:t>I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basado en un interruptor automático NS</a:t>
            </a:r>
            <a:r>
              <a:rPr dirty="0" sz="800" spc="-5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160).</a:t>
            </a:r>
            <a:endParaRPr sz="800">
              <a:latin typeface="Arial"/>
              <a:cs typeface="Arial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3255283" y="8891365"/>
            <a:ext cx="60325" cy="9588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450" spc="20">
                <a:latin typeface="Arial"/>
                <a:cs typeface="Arial"/>
              </a:rPr>
              <a:t>d</a:t>
            </a:r>
            <a:endParaRPr sz="450">
              <a:latin typeface="Arial"/>
              <a:cs typeface="Arial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3403328" y="8897715"/>
            <a:ext cx="222250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-20">
                <a:latin typeface="Arial"/>
                <a:cs typeface="Arial"/>
              </a:rPr>
              <a:t>6</a:t>
            </a:r>
            <a:r>
              <a:rPr dirty="0" sz="800" spc="-40">
                <a:latin typeface="Arial"/>
                <a:cs typeface="Arial"/>
              </a:rPr>
              <a:t>4</a:t>
            </a:r>
            <a:r>
              <a:rPr dirty="0" sz="800" spc="35">
                <a:latin typeface="Arial"/>
                <a:cs typeface="Arial"/>
              </a:rPr>
              <a:t>,</a:t>
            </a:r>
            <a:r>
              <a:rPr dirty="0" sz="800" spc="-5">
                <a:latin typeface="Arial"/>
                <a:cs typeface="Arial"/>
              </a:rPr>
              <a:t>3</a:t>
            </a:r>
            <a:endParaRPr sz="800">
              <a:latin typeface="Arial"/>
              <a:cs typeface="Arial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3191797" y="9072467"/>
            <a:ext cx="3799840" cy="9531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 indent="635">
              <a:lnSpc>
                <a:spcPct val="100000"/>
              </a:lnSpc>
              <a:spcBef>
                <a:spcPts val="100"/>
              </a:spcBef>
            </a:pP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El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ajuste de la unidad de disparo magnético “instantáneo” del interruptor automático  es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muchas veces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inferior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este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valor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cortocircuito,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forma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que queda  garantizado el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funcionamiento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positivo en el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menor tiempo</a:t>
            </a:r>
            <a:r>
              <a:rPr dirty="0" sz="800" spc="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posible.</a:t>
            </a:r>
            <a:endParaRPr sz="800">
              <a:latin typeface="Arial"/>
              <a:cs typeface="Arial"/>
            </a:endParaRPr>
          </a:p>
          <a:p>
            <a:pPr marL="12700" marR="23495" indent="635">
              <a:lnSpc>
                <a:spcPct val="100000"/>
              </a:lnSpc>
              <a:spcBef>
                <a:spcPts val="290"/>
              </a:spcBef>
            </a:pPr>
            <a:r>
              <a:rPr dirty="0" sz="800" spc="5" b="1">
                <a:solidFill>
                  <a:srgbClr val="231F20"/>
                </a:solidFill>
                <a:latin typeface="Arial"/>
                <a:cs typeface="Arial"/>
              </a:rPr>
              <a:t>Nota</a:t>
            </a:r>
            <a:r>
              <a:rPr dirty="0" sz="800" spc="5">
                <a:solidFill>
                  <a:srgbClr val="231F20"/>
                </a:solidFill>
                <a:latin typeface="Arial"/>
                <a:cs typeface="Arial"/>
              </a:rPr>
              <a:t>: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Algunas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autoridades basan estos cálculos en la suposición de que una caída  de tensión del 20%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produce en la parte del bucle de impedancia</a:t>
            </a:r>
            <a:r>
              <a:rPr dirty="0" sz="800" spc="4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BANE.</a:t>
            </a:r>
            <a:endParaRPr sz="800">
              <a:latin typeface="Arial"/>
              <a:cs typeface="Arial"/>
            </a:endParaRPr>
          </a:p>
          <a:p>
            <a:pPr marL="12700" marR="133985" indent="635">
              <a:lnSpc>
                <a:spcPct val="100000"/>
              </a:lnSpc>
              <a:spcBef>
                <a:spcPts val="290"/>
              </a:spcBef>
            </a:pP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Este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método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recomendado se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explica en el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capítulo F, subapartado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6.2: “Método 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convencional” y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en el ejemplo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ofrece una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corriente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estimada de defecto de</a:t>
            </a:r>
            <a:endParaRPr sz="800">
              <a:latin typeface="Arial"/>
              <a:cs typeface="Arial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526672" y="10018267"/>
            <a:ext cx="2146935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 spc="-10" b="1" i="1">
                <a:solidFill>
                  <a:srgbClr val="009D57"/>
                </a:solidFill>
                <a:latin typeface="Arial"/>
                <a:cs typeface="Arial"/>
              </a:rPr>
              <a:t>Fig. </a:t>
            </a:r>
            <a:r>
              <a:rPr dirty="0" sz="700" spc="-15" b="1" i="1">
                <a:solidFill>
                  <a:srgbClr val="009D57"/>
                </a:solidFill>
                <a:latin typeface="Arial"/>
                <a:cs typeface="Arial"/>
              </a:rPr>
              <a:t>F12: </a:t>
            </a:r>
            <a:r>
              <a:rPr dirty="0" sz="700" spc="-5" i="1">
                <a:solidFill>
                  <a:srgbClr val="231F20"/>
                </a:solidFill>
                <a:latin typeface="Arial"/>
                <a:cs typeface="Arial"/>
              </a:rPr>
              <a:t>Desconexión </a:t>
            </a:r>
            <a:r>
              <a:rPr dirty="0" sz="700" i="1">
                <a:solidFill>
                  <a:srgbClr val="231F20"/>
                </a:solidFill>
                <a:latin typeface="Arial"/>
                <a:cs typeface="Arial"/>
              </a:rPr>
              <a:t>automática </a:t>
            </a:r>
            <a:r>
              <a:rPr dirty="0" sz="700" spc="-10" i="1">
                <a:solidFill>
                  <a:srgbClr val="231F20"/>
                </a:solidFill>
                <a:latin typeface="Arial"/>
                <a:cs typeface="Arial"/>
              </a:rPr>
              <a:t>en el </a:t>
            </a:r>
            <a:r>
              <a:rPr dirty="0" sz="700" spc="-5" i="1">
                <a:solidFill>
                  <a:srgbClr val="231F20"/>
                </a:solidFill>
                <a:latin typeface="Arial"/>
                <a:cs typeface="Arial"/>
              </a:rPr>
              <a:t>esquema</a:t>
            </a:r>
            <a:r>
              <a:rPr dirty="0" sz="700" spc="60" i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 spc="-10" i="1">
                <a:solidFill>
                  <a:srgbClr val="231F20"/>
                </a:solidFill>
                <a:latin typeface="Arial"/>
                <a:cs typeface="Arial"/>
              </a:rPr>
              <a:t>TN.</a:t>
            </a:r>
            <a:endParaRPr sz="700">
              <a:latin typeface="Arial"/>
              <a:cs typeface="Arial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3195330" y="10084980"/>
            <a:ext cx="768350" cy="14668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90"/>
              </a:spcBef>
            </a:pP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230 </a:t>
            </a:r>
            <a:r>
              <a:rPr dirty="0" sz="800" spc="-5">
                <a:solidFill>
                  <a:srgbClr val="231F20"/>
                </a:solidFill>
                <a:latin typeface="Symbol"/>
                <a:cs typeface="Symbol"/>
              </a:rPr>
              <a:t></a:t>
            </a:r>
            <a:r>
              <a:rPr dirty="0" sz="800" spc="-5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0,8 </a:t>
            </a:r>
            <a:r>
              <a:rPr dirty="0" sz="800" spc="-5">
                <a:solidFill>
                  <a:srgbClr val="231F20"/>
                </a:solidFill>
                <a:latin typeface="Symbol"/>
                <a:cs typeface="Symbol"/>
              </a:rPr>
              <a:t></a:t>
            </a:r>
            <a:r>
              <a:rPr dirty="0" sz="800" spc="5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800" spc="-20">
                <a:solidFill>
                  <a:srgbClr val="231F20"/>
                </a:solidFill>
                <a:latin typeface="Arial"/>
                <a:cs typeface="Arial"/>
              </a:rPr>
              <a:t>10</a:t>
            </a:r>
            <a:r>
              <a:rPr dirty="0" baseline="37037" sz="900" spc="-30">
                <a:solidFill>
                  <a:srgbClr val="231F20"/>
                </a:solidFill>
                <a:latin typeface="Arial"/>
                <a:cs typeface="Arial"/>
              </a:rPr>
              <a:t>3</a:t>
            </a:r>
            <a:endParaRPr baseline="37037" sz="900">
              <a:latin typeface="Arial"/>
              <a:cs typeface="Arial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4765297" y="10151490"/>
            <a:ext cx="65405" cy="11112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550" spc="5">
                <a:solidFill>
                  <a:srgbClr val="231F20"/>
                </a:solidFill>
                <a:latin typeface="Arial"/>
                <a:cs typeface="Arial"/>
              </a:rPr>
              <a:t>n</a:t>
            </a:r>
            <a:endParaRPr sz="550">
              <a:latin typeface="Arial"/>
              <a:cs typeface="Arial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4461264" y="10088127"/>
            <a:ext cx="431165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(</a:t>
            </a:r>
            <a:r>
              <a:rPr dirty="0" sz="900">
                <a:solidFill>
                  <a:srgbClr val="231F20"/>
                </a:solidFill>
                <a:latin typeface="Symbol"/>
                <a:cs typeface="Symbol"/>
              </a:rPr>
              <a:t></a:t>
            </a:r>
            <a:r>
              <a:rPr dirty="0" sz="90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18 </a:t>
            </a:r>
            <a:r>
              <a:rPr dirty="0" sz="900" i="1">
                <a:solidFill>
                  <a:srgbClr val="231F20"/>
                </a:solidFill>
                <a:latin typeface="Times New Roman"/>
                <a:cs typeface="Times New Roman"/>
              </a:rPr>
              <a:t>I</a:t>
            </a:r>
            <a:r>
              <a:rPr dirty="0" sz="900" spc="-5" i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).</a:t>
            </a:r>
            <a:endParaRPr sz="800">
              <a:latin typeface="Arial"/>
              <a:cs typeface="Arial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3944630" y="10148507"/>
            <a:ext cx="468630" cy="14668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800" spc="-5">
                <a:solidFill>
                  <a:srgbClr val="231F20"/>
                </a:solidFill>
                <a:latin typeface="Symbol"/>
                <a:cs typeface="Symbol"/>
              </a:rPr>
              <a:t></a:t>
            </a:r>
            <a:r>
              <a:rPr dirty="0" sz="800" spc="-5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2,816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 A</a:t>
            </a:r>
            <a:endParaRPr sz="800">
              <a:latin typeface="Arial"/>
              <a:cs typeface="Arial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3461982" y="10212003"/>
            <a:ext cx="222885" cy="14668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800" spc="-10">
                <a:solidFill>
                  <a:srgbClr val="231F20"/>
                </a:solidFill>
                <a:latin typeface="Arial"/>
                <a:cs typeface="Arial"/>
              </a:rPr>
              <a:t>64,3</a:t>
            </a:r>
            <a:endParaRPr sz="800">
              <a:latin typeface="Arial"/>
              <a:cs typeface="Arial"/>
            </a:endParaRPr>
          </a:p>
        </p:txBody>
      </p:sp>
      <p:sp>
        <p:nvSpPr>
          <p:cNvPr id="54" name="object 54"/>
          <p:cNvSpPr/>
          <p:nvPr/>
        </p:nvSpPr>
        <p:spPr>
          <a:xfrm>
            <a:off x="0" y="2925825"/>
            <a:ext cx="504190" cy="396240"/>
          </a:xfrm>
          <a:custGeom>
            <a:avLst/>
            <a:gdLst/>
            <a:ahLst/>
            <a:cxnLst/>
            <a:rect l="l" t="t" r="r" b="b"/>
            <a:pathLst>
              <a:path w="504190" h="396239">
                <a:moveTo>
                  <a:pt x="0" y="396240"/>
                </a:moveTo>
                <a:lnTo>
                  <a:pt x="0" y="0"/>
                </a:lnTo>
                <a:lnTo>
                  <a:pt x="503939" y="0"/>
                </a:lnTo>
                <a:lnTo>
                  <a:pt x="503939" y="396240"/>
                </a:lnTo>
                <a:lnTo>
                  <a:pt x="0" y="39624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5" name="object 55"/>
          <p:cNvSpPr txBox="1"/>
          <p:nvPr/>
        </p:nvSpPr>
        <p:spPr>
          <a:xfrm>
            <a:off x="324742" y="2898520"/>
            <a:ext cx="174625" cy="177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00" b="1">
                <a:solidFill>
                  <a:srgbClr val="FFFFFF"/>
                </a:solidFill>
                <a:latin typeface="Arial"/>
                <a:cs typeface="Arial"/>
              </a:rPr>
              <a:t>F</a:t>
            </a:r>
            <a:r>
              <a:rPr dirty="0" sz="1000" spc="-5" b="1">
                <a:solidFill>
                  <a:srgbClr val="FFFFFF"/>
                </a:solidFill>
                <a:latin typeface="Arial"/>
                <a:cs typeface="Arial"/>
              </a:rPr>
              <a:t>8</a:t>
            </a:r>
            <a:endParaRPr sz="1000">
              <a:latin typeface="Arial"/>
              <a:cs typeface="Arial"/>
            </a:endParaRPr>
          </a:p>
        </p:txBody>
      </p:sp>
      <p:sp>
        <p:nvSpPr>
          <p:cNvPr id="56" name="object 56"/>
          <p:cNvSpPr/>
          <p:nvPr/>
        </p:nvSpPr>
        <p:spPr>
          <a:xfrm>
            <a:off x="1689167" y="8074088"/>
            <a:ext cx="901065" cy="0"/>
          </a:xfrm>
          <a:custGeom>
            <a:avLst/>
            <a:gdLst/>
            <a:ahLst/>
            <a:cxnLst/>
            <a:rect l="l" t="t" r="r" b="b"/>
            <a:pathLst>
              <a:path w="901064" h="0">
                <a:moveTo>
                  <a:pt x="0" y="0"/>
                </a:moveTo>
                <a:lnTo>
                  <a:pt x="900938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7" name="object 57"/>
          <p:cNvSpPr/>
          <p:nvPr/>
        </p:nvSpPr>
        <p:spPr>
          <a:xfrm>
            <a:off x="1213615" y="8074088"/>
            <a:ext cx="262890" cy="0"/>
          </a:xfrm>
          <a:custGeom>
            <a:avLst/>
            <a:gdLst/>
            <a:ahLst/>
            <a:cxnLst/>
            <a:rect l="l" t="t" r="r" b="b"/>
            <a:pathLst>
              <a:path w="262890" h="0">
                <a:moveTo>
                  <a:pt x="0" y="0"/>
                </a:moveTo>
                <a:lnTo>
                  <a:pt x="262762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8" name="object 58"/>
          <p:cNvSpPr/>
          <p:nvPr/>
        </p:nvSpPr>
        <p:spPr>
          <a:xfrm>
            <a:off x="645544" y="8046681"/>
            <a:ext cx="364490" cy="364490"/>
          </a:xfrm>
          <a:custGeom>
            <a:avLst/>
            <a:gdLst/>
            <a:ahLst/>
            <a:cxnLst/>
            <a:rect l="l" t="t" r="r" b="b"/>
            <a:pathLst>
              <a:path w="364490" h="364490">
                <a:moveTo>
                  <a:pt x="364045" y="181991"/>
                </a:moveTo>
                <a:lnTo>
                  <a:pt x="357544" y="133611"/>
                </a:lnTo>
                <a:lnTo>
                  <a:pt x="339196" y="90138"/>
                </a:lnTo>
                <a:lnTo>
                  <a:pt x="310735" y="53305"/>
                </a:lnTo>
                <a:lnTo>
                  <a:pt x="273896" y="24847"/>
                </a:lnTo>
                <a:lnTo>
                  <a:pt x="230411" y="6501"/>
                </a:lnTo>
                <a:lnTo>
                  <a:pt x="182016" y="0"/>
                </a:lnTo>
                <a:lnTo>
                  <a:pt x="133630" y="6501"/>
                </a:lnTo>
                <a:lnTo>
                  <a:pt x="90151" y="24847"/>
                </a:lnTo>
                <a:lnTo>
                  <a:pt x="53313" y="53305"/>
                </a:lnTo>
                <a:lnTo>
                  <a:pt x="24851" y="90138"/>
                </a:lnTo>
                <a:lnTo>
                  <a:pt x="6502" y="133611"/>
                </a:lnTo>
                <a:lnTo>
                  <a:pt x="0" y="181991"/>
                </a:lnTo>
                <a:lnTo>
                  <a:pt x="6502" y="230373"/>
                </a:lnTo>
                <a:lnTo>
                  <a:pt x="24851" y="273846"/>
                </a:lnTo>
                <a:lnTo>
                  <a:pt x="53313" y="310675"/>
                </a:lnTo>
                <a:lnTo>
                  <a:pt x="90151" y="339127"/>
                </a:lnTo>
                <a:lnTo>
                  <a:pt x="133630" y="357470"/>
                </a:lnTo>
                <a:lnTo>
                  <a:pt x="182016" y="363969"/>
                </a:lnTo>
                <a:lnTo>
                  <a:pt x="230411" y="357470"/>
                </a:lnTo>
                <a:lnTo>
                  <a:pt x="273896" y="339127"/>
                </a:lnTo>
                <a:lnTo>
                  <a:pt x="310735" y="310675"/>
                </a:lnTo>
                <a:lnTo>
                  <a:pt x="339196" y="273846"/>
                </a:lnTo>
                <a:lnTo>
                  <a:pt x="357544" y="230373"/>
                </a:lnTo>
                <a:lnTo>
                  <a:pt x="364045" y="181991"/>
                </a:lnTo>
                <a:close/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9" name="object 59"/>
          <p:cNvSpPr/>
          <p:nvPr/>
        </p:nvSpPr>
        <p:spPr>
          <a:xfrm>
            <a:off x="931777" y="8044763"/>
            <a:ext cx="364490" cy="364490"/>
          </a:xfrm>
          <a:custGeom>
            <a:avLst/>
            <a:gdLst/>
            <a:ahLst/>
            <a:cxnLst/>
            <a:rect l="l" t="t" r="r" b="b"/>
            <a:pathLst>
              <a:path w="364490" h="364490">
                <a:moveTo>
                  <a:pt x="364045" y="181990"/>
                </a:moveTo>
                <a:lnTo>
                  <a:pt x="357544" y="133611"/>
                </a:lnTo>
                <a:lnTo>
                  <a:pt x="339196" y="90138"/>
                </a:lnTo>
                <a:lnTo>
                  <a:pt x="310735" y="53305"/>
                </a:lnTo>
                <a:lnTo>
                  <a:pt x="273896" y="24847"/>
                </a:lnTo>
                <a:lnTo>
                  <a:pt x="230411" y="6501"/>
                </a:lnTo>
                <a:lnTo>
                  <a:pt x="182016" y="0"/>
                </a:lnTo>
                <a:lnTo>
                  <a:pt x="133630" y="6501"/>
                </a:lnTo>
                <a:lnTo>
                  <a:pt x="90151" y="24847"/>
                </a:lnTo>
                <a:lnTo>
                  <a:pt x="53313" y="53305"/>
                </a:lnTo>
                <a:lnTo>
                  <a:pt x="24851" y="90138"/>
                </a:lnTo>
                <a:lnTo>
                  <a:pt x="6502" y="133611"/>
                </a:lnTo>
                <a:lnTo>
                  <a:pt x="0" y="181990"/>
                </a:lnTo>
                <a:lnTo>
                  <a:pt x="6502" y="230369"/>
                </a:lnTo>
                <a:lnTo>
                  <a:pt x="24851" y="273840"/>
                </a:lnTo>
                <a:lnTo>
                  <a:pt x="53313" y="310670"/>
                </a:lnTo>
                <a:lnTo>
                  <a:pt x="90151" y="339124"/>
                </a:lnTo>
                <a:lnTo>
                  <a:pt x="133630" y="357469"/>
                </a:lnTo>
                <a:lnTo>
                  <a:pt x="182016" y="363969"/>
                </a:lnTo>
                <a:lnTo>
                  <a:pt x="230411" y="357469"/>
                </a:lnTo>
                <a:lnTo>
                  <a:pt x="273896" y="339124"/>
                </a:lnTo>
                <a:lnTo>
                  <a:pt x="310735" y="310670"/>
                </a:lnTo>
                <a:lnTo>
                  <a:pt x="339196" y="273840"/>
                </a:lnTo>
                <a:lnTo>
                  <a:pt x="357544" y="230369"/>
                </a:lnTo>
                <a:lnTo>
                  <a:pt x="364045" y="181990"/>
                </a:lnTo>
                <a:close/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0" name="object 60"/>
          <p:cNvSpPr/>
          <p:nvPr/>
        </p:nvSpPr>
        <p:spPr>
          <a:xfrm>
            <a:off x="1213615" y="8378850"/>
            <a:ext cx="1376680" cy="0"/>
          </a:xfrm>
          <a:custGeom>
            <a:avLst/>
            <a:gdLst/>
            <a:ahLst/>
            <a:cxnLst/>
            <a:rect l="l" t="t" r="r" b="b"/>
            <a:pathLst>
              <a:path w="1376680" h="0">
                <a:moveTo>
                  <a:pt x="0" y="0"/>
                </a:moveTo>
                <a:lnTo>
                  <a:pt x="1376489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1" name="object 61"/>
          <p:cNvSpPr txBox="1"/>
          <p:nvPr/>
        </p:nvSpPr>
        <p:spPr>
          <a:xfrm>
            <a:off x="2534866" y="7989782"/>
            <a:ext cx="297180" cy="6146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97155">
              <a:lnSpc>
                <a:spcPct val="100000"/>
              </a:lnSpc>
              <a:spcBef>
                <a:spcPts val="100"/>
              </a:spcBef>
            </a:pP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1</a:t>
            </a:r>
            <a:endParaRPr sz="700">
              <a:latin typeface="Arial"/>
              <a:cs typeface="Arial"/>
            </a:endParaRPr>
          </a:p>
          <a:p>
            <a:pPr marL="97155">
              <a:lnSpc>
                <a:spcPts val="819"/>
              </a:lnSpc>
              <a:spcBef>
                <a:spcPts val="10"/>
              </a:spcBef>
            </a:pP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2</a:t>
            </a:r>
            <a:endParaRPr sz="700">
              <a:latin typeface="Arial"/>
              <a:cs typeface="Arial"/>
            </a:endParaRPr>
          </a:p>
          <a:p>
            <a:pPr marL="97155">
              <a:lnSpc>
                <a:spcPts val="819"/>
              </a:lnSpc>
            </a:pP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3</a:t>
            </a:r>
            <a:endParaRPr sz="700">
              <a:latin typeface="Arial"/>
              <a:cs typeface="Arial"/>
            </a:endParaRPr>
          </a:p>
          <a:p>
            <a:pPr algn="r" marR="8890">
              <a:lnSpc>
                <a:spcPct val="100000"/>
              </a:lnSpc>
              <a:spcBef>
                <a:spcPts val="10"/>
              </a:spcBef>
            </a:pP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PEN</a:t>
            </a:r>
            <a:endParaRPr sz="700">
              <a:latin typeface="Arial"/>
              <a:cs typeface="Arial"/>
            </a:endParaRPr>
          </a:p>
          <a:p>
            <a:pPr algn="r" marR="5080">
              <a:lnSpc>
                <a:spcPct val="100000"/>
              </a:lnSpc>
              <a:spcBef>
                <a:spcPts val="459"/>
              </a:spcBef>
            </a:pP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NS160</a:t>
            </a:r>
            <a:endParaRPr sz="700">
              <a:latin typeface="Arial"/>
              <a:cs typeface="Arial"/>
            </a:endParaRPr>
          </a:p>
        </p:txBody>
      </p:sp>
      <p:sp>
        <p:nvSpPr>
          <p:cNvPr id="62" name="object 62"/>
          <p:cNvSpPr txBox="1"/>
          <p:nvPr/>
        </p:nvSpPr>
        <p:spPr>
          <a:xfrm>
            <a:off x="1281767" y="8268027"/>
            <a:ext cx="80010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F</a:t>
            </a:r>
            <a:endParaRPr sz="700">
              <a:latin typeface="Arial"/>
              <a:cs typeface="Arial"/>
            </a:endParaRPr>
          </a:p>
        </p:txBody>
      </p:sp>
      <p:sp>
        <p:nvSpPr>
          <p:cNvPr id="63" name="object 63"/>
          <p:cNvSpPr txBox="1"/>
          <p:nvPr/>
        </p:nvSpPr>
        <p:spPr>
          <a:xfrm>
            <a:off x="1111339" y="8415135"/>
            <a:ext cx="90170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N</a:t>
            </a:r>
            <a:endParaRPr sz="700">
              <a:latin typeface="Arial"/>
              <a:cs typeface="Arial"/>
            </a:endParaRPr>
          </a:p>
        </p:txBody>
      </p:sp>
      <p:sp>
        <p:nvSpPr>
          <p:cNvPr id="64" name="object 64"/>
          <p:cNvSpPr txBox="1"/>
          <p:nvPr/>
        </p:nvSpPr>
        <p:spPr>
          <a:xfrm>
            <a:off x="2108306" y="8373891"/>
            <a:ext cx="85090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E</a:t>
            </a:r>
            <a:endParaRPr sz="700">
              <a:latin typeface="Arial"/>
              <a:cs typeface="Arial"/>
            </a:endParaRPr>
          </a:p>
        </p:txBody>
      </p:sp>
      <p:sp>
        <p:nvSpPr>
          <p:cNvPr id="65" name="object 65"/>
          <p:cNvSpPr txBox="1"/>
          <p:nvPr/>
        </p:nvSpPr>
        <p:spPr>
          <a:xfrm>
            <a:off x="1911473" y="9062768"/>
            <a:ext cx="90170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D</a:t>
            </a:r>
            <a:endParaRPr sz="700">
              <a:latin typeface="Arial"/>
              <a:cs typeface="Arial"/>
            </a:endParaRPr>
          </a:p>
        </p:txBody>
      </p:sp>
      <p:sp>
        <p:nvSpPr>
          <p:cNvPr id="66" name="object 66"/>
          <p:cNvSpPr/>
          <p:nvPr/>
        </p:nvSpPr>
        <p:spPr>
          <a:xfrm>
            <a:off x="2018541" y="9192538"/>
            <a:ext cx="518159" cy="224790"/>
          </a:xfrm>
          <a:custGeom>
            <a:avLst/>
            <a:gdLst/>
            <a:ahLst/>
            <a:cxnLst/>
            <a:rect l="l" t="t" r="r" b="b"/>
            <a:pathLst>
              <a:path w="518160" h="224790">
                <a:moveTo>
                  <a:pt x="0" y="224497"/>
                </a:moveTo>
                <a:lnTo>
                  <a:pt x="517550" y="224497"/>
                </a:lnTo>
                <a:lnTo>
                  <a:pt x="517550" y="0"/>
                </a:lnTo>
                <a:lnTo>
                  <a:pt x="0" y="0"/>
                </a:lnTo>
                <a:lnTo>
                  <a:pt x="0" y="224497"/>
                </a:lnTo>
                <a:close/>
              </a:path>
            </a:pathLst>
          </a:custGeom>
          <a:ln w="12699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7" name="object 67"/>
          <p:cNvSpPr/>
          <p:nvPr/>
        </p:nvSpPr>
        <p:spPr>
          <a:xfrm>
            <a:off x="1128919" y="9415449"/>
            <a:ext cx="179705" cy="0"/>
          </a:xfrm>
          <a:custGeom>
            <a:avLst/>
            <a:gdLst/>
            <a:ahLst/>
            <a:cxnLst/>
            <a:rect l="l" t="t" r="r" b="b"/>
            <a:pathLst>
              <a:path w="179705" h="0">
                <a:moveTo>
                  <a:pt x="0" y="0"/>
                </a:moveTo>
                <a:lnTo>
                  <a:pt x="179400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8" name="object 68"/>
          <p:cNvSpPr/>
          <p:nvPr/>
        </p:nvSpPr>
        <p:spPr>
          <a:xfrm>
            <a:off x="1163844" y="9451961"/>
            <a:ext cx="108585" cy="0"/>
          </a:xfrm>
          <a:custGeom>
            <a:avLst/>
            <a:gdLst/>
            <a:ahLst/>
            <a:cxnLst/>
            <a:rect l="l" t="t" r="r" b="b"/>
            <a:pathLst>
              <a:path w="108584" h="0">
                <a:moveTo>
                  <a:pt x="0" y="0"/>
                </a:moveTo>
                <a:lnTo>
                  <a:pt x="107962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9" name="object 69"/>
          <p:cNvSpPr/>
          <p:nvPr/>
        </p:nvSpPr>
        <p:spPr>
          <a:xfrm>
            <a:off x="1200369" y="9488474"/>
            <a:ext cx="34925" cy="0"/>
          </a:xfrm>
          <a:custGeom>
            <a:avLst/>
            <a:gdLst/>
            <a:ahLst/>
            <a:cxnLst/>
            <a:rect l="l" t="t" r="r" b="b"/>
            <a:pathLst>
              <a:path w="34925" h="0">
                <a:moveTo>
                  <a:pt x="0" y="0"/>
                </a:moveTo>
                <a:lnTo>
                  <a:pt x="34925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0" name="object 70"/>
          <p:cNvSpPr/>
          <p:nvPr/>
        </p:nvSpPr>
        <p:spPr>
          <a:xfrm>
            <a:off x="2063779" y="9167939"/>
            <a:ext cx="54610" cy="54610"/>
          </a:xfrm>
          <a:custGeom>
            <a:avLst/>
            <a:gdLst/>
            <a:ahLst/>
            <a:cxnLst/>
            <a:rect l="l" t="t" r="r" b="b"/>
            <a:pathLst>
              <a:path w="54610" h="54609">
                <a:moveTo>
                  <a:pt x="27000" y="0"/>
                </a:moveTo>
                <a:lnTo>
                  <a:pt x="16491" y="2122"/>
                </a:lnTo>
                <a:lnTo>
                  <a:pt x="7908" y="7908"/>
                </a:lnTo>
                <a:lnTo>
                  <a:pt x="2122" y="16491"/>
                </a:lnTo>
                <a:lnTo>
                  <a:pt x="0" y="27000"/>
                </a:lnTo>
                <a:lnTo>
                  <a:pt x="2122" y="37507"/>
                </a:lnTo>
                <a:lnTo>
                  <a:pt x="7908" y="46085"/>
                </a:lnTo>
                <a:lnTo>
                  <a:pt x="16491" y="51867"/>
                </a:lnTo>
                <a:lnTo>
                  <a:pt x="27000" y="53987"/>
                </a:lnTo>
                <a:lnTo>
                  <a:pt x="37509" y="51867"/>
                </a:lnTo>
                <a:lnTo>
                  <a:pt x="46091" y="46085"/>
                </a:lnTo>
                <a:lnTo>
                  <a:pt x="51878" y="37507"/>
                </a:lnTo>
                <a:lnTo>
                  <a:pt x="54000" y="27000"/>
                </a:lnTo>
                <a:lnTo>
                  <a:pt x="51878" y="16491"/>
                </a:lnTo>
                <a:lnTo>
                  <a:pt x="46091" y="7908"/>
                </a:lnTo>
                <a:lnTo>
                  <a:pt x="37509" y="2122"/>
                </a:lnTo>
                <a:lnTo>
                  <a:pt x="27000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1" name="object 71"/>
          <p:cNvSpPr txBox="1"/>
          <p:nvPr/>
        </p:nvSpPr>
        <p:spPr>
          <a:xfrm>
            <a:off x="2478894" y="9471097"/>
            <a:ext cx="158115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700" spc="-5" i="1">
                <a:solidFill>
                  <a:srgbClr val="231F20"/>
                </a:solidFill>
                <a:latin typeface="Arial"/>
                <a:cs typeface="Arial"/>
              </a:rPr>
              <a:t>U</a:t>
            </a:r>
            <a:r>
              <a:rPr dirty="0" baseline="-22222" sz="750" spc="-7">
                <a:solidFill>
                  <a:srgbClr val="231F20"/>
                </a:solidFill>
                <a:latin typeface="Arial"/>
                <a:cs typeface="Arial"/>
              </a:rPr>
              <a:t>f</a:t>
            </a:r>
            <a:endParaRPr baseline="-22222" sz="750">
              <a:latin typeface="Arial"/>
              <a:cs typeface="Arial"/>
            </a:endParaRPr>
          </a:p>
        </p:txBody>
      </p:sp>
      <p:sp>
        <p:nvSpPr>
          <p:cNvPr id="72" name="object 72"/>
          <p:cNvSpPr/>
          <p:nvPr/>
        </p:nvSpPr>
        <p:spPr>
          <a:xfrm>
            <a:off x="1217032" y="8381161"/>
            <a:ext cx="0" cy="1034415"/>
          </a:xfrm>
          <a:custGeom>
            <a:avLst/>
            <a:gdLst/>
            <a:ahLst/>
            <a:cxnLst/>
            <a:rect l="l" t="t" r="r" b="b"/>
            <a:pathLst>
              <a:path w="0" h="1034415">
                <a:moveTo>
                  <a:pt x="0" y="0"/>
                </a:moveTo>
                <a:lnTo>
                  <a:pt x="0" y="1034287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3" name="object 73"/>
          <p:cNvSpPr/>
          <p:nvPr/>
        </p:nvSpPr>
        <p:spPr>
          <a:xfrm>
            <a:off x="2221398" y="8549601"/>
            <a:ext cx="48260" cy="192405"/>
          </a:xfrm>
          <a:custGeom>
            <a:avLst/>
            <a:gdLst/>
            <a:ahLst/>
            <a:cxnLst/>
            <a:rect l="l" t="t" r="r" b="b"/>
            <a:pathLst>
              <a:path w="48260" h="192404">
                <a:moveTo>
                  <a:pt x="47980" y="191935"/>
                </a:moveTo>
                <a:lnTo>
                  <a:pt x="47980" y="95770"/>
                </a:lnTo>
                <a:lnTo>
                  <a:pt x="0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4" name="object 74"/>
          <p:cNvSpPr/>
          <p:nvPr/>
        </p:nvSpPr>
        <p:spPr>
          <a:xfrm>
            <a:off x="2269379" y="8413089"/>
            <a:ext cx="0" cy="109855"/>
          </a:xfrm>
          <a:custGeom>
            <a:avLst/>
            <a:gdLst/>
            <a:ahLst/>
            <a:cxnLst/>
            <a:rect l="l" t="t" r="r" b="b"/>
            <a:pathLst>
              <a:path w="0" h="109854">
                <a:moveTo>
                  <a:pt x="0" y="109600"/>
                </a:moveTo>
                <a:lnTo>
                  <a:pt x="0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5" name="object 75"/>
          <p:cNvSpPr/>
          <p:nvPr/>
        </p:nvSpPr>
        <p:spPr>
          <a:xfrm>
            <a:off x="2248818" y="8502116"/>
            <a:ext cx="41275" cy="41275"/>
          </a:xfrm>
          <a:custGeom>
            <a:avLst/>
            <a:gdLst/>
            <a:ahLst/>
            <a:cxnLst/>
            <a:rect l="l" t="t" r="r" b="b"/>
            <a:pathLst>
              <a:path w="41275" h="41275">
                <a:moveTo>
                  <a:pt x="0" y="0"/>
                </a:moveTo>
                <a:lnTo>
                  <a:pt x="41135" y="41135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6" name="object 76"/>
          <p:cNvSpPr/>
          <p:nvPr/>
        </p:nvSpPr>
        <p:spPr>
          <a:xfrm>
            <a:off x="2248818" y="8502116"/>
            <a:ext cx="41275" cy="41275"/>
          </a:xfrm>
          <a:custGeom>
            <a:avLst/>
            <a:gdLst/>
            <a:ahLst/>
            <a:cxnLst/>
            <a:rect l="l" t="t" r="r" b="b"/>
            <a:pathLst>
              <a:path w="41275" h="41275">
                <a:moveTo>
                  <a:pt x="0" y="41135"/>
                </a:moveTo>
                <a:lnTo>
                  <a:pt x="41135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7" name="object 77"/>
          <p:cNvSpPr/>
          <p:nvPr/>
        </p:nvSpPr>
        <p:spPr>
          <a:xfrm>
            <a:off x="2322998" y="8549601"/>
            <a:ext cx="48260" cy="192405"/>
          </a:xfrm>
          <a:custGeom>
            <a:avLst/>
            <a:gdLst/>
            <a:ahLst/>
            <a:cxnLst/>
            <a:rect l="l" t="t" r="r" b="b"/>
            <a:pathLst>
              <a:path w="48260" h="192404">
                <a:moveTo>
                  <a:pt x="47993" y="191935"/>
                </a:moveTo>
                <a:lnTo>
                  <a:pt x="47993" y="95770"/>
                </a:lnTo>
                <a:lnTo>
                  <a:pt x="0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8" name="object 78"/>
          <p:cNvSpPr/>
          <p:nvPr/>
        </p:nvSpPr>
        <p:spPr>
          <a:xfrm>
            <a:off x="2370992" y="8413089"/>
            <a:ext cx="0" cy="109855"/>
          </a:xfrm>
          <a:custGeom>
            <a:avLst/>
            <a:gdLst/>
            <a:ahLst/>
            <a:cxnLst/>
            <a:rect l="l" t="t" r="r" b="b"/>
            <a:pathLst>
              <a:path w="0" h="109854">
                <a:moveTo>
                  <a:pt x="0" y="109600"/>
                </a:moveTo>
                <a:lnTo>
                  <a:pt x="0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9" name="object 79"/>
          <p:cNvSpPr/>
          <p:nvPr/>
        </p:nvSpPr>
        <p:spPr>
          <a:xfrm>
            <a:off x="2350418" y="8502116"/>
            <a:ext cx="41275" cy="41275"/>
          </a:xfrm>
          <a:custGeom>
            <a:avLst/>
            <a:gdLst/>
            <a:ahLst/>
            <a:cxnLst/>
            <a:rect l="l" t="t" r="r" b="b"/>
            <a:pathLst>
              <a:path w="41275" h="41275">
                <a:moveTo>
                  <a:pt x="0" y="0"/>
                </a:moveTo>
                <a:lnTo>
                  <a:pt x="41148" y="41135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0" name="object 80"/>
          <p:cNvSpPr/>
          <p:nvPr/>
        </p:nvSpPr>
        <p:spPr>
          <a:xfrm>
            <a:off x="2350418" y="8502116"/>
            <a:ext cx="41275" cy="41275"/>
          </a:xfrm>
          <a:custGeom>
            <a:avLst/>
            <a:gdLst/>
            <a:ahLst/>
            <a:cxnLst/>
            <a:rect l="l" t="t" r="r" b="b"/>
            <a:pathLst>
              <a:path w="41275" h="41275">
                <a:moveTo>
                  <a:pt x="0" y="41135"/>
                </a:moveTo>
                <a:lnTo>
                  <a:pt x="41148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1" name="object 81"/>
          <p:cNvSpPr/>
          <p:nvPr/>
        </p:nvSpPr>
        <p:spPr>
          <a:xfrm>
            <a:off x="2424611" y="8549601"/>
            <a:ext cx="48260" cy="192405"/>
          </a:xfrm>
          <a:custGeom>
            <a:avLst/>
            <a:gdLst/>
            <a:ahLst/>
            <a:cxnLst/>
            <a:rect l="l" t="t" r="r" b="b"/>
            <a:pathLst>
              <a:path w="48260" h="192404">
                <a:moveTo>
                  <a:pt x="47980" y="191935"/>
                </a:moveTo>
                <a:lnTo>
                  <a:pt x="47980" y="95770"/>
                </a:lnTo>
                <a:lnTo>
                  <a:pt x="0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2" name="object 82"/>
          <p:cNvSpPr/>
          <p:nvPr/>
        </p:nvSpPr>
        <p:spPr>
          <a:xfrm>
            <a:off x="2472592" y="8413089"/>
            <a:ext cx="0" cy="109855"/>
          </a:xfrm>
          <a:custGeom>
            <a:avLst/>
            <a:gdLst/>
            <a:ahLst/>
            <a:cxnLst/>
            <a:rect l="l" t="t" r="r" b="b"/>
            <a:pathLst>
              <a:path w="0" h="109854">
                <a:moveTo>
                  <a:pt x="0" y="109600"/>
                </a:moveTo>
                <a:lnTo>
                  <a:pt x="0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3" name="object 83"/>
          <p:cNvSpPr/>
          <p:nvPr/>
        </p:nvSpPr>
        <p:spPr>
          <a:xfrm>
            <a:off x="2452030" y="8502116"/>
            <a:ext cx="41275" cy="41275"/>
          </a:xfrm>
          <a:custGeom>
            <a:avLst/>
            <a:gdLst/>
            <a:ahLst/>
            <a:cxnLst/>
            <a:rect l="l" t="t" r="r" b="b"/>
            <a:pathLst>
              <a:path w="41275" h="41275">
                <a:moveTo>
                  <a:pt x="0" y="0"/>
                </a:moveTo>
                <a:lnTo>
                  <a:pt x="41135" y="41135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4" name="object 84"/>
          <p:cNvSpPr/>
          <p:nvPr/>
        </p:nvSpPr>
        <p:spPr>
          <a:xfrm>
            <a:off x="2452030" y="8502116"/>
            <a:ext cx="41275" cy="41275"/>
          </a:xfrm>
          <a:custGeom>
            <a:avLst/>
            <a:gdLst/>
            <a:ahLst/>
            <a:cxnLst/>
            <a:rect l="l" t="t" r="r" b="b"/>
            <a:pathLst>
              <a:path w="41275" h="41275">
                <a:moveTo>
                  <a:pt x="0" y="41135"/>
                </a:moveTo>
                <a:lnTo>
                  <a:pt x="41135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5" name="object 85"/>
          <p:cNvSpPr/>
          <p:nvPr/>
        </p:nvSpPr>
        <p:spPr>
          <a:xfrm>
            <a:off x="1546851" y="8074088"/>
            <a:ext cx="192405" cy="48260"/>
          </a:xfrm>
          <a:custGeom>
            <a:avLst/>
            <a:gdLst/>
            <a:ahLst/>
            <a:cxnLst/>
            <a:rect l="l" t="t" r="r" b="b"/>
            <a:pathLst>
              <a:path w="192405" h="48259">
                <a:moveTo>
                  <a:pt x="191973" y="0"/>
                </a:moveTo>
                <a:lnTo>
                  <a:pt x="95783" y="0"/>
                </a:lnTo>
                <a:lnTo>
                  <a:pt x="0" y="47967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6" name="object 86"/>
          <p:cNvSpPr/>
          <p:nvPr/>
        </p:nvSpPr>
        <p:spPr>
          <a:xfrm>
            <a:off x="1410313" y="8074088"/>
            <a:ext cx="109855" cy="0"/>
          </a:xfrm>
          <a:custGeom>
            <a:avLst/>
            <a:gdLst/>
            <a:ahLst/>
            <a:cxnLst/>
            <a:rect l="l" t="t" r="r" b="b"/>
            <a:pathLst>
              <a:path w="109855" h="0">
                <a:moveTo>
                  <a:pt x="109613" y="0"/>
                </a:moveTo>
                <a:lnTo>
                  <a:pt x="0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7" name="object 87"/>
          <p:cNvSpPr/>
          <p:nvPr/>
        </p:nvSpPr>
        <p:spPr>
          <a:xfrm>
            <a:off x="1499353" y="8053513"/>
            <a:ext cx="41275" cy="41275"/>
          </a:xfrm>
          <a:custGeom>
            <a:avLst/>
            <a:gdLst/>
            <a:ahLst/>
            <a:cxnLst/>
            <a:rect l="l" t="t" r="r" b="b"/>
            <a:pathLst>
              <a:path w="41275" h="41275">
                <a:moveTo>
                  <a:pt x="0" y="41135"/>
                </a:moveTo>
                <a:lnTo>
                  <a:pt x="41147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8" name="object 88"/>
          <p:cNvSpPr/>
          <p:nvPr/>
        </p:nvSpPr>
        <p:spPr>
          <a:xfrm>
            <a:off x="1499353" y="8053513"/>
            <a:ext cx="41275" cy="41275"/>
          </a:xfrm>
          <a:custGeom>
            <a:avLst/>
            <a:gdLst/>
            <a:ahLst/>
            <a:cxnLst/>
            <a:rect l="l" t="t" r="r" b="b"/>
            <a:pathLst>
              <a:path w="41275" h="41275">
                <a:moveTo>
                  <a:pt x="41147" y="41135"/>
                </a:moveTo>
                <a:lnTo>
                  <a:pt x="0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9" name="object 89"/>
          <p:cNvSpPr/>
          <p:nvPr/>
        </p:nvSpPr>
        <p:spPr>
          <a:xfrm>
            <a:off x="1546851" y="8177174"/>
            <a:ext cx="192405" cy="48260"/>
          </a:xfrm>
          <a:custGeom>
            <a:avLst/>
            <a:gdLst/>
            <a:ahLst/>
            <a:cxnLst/>
            <a:rect l="l" t="t" r="r" b="b"/>
            <a:pathLst>
              <a:path w="192405" h="48259">
                <a:moveTo>
                  <a:pt x="191973" y="0"/>
                </a:moveTo>
                <a:lnTo>
                  <a:pt x="95783" y="0"/>
                </a:lnTo>
                <a:lnTo>
                  <a:pt x="0" y="4798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0" name="object 90"/>
          <p:cNvSpPr/>
          <p:nvPr/>
        </p:nvSpPr>
        <p:spPr>
          <a:xfrm>
            <a:off x="1410313" y="8177174"/>
            <a:ext cx="109855" cy="0"/>
          </a:xfrm>
          <a:custGeom>
            <a:avLst/>
            <a:gdLst/>
            <a:ahLst/>
            <a:cxnLst/>
            <a:rect l="l" t="t" r="r" b="b"/>
            <a:pathLst>
              <a:path w="109855" h="0">
                <a:moveTo>
                  <a:pt x="109613" y="0"/>
                </a:moveTo>
                <a:lnTo>
                  <a:pt x="0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1" name="object 91"/>
          <p:cNvSpPr/>
          <p:nvPr/>
        </p:nvSpPr>
        <p:spPr>
          <a:xfrm>
            <a:off x="1499353" y="8156599"/>
            <a:ext cx="41275" cy="41275"/>
          </a:xfrm>
          <a:custGeom>
            <a:avLst/>
            <a:gdLst/>
            <a:ahLst/>
            <a:cxnLst/>
            <a:rect l="l" t="t" r="r" b="b"/>
            <a:pathLst>
              <a:path w="41275" h="41275">
                <a:moveTo>
                  <a:pt x="0" y="41135"/>
                </a:moveTo>
                <a:lnTo>
                  <a:pt x="41147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2" name="object 92"/>
          <p:cNvSpPr/>
          <p:nvPr/>
        </p:nvSpPr>
        <p:spPr>
          <a:xfrm>
            <a:off x="1499353" y="8156599"/>
            <a:ext cx="41275" cy="41275"/>
          </a:xfrm>
          <a:custGeom>
            <a:avLst/>
            <a:gdLst/>
            <a:ahLst/>
            <a:cxnLst/>
            <a:rect l="l" t="t" r="r" b="b"/>
            <a:pathLst>
              <a:path w="41275" h="41275">
                <a:moveTo>
                  <a:pt x="41147" y="41135"/>
                </a:moveTo>
                <a:lnTo>
                  <a:pt x="0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3" name="object 93"/>
          <p:cNvSpPr/>
          <p:nvPr/>
        </p:nvSpPr>
        <p:spPr>
          <a:xfrm>
            <a:off x="1546851" y="8277999"/>
            <a:ext cx="192405" cy="48260"/>
          </a:xfrm>
          <a:custGeom>
            <a:avLst/>
            <a:gdLst/>
            <a:ahLst/>
            <a:cxnLst/>
            <a:rect l="l" t="t" r="r" b="b"/>
            <a:pathLst>
              <a:path w="192405" h="48259">
                <a:moveTo>
                  <a:pt x="191973" y="0"/>
                </a:moveTo>
                <a:lnTo>
                  <a:pt x="95783" y="0"/>
                </a:lnTo>
                <a:lnTo>
                  <a:pt x="0" y="4798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4" name="object 94"/>
          <p:cNvSpPr/>
          <p:nvPr/>
        </p:nvSpPr>
        <p:spPr>
          <a:xfrm>
            <a:off x="1410313" y="8277999"/>
            <a:ext cx="109855" cy="0"/>
          </a:xfrm>
          <a:custGeom>
            <a:avLst/>
            <a:gdLst/>
            <a:ahLst/>
            <a:cxnLst/>
            <a:rect l="l" t="t" r="r" b="b"/>
            <a:pathLst>
              <a:path w="109855" h="0">
                <a:moveTo>
                  <a:pt x="109613" y="0"/>
                </a:moveTo>
                <a:lnTo>
                  <a:pt x="0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5" name="object 95"/>
          <p:cNvSpPr/>
          <p:nvPr/>
        </p:nvSpPr>
        <p:spPr>
          <a:xfrm>
            <a:off x="1499353" y="8257437"/>
            <a:ext cx="41275" cy="41275"/>
          </a:xfrm>
          <a:custGeom>
            <a:avLst/>
            <a:gdLst/>
            <a:ahLst/>
            <a:cxnLst/>
            <a:rect l="l" t="t" r="r" b="b"/>
            <a:pathLst>
              <a:path w="41275" h="41275">
                <a:moveTo>
                  <a:pt x="0" y="41135"/>
                </a:moveTo>
                <a:lnTo>
                  <a:pt x="41147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6" name="object 96"/>
          <p:cNvSpPr/>
          <p:nvPr/>
        </p:nvSpPr>
        <p:spPr>
          <a:xfrm>
            <a:off x="1499353" y="8257437"/>
            <a:ext cx="41275" cy="41275"/>
          </a:xfrm>
          <a:custGeom>
            <a:avLst/>
            <a:gdLst/>
            <a:ahLst/>
            <a:cxnLst/>
            <a:rect l="l" t="t" r="r" b="b"/>
            <a:pathLst>
              <a:path w="41275" h="41275">
                <a:moveTo>
                  <a:pt x="41147" y="41135"/>
                </a:moveTo>
                <a:lnTo>
                  <a:pt x="0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7" name="object 97"/>
          <p:cNvSpPr/>
          <p:nvPr/>
        </p:nvSpPr>
        <p:spPr>
          <a:xfrm>
            <a:off x="1173953" y="8024355"/>
            <a:ext cx="1245235" cy="1109345"/>
          </a:xfrm>
          <a:custGeom>
            <a:avLst/>
            <a:gdLst/>
            <a:ahLst/>
            <a:cxnLst/>
            <a:rect l="l" t="t" r="r" b="b"/>
            <a:pathLst>
              <a:path w="1245235" h="1109345">
                <a:moveTo>
                  <a:pt x="0" y="0"/>
                </a:moveTo>
                <a:lnTo>
                  <a:pt x="1245006" y="0"/>
                </a:lnTo>
                <a:lnTo>
                  <a:pt x="1245006" y="1109141"/>
                </a:lnTo>
              </a:path>
            </a:pathLst>
          </a:custGeom>
          <a:ln w="9525">
            <a:solidFill>
              <a:srgbClr val="009D57"/>
            </a:solidFill>
            <a:prstDash val="sysDot"/>
          </a:ln>
        </p:spPr>
        <p:txBody>
          <a:bodyPr wrap="square" lIns="0" tIns="0" rIns="0" bIns="0" rtlCol="0"/>
          <a:lstStyle/>
          <a:p/>
        </p:txBody>
      </p:sp>
      <p:sp>
        <p:nvSpPr>
          <p:cNvPr id="98" name="object 98"/>
          <p:cNvSpPr/>
          <p:nvPr/>
        </p:nvSpPr>
        <p:spPr>
          <a:xfrm>
            <a:off x="2402564" y="9122168"/>
            <a:ext cx="33655" cy="62230"/>
          </a:xfrm>
          <a:custGeom>
            <a:avLst/>
            <a:gdLst/>
            <a:ahLst/>
            <a:cxnLst/>
            <a:rect l="l" t="t" r="r" b="b"/>
            <a:pathLst>
              <a:path w="33655" h="62229">
                <a:moveTo>
                  <a:pt x="33197" y="0"/>
                </a:moveTo>
                <a:lnTo>
                  <a:pt x="0" y="0"/>
                </a:lnTo>
                <a:lnTo>
                  <a:pt x="16586" y="61950"/>
                </a:lnTo>
                <a:lnTo>
                  <a:pt x="33197" y="0"/>
                </a:lnTo>
                <a:close/>
              </a:path>
            </a:pathLst>
          </a:custGeom>
          <a:solidFill>
            <a:srgbClr val="009D5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9" name="object 99"/>
          <p:cNvSpPr/>
          <p:nvPr/>
        </p:nvSpPr>
        <p:spPr>
          <a:xfrm>
            <a:off x="2203212" y="8007959"/>
            <a:ext cx="62230" cy="33655"/>
          </a:xfrm>
          <a:custGeom>
            <a:avLst/>
            <a:gdLst/>
            <a:ahLst/>
            <a:cxnLst/>
            <a:rect l="l" t="t" r="r" b="b"/>
            <a:pathLst>
              <a:path w="62230" h="33654">
                <a:moveTo>
                  <a:pt x="0" y="0"/>
                </a:moveTo>
                <a:lnTo>
                  <a:pt x="0" y="33197"/>
                </a:lnTo>
                <a:lnTo>
                  <a:pt x="61950" y="16598"/>
                </a:lnTo>
                <a:lnTo>
                  <a:pt x="0" y="0"/>
                </a:lnTo>
                <a:close/>
              </a:path>
            </a:pathLst>
          </a:custGeom>
          <a:solidFill>
            <a:srgbClr val="009D5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0" name="object 100"/>
          <p:cNvSpPr/>
          <p:nvPr/>
        </p:nvSpPr>
        <p:spPr>
          <a:xfrm>
            <a:off x="2002146" y="8828861"/>
            <a:ext cx="33655" cy="62230"/>
          </a:xfrm>
          <a:custGeom>
            <a:avLst/>
            <a:gdLst/>
            <a:ahLst/>
            <a:cxnLst/>
            <a:rect l="l" t="t" r="r" b="b"/>
            <a:pathLst>
              <a:path w="33655" h="62229">
                <a:moveTo>
                  <a:pt x="16611" y="0"/>
                </a:moveTo>
                <a:lnTo>
                  <a:pt x="0" y="61950"/>
                </a:lnTo>
                <a:lnTo>
                  <a:pt x="33210" y="61950"/>
                </a:lnTo>
                <a:lnTo>
                  <a:pt x="16611" y="0"/>
                </a:lnTo>
                <a:close/>
              </a:path>
            </a:pathLst>
          </a:custGeom>
          <a:solidFill>
            <a:srgbClr val="009D5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1" name="object 101"/>
          <p:cNvSpPr/>
          <p:nvPr/>
        </p:nvSpPr>
        <p:spPr>
          <a:xfrm>
            <a:off x="1262853" y="8401062"/>
            <a:ext cx="756285" cy="791845"/>
          </a:xfrm>
          <a:custGeom>
            <a:avLst/>
            <a:gdLst/>
            <a:ahLst/>
            <a:cxnLst/>
            <a:rect l="l" t="t" r="r" b="b"/>
            <a:pathLst>
              <a:path w="756285" h="791845">
                <a:moveTo>
                  <a:pt x="0" y="0"/>
                </a:moveTo>
                <a:lnTo>
                  <a:pt x="0" y="38061"/>
                </a:lnTo>
                <a:lnTo>
                  <a:pt x="755688" y="38061"/>
                </a:lnTo>
                <a:lnTo>
                  <a:pt x="755688" y="791489"/>
                </a:lnTo>
              </a:path>
            </a:pathLst>
          </a:custGeom>
          <a:ln w="9524">
            <a:solidFill>
              <a:srgbClr val="009D57"/>
            </a:solidFill>
            <a:prstDash val="sysDot"/>
          </a:ln>
        </p:spPr>
        <p:txBody>
          <a:bodyPr wrap="square" lIns="0" tIns="0" rIns="0" bIns="0" rtlCol="0"/>
          <a:lstStyle/>
          <a:p/>
        </p:txBody>
      </p:sp>
      <p:sp>
        <p:nvSpPr>
          <p:cNvPr id="102" name="object 102"/>
          <p:cNvSpPr/>
          <p:nvPr/>
        </p:nvSpPr>
        <p:spPr>
          <a:xfrm>
            <a:off x="1246458" y="8352675"/>
            <a:ext cx="33655" cy="62230"/>
          </a:xfrm>
          <a:custGeom>
            <a:avLst/>
            <a:gdLst/>
            <a:ahLst/>
            <a:cxnLst/>
            <a:rect l="l" t="t" r="r" b="b"/>
            <a:pathLst>
              <a:path w="33655" h="62229">
                <a:moveTo>
                  <a:pt x="16611" y="0"/>
                </a:moveTo>
                <a:lnTo>
                  <a:pt x="0" y="61950"/>
                </a:lnTo>
                <a:lnTo>
                  <a:pt x="33197" y="61950"/>
                </a:lnTo>
                <a:lnTo>
                  <a:pt x="16611" y="0"/>
                </a:lnTo>
                <a:close/>
              </a:path>
            </a:pathLst>
          </a:custGeom>
          <a:solidFill>
            <a:srgbClr val="009D5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3" name="object 103"/>
          <p:cNvSpPr/>
          <p:nvPr/>
        </p:nvSpPr>
        <p:spPr>
          <a:xfrm>
            <a:off x="2217715" y="9211182"/>
            <a:ext cx="184810" cy="18961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4" name="object 104"/>
          <p:cNvSpPr/>
          <p:nvPr/>
        </p:nvSpPr>
        <p:spPr>
          <a:xfrm>
            <a:off x="2548867" y="9315289"/>
            <a:ext cx="48260" cy="37465"/>
          </a:xfrm>
          <a:custGeom>
            <a:avLst/>
            <a:gdLst/>
            <a:ahLst/>
            <a:cxnLst/>
            <a:rect l="l" t="t" r="r" b="b"/>
            <a:pathLst>
              <a:path w="48260" h="37465">
                <a:moveTo>
                  <a:pt x="16434" y="3475"/>
                </a:moveTo>
                <a:lnTo>
                  <a:pt x="25861" y="387"/>
                </a:lnTo>
                <a:lnTo>
                  <a:pt x="34776" y="0"/>
                </a:lnTo>
                <a:lnTo>
                  <a:pt x="42105" y="2219"/>
                </a:lnTo>
                <a:lnTo>
                  <a:pt x="46774" y="6954"/>
                </a:lnTo>
                <a:lnTo>
                  <a:pt x="47790" y="13594"/>
                </a:lnTo>
                <a:lnTo>
                  <a:pt x="45218" y="20883"/>
                </a:lnTo>
                <a:lnTo>
                  <a:pt x="39570" y="27796"/>
                </a:lnTo>
                <a:lnTo>
                  <a:pt x="31356" y="33307"/>
                </a:lnTo>
                <a:lnTo>
                  <a:pt x="21929" y="36686"/>
                </a:lnTo>
                <a:lnTo>
                  <a:pt x="13014" y="37220"/>
                </a:lnTo>
                <a:lnTo>
                  <a:pt x="5685" y="35052"/>
                </a:lnTo>
                <a:lnTo>
                  <a:pt x="1016" y="30322"/>
                </a:lnTo>
                <a:lnTo>
                  <a:pt x="0" y="23682"/>
                </a:lnTo>
                <a:lnTo>
                  <a:pt x="2572" y="16341"/>
                </a:lnTo>
                <a:lnTo>
                  <a:pt x="8220" y="9279"/>
                </a:lnTo>
                <a:lnTo>
                  <a:pt x="16434" y="3475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5" name="object 105"/>
          <p:cNvSpPr/>
          <p:nvPr/>
        </p:nvSpPr>
        <p:spPr>
          <a:xfrm>
            <a:off x="2716940" y="9439071"/>
            <a:ext cx="135255" cy="312420"/>
          </a:xfrm>
          <a:custGeom>
            <a:avLst/>
            <a:gdLst/>
            <a:ahLst/>
            <a:cxnLst/>
            <a:rect l="l" t="t" r="r" b="b"/>
            <a:pathLst>
              <a:path w="135255" h="312420">
                <a:moveTo>
                  <a:pt x="0" y="0"/>
                </a:moveTo>
                <a:lnTo>
                  <a:pt x="44742" y="236118"/>
                </a:lnTo>
                <a:lnTo>
                  <a:pt x="38241" y="238107"/>
                </a:lnTo>
                <a:lnTo>
                  <a:pt x="24423" y="245314"/>
                </a:lnTo>
                <a:lnTo>
                  <a:pt x="11818" y="259601"/>
                </a:lnTo>
                <a:lnTo>
                  <a:pt x="8953" y="282829"/>
                </a:lnTo>
                <a:lnTo>
                  <a:pt x="58661" y="312166"/>
                </a:lnTo>
                <a:lnTo>
                  <a:pt x="135242" y="286816"/>
                </a:lnTo>
                <a:lnTo>
                  <a:pt x="135242" y="30810"/>
                </a:lnTo>
                <a:lnTo>
                  <a:pt x="0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6" name="object 106"/>
          <p:cNvSpPr/>
          <p:nvPr/>
        </p:nvSpPr>
        <p:spPr>
          <a:xfrm>
            <a:off x="2716940" y="9439071"/>
            <a:ext cx="135255" cy="312420"/>
          </a:xfrm>
          <a:custGeom>
            <a:avLst/>
            <a:gdLst/>
            <a:ahLst/>
            <a:cxnLst/>
            <a:rect l="l" t="t" r="r" b="b"/>
            <a:pathLst>
              <a:path w="135255" h="312420">
                <a:moveTo>
                  <a:pt x="0" y="0"/>
                </a:moveTo>
                <a:lnTo>
                  <a:pt x="135242" y="30810"/>
                </a:lnTo>
                <a:lnTo>
                  <a:pt x="135242" y="286816"/>
                </a:lnTo>
                <a:lnTo>
                  <a:pt x="58661" y="312166"/>
                </a:lnTo>
                <a:lnTo>
                  <a:pt x="8953" y="282829"/>
                </a:lnTo>
                <a:lnTo>
                  <a:pt x="11818" y="259601"/>
                </a:lnTo>
                <a:lnTo>
                  <a:pt x="24423" y="245314"/>
                </a:lnTo>
                <a:lnTo>
                  <a:pt x="38241" y="238107"/>
                </a:lnTo>
                <a:lnTo>
                  <a:pt x="44742" y="236118"/>
                </a:lnTo>
                <a:lnTo>
                  <a:pt x="0" y="0"/>
                </a:lnTo>
                <a:close/>
              </a:path>
            </a:pathLst>
          </a:custGeom>
          <a:ln w="635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7" name="object 107"/>
          <p:cNvSpPr/>
          <p:nvPr/>
        </p:nvSpPr>
        <p:spPr>
          <a:xfrm>
            <a:off x="2583514" y="9100032"/>
            <a:ext cx="328510" cy="35662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8" name="object 108"/>
          <p:cNvSpPr/>
          <p:nvPr/>
        </p:nvSpPr>
        <p:spPr>
          <a:xfrm>
            <a:off x="2754227" y="9441052"/>
            <a:ext cx="46355" cy="299085"/>
          </a:xfrm>
          <a:custGeom>
            <a:avLst/>
            <a:gdLst/>
            <a:ahLst/>
            <a:cxnLst/>
            <a:rect l="l" t="t" r="r" b="b"/>
            <a:pathLst>
              <a:path w="46355" h="299084">
                <a:moveTo>
                  <a:pt x="0" y="298742"/>
                </a:moveTo>
                <a:lnTo>
                  <a:pt x="4490" y="280733"/>
                </a:lnTo>
                <a:lnTo>
                  <a:pt x="15786" y="266871"/>
                </a:lnTo>
                <a:lnTo>
                  <a:pt x="30625" y="257019"/>
                </a:lnTo>
                <a:lnTo>
                  <a:pt x="45745" y="251040"/>
                </a:lnTo>
                <a:lnTo>
                  <a:pt x="18897" y="0"/>
                </a:lnTo>
              </a:path>
            </a:pathLst>
          </a:custGeom>
          <a:ln w="17780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9" name="object 109"/>
          <p:cNvSpPr/>
          <p:nvPr/>
        </p:nvSpPr>
        <p:spPr>
          <a:xfrm>
            <a:off x="2866101" y="9422662"/>
            <a:ext cx="33020" cy="51435"/>
          </a:xfrm>
          <a:custGeom>
            <a:avLst/>
            <a:gdLst/>
            <a:ahLst/>
            <a:cxnLst/>
            <a:rect l="l" t="t" r="r" b="b"/>
            <a:pathLst>
              <a:path w="33019" h="51434">
                <a:moveTo>
                  <a:pt x="0" y="23368"/>
                </a:moveTo>
                <a:lnTo>
                  <a:pt x="2403" y="13703"/>
                </a:lnTo>
                <a:lnTo>
                  <a:pt x="6900" y="6088"/>
                </a:lnTo>
                <a:lnTo>
                  <a:pt x="12796" y="1270"/>
                </a:lnTo>
                <a:lnTo>
                  <a:pt x="19392" y="0"/>
                </a:lnTo>
                <a:lnTo>
                  <a:pt x="25471" y="2732"/>
                </a:lnTo>
                <a:lnTo>
                  <a:pt x="30013" y="8823"/>
                </a:lnTo>
                <a:lnTo>
                  <a:pt x="32598" y="17337"/>
                </a:lnTo>
                <a:lnTo>
                  <a:pt x="32804" y="27343"/>
                </a:lnTo>
                <a:lnTo>
                  <a:pt x="30408" y="37083"/>
                </a:lnTo>
                <a:lnTo>
                  <a:pt x="25914" y="44865"/>
                </a:lnTo>
                <a:lnTo>
                  <a:pt x="20020" y="49853"/>
                </a:lnTo>
                <a:lnTo>
                  <a:pt x="13423" y="51206"/>
                </a:lnTo>
                <a:lnTo>
                  <a:pt x="7340" y="48390"/>
                </a:lnTo>
                <a:lnTo>
                  <a:pt x="2797" y="42130"/>
                </a:lnTo>
                <a:lnTo>
                  <a:pt x="211" y="33448"/>
                </a:lnTo>
                <a:lnTo>
                  <a:pt x="0" y="23368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0" name="object 110"/>
          <p:cNvSpPr/>
          <p:nvPr/>
        </p:nvSpPr>
        <p:spPr>
          <a:xfrm>
            <a:off x="2635520" y="9380778"/>
            <a:ext cx="0" cy="323850"/>
          </a:xfrm>
          <a:custGeom>
            <a:avLst/>
            <a:gdLst/>
            <a:ahLst/>
            <a:cxnLst/>
            <a:rect l="l" t="t" r="r" b="b"/>
            <a:pathLst>
              <a:path w="0" h="323850">
                <a:moveTo>
                  <a:pt x="0" y="323824"/>
                </a:moveTo>
                <a:lnTo>
                  <a:pt x="0" y="0"/>
                </a:lnTo>
              </a:path>
            </a:pathLst>
          </a:custGeom>
          <a:ln w="381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1" name="object 111"/>
          <p:cNvSpPr/>
          <p:nvPr/>
        </p:nvSpPr>
        <p:spPr>
          <a:xfrm>
            <a:off x="2620953" y="9336899"/>
            <a:ext cx="29209" cy="53975"/>
          </a:xfrm>
          <a:custGeom>
            <a:avLst/>
            <a:gdLst/>
            <a:ahLst/>
            <a:cxnLst/>
            <a:rect l="l" t="t" r="r" b="b"/>
            <a:pathLst>
              <a:path w="29210" h="53975">
                <a:moveTo>
                  <a:pt x="14389" y="0"/>
                </a:moveTo>
                <a:lnTo>
                  <a:pt x="0" y="53695"/>
                </a:lnTo>
                <a:lnTo>
                  <a:pt x="28778" y="53695"/>
                </a:lnTo>
                <a:lnTo>
                  <a:pt x="14389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2" name="object 112"/>
          <p:cNvSpPr/>
          <p:nvPr/>
        </p:nvSpPr>
        <p:spPr>
          <a:xfrm>
            <a:off x="2621309" y="9694798"/>
            <a:ext cx="29209" cy="53975"/>
          </a:xfrm>
          <a:custGeom>
            <a:avLst/>
            <a:gdLst/>
            <a:ahLst/>
            <a:cxnLst/>
            <a:rect l="l" t="t" r="r" b="b"/>
            <a:pathLst>
              <a:path w="29210" h="53975">
                <a:moveTo>
                  <a:pt x="28778" y="0"/>
                </a:moveTo>
                <a:lnTo>
                  <a:pt x="0" y="0"/>
                </a:lnTo>
                <a:lnTo>
                  <a:pt x="14389" y="53682"/>
                </a:lnTo>
                <a:lnTo>
                  <a:pt x="28778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3" name="object 113"/>
          <p:cNvSpPr/>
          <p:nvPr/>
        </p:nvSpPr>
        <p:spPr>
          <a:xfrm>
            <a:off x="2091566" y="9130029"/>
            <a:ext cx="102235" cy="62865"/>
          </a:xfrm>
          <a:custGeom>
            <a:avLst/>
            <a:gdLst/>
            <a:ahLst/>
            <a:cxnLst/>
            <a:rect l="l" t="t" r="r" b="b"/>
            <a:pathLst>
              <a:path w="102235" h="62865">
                <a:moveTo>
                  <a:pt x="0" y="62306"/>
                </a:moveTo>
                <a:lnTo>
                  <a:pt x="62331" y="0"/>
                </a:lnTo>
                <a:lnTo>
                  <a:pt x="101612" y="0"/>
                </a:lnTo>
                <a:lnTo>
                  <a:pt x="101612" y="61506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4" name="object 114"/>
          <p:cNvSpPr/>
          <p:nvPr/>
        </p:nvSpPr>
        <p:spPr>
          <a:xfrm>
            <a:off x="2091566" y="8381161"/>
            <a:ext cx="0" cy="546100"/>
          </a:xfrm>
          <a:custGeom>
            <a:avLst/>
            <a:gdLst/>
            <a:ahLst/>
            <a:cxnLst/>
            <a:rect l="l" t="t" r="r" b="b"/>
            <a:pathLst>
              <a:path w="0" h="546100">
                <a:moveTo>
                  <a:pt x="0" y="0"/>
                </a:moveTo>
                <a:lnTo>
                  <a:pt x="0" y="545833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5" name="object 115"/>
          <p:cNvSpPr txBox="1"/>
          <p:nvPr/>
        </p:nvSpPr>
        <p:spPr>
          <a:xfrm>
            <a:off x="1637305" y="8610705"/>
            <a:ext cx="377190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35</a:t>
            </a:r>
            <a:r>
              <a:rPr dirty="0" sz="700" spc="-4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mm</a:t>
            </a:r>
            <a:r>
              <a:rPr dirty="0" baseline="34722" sz="600">
                <a:solidFill>
                  <a:srgbClr val="231F20"/>
                </a:solidFill>
                <a:latin typeface="Arial"/>
                <a:cs typeface="Arial"/>
              </a:rPr>
              <a:t>2</a:t>
            </a:r>
            <a:endParaRPr baseline="34722" sz="600">
              <a:latin typeface="Arial"/>
              <a:cs typeface="Arial"/>
            </a:endParaRPr>
          </a:p>
        </p:txBody>
      </p:sp>
      <p:sp>
        <p:nvSpPr>
          <p:cNvPr id="116" name="object 116"/>
          <p:cNvSpPr txBox="1"/>
          <p:nvPr/>
        </p:nvSpPr>
        <p:spPr>
          <a:xfrm>
            <a:off x="2470260" y="8818119"/>
            <a:ext cx="407670" cy="37719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68580">
              <a:lnSpc>
                <a:spcPct val="100000"/>
              </a:lnSpc>
              <a:spcBef>
                <a:spcPts val="100"/>
              </a:spcBef>
            </a:pP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50</a:t>
            </a:r>
            <a:r>
              <a:rPr dirty="0" sz="700" spc="-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m</a:t>
            </a:r>
            <a:endParaRPr sz="700">
              <a:latin typeface="Arial"/>
              <a:cs typeface="Arial"/>
            </a:endParaRPr>
          </a:p>
          <a:p>
            <a:pPr marL="68580">
              <a:lnSpc>
                <a:spcPct val="100000"/>
              </a:lnSpc>
            </a:pP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35</a:t>
            </a:r>
            <a:r>
              <a:rPr dirty="0" sz="700" spc="-4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mm</a:t>
            </a:r>
            <a:r>
              <a:rPr dirty="0" baseline="34722" sz="600">
                <a:solidFill>
                  <a:srgbClr val="231F20"/>
                </a:solidFill>
                <a:latin typeface="Arial"/>
                <a:cs typeface="Arial"/>
              </a:rPr>
              <a:t>2</a:t>
            </a:r>
            <a:endParaRPr baseline="34722" sz="600">
              <a:latin typeface="Arial"/>
              <a:cs typeface="Arial"/>
            </a:endParaRPr>
          </a:p>
          <a:p>
            <a:pPr marL="38100">
              <a:lnSpc>
                <a:spcPct val="100000"/>
              </a:lnSpc>
              <a:spcBef>
                <a:spcPts val="245"/>
              </a:spcBef>
            </a:pP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C</a:t>
            </a:r>
            <a:endParaRPr sz="700">
              <a:latin typeface="Arial"/>
              <a:cs typeface="Arial"/>
            </a:endParaRPr>
          </a:p>
        </p:txBody>
      </p:sp>
      <p:sp>
        <p:nvSpPr>
          <p:cNvPr id="117" name="object 117"/>
          <p:cNvSpPr/>
          <p:nvPr/>
        </p:nvSpPr>
        <p:spPr>
          <a:xfrm>
            <a:off x="2472592" y="8926994"/>
            <a:ext cx="0" cy="128905"/>
          </a:xfrm>
          <a:custGeom>
            <a:avLst/>
            <a:gdLst/>
            <a:ahLst/>
            <a:cxnLst/>
            <a:rect l="l" t="t" r="r" b="b"/>
            <a:pathLst>
              <a:path w="0" h="128904">
                <a:moveTo>
                  <a:pt x="0" y="0"/>
                </a:moveTo>
                <a:lnTo>
                  <a:pt x="0" y="128816"/>
                </a:lnTo>
              </a:path>
            </a:pathLst>
          </a:custGeom>
          <a:ln w="12700">
            <a:solidFill>
              <a:srgbClr val="231F20"/>
            </a:solidFill>
            <a:prstDash val="sysDot"/>
          </a:ln>
        </p:spPr>
        <p:txBody>
          <a:bodyPr wrap="square" lIns="0" tIns="0" rIns="0" bIns="0" rtlCol="0"/>
          <a:lstStyle/>
          <a:p/>
        </p:txBody>
      </p:sp>
      <p:sp>
        <p:nvSpPr>
          <p:cNvPr id="118" name="object 118"/>
          <p:cNvSpPr/>
          <p:nvPr/>
        </p:nvSpPr>
        <p:spPr>
          <a:xfrm>
            <a:off x="2370992" y="8926994"/>
            <a:ext cx="0" cy="128905"/>
          </a:xfrm>
          <a:custGeom>
            <a:avLst/>
            <a:gdLst/>
            <a:ahLst/>
            <a:cxnLst/>
            <a:rect l="l" t="t" r="r" b="b"/>
            <a:pathLst>
              <a:path w="0" h="128904">
                <a:moveTo>
                  <a:pt x="0" y="0"/>
                </a:moveTo>
                <a:lnTo>
                  <a:pt x="0" y="128816"/>
                </a:lnTo>
              </a:path>
            </a:pathLst>
          </a:custGeom>
          <a:ln w="12700">
            <a:solidFill>
              <a:srgbClr val="231F20"/>
            </a:solidFill>
            <a:prstDash val="sysDot"/>
          </a:ln>
        </p:spPr>
        <p:txBody>
          <a:bodyPr wrap="square" lIns="0" tIns="0" rIns="0" bIns="0" rtlCol="0"/>
          <a:lstStyle/>
          <a:p/>
        </p:txBody>
      </p:sp>
      <p:sp>
        <p:nvSpPr>
          <p:cNvPr id="119" name="object 119"/>
          <p:cNvSpPr/>
          <p:nvPr/>
        </p:nvSpPr>
        <p:spPr>
          <a:xfrm>
            <a:off x="2269379" y="8926994"/>
            <a:ext cx="0" cy="128905"/>
          </a:xfrm>
          <a:custGeom>
            <a:avLst/>
            <a:gdLst/>
            <a:ahLst/>
            <a:cxnLst/>
            <a:rect l="l" t="t" r="r" b="b"/>
            <a:pathLst>
              <a:path w="0" h="128904">
                <a:moveTo>
                  <a:pt x="0" y="0"/>
                </a:moveTo>
                <a:lnTo>
                  <a:pt x="0" y="128816"/>
                </a:lnTo>
              </a:path>
            </a:pathLst>
          </a:custGeom>
          <a:ln w="12700">
            <a:solidFill>
              <a:srgbClr val="231F20"/>
            </a:solidFill>
            <a:prstDash val="sysDot"/>
          </a:ln>
        </p:spPr>
        <p:txBody>
          <a:bodyPr wrap="square" lIns="0" tIns="0" rIns="0" bIns="0" rtlCol="0"/>
          <a:lstStyle/>
          <a:p/>
        </p:txBody>
      </p:sp>
      <p:sp>
        <p:nvSpPr>
          <p:cNvPr id="120" name="object 120"/>
          <p:cNvSpPr/>
          <p:nvPr/>
        </p:nvSpPr>
        <p:spPr>
          <a:xfrm>
            <a:off x="2472592" y="9055810"/>
            <a:ext cx="0" cy="138430"/>
          </a:xfrm>
          <a:custGeom>
            <a:avLst/>
            <a:gdLst/>
            <a:ahLst/>
            <a:cxnLst/>
            <a:rect l="l" t="t" r="r" b="b"/>
            <a:pathLst>
              <a:path w="0" h="138429">
                <a:moveTo>
                  <a:pt x="0" y="0"/>
                </a:moveTo>
                <a:lnTo>
                  <a:pt x="0" y="137845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1" name="object 121"/>
          <p:cNvSpPr/>
          <p:nvPr/>
        </p:nvSpPr>
        <p:spPr>
          <a:xfrm>
            <a:off x="2370992" y="9055810"/>
            <a:ext cx="0" cy="138430"/>
          </a:xfrm>
          <a:custGeom>
            <a:avLst/>
            <a:gdLst/>
            <a:ahLst/>
            <a:cxnLst/>
            <a:rect l="l" t="t" r="r" b="b"/>
            <a:pathLst>
              <a:path w="0" h="138429">
                <a:moveTo>
                  <a:pt x="0" y="0"/>
                </a:moveTo>
                <a:lnTo>
                  <a:pt x="0" y="137845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2" name="object 122"/>
          <p:cNvSpPr/>
          <p:nvPr/>
        </p:nvSpPr>
        <p:spPr>
          <a:xfrm>
            <a:off x="2269379" y="9055810"/>
            <a:ext cx="0" cy="138430"/>
          </a:xfrm>
          <a:custGeom>
            <a:avLst/>
            <a:gdLst/>
            <a:ahLst/>
            <a:cxnLst/>
            <a:rect l="l" t="t" r="r" b="b"/>
            <a:pathLst>
              <a:path w="0" h="138429">
                <a:moveTo>
                  <a:pt x="0" y="0"/>
                </a:moveTo>
                <a:lnTo>
                  <a:pt x="0" y="137845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3" name="object 123"/>
          <p:cNvSpPr/>
          <p:nvPr/>
        </p:nvSpPr>
        <p:spPr>
          <a:xfrm>
            <a:off x="2091566" y="8926994"/>
            <a:ext cx="0" cy="128905"/>
          </a:xfrm>
          <a:custGeom>
            <a:avLst/>
            <a:gdLst/>
            <a:ahLst/>
            <a:cxnLst/>
            <a:rect l="l" t="t" r="r" b="b"/>
            <a:pathLst>
              <a:path w="0" h="128904">
                <a:moveTo>
                  <a:pt x="0" y="0"/>
                </a:moveTo>
                <a:lnTo>
                  <a:pt x="0" y="128816"/>
                </a:lnTo>
              </a:path>
            </a:pathLst>
          </a:custGeom>
          <a:ln w="12700">
            <a:solidFill>
              <a:srgbClr val="231F20"/>
            </a:solidFill>
            <a:prstDash val="sysDot"/>
          </a:ln>
        </p:spPr>
        <p:txBody>
          <a:bodyPr wrap="square" lIns="0" tIns="0" rIns="0" bIns="0" rtlCol="0"/>
          <a:lstStyle/>
          <a:p/>
        </p:txBody>
      </p:sp>
      <p:sp>
        <p:nvSpPr>
          <p:cNvPr id="124" name="object 124"/>
          <p:cNvSpPr/>
          <p:nvPr/>
        </p:nvSpPr>
        <p:spPr>
          <a:xfrm>
            <a:off x="2091566" y="9055810"/>
            <a:ext cx="0" cy="138430"/>
          </a:xfrm>
          <a:custGeom>
            <a:avLst/>
            <a:gdLst/>
            <a:ahLst/>
            <a:cxnLst/>
            <a:rect l="l" t="t" r="r" b="b"/>
            <a:pathLst>
              <a:path w="0" h="138429">
                <a:moveTo>
                  <a:pt x="0" y="0"/>
                </a:moveTo>
                <a:lnTo>
                  <a:pt x="0" y="137845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5" name="object 125"/>
          <p:cNvSpPr txBox="1"/>
          <p:nvPr/>
        </p:nvSpPr>
        <p:spPr>
          <a:xfrm>
            <a:off x="528196" y="10456164"/>
            <a:ext cx="1558925" cy="1168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">
                <a:solidFill>
                  <a:srgbClr val="231F20"/>
                </a:solidFill>
                <a:latin typeface="Arial"/>
                <a:cs typeface="Arial"/>
              </a:rPr>
              <a:t>Guía </a:t>
            </a:r>
            <a:r>
              <a:rPr dirty="0" sz="600" spc="-5">
                <a:solidFill>
                  <a:srgbClr val="231F20"/>
                </a:solidFill>
                <a:latin typeface="Arial"/>
                <a:cs typeface="Arial"/>
              </a:rPr>
              <a:t>de diseño de instalaciones eléctricas</a:t>
            </a:r>
            <a:r>
              <a:rPr dirty="0" sz="600" spc="-4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600" spc="-5">
                <a:solidFill>
                  <a:srgbClr val="231F20"/>
                </a:solidFill>
                <a:latin typeface="Arial"/>
                <a:cs typeface="Arial"/>
              </a:rPr>
              <a:t>08</a:t>
            </a:r>
            <a:endParaRPr sz="600">
              <a:latin typeface="Arial"/>
              <a:cs typeface="Arial"/>
            </a:endParaRPr>
          </a:p>
        </p:txBody>
      </p:sp>
      <p:sp>
        <p:nvSpPr>
          <p:cNvPr id="126" name="object 126"/>
          <p:cNvSpPr txBox="1"/>
          <p:nvPr/>
        </p:nvSpPr>
        <p:spPr>
          <a:xfrm>
            <a:off x="6394072" y="10456164"/>
            <a:ext cx="640080" cy="1168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">
                <a:solidFill>
                  <a:srgbClr val="231F20"/>
                </a:solidFill>
                <a:latin typeface="Arial"/>
                <a:cs typeface="Arial"/>
              </a:rPr>
              <a:t>Schneider</a:t>
            </a:r>
            <a:r>
              <a:rPr dirty="0" sz="600" spc="-6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600">
                <a:solidFill>
                  <a:srgbClr val="231F20"/>
                </a:solidFill>
                <a:latin typeface="Arial"/>
                <a:cs typeface="Arial"/>
              </a:rPr>
              <a:t>Electric</a:t>
            </a:r>
            <a:endParaRPr sz="600">
              <a:latin typeface="Arial"/>
              <a:cs typeface="Arial"/>
            </a:endParaRPr>
          </a:p>
        </p:txBody>
      </p:sp>
      <p:sp>
        <p:nvSpPr>
          <p:cNvPr id="127" name="object 127"/>
          <p:cNvSpPr/>
          <p:nvPr/>
        </p:nvSpPr>
        <p:spPr>
          <a:xfrm>
            <a:off x="3641067" y="10508992"/>
            <a:ext cx="113884" cy="11807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28" name="object 128"/>
          <p:cNvSpPr/>
          <p:nvPr/>
        </p:nvSpPr>
        <p:spPr>
          <a:xfrm>
            <a:off x="3554924" y="10441380"/>
            <a:ext cx="450037" cy="18249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29" name="object 129"/>
          <p:cNvSpPr/>
          <p:nvPr/>
        </p:nvSpPr>
        <p:spPr>
          <a:xfrm>
            <a:off x="3632546" y="10532262"/>
            <a:ext cx="108064" cy="95602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0" name="object 130"/>
          <p:cNvSpPr/>
          <p:nvPr/>
        </p:nvSpPr>
        <p:spPr>
          <a:xfrm>
            <a:off x="3649733" y="10532261"/>
            <a:ext cx="88895" cy="71589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325745" y="0"/>
            <a:ext cx="230504" cy="2926080"/>
          </a:xfrm>
          <a:custGeom>
            <a:avLst/>
            <a:gdLst/>
            <a:ahLst/>
            <a:cxnLst/>
            <a:rect l="l" t="t" r="r" b="b"/>
            <a:pathLst>
              <a:path w="230504" h="2926080">
                <a:moveTo>
                  <a:pt x="0" y="2925825"/>
                </a:moveTo>
                <a:lnTo>
                  <a:pt x="230250" y="2925825"/>
                </a:lnTo>
                <a:lnTo>
                  <a:pt x="230250" y="0"/>
                </a:lnTo>
                <a:lnTo>
                  <a:pt x="0" y="0"/>
                </a:lnTo>
                <a:lnTo>
                  <a:pt x="0" y="2925825"/>
                </a:lnTo>
                <a:close/>
              </a:path>
            </a:pathLst>
          </a:custGeom>
          <a:solidFill>
            <a:srgbClr val="009D5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7325745" y="3322065"/>
            <a:ext cx="230504" cy="7371080"/>
          </a:xfrm>
          <a:custGeom>
            <a:avLst/>
            <a:gdLst/>
            <a:ahLst/>
            <a:cxnLst/>
            <a:rect l="l" t="t" r="r" b="b"/>
            <a:pathLst>
              <a:path w="230504" h="7371080">
                <a:moveTo>
                  <a:pt x="0" y="7370829"/>
                </a:moveTo>
                <a:lnTo>
                  <a:pt x="230250" y="7370829"/>
                </a:lnTo>
                <a:lnTo>
                  <a:pt x="230250" y="0"/>
                </a:lnTo>
                <a:lnTo>
                  <a:pt x="0" y="0"/>
                </a:lnTo>
                <a:lnTo>
                  <a:pt x="0" y="7370829"/>
                </a:lnTo>
                <a:close/>
              </a:path>
            </a:pathLst>
          </a:custGeom>
          <a:solidFill>
            <a:srgbClr val="009D5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0" y="1338389"/>
            <a:ext cx="7019925" cy="0"/>
          </a:xfrm>
          <a:custGeom>
            <a:avLst/>
            <a:gdLst/>
            <a:ahLst/>
            <a:cxnLst/>
            <a:rect l="l" t="t" r="r" b="b"/>
            <a:pathLst>
              <a:path w="7019925" h="0">
                <a:moveTo>
                  <a:pt x="0" y="0"/>
                </a:moveTo>
                <a:lnTo>
                  <a:pt x="7019674" y="0"/>
                </a:lnTo>
              </a:path>
            </a:pathLst>
          </a:custGeom>
          <a:ln w="10286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0" y="10409999"/>
            <a:ext cx="7020559" cy="0"/>
          </a:xfrm>
          <a:custGeom>
            <a:avLst/>
            <a:gdLst/>
            <a:ahLst/>
            <a:cxnLst/>
            <a:rect l="l" t="t" r="r" b="b"/>
            <a:pathLst>
              <a:path w="7020559" h="0">
                <a:moveTo>
                  <a:pt x="0" y="0"/>
                </a:moveTo>
                <a:lnTo>
                  <a:pt x="7020436" y="0"/>
                </a:lnTo>
              </a:path>
            </a:pathLst>
          </a:custGeom>
          <a:ln w="10287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3203959" y="4595939"/>
            <a:ext cx="3816985" cy="0"/>
          </a:xfrm>
          <a:custGeom>
            <a:avLst/>
            <a:gdLst/>
            <a:ahLst/>
            <a:cxnLst/>
            <a:rect l="l" t="t" r="r" b="b"/>
            <a:pathLst>
              <a:path w="3816984" h="0">
                <a:moveTo>
                  <a:pt x="0" y="0"/>
                </a:moveTo>
                <a:lnTo>
                  <a:pt x="3816477" y="0"/>
                </a:lnTo>
              </a:path>
            </a:pathLst>
          </a:custGeom>
          <a:ln w="25526">
            <a:solidFill>
              <a:srgbClr val="009D5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539626" y="10104437"/>
            <a:ext cx="2484120" cy="0"/>
          </a:xfrm>
          <a:custGeom>
            <a:avLst/>
            <a:gdLst/>
            <a:ahLst/>
            <a:cxnLst/>
            <a:rect l="l" t="t" r="r" b="b"/>
            <a:pathLst>
              <a:path w="2484120" h="0">
                <a:moveTo>
                  <a:pt x="0" y="0"/>
                </a:moveTo>
                <a:lnTo>
                  <a:pt x="2484120" y="0"/>
                </a:lnTo>
              </a:path>
            </a:pathLst>
          </a:custGeom>
          <a:ln w="25526">
            <a:solidFill>
              <a:srgbClr val="009D5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3203959" y="10104437"/>
            <a:ext cx="3816985" cy="0"/>
          </a:xfrm>
          <a:custGeom>
            <a:avLst/>
            <a:gdLst/>
            <a:ahLst/>
            <a:cxnLst/>
            <a:rect l="l" t="t" r="r" b="b"/>
            <a:pathLst>
              <a:path w="3816984" h="0">
                <a:moveTo>
                  <a:pt x="0" y="0"/>
                </a:moveTo>
                <a:lnTo>
                  <a:pt x="3816477" y="0"/>
                </a:lnTo>
              </a:path>
            </a:pathLst>
          </a:custGeom>
          <a:ln w="25526">
            <a:solidFill>
              <a:srgbClr val="009D5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539626" y="7768145"/>
            <a:ext cx="2484120" cy="0"/>
          </a:xfrm>
          <a:custGeom>
            <a:avLst/>
            <a:gdLst/>
            <a:ahLst/>
            <a:cxnLst/>
            <a:rect l="l" t="t" r="r" b="b"/>
            <a:pathLst>
              <a:path w="2484120" h="0">
                <a:moveTo>
                  <a:pt x="0" y="0"/>
                </a:moveTo>
                <a:lnTo>
                  <a:pt x="2484120" y="0"/>
                </a:lnTo>
              </a:path>
            </a:pathLst>
          </a:custGeom>
          <a:ln w="25526">
            <a:solidFill>
              <a:srgbClr val="009D5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3203959" y="7897685"/>
            <a:ext cx="3816985" cy="0"/>
          </a:xfrm>
          <a:custGeom>
            <a:avLst/>
            <a:gdLst/>
            <a:ahLst/>
            <a:cxnLst/>
            <a:rect l="l" t="t" r="r" b="b"/>
            <a:pathLst>
              <a:path w="3816984" h="0">
                <a:moveTo>
                  <a:pt x="0" y="0"/>
                </a:moveTo>
                <a:lnTo>
                  <a:pt x="3816477" y="0"/>
                </a:lnTo>
              </a:path>
            </a:pathLst>
          </a:custGeom>
          <a:ln w="25526">
            <a:solidFill>
              <a:srgbClr val="009D5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3203959" y="3339782"/>
            <a:ext cx="3816985" cy="0"/>
          </a:xfrm>
          <a:custGeom>
            <a:avLst/>
            <a:gdLst/>
            <a:ahLst/>
            <a:cxnLst/>
            <a:rect l="l" t="t" r="r" b="b"/>
            <a:pathLst>
              <a:path w="3816984" h="0">
                <a:moveTo>
                  <a:pt x="0" y="0"/>
                </a:moveTo>
                <a:lnTo>
                  <a:pt x="3816477" y="0"/>
                </a:lnTo>
              </a:path>
            </a:pathLst>
          </a:custGeom>
          <a:ln w="25526">
            <a:solidFill>
              <a:srgbClr val="009D57"/>
            </a:solidFill>
          </a:ln>
        </p:spPr>
        <p:txBody>
          <a:bodyPr wrap="square" lIns="0" tIns="0" rIns="0" bIns="0" rtlCol="0"/>
          <a:lstStyle/>
          <a:p/>
        </p:txBody>
      </p:sp>
      <p:graphicFrame>
        <p:nvGraphicFramePr>
          <p:cNvPr id="12" name="object 12"/>
          <p:cNvGraphicFramePr>
            <a:graphicFrameLocks noGrp="1"/>
          </p:cNvGraphicFramePr>
          <p:nvPr/>
        </p:nvGraphicFramePr>
        <p:xfrm>
          <a:off x="4137473" y="3494150"/>
          <a:ext cx="1991995" cy="62166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118870"/>
                <a:gridCol w="854075"/>
              </a:tblGrid>
              <a:tr h="125730">
                <a:tc>
                  <a:txBody>
                    <a:bodyPr/>
                    <a:lstStyle/>
                    <a:p>
                      <a:pPr marL="17145">
                        <a:lnSpc>
                          <a:spcPts val="835"/>
                        </a:lnSpc>
                      </a:pPr>
                      <a:r>
                        <a:rPr dirty="0" sz="700" spc="-5" b="1" i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U</a:t>
                      </a:r>
                      <a:r>
                        <a:rPr dirty="0" baseline="-16666" sz="750" spc="-7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o</a:t>
                      </a:r>
                      <a:r>
                        <a:rPr dirty="0" baseline="22222" sz="750" spc="-7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(1)</a:t>
                      </a:r>
                      <a:r>
                        <a:rPr dirty="0" baseline="22222" sz="750" spc="67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spc="-3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(V)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R w="9525">
                      <a:solidFill>
                        <a:srgbClr val="009D57"/>
                      </a:solidFill>
                      <a:prstDash val="solid"/>
                    </a:lnR>
                    <a:solidFill>
                      <a:srgbClr val="C8E4D3"/>
                    </a:solidFill>
                  </a:tcPr>
                </a:tc>
                <a:tc>
                  <a:txBody>
                    <a:bodyPr/>
                    <a:lstStyle/>
                    <a:p>
                      <a:pPr marL="32384">
                        <a:lnSpc>
                          <a:spcPts val="835"/>
                        </a:lnSpc>
                      </a:pPr>
                      <a:r>
                        <a:rPr dirty="0" sz="700" b="1" i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T</a:t>
                      </a:r>
                      <a:r>
                        <a:rPr dirty="0" sz="700" spc="-5" b="1" i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spc="-25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(s)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9525">
                      <a:solidFill>
                        <a:srgbClr val="009D57"/>
                      </a:solidFill>
                      <a:prstDash val="solid"/>
                    </a:lnL>
                    <a:solidFill>
                      <a:srgbClr val="C8E4D3"/>
                    </a:solidFill>
                  </a:tcPr>
                </a:tc>
              </a:tr>
              <a:tr h="120904">
                <a:tc>
                  <a:txBody>
                    <a:bodyPr/>
                    <a:lstStyle/>
                    <a:p>
                      <a:pPr>
                        <a:lnSpc>
                          <a:spcPts val="825"/>
                        </a:lnSpc>
                      </a:pPr>
                      <a:r>
                        <a:rPr dirty="0" sz="700" spc="-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50 </a:t>
                      </a: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&lt; </a:t>
                      </a:r>
                      <a:r>
                        <a:rPr dirty="0" sz="700" spc="-10" i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U</a:t>
                      </a:r>
                      <a:r>
                        <a:rPr dirty="0" baseline="-16666" sz="750" spc="-1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o </a:t>
                      </a:r>
                      <a:r>
                        <a:rPr dirty="0" sz="700" spc="18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i</a:t>
                      </a:r>
                      <a:r>
                        <a:rPr dirty="0" sz="700" spc="-7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120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R w="9525">
                      <a:solidFill>
                        <a:srgbClr val="009D57"/>
                      </a:solidFill>
                      <a:prstDash val="solid"/>
                    </a:lnR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3020">
                        <a:lnSpc>
                          <a:spcPts val="825"/>
                        </a:lnSpc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0,8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9525">
                      <a:solidFill>
                        <a:srgbClr val="009D57"/>
                      </a:solidFill>
                      <a:prstDash val="solid"/>
                    </a:lnL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</a:tr>
              <a:tr h="12458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 spc="-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120 </a:t>
                      </a: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&lt; </a:t>
                      </a:r>
                      <a:r>
                        <a:rPr dirty="0" sz="700" spc="-10" i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U</a:t>
                      </a:r>
                      <a:r>
                        <a:rPr dirty="0" baseline="-16666" sz="750" spc="-1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o </a:t>
                      </a:r>
                      <a:r>
                        <a:rPr dirty="0" sz="700" spc="18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i</a:t>
                      </a:r>
                      <a:r>
                        <a:rPr dirty="0" sz="700" spc="-65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230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R w="9525">
                      <a:solidFill>
                        <a:srgbClr val="009D57"/>
                      </a:solidFill>
                      <a:prstDash val="solid"/>
                    </a:lnR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3020"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0,4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905">
                    <a:lnL w="9525">
                      <a:solidFill>
                        <a:srgbClr val="009D57"/>
                      </a:solidFill>
                      <a:prstDash val="solid"/>
                    </a:lnL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</a:tr>
              <a:tr h="12458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 spc="-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230 </a:t>
                      </a: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&lt; </a:t>
                      </a:r>
                      <a:r>
                        <a:rPr dirty="0" sz="700" spc="-10" i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U</a:t>
                      </a:r>
                      <a:r>
                        <a:rPr dirty="0" baseline="-16666" sz="750" spc="-1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o </a:t>
                      </a:r>
                      <a:r>
                        <a:rPr dirty="0" sz="700" spc="18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i</a:t>
                      </a:r>
                      <a:r>
                        <a:rPr dirty="0" sz="700" spc="-65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400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R w="9525">
                      <a:solidFill>
                        <a:srgbClr val="009D57"/>
                      </a:solidFill>
                      <a:prstDash val="solid"/>
                    </a:lnR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3020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0,2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L w="9525">
                      <a:solidFill>
                        <a:srgbClr val="009D57"/>
                      </a:solidFill>
                      <a:prstDash val="solid"/>
                    </a:lnL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</a:tr>
              <a:tr h="119443">
                <a:tc>
                  <a:txBody>
                    <a:bodyPr/>
                    <a:lstStyle/>
                    <a:p>
                      <a:pPr>
                        <a:lnSpc>
                          <a:spcPts val="830"/>
                        </a:lnSpc>
                        <a:spcBef>
                          <a:spcPts val="10"/>
                        </a:spcBef>
                      </a:pPr>
                      <a:r>
                        <a:rPr dirty="0" sz="700" spc="-10" i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U</a:t>
                      </a:r>
                      <a:r>
                        <a:rPr dirty="0" baseline="-16666" sz="750" spc="-1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o </a:t>
                      </a: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&gt;</a:t>
                      </a:r>
                      <a:r>
                        <a:rPr dirty="0" sz="700" spc="-6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400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R w="9525">
                      <a:solidFill>
                        <a:srgbClr val="009D57"/>
                      </a:solidFill>
                      <a:prstDash val="solid"/>
                    </a:lnR>
                    <a:lnT w="3175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3020">
                        <a:lnSpc>
                          <a:spcPts val="830"/>
                        </a:lnSpc>
                        <a:spcBef>
                          <a:spcPts val="10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0,1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L w="9525">
                      <a:solidFill>
                        <a:srgbClr val="009D57"/>
                      </a:solidFill>
                      <a:prstDash val="solid"/>
                    </a:lnL>
                    <a:lnT w="3175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13" name="object 13"/>
          <p:cNvSpPr txBox="1"/>
          <p:nvPr/>
        </p:nvSpPr>
        <p:spPr>
          <a:xfrm>
            <a:off x="527307" y="237870"/>
            <a:ext cx="2091055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-15" b="1">
                <a:solidFill>
                  <a:srgbClr val="009D57"/>
                </a:solidFill>
                <a:latin typeface="Arial"/>
                <a:cs typeface="Arial"/>
              </a:rPr>
              <a:t>F </a:t>
            </a:r>
            <a:r>
              <a:rPr dirty="0" sz="800" spc="55" b="1">
                <a:solidFill>
                  <a:srgbClr val="009D57"/>
                </a:solidFill>
                <a:latin typeface="Arial"/>
                <a:cs typeface="Arial"/>
              </a:rPr>
              <a:t>- </a:t>
            </a:r>
            <a:r>
              <a:rPr dirty="0" sz="800" b="1">
                <a:solidFill>
                  <a:srgbClr val="009D57"/>
                </a:solidFill>
                <a:latin typeface="Arial"/>
                <a:cs typeface="Arial"/>
              </a:rPr>
              <a:t>Protección contra descargas</a:t>
            </a:r>
            <a:r>
              <a:rPr dirty="0" sz="800" spc="-40" b="1">
                <a:solidFill>
                  <a:srgbClr val="009D57"/>
                </a:solidFill>
                <a:latin typeface="Arial"/>
                <a:cs typeface="Arial"/>
              </a:rPr>
              <a:t> </a:t>
            </a:r>
            <a:r>
              <a:rPr dirty="0" sz="800" b="1">
                <a:solidFill>
                  <a:srgbClr val="009D57"/>
                </a:solidFill>
                <a:latin typeface="Arial"/>
                <a:cs typeface="Arial"/>
              </a:rPr>
              <a:t>eléctricas</a:t>
            </a:r>
            <a:endParaRPr sz="8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3191259" y="212597"/>
            <a:ext cx="3776345" cy="574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800" spc="-5" b="1">
                <a:solidFill>
                  <a:srgbClr val="BCBEC0"/>
                </a:solidFill>
                <a:latin typeface="Arial"/>
                <a:cs typeface="Arial"/>
              </a:rPr>
              <a:t>3 </a:t>
            </a:r>
            <a:r>
              <a:rPr dirty="0" sz="1800" b="1">
                <a:solidFill>
                  <a:srgbClr val="BCBEC0"/>
                </a:solidFill>
                <a:latin typeface="Arial"/>
                <a:cs typeface="Arial"/>
              </a:rPr>
              <a:t>Protección </a:t>
            </a:r>
            <a:r>
              <a:rPr dirty="0" sz="1800" spc="10" b="1">
                <a:solidFill>
                  <a:srgbClr val="BCBEC0"/>
                </a:solidFill>
                <a:latin typeface="Arial"/>
                <a:cs typeface="Arial"/>
              </a:rPr>
              <a:t>contra </a:t>
            </a:r>
            <a:r>
              <a:rPr dirty="0" sz="1800" spc="-25" b="1">
                <a:solidFill>
                  <a:srgbClr val="BCBEC0"/>
                </a:solidFill>
                <a:latin typeface="Arial"/>
                <a:cs typeface="Arial"/>
              </a:rPr>
              <a:t>los</a:t>
            </a:r>
            <a:r>
              <a:rPr dirty="0" sz="1800" spc="-65" b="1">
                <a:solidFill>
                  <a:srgbClr val="BCBEC0"/>
                </a:solidFill>
                <a:latin typeface="Arial"/>
                <a:cs typeface="Arial"/>
              </a:rPr>
              <a:t> </a:t>
            </a:r>
            <a:r>
              <a:rPr dirty="0" sz="1800" spc="10" b="1">
                <a:solidFill>
                  <a:srgbClr val="BCBEC0"/>
                </a:solidFill>
                <a:latin typeface="Arial"/>
                <a:cs typeface="Arial"/>
              </a:rPr>
              <a:t>contactos  </a:t>
            </a:r>
            <a:r>
              <a:rPr dirty="0" sz="1800" spc="-10" b="1">
                <a:solidFill>
                  <a:srgbClr val="BCBEC0"/>
                </a:solidFill>
                <a:latin typeface="Arial"/>
                <a:cs typeface="Arial"/>
              </a:rPr>
              <a:t>indirectos</a:t>
            </a:r>
            <a:endParaRPr sz="18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539499" y="4644770"/>
            <a:ext cx="2484120" cy="876935"/>
          </a:xfrm>
          <a:prstGeom prst="rect">
            <a:avLst/>
          </a:prstGeom>
          <a:solidFill>
            <a:srgbClr val="C8E4D3"/>
          </a:solidFill>
        </p:spPr>
        <p:txBody>
          <a:bodyPr wrap="square" lIns="0" tIns="17780" rIns="0" bIns="0" rtlCol="0" vert="horz">
            <a:spAutoFit/>
          </a:bodyPr>
          <a:lstStyle/>
          <a:p>
            <a:pPr marL="40005" marR="120014">
              <a:lnSpc>
                <a:spcPts val="1080"/>
              </a:lnSpc>
              <a:spcBef>
                <a:spcPts val="140"/>
              </a:spcBef>
            </a:pPr>
            <a:r>
              <a:rPr dirty="0" sz="900" spc="-10" i="1">
                <a:solidFill>
                  <a:srgbClr val="231F20"/>
                </a:solidFill>
                <a:latin typeface="Arial"/>
                <a:cs typeface="Arial"/>
              </a:rPr>
              <a:t>Si </a:t>
            </a:r>
            <a:r>
              <a:rPr dirty="0" sz="900" spc="-20" i="1">
                <a:solidFill>
                  <a:srgbClr val="231F20"/>
                </a:solidFill>
                <a:latin typeface="Arial"/>
                <a:cs typeface="Arial"/>
              </a:rPr>
              <a:t>la </a:t>
            </a:r>
            <a:r>
              <a:rPr dirty="0" sz="900" spc="10" i="1">
                <a:solidFill>
                  <a:srgbClr val="231F20"/>
                </a:solidFill>
                <a:latin typeface="Arial"/>
                <a:cs typeface="Arial"/>
              </a:rPr>
              <a:t>protección </a:t>
            </a:r>
            <a:r>
              <a:rPr dirty="0" sz="900" spc="5" i="1">
                <a:solidFill>
                  <a:srgbClr val="231F20"/>
                </a:solidFill>
                <a:latin typeface="Arial"/>
                <a:cs typeface="Arial"/>
              </a:rPr>
              <a:t>debe proporcionarse </a:t>
            </a:r>
            <a:r>
              <a:rPr dirty="0" sz="900" spc="-35" i="1">
                <a:solidFill>
                  <a:srgbClr val="231F20"/>
                </a:solidFill>
                <a:latin typeface="Arial"/>
                <a:cs typeface="Arial"/>
              </a:rPr>
              <a:t>a </a:t>
            </a:r>
            <a:r>
              <a:rPr dirty="0" sz="900" spc="-10" i="1">
                <a:solidFill>
                  <a:srgbClr val="231F20"/>
                </a:solidFill>
                <a:latin typeface="Arial"/>
                <a:cs typeface="Arial"/>
              </a:rPr>
              <a:t>través  </a:t>
            </a:r>
            <a:r>
              <a:rPr dirty="0" sz="900" spc="5" i="1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900" spc="-5" i="1">
                <a:solidFill>
                  <a:srgbClr val="231F20"/>
                </a:solidFill>
                <a:latin typeface="Arial"/>
                <a:cs typeface="Arial"/>
              </a:rPr>
              <a:t>un </a:t>
            </a:r>
            <a:r>
              <a:rPr dirty="0" sz="900" spc="5" i="1">
                <a:solidFill>
                  <a:srgbClr val="231F20"/>
                </a:solidFill>
                <a:latin typeface="Arial"/>
                <a:cs typeface="Arial"/>
              </a:rPr>
              <a:t>interruptor automático, </a:t>
            </a:r>
            <a:r>
              <a:rPr dirty="0" sz="900" spc="-20" i="1">
                <a:solidFill>
                  <a:srgbClr val="231F20"/>
                </a:solidFill>
                <a:latin typeface="Arial"/>
                <a:cs typeface="Arial"/>
              </a:rPr>
              <a:t>es </a:t>
            </a:r>
            <a:r>
              <a:rPr dirty="0" sz="900" i="1">
                <a:solidFill>
                  <a:srgbClr val="231F20"/>
                </a:solidFill>
                <a:latin typeface="Arial"/>
                <a:cs typeface="Arial"/>
              </a:rPr>
              <a:t>suficiente  </a:t>
            </a:r>
            <a:r>
              <a:rPr dirty="0" sz="900" spc="15" i="1">
                <a:solidFill>
                  <a:srgbClr val="231F20"/>
                </a:solidFill>
                <a:latin typeface="Arial"/>
                <a:cs typeface="Arial"/>
              </a:rPr>
              <a:t>con </a:t>
            </a:r>
            <a:r>
              <a:rPr dirty="0" sz="900" spc="10" i="1">
                <a:solidFill>
                  <a:srgbClr val="231F20"/>
                </a:solidFill>
                <a:latin typeface="Arial"/>
                <a:cs typeface="Arial"/>
              </a:rPr>
              <a:t>comprobar </a:t>
            </a:r>
            <a:r>
              <a:rPr dirty="0" sz="900" spc="5" i="1">
                <a:solidFill>
                  <a:srgbClr val="231F20"/>
                </a:solidFill>
                <a:latin typeface="Arial"/>
                <a:cs typeface="Arial"/>
              </a:rPr>
              <a:t>que </a:t>
            </a:r>
            <a:r>
              <a:rPr dirty="0" sz="900" spc="-20" i="1">
                <a:solidFill>
                  <a:srgbClr val="231F20"/>
                </a:solidFill>
                <a:latin typeface="Arial"/>
                <a:cs typeface="Arial"/>
              </a:rPr>
              <a:t>la </a:t>
            </a:r>
            <a:r>
              <a:rPr dirty="0" sz="900" spc="5" i="1">
                <a:solidFill>
                  <a:srgbClr val="231F20"/>
                </a:solidFill>
                <a:latin typeface="Arial"/>
                <a:cs typeface="Arial"/>
              </a:rPr>
              <a:t>corriente de </a:t>
            </a:r>
            <a:r>
              <a:rPr dirty="0" sz="900" spc="10" i="1">
                <a:solidFill>
                  <a:srgbClr val="231F20"/>
                </a:solidFill>
                <a:latin typeface="Arial"/>
                <a:cs typeface="Arial"/>
              </a:rPr>
              <a:t>defecto  </a:t>
            </a:r>
            <a:r>
              <a:rPr dirty="0" sz="900" spc="-10" i="1">
                <a:solidFill>
                  <a:srgbClr val="231F20"/>
                </a:solidFill>
                <a:latin typeface="Arial"/>
                <a:cs typeface="Arial"/>
              </a:rPr>
              <a:t>supera </a:t>
            </a:r>
            <a:r>
              <a:rPr dirty="0" sz="900" spc="-5" i="1">
                <a:solidFill>
                  <a:srgbClr val="231F20"/>
                </a:solidFill>
                <a:latin typeface="Arial"/>
                <a:cs typeface="Arial"/>
              </a:rPr>
              <a:t>siempre </a:t>
            </a:r>
            <a:r>
              <a:rPr dirty="0" sz="900" spc="-10" i="1">
                <a:solidFill>
                  <a:srgbClr val="231F20"/>
                </a:solidFill>
                <a:latin typeface="Arial"/>
                <a:cs typeface="Arial"/>
              </a:rPr>
              <a:t>el nivel </a:t>
            </a:r>
            <a:r>
              <a:rPr dirty="0" sz="900" spc="5" i="1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900" spc="-10" i="1">
                <a:solidFill>
                  <a:srgbClr val="231F20"/>
                </a:solidFill>
                <a:latin typeface="Arial"/>
                <a:cs typeface="Arial"/>
              </a:rPr>
              <a:t>ajuste </a:t>
            </a:r>
            <a:r>
              <a:rPr dirty="0" sz="900" spc="5" i="1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900" spc="-20" i="1">
                <a:solidFill>
                  <a:srgbClr val="231F20"/>
                </a:solidFill>
                <a:latin typeface="Arial"/>
                <a:cs typeface="Arial"/>
              </a:rPr>
              <a:t>la  </a:t>
            </a:r>
            <a:r>
              <a:rPr dirty="0" sz="900" spc="5" i="1">
                <a:solidFill>
                  <a:srgbClr val="231F20"/>
                </a:solidFill>
                <a:latin typeface="Arial"/>
                <a:cs typeface="Arial"/>
              </a:rPr>
              <a:t>corriente de </a:t>
            </a:r>
            <a:r>
              <a:rPr dirty="0" sz="900" spc="-20" i="1">
                <a:solidFill>
                  <a:srgbClr val="231F20"/>
                </a:solidFill>
                <a:latin typeface="Arial"/>
                <a:cs typeface="Arial"/>
              </a:rPr>
              <a:t>la </a:t>
            </a:r>
            <a:r>
              <a:rPr dirty="0" sz="900" spc="5" i="1">
                <a:solidFill>
                  <a:srgbClr val="231F20"/>
                </a:solidFill>
                <a:latin typeface="Arial"/>
                <a:cs typeface="Arial"/>
              </a:rPr>
              <a:t>unidad de </a:t>
            </a:r>
            <a:r>
              <a:rPr dirty="0" sz="900" i="1">
                <a:solidFill>
                  <a:srgbClr val="231F20"/>
                </a:solidFill>
                <a:latin typeface="Arial"/>
                <a:cs typeface="Arial"/>
              </a:rPr>
              <a:t>disparo </a:t>
            </a:r>
            <a:r>
              <a:rPr dirty="0" sz="900" spc="5" i="1">
                <a:solidFill>
                  <a:srgbClr val="231F20"/>
                </a:solidFill>
                <a:latin typeface="Arial"/>
                <a:cs typeface="Arial"/>
              </a:rPr>
              <a:t>de  </a:t>
            </a:r>
            <a:r>
              <a:rPr dirty="0" sz="900" i="1">
                <a:solidFill>
                  <a:srgbClr val="231F20"/>
                </a:solidFill>
                <a:latin typeface="Arial"/>
                <a:cs typeface="Arial"/>
              </a:rPr>
              <a:t>temporización </a:t>
            </a:r>
            <a:r>
              <a:rPr dirty="0" sz="900" spc="15" i="1">
                <a:solidFill>
                  <a:srgbClr val="231F20"/>
                </a:solidFill>
                <a:latin typeface="Arial"/>
                <a:cs typeface="Arial"/>
              </a:rPr>
              <a:t>o </a:t>
            </a:r>
            <a:r>
              <a:rPr dirty="0" sz="900" spc="-5" i="1">
                <a:solidFill>
                  <a:srgbClr val="231F20"/>
                </a:solidFill>
                <a:latin typeface="Arial"/>
                <a:cs typeface="Arial"/>
              </a:rPr>
              <a:t>instantáneo</a:t>
            </a:r>
            <a:r>
              <a:rPr dirty="0" sz="900" spc="-20" i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00" spc="-25" i="1">
                <a:solidFill>
                  <a:srgbClr val="231F20"/>
                </a:solidFill>
                <a:latin typeface="Arial"/>
                <a:cs typeface="Arial"/>
              </a:rPr>
              <a:t>(</a:t>
            </a:r>
            <a:r>
              <a:rPr dirty="0" sz="1000" spc="-25" i="1">
                <a:solidFill>
                  <a:srgbClr val="231F20"/>
                </a:solidFill>
                <a:latin typeface="Times New Roman"/>
                <a:cs typeface="Times New Roman"/>
              </a:rPr>
              <a:t>I</a:t>
            </a:r>
            <a:r>
              <a:rPr dirty="0" baseline="-18518" sz="900" spc="-37">
                <a:solidFill>
                  <a:srgbClr val="231F20"/>
                </a:solidFill>
                <a:latin typeface="Arial"/>
                <a:cs typeface="Arial"/>
              </a:rPr>
              <a:t>m</a:t>
            </a:r>
            <a:r>
              <a:rPr dirty="0" sz="900" spc="-25" i="1">
                <a:solidFill>
                  <a:srgbClr val="231F20"/>
                </a:solidFill>
                <a:latin typeface="Arial"/>
                <a:cs typeface="Arial"/>
              </a:rPr>
              <a:t>).</a:t>
            </a:r>
            <a:endParaRPr sz="9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539499" y="6265290"/>
            <a:ext cx="2484120" cy="755650"/>
          </a:xfrm>
          <a:prstGeom prst="rect">
            <a:avLst/>
          </a:prstGeom>
          <a:solidFill>
            <a:srgbClr val="C8E4D3"/>
          </a:solidFill>
        </p:spPr>
        <p:txBody>
          <a:bodyPr wrap="square" lIns="0" tIns="17780" rIns="0" bIns="0" rtlCol="0" vert="horz">
            <a:spAutoFit/>
          </a:bodyPr>
          <a:lstStyle/>
          <a:p>
            <a:pPr marL="40005" marR="132715">
              <a:lnSpc>
                <a:spcPts val="1080"/>
              </a:lnSpc>
              <a:spcBef>
                <a:spcPts val="140"/>
              </a:spcBef>
            </a:pPr>
            <a:r>
              <a:rPr dirty="0" sz="1000" i="1">
                <a:solidFill>
                  <a:srgbClr val="231F20"/>
                </a:solidFill>
                <a:latin typeface="Times New Roman"/>
                <a:cs typeface="Times New Roman"/>
              </a:rPr>
              <a:t>I</a:t>
            </a:r>
            <a:r>
              <a:rPr dirty="0" baseline="-18518" sz="900">
                <a:solidFill>
                  <a:srgbClr val="231F20"/>
                </a:solidFill>
                <a:latin typeface="Arial"/>
                <a:cs typeface="Arial"/>
              </a:rPr>
              <a:t>a </a:t>
            </a:r>
            <a:r>
              <a:rPr dirty="0" sz="900" spc="-20" i="1">
                <a:solidFill>
                  <a:srgbClr val="231F20"/>
                </a:solidFill>
                <a:latin typeface="Arial"/>
                <a:cs typeface="Arial"/>
              </a:rPr>
              <a:t>se </a:t>
            </a:r>
            <a:r>
              <a:rPr dirty="0" sz="900" spc="5" i="1">
                <a:solidFill>
                  <a:srgbClr val="231F20"/>
                </a:solidFill>
                <a:latin typeface="Arial"/>
                <a:cs typeface="Arial"/>
              </a:rPr>
              <a:t>puede </a:t>
            </a:r>
            <a:r>
              <a:rPr dirty="0" sz="900" i="1">
                <a:solidFill>
                  <a:srgbClr val="231F20"/>
                </a:solidFill>
                <a:latin typeface="Arial"/>
                <a:cs typeface="Arial"/>
              </a:rPr>
              <a:t>determinar </a:t>
            </a:r>
            <a:r>
              <a:rPr dirty="0" sz="900" spc="-35" i="1">
                <a:solidFill>
                  <a:srgbClr val="231F20"/>
                </a:solidFill>
                <a:latin typeface="Arial"/>
                <a:cs typeface="Arial"/>
              </a:rPr>
              <a:t>a </a:t>
            </a:r>
            <a:r>
              <a:rPr dirty="0" sz="900" spc="5" i="1">
                <a:solidFill>
                  <a:srgbClr val="231F20"/>
                </a:solidFill>
                <a:latin typeface="Arial"/>
                <a:cs typeface="Arial"/>
              </a:rPr>
              <a:t>partir de </a:t>
            </a:r>
            <a:r>
              <a:rPr dirty="0" sz="900" spc="-20" i="1">
                <a:solidFill>
                  <a:srgbClr val="231F20"/>
                </a:solidFill>
                <a:latin typeface="Arial"/>
                <a:cs typeface="Arial"/>
              </a:rPr>
              <a:t>la </a:t>
            </a:r>
            <a:r>
              <a:rPr dirty="0" sz="900" spc="-5" i="1">
                <a:solidFill>
                  <a:srgbClr val="231F20"/>
                </a:solidFill>
                <a:latin typeface="Arial"/>
                <a:cs typeface="Arial"/>
              </a:rPr>
              <a:t>curva </a:t>
            </a:r>
            <a:r>
              <a:rPr dirty="0" sz="900" spc="5" i="1">
                <a:solidFill>
                  <a:srgbClr val="231F20"/>
                </a:solidFill>
                <a:latin typeface="Arial"/>
                <a:cs typeface="Arial"/>
              </a:rPr>
              <a:t>de  </a:t>
            </a:r>
            <a:r>
              <a:rPr dirty="0" sz="900" spc="5" i="1">
                <a:solidFill>
                  <a:srgbClr val="231F20"/>
                </a:solidFill>
                <a:latin typeface="Arial"/>
                <a:cs typeface="Arial"/>
              </a:rPr>
              <a:t>rendimiento del </a:t>
            </a:r>
            <a:r>
              <a:rPr dirty="0" sz="900" i="1">
                <a:solidFill>
                  <a:srgbClr val="231F20"/>
                </a:solidFill>
                <a:latin typeface="Arial"/>
                <a:cs typeface="Arial"/>
              </a:rPr>
              <a:t>fusible. </a:t>
            </a:r>
            <a:r>
              <a:rPr dirty="0" sz="900" spc="-30" i="1">
                <a:solidFill>
                  <a:srgbClr val="231F20"/>
                </a:solidFill>
                <a:latin typeface="Arial"/>
                <a:cs typeface="Arial"/>
              </a:rPr>
              <a:t>En </a:t>
            </a:r>
            <a:r>
              <a:rPr dirty="0" sz="900" i="1">
                <a:solidFill>
                  <a:srgbClr val="231F20"/>
                </a:solidFill>
                <a:latin typeface="Arial"/>
                <a:cs typeface="Arial"/>
              </a:rPr>
              <a:t>cualquier </a:t>
            </a:r>
            <a:r>
              <a:rPr dirty="0" sz="900" spc="-5" i="1">
                <a:solidFill>
                  <a:srgbClr val="231F20"/>
                </a:solidFill>
                <a:latin typeface="Arial"/>
                <a:cs typeface="Arial"/>
              </a:rPr>
              <a:t>caso, </a:t>
            </a:r>
            <a:r>
              <a:rPr dirty="0" sz="900" spc="-20" i="1">
                <a:solidFill>
                  <a:srgbClr val="231F20"/>
                </a:solidFill>
                <a:latin typeface="Arial"/>
                <a:cs typeface="Arial"/>
              </a:rPr>
              <a:t>la  </a:t>
            </a:r>
            <a:r>
              <a:rPr dirty="0" sz="900" spc="10" i="1">
                <a:solidFill>
                  <a:srgbClr val="231F20"/>
                </a:solidFill>
                <a:latin typeface="Arial"/>
                <a:cs typeface="Arial"/>
              </a:rPr>
              <a:t>protección </a:t>
            </a:r>
            <a:r>
              <a:rPr dirty="0" sz="900" spc="5" i="1">
                <a:solidFill>
                  <a:srgbClr val="231F20"/>
                </a:solidFill>
                <a:latin typeface="Arial"/>
                <a:cs typeface="Arial"/>
              </a:rPr>
              <a:t>no </a:t>
            </a:r>
            <a:r>
              <a:rPr dirty="0" sz="900" spc="-20" i="1">
                <a:solidFill>
                  <a:srgbClr val="231F20"/>
                </a:solidFill>
                <a:latin typeface="Arial"/>
                <a:cs typeface="Arial"/>
              </a:rPr>
              <a:t>se </a:t>
            </a:r>
            <a:r>
              <a:rPr dirty="0" sz="900" spc="5" i="1">
                <a:solidFill>
                  <a:srgbClr val="231F20"/>
                </a:solidFill>
                <a:latin typeface="Arial"/>
                <a:cs typeface="Arial"/>
              </a:rPr>
              <a:t>puede </a:t>
            </a:r>
            <a:r>
              <a:rPr dirty="0" sz="900" i="1">
                <a:solidFill>
                  <a:srgbClr val="231F20"/>
                </a:solidFill>
                <a:latin typeface="Arial"/>
                <a:cs typeface="Arial"/>
              </a:rPr>
              <a:t>conseguir </a:t>
            </a:r>
            <a:r>
              <a:rPr dirty="0" sz="900" spc="-10" i="1">
                <a:solidFill>
                  <a:srgbClr val="231F20"/>
                </a:solidFill>
                <a:latin typeface="Arial"/>
                <a:cs typeface="Arial"/>
              </a:rPr>
              <a:t>si </a:t>
            </a:r>
            <a:r>
              <a:rPr dirty="0" sz="900" spc="-20" i="1">
                <a:solidFill>
                  <a:srgbClr val="231F20"/>
                </a:solidFill>
                <a:latin typeface="Arial"/>
                <a:cs typeface="Arial"/>
              </a:rPr>
              <a:t>la  </a:t>
            </a:r>
            <a:r>
              <a:rPr dirty="0" sz="900" i="1">
                <a:solidFill>
                  <a:srgbClr val="231F20"/>
                </a:solidFill>
                <a:latin typeface="Arial"/>
                <a:cs typeface="Arial"/>
              </a:rPr>
              <a:t>impedancia </a:t>
            </a:r>
            <a:r>
              <a:rPr dirty="0" sz="900" spc="5" i="1">
                <a:solidFill>
                  <a:srgbClr val="231F20"/>
                </a:solidFill>
                <a:latin typeface="Arial"/>
                <a:cs typeface="Arial"/>
              </a:rPr>
              <a:t>del bucle </a:t>
            </a:r>
            <a:r>
              <a:rPr dirty="0" sz="900" i="1">
                <a:solidFill>
                  <a:srgbClr val="231F20"/>
                </a:solidFill>
                <a:latin typeface="Arial"/>
                <a:cs typeface="Arial"/>
              </a:rPr>
              <a:t>Z</a:t>
            </a:r>
            <a:r>
              <a:rPr dirty="0" baseline="-18518" sz="900">
                <a:solidFill>
                  <a:srgbClr val="231F20"/>
                </a:solidFill>
                <a:latin typeface="Arial"/>
                <a:cs typeface="Arial"/>
              </a:rPr>
              <a:t>s </a:t>
            </a:r>
            <a:r>
              <a:rPr dirty="0" sz="900" spc="15" i="1">
                <a:solidFill>
                  <a:srgbClr val="231F20"/>
                </a:solidFill>
                <a:latin typeface="Arial"/>
                <a:cs typeface="Arial"/>
              </a:rPr>
              <a:t>o Z</a:t>
            </a:r>
            <a:r>
              <a:rPr dirty="0" baseline="-18518" sz="900" spc="22">
                <a:solidFill>
                  <a:srgbClr val="231F20"/>
                </a:solidFill>
                <a:latin typeface="Arial"/>
                <a:cs typeface="Arial"/>
              </a:rPr>
              <a:t>c </a:t>
            </a:r>
            <a:r>
              <a:rPr dirty="0" sz="900" spc="-10" i="1">
                <a:solidFill>
                  <a:srgbClr val="231F20"/>
                </a:solidFill>
                <a:latin typeface="Arial"/>
                <a:cs typeface="Arial"/>
              </a:rPr>
              <a:t>supera </a:t>
            </a:r>
            <a:r>
              <a:rPr dirty="0" sz="900" spc="-5" i="1">
                <a:solidFill>
                  <a:srgbClr val="231F20"/>
                </a:solidFill>
                <a:latin typeface="Arial"/>
                <a:cs typeface="Arial"/>
              </a:rPr>
              <a:t>un </a:t>
            </a:r>
            <a:r>
              <a:rPr dirty="0" sz="900" spc="-10" i="1">
                <a:solidFill>
                  <a:srgbClr val="231F20"/>
                </a:solidFill>
                <a:latin typeface="Arial"/>
                <a:cs typeface="Arial"/>
              </a:rPr>
              <a:t>valor  </a:t>
            </a:r>
            <a:r>
              <a:rPr dirty="0" sz="900" i="1">
                <a:solidFill>
                  <a:srgbClr val="231F20"/>
                </a:solidFill>
                <a:latin typeface="Arial"/>
                <a:cs typeface="Arial"/>
              </a:rPr>
              <a:t>determinado.</a:t>
            </a:r>
            <a:endParaRPr sz="9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3191259" y="1346390"/>
            <a:ext cx="3826510" cy="1916430"/>
          </a:xfrm>
          <a:prstGeom prst="rect">
            <a:avLst/>
          </a:prstGeom>
        </p:spPr>
        <p:txBody>
          <a:bodyPr wrap="square" lIns="0" tIns="5651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445"/>
              </a:spcBef>
            </a:pPr>
            <a:r>
              <a:rPr dirty="0" sz="1000" b="1">
                <a:solidFill>
                  <a:srgbClr val="231F20"/>
                </a:solidFill>
                <a:latin typeface="Arial"/>
                <a:cs typeface="Arial"/>
              </a:rPr>
              <a:t>Tiempo </a:t>
            </a:r>
            <a:r>
              <a:rPr dirty="0" sz="1000" spc="5" b="1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1000" spc="-5" b="1">
                <a:solidFill>
                  <a:srgbClr val="231F20"/>
                </a:solidFill>
                <a:latin typeface="Arial"/>
                <a:cs typeface="Arial"/>
              </a:rPr>
              <a:t>desconexión </a:t>
            </a:r>
            <a:r>
              <a:rPr dirty="0" sz="1000" b="1">
                <a:solidFill>
                  <a:srgbClr val="231F20"/>
                </a:solidFill>
                <a:latin typeface="Arial"/>
                <a:cs typeface="Arial"/>
              </a:rPr>
              <a:t>máximo</a:t>
            </a:r>
            <a:r>
              <a:rPr dirty="0" sz="1000" spc="-2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b="1">
                <a:solidFill>
                  <a:srgbClr val="231F20"/>
                </a:solidFill>
                <a:latin typeface="Arial"/>
                <a:cs typeface="Arial"/>
              </a:rPr>
              <a:t>especificado</a:t>
            </a:r>
            <a:endParaRPr sz="1000">
              <a:latin typeface="Arial"/>
              <a:cs typeface="Arial"/>
            </a:endParaRPr>
          </a:p>
          <a:p>
            <a:pPr marL="13335" marR="27940">
              <a:lnSpc>
                <a:spcPct val="100000"/>
              </a:lnSpc>
              <a:spcBef>
                <a:spcPts val="280"/>
              </a:spcBef>
            </a:pP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En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IEC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60364-4-41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especifica el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tiempo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funcionamiento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máximo de los  dispositivos de protección utilizados en el esquema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TN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para la protección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contra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los 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contactos</a:t>
            </a:r>
            <a:r>
              <a:rPr dirty="0" sz="800" spc="-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indirectos:</a:t>
            </a:r>
            <a:endParaRPr sz="800">
              <a:latin typeface="Arial"/>
              <a:cs typeface="Arial"/>
            </a:endParaRPr>
          </a:p>
          <a:p>
            <a:pPr marL="13335" marR="45085">
              <a:lnSpc>
                <a:spcPct val="100000"/>
              </a:lnSpc>
              <a:spcBef>
                <a:spcPts val="145"/>
              </a:spcBef>
            </a:pPr>
            <a:r>
              <a:rPr dirty="0" sz="800" spc="110">
                <a:solidFill>
                  <a:srgbClr val="009D57"/>
                </a:solidFill>
                <a:latin typeface="Times New Roman"/>
                <a:cs typeface="Times New Roman"/>
              </a:rPr>
              <a:t>c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Para todos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los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circuitos finales con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una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corriente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nominal que no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supere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los 32</a:t>
            </a:r>
            <a:r>
              <a:rPr dirty="0" sz="800" spc="-1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A, 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tiempo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desconexión máximo no debe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superar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los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valores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indicados</a:t>
            </a:r>
            <a:r>
              <a:rPr dirty="0" sz="800" spc="-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en</a:t>
            </a:r>
            <a:endParaRPr sz="800">
              <a:latin typeface="Arial"/>
              <a:cs typeface="Arial"/>
            </a:endParaRPr>
          </a:p>
          <a:p>
            <a:pPr marL="13335">
              <a:lnSpc>
                <a:spcPct val="100000"/>
              </a:lnSpc>
            </a:pP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</a:t>
            </a:r>
            <a:r>
              <a:rPr dirty="0" sz="800" spc="-5" b="1">
                <a:solidFill>
                  <a:srgbClr val="009D57"/>
                </a:solidFill>
                <a:latin typeface="Arial"/>
                <a:cs typeface="Arial"/>
              </a:rPr>
              <a:t>Figura</a:t>
            </a:r>
            <a:r>
              <a:rPr dirty="0" sz="800" spc="-10" b="1">
                <a:solidFill>
                  <a:srgbClr val="009D57"/>
                </a:solidFill>
                <a:latin typeface="Arial"/>
                <a:cs typeface="Arial"/>
              </a:rPr>
              <a:t> </a:t>
            </a:r>
            <a:r>
              <a:rPr dirty="0" sz="800" spc="-5" b="1">
                <a:solidFill>
                  <a:srgbClr val="009D57"/>
                </a:solidFill>
                <a:latin typeface="Arial"/>
                <a:cs typeface="Arial"/>
              </a:rPr>
              <a:t>F13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.</a:t>
            </a:r>
            <a:endParaRPr sz="800">
              <a:latin typeface="Arial"/>
              <a:cs typeface="Arial"/>
            </a:endParaRPr>
          </a:p>
          <a:p>
            <a:pPr marL="13335" marR="62230">
              <a:lnSpc>
                <a:spcPct val="100000"/>
              </a:lnSpc>
              <a:spcBef>
                <a:spcPts val="145"/>
              </a:spcBef>
            </a:pPr>
            <a:r>
              <a:rPr dirty="0" sz="800" spc="110">
                <a:solidFill>
                  <a:srgbClr val="009D57"/>
                </a:solidFill>
                <a:latin typeface="Times New Roman"/>
                <a:cs typeface="Times New Roman"/>
              </a:rPr>
              <a:t>c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Para todos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los demás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circuitos,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tiempo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desconexión máximo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 fija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5 s.  Este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límite permite la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selectividad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entre los dispositivos de protección instalados en 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circuitos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distribución.</a:t>
            </a:r>
            <a:endParaRPr sz="800">
              <a:latin typeface="Arial"/>
              <a:cs typeface="Arial"/>
            </a:endParaRPr>
          </a:p>
          <a:p>
            <a:pPr marL="13335" marR="5080">
              <a:lnSpc>
                <a:spcPct val="100000"/>
              </a:lnSpc>
              <a:spcBef>
                <a:spcPts val="290"/>
              </a:spcBef>
            </a:pPr>
            <a:r>
              <a:rPr dirty="0" sz="800" spc="5" b="1">
                <a:solidFill>
                  <a:srgbClr val="231F20"/>
                </a:solidFill>
                <a:latin typeface="Arial"/>
                <a:cs typeface="Arial"/>
              </a:rPr>
              <a:t>Nota</a:t>
            </a:r>
            <a:r>
              <a:rPr dirty="0" sz="800" spc="5">
                <a:solidFill>
                  <a:srgbClr val="231F20"/>
                </a:solidFill>
                <a:latin typeface="Arial"/>
                <a:cs typeface="Arial"/>
              </a:rPr>
              <a:t>: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utilización de DDR puede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resultar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necesaria en esquemas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TN conectados  a tierra.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utilización de DDR en esquemas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TN-C-S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implica que el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conductor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 protección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y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conductor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neutro deben evidentemente estar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separados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aguas arriba  del DDR.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Esta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separación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 realiza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comúnmente en la entrada de</a:t>
            </a:r>
            <a:r>
              <a:rPr dirty="0" sz="800" spc="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servicio.</a:t>
            </a:r>
            <a:endParaRPr sz="8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3178509" y="4101338"/>
            <a:ext cx="3772535" cy="4298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957580">
              <a:lnSpc>
                <a:spcPct val="100000"/>
              </a:lnSpc>
              <a:spcBef>
                <a:spcPts val="100"/>
              </a:spcBef>
            </a:pP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(1) </a:t>
            </a:r>
            <a:r>
              <a:rPr dirty="0" sz="700" spc="-10" i="1">
                <a:solidFill>
                  <a:srgbClr val="231F20"/>
                </a:solidFill>
                <a:latin typeface="Arial"/>
                <a:cs typeface="Arial"/>
              </a:rPr>
              <a:t>U</a:t>
            </a:r>
            <a:r>
              <a:rPr dirty="0" baseline="-16666" sz="750" spc="-15">
                <a:solidFill>
                  <a:srgbClr val="231F20"/>
                </a:solidFill>
                <a:latin typeface="Arial"/>
                <a:cs typeface="Arial"/>
              </a:rPr>
              <a:t>o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es la tensión nominal</a:t>
            </a:r>
            <a:r>
              <a:rPr dirty="0" sz="700" spc="-5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fase-tierra.</a:t>
            </a:r>
            <a:endParaRPr sz="7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300">
              <a:latin typeface="Times New Roman"/>
              <a:cs typeface="Times New Roman"/>
            </a:endParaRPr>
          </a:p>
          <a:p>
            <a:pPr marL="25400">
              <a:lnSpc>
                <a:spcPct val="100000"/>
              </a:lnSpc>
            </a:pPr>
            <a:r>
              <a:rPr dirty="0" sz="700" spc="-10" b="1" i="1">
                <a:solidFill>
                  <a:srgbClr val="009D57"/>
                </a:solidFill>
                <a:latin typeface="Arial"/>
                <a:cs typeface="Arial"/>
              </a:rPr>
              <a:t>Fig. </a:t>
            </a:r>
            <a:r>
              <a:rPr dirty="0" sz="700" spc="-15" b="1" i="1">
                <a:solidFill>
                  <a:srgbClr val="009D57"/>
                </a:solidFill>
                <a:latin typeface="Arial"/>
                <a:cs typeface="Arial"/>
              </a:rPr>
              <a:t>F13: </a:t>
            </a:r>
            <a:r>
              <a:rPr dirty="0" sz="700" i="1">
                <a:solidFill>
                  <a:srgbClr val="231F20"/>
                </a:solidFill>
                <a:latin typeface="Arial"/>
                <a:cs typeface="Arial"/>
              </a:rPr>
              <a:t>Tiempo </a:t>
            </a:r>
            <a:r>
              <a:rPr dirty="0" sz="700" spc="5" i="1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700" spc="10" i="1">
                <a:solidFill>
                  <a:srgbClr val="231F20"/>
                </a:solidFill>
                <a:latin typeface="Arial"/>
                <a:cs typeface="Arial"/>
              </a:rPr>
              <a:t>corte </a:t>
            </a:r>
            <a:r>
              <a:rPr dirty="0" sz="700" spc="-5" i="1">
                <a:solidFill>
                  <a:srgbClr val="231F20"/>
                </a:solidFill>
                <a:latin typeface="Arial"/>
                <a:cs typeface="Arial"/>
              </a:rPr>
              <a:t>máximo </a:t>
            </a:r>
            <a:r>
              <a:rPr dirty="0" sz="700" spc="5" i="1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700" spc="-5" i="1">
                <a:solidFill>
                  <a:srgbClr val="231F20"/>
                </a:solidFill>
                <a:latin typeface="Arial"/>
                <a:cs typeface="Arial"/>
              </a:rPr>
              <a:t>los </a:t>
            </a:r>
            <a:r>
              <a:rPr dirty="0" sz="700" i="1">
                <a:solidFill>
                  <a:srgbClr val="231F20"/>
                </a:solidFill>
                <a:latin typeface="Arial"/>
                <a:cs typeface="Arial"/>
              </a:rPr>
              <a:t>dispositivos </a:t>
            </a:r>
            <a:r>
              <a:rPr dirty="0" sz="700" spc="5" i="1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700" spc="10" i="1">
                <a:solidFill>
                  <a:srgbClr val="231F20"/>
                </a:solidFill>
                <a:latin typeface="Arial"/>
                <a:cs typeface="Arial"/>
              </a:rPr>
              <a:t>protección </a:t>
            </a:r>
            <a:r>
              <a:rPr dirty="0" sz="700" spc="-5" i="1">
                <a:solidFill>
                  <a:srgbClr val="231F20"/>
                </a:solidFill>
                <a:latin typeface="Arial"/>
                <a:cs typeface="Arial"/>
              </a:rPr>
              <a:t>CA </a:t>
            </a:r>
            <a:r>
              <a:rPr dirty="0" sz="700" i="1">
                <a:solidFill>
                  <a:srgbClr val="231F20"/>
                </a:solidFill>
                <a:latin typeface="Arial"/>
                <a:cs typeface="Arial"/>
              </a:rPr>
              <a:t>que </a:t>
            </a:r>
            <a:r>
              <a:rPr dirty="0" sz="700" spc="5" i="1">
                <a:solidFill>
                  <a:srgbClr val="231F20"/>
                </a:solidFill>
                <a:latin typeface="Arial"/>
                <a:cs typeface="Arial"/>
              </a:rPr>
              <a:t>no </a:t>
            </a:r>
            <a:r>
              <a:rPr dirty="0" sz="700" spc="-5" i="1">
                <a:solidFill>
                  <a:srgbClr val="231F20"/>
                </a:solidFill>
                <a:latin typeface="Arial"/>
                <a:cs typeface="Arial"/>
              </a:rPr>
              <a:t>superen 32</a:t>
            </a:r>
            <a:r>
              <a:rPr dirty="0" sz="700" spc="95" i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 i="1">
                <a:solidFill>
                  <a:srgbClr val="231F20"/>
                </a:solidFill>
                <a:latin typeface="Arial"/>
                <a:cs typeface="Arial"/>
              </a:rPr>
              <a:t>A.</a:t>
            </a:r>
            <a:endParaRPr sz="7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3165859" y="4689602"/>
            <a:ext cx="3889375" cy="1163955"/>
          </a:xfrm>
          <a:prstGeom prst="rect">
            <a:avLst/>
          </a:prstGeom>
        </p:spPr>
        <p:txBody>
          <a:bodyPr wrap="square" lIns="0" tIns="5715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450"/>
              </a:spcBef>
            </a:pPr>
            <a:r>
              <a:rPr dirty="0" sz="1000" b="1">
                <a:solidFill>
                  <a:srgbClr val="231F20"/>
                </a:solidFill>
                <a:latin typeface="Arial"/>
                <a:cs typeface="Arial"/>
              </a:rPr>
              <a:t>Protección </a:t>
            </a:r>
            <a:r>
              <a:rPr dirty="0" sz="1000" spc="5" b="1">
                <a:solidFill>
                  <a:srgbClr val="231F20"/>
                </a:solidFill>
                <a:latin typeface="Arial"/>
                <a:cs typeface="Arial"/>
              </a:rPr>
              <a:t>mediante </a:t>
            </a:r>
            <a:r>
              <a:rPr dirty="0" sz="1000" b="1">
                <a:solidFill>
                  <a:srgbClr val="231F20"/>
                </a:solidFill>
                <a:latin typeface="Arial"/>
                <a:cs typeface="Arial"/>
              </a:rPr>
              <a:t>interruptor </a:t>
            </a:r>
            <a:r>
              <a:rPr dirty="0" sz="1000" spc="5" b="1">
                <a:solidFill>
                  <a:srgbClr val="231F20"/>
                </a:solidFill>
                <a:latin typeface="Arial"/>
                <a:cs typeface="Arial"/>
              </a:rPr>
              <a:t>automático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(ver </a:t>
            </a:r>
            <a:r>
              <a:rPr dirty="0" sz="800" spc="-5" b="1">
                <a:solidFill>
                  <a:srgbClr val="009D57"/>
                </a:solidFill>
                <a:latin typeface="Arial"/>
                <a:cs typeface="Arial"/>
              </a:rPr>
              <a:t>Figura</a:t>
            </a:r>
            <a:r>
              <a:rPr dirty="0" sz="800" spc="-55" b="1">
                <a:solidFill>
                  <a:srgbClr val="009D57"/>
                </a:solidFill>
                <a:latin typeface="Arial"/>
                <a:cs typeface="Arial"/>
              </a:rPr>
              <a:t> </a:t>
            </a:r>
            <a:r>
              <a:rPr dirty="0" sz="800" spc="-5" b="1">
                <a:solidFill>
                  <a:srgbClr val="009D57"/>
                </a:solidFill>
                <a:latin typeface="Arial"/>
                <a:cs typeface="Arial"/>
              </a:rPr>
              <a:t>F14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)</a:t>
            </a:r>
            <a:endParaRPr sz="800">
              <a:latin typeface="Arial"/>
              <a:cs typeface="Arial"/>
            </a:endParaRPr>
          </a:p>
          <a:p>
            <a:pPr marL="38735" marR="549910">
              <a:lnSpc>
                <a:spcPct val="100000"/>
              </a:lnSpc>
              <a:spcBef>
                <a:spcPts val="280"/>
              </a:spcBef>
            </a:pP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unidad de disparo instantáneo de un interruptor automático elimina un 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cortocircuito a tierra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menos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0,1</a:t>
            </a:r>
            <a:r>
              <a:rPr dirty="0" sz="800" spc="-2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segundos.</a:t>
            </a:r>
            <a:endParaRPr sz="800">
              <a:latin typeface="Arial"/>
              <a:cs typeface="Arial"/>
            </a:endParaRPr>
          </a:p>
          <a:p>
            <a:pPr marL="38735" marR="30480">
              <a:lnSpc>
                <a:spcPct val="100000"/>
              </a:lnSpc>
              <a:spcBef>
                <a:spcPts val="290"/>
              </a:spcBef>
            </a:pP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Por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tanto,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desconexión automática dentro del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tiempo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máximo permitido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siempre 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queda garantizada, puesto que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todos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los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tipos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unidades de disparo, magnéticos 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electrónicos, instantáneos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ligeramente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retardados, son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adecuados: </a:t>
            </a:r>
            <a:r>
              <a:rPr dirty="0" sz="900" i="1">
                <a:solidFill>
                  <a:srgbClr val="231F20"/>
                </a:solidFill>
                <a:latin typeface="Times New Roman"/>
                <a:cs typeface="Times New Roman"/>
              </a:rPr>
              <a:t>I</a:t>
            </a:r>
            <a:r>
              <a:rPr dirty="0" baseline="-15151" sz="825">
                <a:solidFill>
                  <a:srgbClr val="231F20"/>
                </a:solidFill>
                <a:latin typeface="Arial"/>
                <a:cs typeface="Arial"/>
              </a:rPr>
              <a:t>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= </a:t>
            </a:r>
            <a:r>
              <a:rPr dirty="0" sz="900" i="1">
                <a:solidFill>
                  <a:srgbClr val="231F20"/>
                </a:solidFill>
                <a:latin typeface="Times New Roman"/>
                <a:cs typeface="Times New Roman"/>
              </a:rPr>
              <a:t>I</a:t>
            </a:r>
            <a:r>
              <a:rPr dirty="0" baseline="-15151" sz="825">
                <a:solidFill>
                  <a:srgbClr val="231F20"/>
                </a:solidFill>
                <a:latin typeface="Arial"/>
                <a:cs typeface="Arial"/>
              </a:rPr>
              <a:t>m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.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tolerancia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máxima autorizada por la norma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correspondiente, sin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embargo,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siempre  se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debe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tener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cuenta. Es suficiente,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por lo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tanto,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que la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corriente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</a:t>
            </a:r>
            <a:r>
              <a:rPr dirty="0" sz="800" spc="-4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defecto</a:t>
            </a:r>
            <a:endParaRPr sz="8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3140459" y="5905245"/>
            <a:ext cx="3845560" cy="127444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63500">
              <a:lnSpc>
                <a:spcPts val="775"/>
              </a:lnSpc>
              <a:spcBef>
                <a:spcPts val="100"/>
              </a:spcBef>
            </a:pPr>
            <a:r>
              <a:rPr dirty="0" u="sng" baseline="27777" sz="1200" i="1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Arial"/>
                <a:cs typeface="Arial"/>
              </a:rPr>
              <a:t> </a:t>
            </a:r>
            <a:r>
              <a:rPr dirty="0" u="sng" baseline="27777" sz="1200" spc="15" i="1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Arial"/>
                <a:cs typeface="Arial"/>
              </a:rPr>
              <a:t> </a:t>
            </a:r>
            <a:r>
              <a:rPr dirty="0" u="sng" baseline="27777" sz="1200" spc="7" i="1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Arial"/>
                <a:cs typeface="Arial"/>
              </a:rPr>
              <a:t>U</a:t>
            </a:r>
            <a:r>
              <a:rPr dirty="0" u="sng" baseline="20202" sz="825" spc="7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Arial"/>
                <a:cs typeface="Arial"/>
              </a:rPr>
              <a:t>o</a:t>
            </a:r>
            <a:r>
              <a:rPr dirty="0" baseline="20202" sz="825" spc="7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0,8</a:t>
            </a:r>
            <a:r>
              <a:rPr dirty="0" u="sng" baseline="24305" sz="1200" spc="-7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Arial"/>
                <a:cs typeface="Arial"/>
              </a:rPr>
              <a:t> </a:t>
            </a:r>
            <a:r>
              <a:rPr dirty="0" u="sng" baseline="24305" sz="1200" i="1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Arial"/>
                <a:cs typeface="Arial"/>
              </a:rPr>
              <a:t>U</a:t>
            </a:r>
            <a:r>
              <a:rPr dirty="0" u="sng" baseline="20202" sz="825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Arial"/>
                <a:cs typeface="Arial"/>
              </a:rPr>
              <a:t>o</a:t>
            </a:r>
            <a:r>
              <a:rPr dirty="0" baseline="20202" sz="82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baseline="3472" sz="1200" spc="-7">
                <a:solidFill>
                  <a:srgbClr val="231F20"/>
                </a:solidFill>
                <a:latin typeface="Arial"/>
                <a:cs typeface="Arial"/>
              </a:rPr>
              <a:t>determinada </a:t>
            </a:r>
            <a:r>
              <a:rPr dirty="0" baseline="3472" sz="1200">
                <a:solidFill>
                  <a:srgbClr val="231F20"/>
                </a:solidFill>
                <a:latin typeface="Arial"/>
                <a:cs typeface="Arial"/>
              </a:rPr>
              <a:t>mediante </a:t>
            </a:r>
            <a:r>
              <a:rPr dirty="0" baseline="3472" sz="1200" spc="-22">
                <a:solidFill>
                  <a:srgbClr val="231F20"/>
                </a:solidFill>
                <a:latin typeface="Arial"/>
                <a:cs typeface="Arial"/>
              </a:rPr>
              <a:t>cálculo </a:t>
            </a:r>
            <a:r>
              <a:rPr dirty="0" baseline="3472" sz="1200">
                <a:solidFill>
                  <a:srgbClr val="231F20"/>
                </a:solidFill>
                <a:latin typeface="Arial"/>
                <a:cs typeface="Arial"/>
              </a:rPr>
              <a:t>(o </a:t>
            </a:r>
            <a:r>
              <a:rPr dirty="0" baseline="3472" sz="1200" spc="-7">
                <a:solidFill>
                  <a:srgbClr val="231F20"/>
                </a:solidFill>
                <a:latin typeface="Arial"/>
                <a:cs typeface="Arial"/>
              </a:rPr>
              <a:t>estimada en la instalación)</a:t>
            </a:r>
            <a:r>
              <a:rPr dirty="0" baseline="3472" sz="1200" spc="-13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baseline="3472" sz="1200">
                <a:solidFill>
                  <a:srgbClr val="231F20"/>
                </a:solidFill>
                <a:latin typeface="Arial"/>
                <a:cs typeface="Arial"/>
              </a:rPr>
              <a:t>sea</a:t>
            </a:r>
            <a:endParaRPr baseline="3472" sz="1200">
              <a:latin typeface="Arial"/>
              <a:cs typeface="Arial"/>
            </a:endParaRPr>
          </a:p>
          <a:p>
            <a:pPr marL="128905">
              <a:lnSpc>
                <a:spcPts val="775"/>
              </a:lnSpc>
              <a:tabLst>
                <a:tab pos="605155" algn="l"/>
              </a:tabLst>
            </a:pPr>
            <a:r>
              <a:rPr dirty="0" sz="800" i="1">
                <a:solidFill>
                  <a:srgbClr val="231F20"/>
                </a:solidFill>
                <a:latin typeface="Arial"/>
                <a:cs typeface="Arial"/>
              </a:rPr>
              <a:t>Z</a:t>
            </a:r>
            <a:r>
              <a:rPr dirty="0" baseline="-15151" sz="825">
                <a:solidFill>
                  <a:srgbClr val="231F20"/>
                </a:solidFill>
                <a:latin typeface="Arial"/>
                <a:cs typeface="Arial"/>
              </a:rPr>
              <a:t>s	</a:t>
            </a:r>
            <a:r>
              <a:rPr dirty="0" sz="800" i="1">
                <a:solidFill>
                  <a:srgbClr val="231F20"/>
                </a:solidFill>
                <a:latin typeface="Arial"/>
                <a:cs typeface="Arial"/>
              </a:rPr>
              <a:t>Z</a:t>
            </a:r>
            <a:r>
              <a:rPr dirty="0" baseline="-15151" sz="825">
                <a:solidFill>
                  <a:srgbClr val="231F20"/>
                </a:solidFill>
                <a:latin typeface="Arial"/>
                <a:cs typeface="Arial"/>
              </a:rPr>
              <a:t>c</a:t>
            </a:r>
            <a:endParaRPr baseline="-15151" sz="825">
              <a:latin typeface="Arial"/>
              <a:cs typeface="Arial"/>
            </a:endParaRPr>
          </a:p>
          <a:p>
            <a:pPr marL="63500" marR="30480">
              <a:lnSpc>
                <a:spcPct val="100000"/>
              </a:lnSpc>
              <a:spcBef>
                <a:spcPts val="325"/>
              </a:spcBef>
            </a:pP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superior 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corriente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ajuste de disparo instantáneo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al umbral de disparo de 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corta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duración para asegurarse de que el disparo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produce en el límite 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tiempo 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permitido.</a:t>
            </a:r>
            <a:endParaRPr sz="800">
              <a:latin typeface="Arial"/>
              <a:cs typeface="Arial"/>
            </a:endParaRPr>
          </a:p>
          <a:p>
            <a:pPr marL="62865">
              <a:lnSpc>
                <a:spcPct val="100000"/>
              </a:lnSpc>
              <a:spcBef>
                <a:spcPts val="710"/>
              </a:spcBef>
            </a:pPr>
            <a:r>
              <a:rPr dirty="0" sz="1000" b="1">
                <a:solidFill>
                  <a:srgbClr val="231F20"/>
                </a:solidFill>
                <a:latin typeface="Arial"/>
                <a:cs typeface="Arial"/>
              </a:rPr>
              <a:t>Protección </a:t>
            </a:r>
            <a:r>
              <a:rPr dirty="0" sz="1000" spc="5" b="1">
                <a:solidFill>
                  <a:srgbClr val="231F20"/>
                </a:solidFill>
                <a:latin typeface="Arial"/>
                <a:cs typeface="Arial"/>
              </a:rPr>
              <a:t>mediante </a:t>
            </a:r>
            <a:r>
              <a:rPr dirty="0" sz="1000" spc="-10" b="1">
                <a:solidFill>
                  <a:srgbClr val="231F20"/>
                </a:solidFill>
                <a:latin typeface="Arial"/>
                <a:cs typeface="Arial"/>
              </a:rPr>
              <a:t>fusibles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(ver </a:t>
            </a:r>
            <a:r>
              <a:rPr dirty="0" sz="800" spc="-5" b="1">
                <a:solidFill>
                  <a:srgbClr val="009D57"/>
                </a:solidFill>
                <a:latin typeface="Arial"/>
                <a:cs typeface="Arial"/>
              </a:rPr>
              <a:t>Figura</a:t>
            </a:r>
            <a:r>
              <a:rPr dirty="0" sz="800" spc="-30" b="1">
                <a:solidFill>
                  <a:srgbClr val="009D57"/>
                </a:solidFill>
                <a:latin typeface="Arial"/>
                <a:cs typeface="Arial"/>
              </a:rPr>
              <a:t> </a:t>
            </a:r>
            <a:r>
              <a:rPr dirty="0" sz="800" spc="-5" b="1">
                <a:solidFill>
                  <a:srgbClr val="009D57"/>
                </a:solidFill>
                <a:latin typeface="Arial"/>
                <a:cs typeface="Arial"/>
              </a:rPr>
              <a:t>F15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)</a:t>
            </a:r>
            <a:endParaRPr sz="800">
              <a:latin typeface="Arial"/>
              <a:cs typeface="Arial"/>
            </a:endParaRPr>
          </a:p>
          <a:p>
            <a:pPr algn="just" marL="64135" marR="158115">
              <a:lnSpc>
                <a:spcPct val="100000"/>
              </a:lnSpc>
              <a:spcBef>
                <a:spcPts val="280"/>
              </a:spcBef>
            </a:pP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El valor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la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corriente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que garantiza el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correcto funcionamiento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un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fusible se 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puede asegurar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partir de un gráfico 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rendimiento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corriente/tiempo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para el 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fusible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en</a:t>
            </a:r>
            <a:r>
              <a:rPr dirty="0" sz="8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cuestión.</a:t>
            </a:r>
            <a:endParaRPr sz="8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3127754" y="7208256"/>
            <a:ext cx="3952875" cy="60579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76200">
              <a:lnSpc>
                <a:spcPts val="860"/>
              </a:lnSpc>
              <a:spcBef>
                <a:spcPts val="100"/>
              </a:spcBef>
            </a:pP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corriente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defecto</a:t>
            </a:r>
            <a:r>
              <a:rPr dirty="0" u="sng" baseline="27777" sz="1200" spc="-7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Arial"/>
                <a:cs typeface="Arial"/>
              </a:rPr>
              <a:t> </a:t>
            </a:r>
            <a:r>
              <a:rPr dirty="0" u="sng" baseline="27777" sz="1200" i="1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Arial"/>
                <a:cs typeface="Arial"/>
              </a:rPr>
              <a:t>U</a:t>
            </a:r>
            <a:r>
              <a:rPr dirty="0" u="sng" baseline="20202" sz="825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Arial"/>
                <a:cs typeface="Arial"/>
              </a:rPr>
              <a:t>o</a:t>
            </a:r>
            <a:r>
              <a:rPr dirty="0" baseline="20202" sz="82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0,8</a:t>
            </a:r>
            <a:r>
              <a:rPr dirty="0" u="sng" baseline="24305" sz="1200" spc="-7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Arial"/>
                <a:cs typeface="Arial"/>
              </a:rPr>
              <a:t> </a:t>
            </a:r>
            <a:r>
              <a:rPr dirty="0" u="sng" baseline="24305" sz="1200" i="1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Arial"/>
                <a:cs typeface="Arial"/>
              </a:rPr>
              <a:t>U</a:t>
            </a:r>
            <a:r>
              <a:rPr dirty="0" u="sng" baseline="20202" sz="825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Arial"/>
                <a:cs typeface="Arial"/>
              </a:rPr>
              <a:t>o</a:t>
            </a:r>
            <a:r>
              <a:rPr dirty="0" baseline="20202" sz="82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determinada arriba debe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superar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ampliamente</a:t>
            </a:r>
            <a:r>
              <a:rPr dirty="0" sz="800" spc="-7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</a:t>
            </a:r>
            <a:endParaRPr sz="800">
              <a:latin typeface="Arial"/>
              <a:cs typeface="Arial"/>
            </a:endParaRPr>
          </a:p>
          <a:p>
            <a:pPr marL="1040130">
              <a:lnSpc>
                <a:spcPts val="720"/>
              </a:lnSpc>
              <a:tabLst>
                <a:tab pos="1517015" algn="l"/>
              </a:tabLst>
            </a:pPr>
            <a:r>
              <a:rPr dirty="0" baseline="10416" sz="1200" i="1">
                <a:solidFill>
                  <a:srgbClr val="231F20"/>
                </a:solidFill>
                <a:latin typeface="Arial"/>
                <a:cs typeface="Arial"/>
              </a:rPr>
              <a:t>Z</a:t>
            </a:r>
            <a:r>
              <a:rPr dirty="0" sz="550">
                <a:solidFill>
                  <a:srgbClr val="231F20"/>
                </a:solidFill>
                <a:latin typeface="Arial"/>
                <a:cs typeface="Arial"/>
              </a:rPr>
              <a:t>s	</a:t>
            </a:r>
            <a:r>
              <a:rPr dirty="0" baseline="10416" sz="1200" i="1">
                <a:solidFill>
                  <a:srgbClr val="231F20"/>
                </a:solidFill>
                <a:latin typeface="Arial"/>
                <a:cs typeface="Arial"/>
              </a:rPr>
              <a:t>Z</a:t>
            </a:r>
            <a:r>
              <a:rPr dirty="0" sz="550">
                <a:solidFill>
                  <a:srgbClr val="231F20"/>
                </a:solidFill>
                <a:latin typeface="Arial"/>
                <a:cs typeface="Arial"/>
              </a:rPr>
              <a:t>c</a:t>
            </a:r>
            <a:endParaRPr sz="550">
              <a:latin typeface="Arial"/>
              <a:cs typeface="Arial"/>
            </a:endParaRPr>
          </a:p>
          <a:p>
            <a:pPr marL="76200">
              <a:lnSpc>
                <a:spcPts val="819"/>
              </a:lnSpc>
            </a:pP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necesaria para asegurar el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funcionamiento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positivo del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fusible. Por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tanto,</a:t>
            </a:r>
            <a:r>
              <a:rPr dirty="0" sz="800" spc="-3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</a:t>
            </a:r>
            <a:endParaRPr sz="800">
              <a:latin typeface="Arial"/>
              <a:cs typeface="Arial"/>
            </a:endParaRPr>
          </a:p>
          <a:p>
            <a:pPr marL="76200">
              <a:lnSpc>
                <a:spcPts val="930"/>
              </a:lnSpc>
              <a:spcBef>
                <a:spcPts val="425"/>
              </a:spcBef>
            </a:pPr>
            <a:r>
              <a:rPr dirty="0" baseline="3472" sz="1200" spc="-7">
                <a:solidFill>
                  <a:srgbClr val="231F20"/>
                </a:solidFill>
                <a:latin typeface="Arial"/>
                <a:cs typeface="Arial"/>
              </a:rPr>
              <a:t>condición que debe observarse </a:t>
            </a:r>
            <a:r>
              <a:rPr dirty="0" sz="900">
                <a:solidFill>
                  <a:srgbClr val="231F20"/>
                </a:solidFill>
                <a:latin typeface="Times New Roman"/>
                <a:cs typeface="Times New Roman"/>
              </a:rPr>
              <a:t>I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a &lt;</a:t>
            </a:r>
            <a:r>
              <a:rPr dirty="0" u="sng" baseline="31250" sz="1200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Arial"/>
                <a:cs typeface="Arial"/>
              </a:rPr>
              <a:t> </a:t>
            </a:r>
            <a:r>
              <a:rPr dirty="0" u="sng" baseline="31250" sz="1200" i="1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Arial"/>
                <a:cs typeface="Arial"/>
              </a:rPr>
              <a:t>U</a:t>
            </a:r>
            <a:r>
              <a:rPr dirty="0" u="sng" baseline="30303" sz="825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Arial"/>
                <a:cs typeface="Arial"/>
              </a:rPr>
              <a:t>o</a:t>
            </a:r>
            <a:r>
              <a:rPr dirty="0" baseline="30303" sz="82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0,8</a:t>
            </a:r>
            <a:r>
              <a:rPr dirty="0" u="sng" baseline="31250" sz="1200" spc="-7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Arial"/>
                <a:cs typeface="Arial"/>
              </a:rPr>
              <a:t> </a:t>
            </a:r>
            <a:r>
              <a:rPr dirty="0" u="sng" baseline="31250" sz="1200" i="1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Arial"/>
                <a:cs typeface="Arial"/>
              </a:rPr>
              <a:t>U</a:t>
            </a:r>
            <a:r>
              <a:rPr dirty="0" u="sng" baseline="30303" sz="825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Arial"/>
                <a:cs typeface="Arial"/>
              </a:rPr>
              <a:t>o</a:t>
            </a:r>
            <a:r>
              <a:rPr dirty="0" baseline="30303" sz="82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baseline="3472" sz="1200" spc="-7">
                <a:solidFill>
                  <a:srgbClr val="231F20"/>
                </a:solidFill>
                <a:latin typeface="Arial"/>
                <a:cs typeface="Arial"/>
              </a:rPr>
              <a:t>indicada en </a:t>
            </a:r>
            <a:r>
              <a:rPr dirty="0" baseline="3472" sz="1200">
                <a:solidFill>
                  <a:srgbClr val="231F20"/>
                </a:solidFill>
                <a:latin typeface="Arial"/>
                <a:cs typeface="Arial"/>
              </a:rPr>
              <a:t>la</a:t>
            </a:r>
            <a:r>
              <a:rPr dirty="0" baseline="3472" sz="1200" b="1">
                <a:solidFill>
                  <a:srgbClr val="009D57"/>
                </a:solidFill>
                <a:latin typeface="Arial"/>
                <a:cs typeface="Arial"/>
              </a:rPr>
              <a:t>Figura</a:t>
            </a:r>
            <a:r>
              <a:rPr dirty="0" baseline="3472" sz="1200" spc="-75" b="1">
                <a:solidFill>
                  <a:srgbClr val="009D57"/>
                </a:solidFill>
                <a:latin typeface="Arial"/>
                <a:cs typeface="Arial"/>
              </a:rPr>
              <a:t> </a:t>
            </a:r>
            <a:r>
              <a:rPr dirty="0" baseline="3472" sz="1200" spc="-7" b="1">
                <a:solidFill>
                  <a:srgbClr val="009D57"/>
                </a:solidFill>
                <a:latin typeface="Arial"/>
                <a:cs typeface="Arial"/>
              </a:rPr>
              <a:t>F15</a:t>
            </a:r>
            <a:r>
              <a:rPr dirty="0" baseline="3472" sz="1200" spc="-7">
                <a:solidFill>
                  <a:srgbClr val="231F20"/>
                </a:solidFill>
                <a:latin typeface="Arial"/>
                <a:cs typeface="Arial"/>
              </a:rPr>
              <a:t>.</a:t>
            </a:r>
            <a:endParaRPr baseline="3472" sz="1200">
              <a:latin typeface="Arial"/>
              <a:cs typeface="Arial"/>
            </a:endParaRPr>
          </a:p>
          <a:p>
            <a:pPr algn="ctr" marL="183515">
              <a:lnSpc>
                <a:spcPts val="810"/>
              </a:lnSpc>
              <a:tabLst>
                <a:tab pos="662305" algn="l"/>
              </a:tabLst>
            </a:pPr>
            <a:r>
              <a:rPr dirty="0" baseline="10416" sz="1200" i="1">
                <a:solidFill>
                  <a:srgbClr val="231F20"/>
                </a:solidFill>
                <a:latin typeface="Arial"/>
                <a:cs typeface="Arial"/>
              </a:rPr>
              <a:t>Z</a:t>
            </a:r>
            <a:r>
              <a:rPr dirty="0" sz="550">
                <a:solidFill>
                  <a:srgbClr val="231F20"/>
                </a:solidFill>
                <a:latin typeface="Arial"/>
                <a:cs typeface="Arial"/>
              </a:rPr>
              <a:t>s	</a:t>
            </a:r>
            <a:r>
              <a:rPr dirty="0" baseline="10416" sz="1200" i="1">
                <a:solidFill>
                  <a:srgbClr val="231F20"/>
                </a:solidFill>
                <a:latin typeface="Arial"/>
                <a:cs typeface="Arial"/>
              </a:rPr>
              <a:t>Z</a:t>
            </a:r>
            <a:r>
              <a:rPr dirty="0" sz="550">
                <a:solidFill>
                  <a:srgbClr val="231F20"/>
                </a:solidFill>
                <a:latin typeface="Arial"/>
                <a:cs typeface="Arial"/>
              </a:rPr>
              <a:t>c</a:t>
            </a:r>
            <a:endParaRPr sz="55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7055870" y="2925825"/>
            <a:ext cx="500380" cy="396240"/>
          </a:xfrm>
          <a:prstGeom prst="rect">
            <a:avLst/>
          </a:prstGeom>
          <a:solidFill>
            <a:srgbClr val="231F20"/>
          </a:solidFill>
        </p:spPr>
        <p:txBody>
          <a:bodyPr wrap="square" lIns="0" tIns="0" rIns="0" bIns="0" rtlCol="0" vert="horz">
            <a:spAutoFit/>
          </a:bodyPr>
          <a:lstStyle/>
          <a:p>
            <a:pPr marL="10160">
              <a:lnSpc>
                <a:spcPts val="1085"/>
              </a:lnSpc>
            </a:pPr>
            <a:r>
              <a:rPr dirty="0" sz="1000" spc="-5" b="1">
                <a:solidFill>
                  <a:srgbClr val="FFFFFF"/>
                </a:solidFill>
                <a:latin typeface="Arial"/>
                <a:cs typeface="Arial"/>
              </a:rPr>
              <a:t>F9</a:t>
            </a:r>
            <a:endParaRPr sz="100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620440" y="8049361"/>
            <a:ext cx="50165" cy="1327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t</a:t>
            </a:r>
            <a:endParaRPr sz="70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4118444" y="8044408"/>
            <a:ext cx="50165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t</a:t>
            </a:r>
            <a:endParaRPr sz="700">
              <a:latin typeface="Arial"/>
              <a:cs typeface="Arial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643017" y="8250084"/>
            <a:ext cx="2188210" cy="1362075"/>
          </a:xfrm>
          <a:custGeom>
            <a:avLst/>
            <a:gdLst/>
            <a:ahLst/>
            <a:cxnLst/>
            <a:rect l="l" t="t" r="r" b="b"/>
            <a:pathLst>
              <a:path w="2188210" h="1362075">
                <a:moveTo>
                  <a:pt x="0" y="0"/>
                </a:moveTo>
                <a:lnTo>
                  <a:pt x="0" y="1361452"/>
                </a:lnTo>
                <a:lnTo>
                  <a:pt x="2188095" y="1361452"/>
                </a:lnTo>
              </a:path>
            </a:pathLst>
          </a:custGeom>
          <a:ln w="889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/>
          <p:nvPr/>
        </p:nvSpPr>
        <p:spPr>
          <a:xfrm>
            <a:off x="2817422" y="9591205"/>
            <a:ext cx="75565" cy="40640"/>
          </a:xfrm>
          <a:custGeom>
            <a:avLst/>
            <a:gdLst/>
            <a:ahLst/>
            <a:cxnLst/>
            <a:rect l="l" t="t" r="r" b="b"/>
            <a:pathLst>
              <a:path w="75564" h="40640">
                <a:moveTo>
                  <a:pt x="0" y="0"/>
                </a:moveTo>
                <a:lnTo>
                  <a:pt x="0" y="40182"/>
                </a:lnTo>
                <a:lnTo>
                  <a:pt x="74980" y="20091"/>
                </a:lnTo>
                <a:lnTo>
                  <a:pt x="0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 txBox="1"/>
          <p:nvPr/>
        </p:nvSpPr>
        <p:spPr>
          <a:xfrm>
            <a:off x="1494720" y="8186417"/>
            <a:ext cx="1412875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 b="1">
                <a:solidFill>
                  <a:srgbClr val="231F20"/>
                </a:solidFill>
                <a:latin typeface="Arial"/>
                <a:cs typeface="Arial"/>
              </a:rPr>
              <a:t>1: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Disparo</a:t>
            </a:r>
            <a:r>
              <a:rPr dirty="0" sz="700" spc="-4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instantáneo</a:t>
            </a:r>
            <a:endParaRPr sz="7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700" b="1">
                <a:solidFill>
                  <a:srgbClr val="231F20"/>
                </a:solidFill>
                <a:latin typeface="Arial"/>
                <a:cs typeface="Arial"/>
              </a:rPr>
              <a:t>2: </a:t>
            </a:r>
            <a:r>
              <a:rPr dirty="0" sz="700" spc="-10">
                <a:solidFill>
                  <a:srgbClr val="231F20"/>
                </a:solidFill>
                <a:latin typeface="Arial"/>
                <a:cs typeface="Arial"/>
              </a:rPr>
              <a:t>Temporización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700" spc="5">
                <a:solidFill>
                  <a:srgbClr val="231F20"/>
                </a:solidFill>
                <a:latin typeface="Arial"/>
                <a:cs typeface="Arial"/>
              </a:rPr>
              <a:t>corta</a:t>
            </a:r>
            <a:r>
              <a:rPr dirty="0" sz="700" spc="-10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duración</a:t>
            </a:r>
            <a:endParaRPr sz="700">
              <a:latin typeface="Arial"/>
              <a:cs typeface="Aria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1311252" y="9615982"/>
            <a:ext cx="163195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800" i="1">
                <a:solidFill>
                  <a:srgbClr val="231F20"/>
                </a:solidFill>
                <a:latin typeface="Times New Roman"/>
                <a:cs typeface="Times New Roman"/>
              </a:rPr>
              <a:t>I</a:t>
            </a:r>
            <a:r>
              <a:rPr dirty="0" baseline="-16666" sz="750">
                <a:solidFill>
                  <a:srgbClr val="231F20"/>
                </a:solidFill>
                <a:latin typeface="Arial"/>
                <a:cs typeface="Arial"/>
              </a:rPr>
              <a:t>m</a:t>
            </a:r>
            <a:endParaRPr baseline="-16666" sz="750">
              <a:latin typeface="Arial"/>
              <a:cs typeface="Aria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1859506" y="9628683"/>
            <a:ext cx="287020" cy="1327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700" spc="-5" i="1">
                <a:solidFill>
                  <a:srgbClr val="231F20"/>
                </a:solidFill>
                <a:latin typeface="Arial"/>
                <a:cs typeface="Arial"/>
              </a:rPr>
              <a:t>U</a:t>
            </a:r>
            <a:r>
              <a:rPr dirty="0" baseline="-16666" sz="750" spc="-7">
                <a:solidFill>
                  <a:srgbClr val="231F20"/>
                </a:solidFill>
                <a:latin typeface="Arial"/>
                <a:cs typeface="Arial"/>
              </a:rPr>
              <a:t>o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/</a:t>
            </a:r>
            <a:r>
              <a:rPr dirty="0" sz="700" spc="-5" i="1">
                <a:solidFill>
                  <a:srgbClr val="231F20"/>
                </a:solidFill>
                <a:latin typeface="Arial"/>
                <a:cs typeface="Arial"/>
              </a:rPr>
              <a:t>Z</a:t>
            </a:r>
            <a:r>
              <a:rPr dirty="0" baseline="-16666" sz="750" spc="-7">
                <a:solidFill>
                  <a:srgbClr val="231F20"/>
                </a:solidFill>
                <a:latin typeface="Arial"/>
                <a:cs typeface="Arial"/>
              </a:rPr>
              <a:t>s</a:t>
            </a:r>
            <a:endParaRPr baseline="-16666" sz="750">
              <a:latin typeface="Arial"/>
              <a:cs typeface="Aria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2912289" y="9527087"/>
            <a:ext cx="59690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i="1">
                <a:solidFill>
                  <a:srgbClr val="231F20"/>
                </a:solidFill>
                <a:latin typeface="Times New Roman"/>
                <a:cs typeface="Times New Roman"/>
              </a:rPr>
              <a:t>I</a:t>
            </a:r>
            <a:endParaRPr sz="800">
              <a:latin typeface="Times New Roman"/>
              <a:cs typeface="Times New Roman"/>
            </a:endParaRPr>
          </a:p>
        </p:txBody>
      </p:sp>
      <p:sp>
        <p:nvSpPr>
          <p:cNvPr id="31" name="object 31"/>
          <p:cNvSpPr/>
          <p:nvPr/>
        </p:nvSpPr>
        <p:spPr>
          <a:xfrm>
            <a:off x="808981" y="8292731"/>
            <a:ext cx="586105" cy="676910"/>
          </a:xfrm>
          <a:custGeom>
            <a:avLst/>
            <a:gdLst/>
            <a:ahLst/>
            <a:cxnLst/>
            <a:rect l="l" t="t" r="r" b="b"/>
            <a:pathLst>
              <a:path w="586105" h="676909">
                <a:moveTo>
                  <a:pt x="0" y="0"/>
                </a:moveTo>
                <a:lnTo>
                  <a:pt x="97778" y="356788"/>
                </a:lnTo>
                <a:lnTo>
                  <a:pt x="298453" y="520479"/>
                </a:lnTo>
                <a:lnTo>
                  <a:pt x="496351" y="564700"/>
                </a:lnTo>
                <a:lnTo>
                  <a:pt x="585800" y="563079"/>
                </a:lnTo>
                <a:lnTo>
                  <a:pt x="585800" y="676694"/>
                </a:lnTo>
              </a:path>
            </a:pathLst>
          </a:custGeom>
          <a:ln w="21590">
            <a:solidFill>
              <a:srgbClr val="009D5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2" name="object 32"/>
          <p:cNvSpPr/>
          <p:nvPr/>
        </p:nvSpPr>
        <p:spPr>
          <a:xfrm>
            <a:off x="1393790" y="9305302"/>
            <a:ext cx="0" cy="306705"/>
          </a:xfrm>
          <a:custGeom>
            <a:avLst/>
            <a:gdLst/>
            <a:ahLst/>
            <a:cxnLst/>
            <a:rect l="l" t="t" r="r" b="b"/>
            <a:pathLst>
              <a:path w="0" h="306704">
                <a:moveTo>
                  <a:pt x="0" y="0"/>
                </a:moveTo>
                <a:lnTo>
                  <a:pt x="0" y="306235"/>
                </a:lnTo>
              </a:path>
            </a:pathLst>
          </a:custGeom>
          <a:ln w="381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3" name="object 33"/>
          <p:cNvSpPr/>
          <p:nvPr/>
        </p:nvSpPr>
        <p:spPr>
          <a:xfrm>
            <a:off x="2042811" y="9221330"/>
            <a:ext cx="0" cy="390525"/>
          </a:xfrm>
          <a:custGeom>
            <a:avLst/>
            <a:gdLst/>
            <a:ahLst/>
            <a:cxnLst/>
            <a:rect l="l" t="t" r="r" b="b"/>
            <a:pathLst>
              <a:path w="0" h="390525">
                <a:moveTo>
                  <a:pt x="0" y="0"/>
                </a:moveTo>
                <a:lnTo>
                  <a:pt x="0" y="390207"/>
                </a:lnTo>
              </a:path>
            </a:pathLst>
          </a:custGeom>
          <a:ln w="381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4" name="object 34"/>
          <p:cNvSpPr txBox="1"/>
          <p:nvPr/>
        </p:nvSpPr>
        <p:spPr>
          <a:xfrm>
            <a:off x="2492442" y="9149567"/>
            <a:ext cx="74930" cy="30416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 b="1">
                <a:solidFill>
                  <a:srgbClr val="231F20"/>
                </a:solidFill>
                <a:latin typeface="Arial"/>
                <a:cs typeface="Arial"/>
              </a:rPr>
              <a:t>1</a:t>
            </a:r>
            <a:endParaRPr sz="7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09"/>
              </a:spcBef>
            </a:pPr>
            <a:r>
              <a:rPr dirty="0" sz="700" b="1">
                <a:solidFill>
                  <a:srgbClr val="231F20"/>
                </a:solidFill>
                <a:latin typeface="Arial"/>
                <a:cs typeface="Arial"/>
              </a:rPr>
              <a:t>2</a:t>
            </a:r>
            <a:endParaRPr sz="700">
              <a:latin typeface="Arial"/>
              <a:cs typeface="Arial"/>
            </a:endParaRPr>
          </a:p>
        </p:txBody>
      </p:sp>
      <p:sp>
        <p:nvSpPr>
          <p:cNvPr id="35" name="object 35"/>
          <p:cNvSpPr/>
          <p:nvPr/>
        </p:nvSpPr>
        <p:spPr>
          <a:xfrm>
            <a:off x="1393790" y="8936824"/>
            <a:ext cx="1062355" cy="285115"/>
          </a:xfrm>
          <a:custGeom>
            <a:avLst/>
            <a:gdLst/>
            <a:ahLst/>
            <a:cxnLst/>
            <a:rect l="l" t="t" r="r" b="b"/>
            <a:pathLst>
              <a:path w="1062355" h="285115">
                <a:moveTo>
                  <a:pt x="0" y="0"/>
                </a:moveTo>
                <a:lnTo>
                  <a:pt x="0" y="210413"/>
                </a:lnTo>
                <a:lnTo>
                  <a:pt x="53329" y="246989"/>
                </a:lnTo>
                <a:lnTo>
                  <a:pt x="156205" y="269681"/>
                </a:lnTo>
                <a:lnTo>
                  <a:pt x="256301" y="281261"/>
                </a:lnTo>
                <a:lnTo>
                  <a:pt x="301294" y="284505"/>
                </a:lnTo>
                <a:lnTo>
                  <a:pt x="1061948" y="284505"/>
                </a:lnTo>
              </a:path>
            </a:pathLst>
          </a:custGeom>
          <a:ln w="21590">
            <a:solidFill>
              <a:srgbClr val="009D5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6" name="object 36"/>
          <p:cNvSpPr/>
          <p:nvPr/>
        </p:nvSpPr>
        <p:spPr>
          <a:xfrm>
            <a:off x="1393790" y="8917063"/>
            <a:ext cx="1062355" cy="487045"/>
          </a:xfrm>
          <a:custGeom>
            <a:avLst/>
            <a:gdLst/>
            <a:ahLst/>
            <a:cxnLst/>
            <a:rect l="l" t="t" r="r" b="b"/>
            <a:pathLst>
              <a:path w="1062355" h="487045">
                <a:moveTo>
                  <a:pt x="0" y="0"/>
                </a:moveTo>
                <a:lnTo>
                  <a:pt x="0" y="412927"/>
                </a:lnTo>
                <a:lnTo>
                  <a:pt x="53329" y="449514"/>
                </a:lnTo>
                <a:lnTo>
                  <a:pt x="156205" y="472205"/>
                </a:lnTo>
                <a:lnTo>
                  <a:pt x="256301" y="483779"/>
                </a:lnTo>
                <a:lnTo>
                  <a:pt x="301294" y="487019"/>
                </a:lnTo>
                <a:lnTo>
                  <a:pt x="1061948" y="487019"/>
                </a:lnTo>
              </a:path>
            </a:pathLst>
          </a:custGeom>
          <a:ln w="21590">
            <a:solidFill>
              <a:srgbClr val="009D5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7" name="object 37"/>
          <p:cNvSpPr/>
          <p:nvPr/>
        </p:nvSpPr>
        <p:spPr>
          <a:xfrm>
            <a:off x="622684" y="8189264"/>
            <a:ext cx="40640" cy="75565"/>
          </a:xfrm>
          <a:custGeom>
            <a:avLst/>
            <a:gdLst/>
            <a:ahLst/>
            <a:cxnLst/>
            <a:rect l="l" t="t" r="r" b="b"/>
            <a:pathLst>
              <a:path w="40640" h="75565">
                <a:moveTo>
                  <a:pt x="20091" y="0"/>
                </a:moveTo>
                <a:lnTo>
                  <a:pt x="0" y="74955"/>
                </a:lnTo>
                <a:lnTo>
                  <a:pt x="40170" y="74955"/>
                </a:lnTo>
                <a:lnTo>
                  <a:pt x="20091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8" name="object 38"/>
          <p:cNvSpPr/>
          <p:nvPr/>
        </p:nvSpPr>
        <p:spPr>
          <a:xfrm>
            <a:off x="4141016" y="8245538"/>
            <a:ext cx="2188210" cy="1360805"/>
          </a:xfrm>
          <a:custGeom>
            <a:avLst/>
            <a:gdLst/>
            <a:ahLst/>
            <a:cxnLst/>
            <a:rect l="l" t="t" r="r" b="b"/>
            <a:pathLst>
              <a:path w="2188210" h="1360804">
                <a:moveTo>
                  <a:pt x="0" y="0"/>
                </a:moveTo>
                <a:lnTo>
                  <a:pt x="0" y="1360703"/>
                </a:lnTo>
                <a:lnTo>
                  <a:pt x="2187790" y="1360703"/>
                </a:lnTo>
              </a:path>
            </a:pathLst>
          </a:custGeom>
          <a:ln w="889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9" name="object 39"/>
          <p:cNvSpPr/>
          <p:nvPr/>
        </p:nvSpPr>
        <p:spPr>
          <a:xfrm>
            <a:off x="6315104" y="9585908"/>
            <a:ext cx="75565" cy="40640"/>
          </a:xfrm>
          <a:custGeom>
            <a:avLst/>
            <a:gdLst/>
            <a:ahLst/>
            <a:cxnLst/>
            <a:rect l="l" t="t" r="r" b="b"/>
            <a:pathLst>
              <a:path w="75564" h="40640">
                <a:moveTo>
                  <a:pt x="0" y="0"/>
                </a:moveTo>
                <a:lnTo>
                  <a:pt x="0" y="40182"/>
                </a:lnTo>
                <a:lnTo>
                  <a:pt x="74968" y="20091"/>
                </a:lnTo>
                <a:lnTo>
                  <a:pt x="0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0" name="object 40"/>
          <p:cNvSpPr/>
          <p:nvPr/>
        </p:nvSpPr>
        <p:spPr>
          <a:xfrm>
            <a:off x="4120696" y="8184273"/>
            <a:ext cx="40640" cy="75565"/>
          </a:xfrm>
          <a:custGeom>
            <a:avLst/>
            <a:gdLst/>
            <a:ahLst/>
            <a:cxnLst/>
            <a:rect l="l" t="t" r="r" b="b"/>
            <a:pathLst>
              <a:path w="40639" h="75565">
                <a:moveTo>
                  <a:pt x="20078" y="0"/>
                </a:moveTo>
                <a:lnTo>
                  <a:pt x="0" y="74955"/>
                </a:lnTo>
                <a:lnTo>
                  <a:pt x="40157" y="74955"/>
                </a:lnTo>
                <a:lnTo>
                  <a:pt x="20078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1" name="object 41"/>
          <p:cNvSpPr/>
          <p:nvPr/>
        </p:nvSpPr>
        <p:spPr>
          <a:xfrm>
            <a:off x="5249815" y="9535146"/>
            <a:ext cx="44450" cy="66040"/>
          </a:xfrm>
          <a:custGeom>
            <a:avLst/>
            <a:gdLst/>
            <a:ahLst/>
            <a:cxnLst/>
            <a:rect l="l" t="t" r="r" b="b"/>
            <a:pathLst>
              <a:path w="44450" h="66040">
                <a:moveTo>
                  <a:pt x="44450" y="0"/>
                </a:moveTo>
                <a:lnTo>
                  <a:pt x="0" y="0"/>
                </a:lnTo>
                <a:lnTo>
                  <a:pt x="22860" y="66014"/>
                </a:lnTo>
                <a:lnTo>
                  <a:pt x="44450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2" name="object 42"/>
          <p:cNvSpPr/>
          <p:nvPr/>
        </p:nvSpPr>
        <p:spPr>
          <a:xfrm>
            <a:off x="4144826" y="9090710"/>
            <a:ext cx="66040" cy="44450"/>
          </a:xfrm>
          <a:custGeom>
            <a:avLst/>
            <a:gdLst/>
            <a:ahLst/>
            <a:cxnLst/>
            <a:rect l="l" t="t" r="r" b="b"/>
            <a:pathLst>
              <a:path w="66039" h="44450">
                <a:moveTo>
                  <a:pt x="66039" y="0"/>
                </a:moveTo>
                <a:lnTo>
                  <a:pt x="0" y="21577"/>
                </a:lnTo>
                <a:lnTo>
                  <a:pt x="66039" y="44437"/>
                </a:lnTo>
                <a:lnTo>
                  <a:pt x="66039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3" name="object 43"/>
          <p:cNvSpPr/>
          <p:nvPr/>
        </p:nvSpPr>
        <p:spPr>
          <a:xfrm>
            <a:off x="4198166" y="9111018"/>
            <a:ext cx="1076325" cy="427990"/>
          </a:xfrm>
          <a:custGeom>
            <a:avLst/>
            <a:gdLst/>
            <a:ahLst/>
            <a:cxnLst/>
            <a:rect l="l" t="t" r="r" b="b"/>
            <a:pathLst>
              <a:path w="1076325" h="427990">
                <a:moveTo>
                  <a:pt x="0" y="0"/>
                </a:moveTo>
                <a:lnTo>
                  <a:pt x="1075766" y="0"/>
                </a:lnTo>
                <a:lnTo>
                  <a:pt x="1075766" y="427926"/>
                </a:lnTo>
              </a:path>
            </a:pathLst>
          </a:custGeom>
          <a:ln w="381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4" name="object 44"/>
          <p:cNvSpPr/>
          <p:nvPr/>
        </p:nvSpPr>
        <p:spPr>
          <a:xfrm>
            <a:off x="5516490" y="9535146"/>
            <a:ext cx="44450" cy="66040"/>
          </a:xfrm>
          <a:custGeom>
            <a:avLst/>
            <a:gdLst/>
            <a:ahLst/>
            <a:cxnLst/>
            <a:rect l="l" t="t" r="r" b="b"/>
            <a:pathLst>
              <a:path w="44450" h="66040">
                <a:moveTo>
                  <a:pt x="44450" y="0"/>
                </a:moveTo>
                <a:lnTo>
                  <a:pt x="0" y="0"/>
                </a:lnTo>
                <a:lnTo>
                  <a:pt x="22860" y="66014"/>
                </a:lnTo>
                <a:lnTo>
                  <a:pt x="44450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5" name="object 45"/>
          <p:cNvSpPr/>
          <p:nvPr/>
        </p:nvSpPr>
        <p:spPr>
          <a:xfrm>
            <a:off x="4141016" y="9371329"/>
            <a:ext cx="1396365" cy="0"/>
          </a:xfrm>
          <a:custGeom>
            <a:avLst/>
            <a:gdLst/>
            <a:ahLst/>
            <a:cxnLst/>
            <a:rect l="l" t="t" r="r" b="b"/>
            <a:pathLst>
              <a:path w="1396364" h="0">
                <a:moveTo>
                  <a:pt x="1395780" y="0"/>
                </a:moveTo>
                <a:lnTo>
                  <a:pt x="0" y="0"/>
                </a:lnTo>
              </a:path>
            </a:pathLst>
          </a:custGeom>
          <a:ln w="381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6" name="object 46"/>
          <p:cNvSpPr/>
          <p:nvPr/>
        </p:nvSpPr>
        <p:spPr>
          <a:xfrm>
            <a:off x="5282822" y="9111017"/>
            <a:ext cx="257810" cy="427990"/>
          </a:xfrm>
          <a:custGeom>
            <a:avLst/>
            <a:gdLst/>
            <a:ahLst/>
            <a:cxnLst/>
            <a:rect l="l" t="t" r="r" b="b"/>
            <a:pathLst>
              <a:path w="257810" h="427990">
                <a:moveTo>
                  <a:pt x="0" y="0"/>
                </a:moveTo>
                <a:lnTo>
                  <a:pt x="257784" y="0"/>
                </a:lnTo>
                <a:lnTo>
                  <a:pt x="257784" y="427926"/>
                </a:lnTo>
              </a:path>
            </a:pathLst>
          </a:custGeom>
          <a:ln w="381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7" name="object 47"/>
          <p:cNvSpPr txBox="1"/>
          <p:nvPr/>
        </p:nvSpPr>
        <p:spPr>
          <a:xfrm>
            <a:off x="5189035" y="9610679"/>
            <a:ext cx="466725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800" i="1">
                <a:solidFill>
                  <a:srgbClr val="231F20"/>
                </a:solidFill>
                <a:latin typeface="Times New Roman"/>
                <a:cs typeface="Times New Roman"/>
              </a:rPr>
              <a:t>I</a:t>
            </a:r>
            <a:r>
              <a:rPr dirty="0" baseline="-16666" sz="750">
                <a:solidFill>
                  <a:srgbClr val="231F20"/>
                </a:solidFill>
                <a:latin typeface="Arial"/>
                <a:cs typeface="Arial"/>
              </a:rPr>
              <a:t>a</a:t>
            </a:r>
            <a:r>
              <a:rPr dirty="0" baseline="-16666" sz="750" spc="16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 spc="-5" i="1">
                <a:solidFill>
                  <a:srgbClr val="231F20"/>
                </a:solidFill>
                <a:latin typeface="Arial"/>
                <a:cs typeface="Arial"/>
              </a:rPr>
              <a:t>U</a:t>
            </a:r>
            <a:r>
              <a:rPr dirty="0" baseline="-16666" sz="750" spc="-7">
                <a:solidFill>
                  <a:srgbClr val="231F20"/>
                </a:solidFill>
                <a:latin typeface="Arial"/>
                <a:cs typeface="Arial"/>
              </a:rPr>
              <a:t>o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/</a:t>
            </a:r>
            <a:r>
              <a:rPr dirty="0" sz="700" spc="-5" i="1">
                <a:solidFill>
                  <a:srgbClr val="231F20"/>
                </a:solidFill>
                <a:latin typeface="Arial"/>
                <a:cs typeface="Arial"/>
              </a:rPr>
              <a:t>Z</a:t>
            </a:r>
            <a:r>
              <a:rPr dirty="0" baseline="-16666" sz="750" spc="-7">
                <a:solidFill>
                  <a:srgbClr val="231F20"/>
                </a:solidFill>
                <a:latin typeface="Arial"/>
                <a:cs typeface="Arial"/>
              </a:rPr>
              <a:t>s</a:t>
            </a:r>
            <a:endParaRPr baseline="-16666" sz="750">
              <a:latin typeface="Arial"/>
              <a:cs typeface="Arial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3705744" y="9028365"/>
            <a:ext cx="426720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700" i="1">
                <a:solidFill>
                  <a:srgbClr val="231F20"/>
                </a:solidFill>
                <a:latin typeface="Arial"/>
                <a:cs typeface="Arial"/>
              </a:rPr>
              <a:t>t</a:t>
            </a:r>
            <a:r>
              <a:rPr dirty="0" baseline="-16666" sz="750">
                <a:solidFill>
                  <a:srgbClr val="231F20"/>
                </a:solidFill>
                <a:latin typeface="Arial"/>
                <a:cs typeface="Arial"/>
              </a:rPr>
              <a:t>c 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=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0,4</a:t>
            </a:r>
            <a:r>
              <a:rPr dirty="0" sz="7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s</a:t>
            </a:r>
            <a:endParaRPr sz="700">
              <a:latin typeface="Arial"/>
              <a:cs typeface="Arial"/>
            </a:endParaRPr>
          </a:p>
        </p:txBody>
      </p:sp>
      <p:sp>
        <p:nvSpPr>
          <p:cNvPr id="49" name="object 49"/>
          <p:cNvSpPr/>
          <p:nvPr/>
        </p:nvSpPr>
        <p:spPr>
          <a:xfrm>
            <a:off x="4851175" y="8232787"/>
            <a:ext cx="869950" cy="1259205"/>
          </a:xfrm>
          <a:custGeom>
            <a:avLst/>
            <a:gdLst/>
            <a:ahLst/>
            <a:cxnLst/>
            <a:rect l="l" t="t" r="r" b="b"/>
            <a:pathLst>
              <a:path w="869950" h="1259204">
                <a:moveTo>
                  <a:pt x="0" y="0"/>
                </a:moveTo>
                <a:lnTo>
                  <a:pt x="267096" y="624035"/>
                </a:lnTo>
                <a:lnTo>
                  <a:pt x="551499" y="1009397"/>
                </a:lnTo>
                <a:lnTo>
                  <a:pt x="777591" y="1204852"/>
                </a:lnTo>
                <a:lnTo>
                  <a:pt x="869759" y="1259166"/>
                </a:lnTo>
              </a:path>
            </a:pathLst>
          </a:custGeom>
          <a:ln w="21590">
            <a:solidFill>
              <a:srgbClr val="009D5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0" name="object 50"/>
          <p:cNvSpPr txBox="1"/>
          <p:nvPr/>
        </p:nvSpPr>
        <p:spPr>
          <a:xfrm>
            <a:off x="6409952" y="9521805"/>
            <a:ext cx="59690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i="1">
                <a:solidFill>
                  <a:srgbClr val="231F20"/>
                </a:solidFill>
                <a:latin typeface="Times New Roman"/>
                <a:cs typeface="Times New Roman"/>
              </a:rPr>
              <a:t>I</a:t>
            </a:r>
            <a:endParaRPr sz="800">
              <a:latin typeface="Times New Roman"/>
              <a:cs typeface="Times New Roman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526926" y="9907015"/>
            <a:ext cx="2503805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 spc="-10" b="1" i="1">
                <a:solidFill>
                  <a:srgbClr val="009D57"/>
                </a:solidFill>
                <a:latin typeface="Arial"/>
                <a:cs typeface="Arial"/>
              </a:rPr>
              <a:t>Fig. </a:t>
            </a:r>
            <a:r>
              <a:rPr dirty="0" sz="700" spc="-15" b="1" i="1">
                <a:solidFill>
                  <a:srgbClr val="009D57"/>
                </a:solidFill>
                <a:latin typeface="Arial"/>
                <a:cs typeface="Arial"/>
              </a:rPr>
              <a:t>F14: </a:t>
            </a:r>
            <a:r>
              <a:rPr dirty="0" sz="700" spc="-5" i="1">
                <a:solidFill>
                  <a:srgbClr val="231F20"/>
                </a:solidFill>
                <a:latin typeface="Arial"/>
                <a:cs typeface="Arial"/>
              </a:rPr>
              <a:t>Desconexión </a:t>
            </a:r>
            <a:r>
              <a:rPr dirty="0" sz="700" spc="10" i="1">
                <a:solidFill>
                  <a:srgbClr val="231F20"/>
                </a:solidFill>
                <a:latin typeface="Arial"/>
                <a:cs typeface="Arial"/>
              </a:rPr>
              <a:t>por </a:t>
            </a:r>
            <a:r>
              <a:rPr dirty="0" sz="700" i="1">
                <a:solidFill>
                  <a:srgbClr val="231F20"/>
                </a:solidFill>
                <a:latin typeface="Arial"/>
                <a:cs typeface="Arial"/>
              </a:rPr>
              <a:t>interr. autom. </a:t>
            </a:r>
            <a:r>
              <a:rPr dirty="0" sz="700" spc="-10" i="1">
                <a:solidFill>
                  <a:srgbClr val="231F20"/>
                </a:solidFill>
                <a:latin typeface="Arial"/>
                <a:cs typeface="Arial"/>
              </a:rPr>
              <a:t>para </a:t>
            </a:r>
            <a:r>
              <a:rPr dirty="0" sz="700" spc="-5" i="1">
                <a:solidFill>
                  <a:srgbClr val="231F20"/>
                </a:solidFill>
                <a:latin typeface="Arial"/>
                <a:cs typeface="Arial"/>
              </a:rPr>
              <a:t>un esquema</a:t>
            </a:r>
            <a:r>
              <a:rPr dirty="0" sz="700" spc="70" i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 spc="-10" i="1">
                <a:solidFill>
                  <a:srgbClr val="231F20"/>
                </a:solidFill>
                <a:latin typeface="Arial"/>
                <a:cs typeface="Arial"/>
              </a:rPr>
              <a:t>TN.</a:t>
            </a:r>
            <a:endParaRPr sz="700">
              <a:latin typeface="Arial"/>
              <a:cs typeface="Arial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3191259" y="9907015"/>
            <a:ext cx="2276475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 spc="-10" b="1" i="1">
                <a:solidFill>
                  <a:srgbClr val="009D57"/>
                </a:solidFill>
                <a:latin typeface="Arial"/>
                <a:cs typeface="Arial"/>
              </a:rPr>
              <a:t>Fig. </a:t>
            </a:r>
            <a:r>
              <a:rPr dirty="0" sz="700" spc="-15" b="1" i="1">
                <a:solidFill>
                  <a:srgbClr val="009D57"/>
                </a:solidFill>
                <a:latin typeface="Arial"/>
                <a:cs typeface="Arial"/>
              </a:rPr>
              <a:t>F15: </a:t>
            </a:r>
            <a:r>
              <a:rPr dirty="0" sz="700" spc="-5" i="1">
                <a:solidFill>
                  <a:srgbClr val="231F20"/>
                </a:solidFill>
                <a:latin typeface="Arial"/>
                <a:cs typeface="Arial"/>
              </a:rPr>
              <a:t>Desconexión </a:t>
            </a:r>
            <a:r>
              <a:rPr dirty="0" sz="700" spc="10" i="1">
                <a:solidFill>
                  <a:srgbClr val="231F20"/>
                </a:solidFill>
                <a:latin typeface="Arial"/>
                <a:cs typeface="Arial"/>
              </a:rPr>
              <a:t>por </a:t>
            </a:r>
            <a:r>
              <a:rPr dirty="0" sz="700" spc="-5" i="1">
                <a:solidFill>
                  <a:srgbClr val="231F20"/>
                </a:solidFill>
                <a:latin typeface="Arial"/>
                <a:cs typeface="Arial"/>
              </a:rPr>
              <a:t>fusibles </a:t>
            </a:r>
            <a:r>
              <a:rPr dirty="0" sz="700" spc="-10" i="1">
                <a:solidFill>
                  <a:srgbClr val="231F20"/>
                </a:solidFill>
                <a:latin typeface="Arial"/>
                <a:cs typeface="Arial"/>
              </a:rPr>
              <a:t>para </a:t>
            </a:r>
            <a:r>
              <a:rPr dirty="0" sz="700" spc="-5" i="1">
                <a:solidFill>
                  <a:srgbClr val="231F20"/>
                </a:solidFill>
                <a:latin typeface="Arial"/>
                <a:cs typeface="Arial"/>
              </a:rPr>
              <a:t>un esquema</a:t>
            </a:r>
            <a:r>
              <a:rPr dirty="0" sz="700" spc="75" i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 spc="-10" i="1">
                <a:solidFill>
                  <a:srgbClr val="231F20"/>
                </a:solidFill>
                <a:latin typeface="Arial"/>
                <a:cs typeface="Arial"/>
              </a:rPr>
              <a:t>TN.</a:t>
            </a:r>
            <a:endParaRPr sz="700">
              <a:latin typeface="Arial"/>
              <a:cs typeface="Arial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527307" y="10456164"/>
            <a:ext cx="640080" cy="1168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">
                <a:solidFill>
                  <a:srgbClr val="231F20"/>
                </a:solidFill>
                <a:latin typeface="Arial"/>
                <a:cs typeface="Arial"/>
              </a:rPr>
              <a:t>Schneider</a:t>
            </a:r>
            <a:r>
              <a:rPr dirty="0" sz="600" spc="-6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600">
                <a:solidFill>
                  <a:srgbClr val="231F20"/>
                </a:solidFill>
                <a:latin typeface="Arial"/>
                <a:cs typeface="Arial"/>
              </a:rPr>
              <a:t>Electric</a:t>
            </a:r>
            <a:endParaRPr sz="600">
              <a:latin typeface="Arial"/>
              <a:cs typeface="Arial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5474592" y="10456164"/>
            <a:ext cx="1558925" cy="1168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">
                <a:solidFill>
                  <a:srgbClr val="231F20"/>
                </a:solidFill>
                <a:latin typeface="Arial"/>
                <a:cs typeface="Arial"/>
              </a:rPr>
              <a:t>Guía </a:t>
            </a:r>
            <a:r>
              <a:rPr dirty="0" sz="600" spc="-5">
                <a:solidFill>
                  <a:srgbClr val="231F20"/>
                </a:solidFill>
                <a:latin typeface="Arial"/>
                <a:cs typeface="Arial"/>
              </a:rPr>
              <a:t>de diseño de instalaciones eléctricas</a:t>
            </a:r>
            <a:r>
              <a:rPr dirty="0" sz="600" spc="-4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600" spc="-5">
                <a:solidFill>
                  <a:srgbClr val="231F20"/>
                </a:solidFill>
                <a:latin typeface="Arial"/>
                <a:cs typeface="Arial"/>
              </a:rPr>
              <a:t>08</a:t>
            </a:r>
            <a:endParaRPr sz="600">
              <a:latin typeface="Arial"/>
              <a:cs typeface="Arial"/>
            </a:endParaRPr>
          </a:p>
        </p:txBody>
      </p:sp>
      <p:sp>
        <p:nvSpPr>
          <p:cNvPr id="55" name="object 55"/>
          <p:cNvSpPr/>
          <p:nvPr/>
        </p:nvSpPr>
        <p:spPr>
          <a:xfrm>
            <a:off x="3644118" y="10508992"/>
            <a:ext cx="113373" cy="11807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6" name="object 56"/>
          <p:cNvSpPr/>
          <p:nvPr/>
        </p:nvSpPr>
        <p:spPr>
          <a:xfrm>
            <a:off x="3557464" y="10441380"/>
            <a:ext cx="450037" cy="18249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7" name="object 57"/>
          <p:cNvSpPr/>
          <p:nvPr/>
        </p:nvSpPr>
        <p:spPr>
          <a:xfrm>
            <a:off x="3635086" y="10532262"/>
            <a:ext cx="108064" cy="9560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8" name="object 58"/>
          <p:cNvSpPr/>
          <p:nvPr/>
        </p:nvSpPr>
        <p:spPr>
          <a:xfrm>
            <a:off x="3652274" y="10532261"/>
            <a:ext cx="88895" cy="7158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40896" y="10409999"/>
            <a:ext cx="7015480" cy="0"/>
          </a:xfrm>
          <a:custGeom>
            <a:avLst/>
            <a:gdLst/>
            <a:ahLst/>
            <a:cxnLst/>
            <a:rect l="l" t="t" r="r" b="b"/>
            <a:pathLst>
              <a:path w="7015480" h="0">
                <a:moveTo>
                  <a:pt x="0" y="0"/>
                </a:moveTo>
                <a:lnTo>
                  <a:pt x="7015098" y="0"/>
                </a:lnTo>
              </a:path>
            </a:pathLst>
          </a:custGeom>
          <a:ln w="10287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3468081" y="8191144"/>
            <a:ext cx="261620" cy="0"/>
          </a:xfrm>
          <a:custGeom>
            <a:avLst/>
            <a:gdLst/>
            <a:ahLst/>
            <a:cxnLst/>
            <a:rect l="l" t="t" r="r" b="b"/>
            <a:pathLst>
              <a:path w="261620" h="0">
                <a:moveTo>
                  <a:pt x="0" y="0"/>
                </a:moveTo>
                <a:lnTo>
                  <a:pt x="261327" y="0"/>
                </a:lnTo>
              </a:path>
            </a:pathLst>
          </a:custGeom>
          <a:ln w="6223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539372" y="10007282"/>
            <a:ext cx="2484120" cy="0"/>
          </a:xfrm>
          <a:custGeom>
            <a:avLst/>
            <a:gdLst/>
            <a:ahLst/>
            <a:cxnLst/>
            <a:rect l="l" t="t" r="r" b="b"/>
            <a:pathLst>
              <a:path w="2484120" h="0">
                <a:moveTo>
                  <a:pt x="0" y="0"/>
                </a:moveTo>
                <a:lnTo>
                  <a:pt x="2484120" y="0"/>
                </a:lnTo>
              </a:path>
            </a:pathLst>
          </a:custGeom>
          <a:ln w="25526">
            <a:solidFill>
              <a:srgbClr val="009D5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3603374" y="2092007"/>
            <a:ext cx="230504" cy="0"/>
          </a:xfrm>
          <a:custGeom>
            <a:avLst/>
            <a:gdLst/>
            <a:ahLst/>
            <a:cxnLst/>
            <a:rect l="l" t="t" r="r" b="b"/>
            <a:pathLst>
              <a:path w="230504" h="0">
                <a:moveTo>
                  <a:pt x="0" y="0"/>
                </a:moveTo>
                <a:lnTo>
                  <a:pt x="230504" y="0"/>
                </a:lnTo>
              </a:path>
            </a:pathLst>
          </a:custGeom>
          <a:ln w="6477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4381376" y="2099246"/>
            <a:ext cx="230504" cy="0"/>
          </a:xfrm>
          <a:custGeom>
            <a:avLst/>
            <a:gdLst/>
            <a:ahLst/>
            <a:cxnLst/>
            <a:rect l="l" t="t" r="r" b="b"/>
            <a:pathLst>
              <a:path w="230504" h="0">
                <a:moveTo>
                  <a:pt x="0" y="0"/>
                </a:moveTo>
                <a:lnTo>
                  <a:pt x="230505" y="0"/>
                </a:lnTo>
              </a:path>
            </a:pathLst>
          </a:custGeom>
          <a:ln w="6477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 txBox="1"/>
          <p:nvPr/>
        </p:nvSpPr>
        <p:spPr>
          <a:xfrm>
            <a:off x="528196" y="237870"/>
            <a:ext cx="2091055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-15" b="1">
                <a:solidFill>
                  <a:srgbClr val="009D57"/>
                </a:solidFill>
                <a:latin typeface="Arial"/>
                <a:cs typeface="Arial"/>
              </a:rPr>
              <a:t>F </a:t>
            </a:r>
            <a:r>
              <a:rPr dirty="0" sz="800" spc="55" b="1">
                <a:solidFill>
                  <a:srgbClr val="009D57"/>
                </a:solidFill>
                <a:latin typeface="Arial"/>
                <a:cs typeface="Arial"/>
              </a:rPr>
              <a:t>- </a:t>
            </a:r>
            <a:r>
              <a:rPr dirty="0" sz="800" b="1">
                <a:solidFill>
                  <a:srgbClr val="009D57"/>
                </a:solidFill>
                <a:latin typeface="Arial"/>
                <a:cs typeface="Arial"/>
              </a:rPr>
              <a:t>Protección contra descargas</a:t>
            </a:r>
            <a:r>
              <a:rPr dirty="0" sz="800" spc="-40" b="1">
                <a:solidFill>
                  <a:srgbClr val="009D57"/>
                </a:solidFill>
                <a:latin typeface="Arial"/>
                <a:cs typeface="Arial"/>
              </a:rPr>
              <a:t> </a:t>
            </a:r>
            <a:r>
              <a:rPr dirty="0" sz="800" b="1">
                <a:solidFill>
                  <a:srgbClr val="009D57"/>
                </a:solidFill>
                <a:latin typeface="Arial"/>
                <a:cs typeface="Arial"/>
              </a:rPr>
              <a:t>eléctricas</a:t>
            </a:r>
            <a:endParaRPr sz="8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191386" y="212597"/>
            <a:ext cx="3776345" cy="574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800" spc="-5" b="1">
                <a:solidFill>
                  <a:srgbClr val="BCBEC0"/>
                </a:solidFill>
                <a:latin typeface="Arial"/>
                <a:cs typeface="Arial"/>
              </a:rPr>
              <a:t>3 </a:t>
            </a:r>
            <a:r>
              <a:rPr dirty="0" sz="1800" b="1">
                <a:solidFill>
                  <a:srgbClr val="BCBEC0"/>
                </a:solidFill>
                <a:latin typeface="Arial"/>
                <a:cs typeface="Arial"/>
              </a:rPr>
              <a:t>Protección </a:t>
            </a:r>
            <a:r>
              <a:rPr dirty="0" sz="1800" spc="10" b="1">
                <a:solidFill>
                  <a:srgbClr val="BCBEC0"/>
                </a:solidFill>
                <a:latin typeface="Arial"/>
                <a:cs typeface="Arial"/>
              </a:rPr>
              <a:t>contra </a:t>
            </a:r>
            <a:r>
              <a:rPr dirty="0" sz="1800" spc="-25" b="1">
                <a:solidFill>
                  <a:srgbClr val="BCBEC0"/>
                </a:solidFill>
                <a:latin typeface="Arial"/>
                <a:cs typeface="Arial"/>
              </a:rPr>
              <a:t>los</a:t>
            </a:r>
            <a:r>
              <a:rPr dirty="0" sz="1800" spc="-65" b="1">
                <a:solidFill>
                  <a:srgbClr val="BCBEC0"/>
                </a:solidFill>
                <a:latin typeface="Arial"/>
                <a:cs typeface="Arial"/>
              </a:rPr>
              <a:t> </a:t>
            </a:r>
            <a:r>
              <a:rPr dirty="0" sz="1800" spc="10" b="1">
                <a:solidFill>
                  <a:srgbClr val="BCBEC0"/>
                </a:solidFill>
                <a:latin typeface="Arial"/>
                <a:cs typeface="Arial"/>
              </a:rPr>
              <a:t>contactos  </a:t>
            </a:r>
            <a:r>
              <a:rPr dirty="0" sz="1800" spc="-10" b="1">
                <a:solidFill>
                  <a:srgbClr val="BCBEC0"/>
                </a:solidFill>
                <a:latin typeface="Arial"/>
                <a:cs typeface="Arial"/>
              </a:rPr>
              <a:t>indirectos</a:t>
            </a:r>
            <a:endParaRPr sz="1800">
              <a:latin typeface="Arial"/>
              <a:cs typeface="Arial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0" y="2925825"/>
            <a:ext cx="504190" cy="396240"/>
          </a:xfrm>
          <a:custGeom>
            <a:avLst/>
            <a:gdLst/>
            <a:ahLst/>
            <a:cxnLst/>
            <a:rect l="l" t="t" r="r" b="b"/>
            <a:pathLst>
              <a:path w="504190" h="396239">
                <a:moveTo>
                  <a:pt x="0" y="396240"/>
                </a:moveTo>
                <a:lnTo>
                  <a:pt x="0" y="0"/>
                </a:lnTo>
                <a:lnTo>
                  <a:pt x="503939" y="0"/>
                </a:lnTo>
                <a:lnTo>
                  <a:pt x="503939" y="396240"/>
                </a:lnTo>
                <a:lnTo>
                  <a:pt x="0" y="39624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 txBox="1"/>
          <p:nvPr/>
        </p:nvSpPr>
        <p:spPr>
          <a:xfrm>
            <a:off x="254257" y="2898520"/>
            <a:ext cx="245110" cy="177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00" b="1">
                <a:solidFill>
                  <a:srgbClr val="FFFFFF"/>
                </a:solidFill>
                <a:latin typeface="Arial"/>
                <a:cs typeface="Arial"/>
              </a:rPr>
              <a:t>F</a:t>
            </a:r>
            <a:r>
              <a:rPr dirty="0" sz="1000" spc="-5" b="1">
                <a:solidFill>
                  <a:srgbClr val="FFFFFF"/>
                </a:solidFill>
                <a:latin typeface="Arial"/>
                <a:cs typeface="Arial"/>
              </a:rPr>
              <a:t>10</a:t>
            </a:r>
            <a:endParaRPr sz="10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166367" y="1408302"/>
            <a:ext cx="3796665" cy="54102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38100" marR="30480" indent="635">
              <a:lnSpc>
                <a:spcPct val="99300"/>
              </a:lnSpc>
              <a:spcBef>
                <a:spcPts val="105"/>
              </a:spcBef>
            </a:pPr>
            <a:r>
              <a:rPr dirty="0" sz="800" spc="-5" b="1">
                <a:solidFill>
                  <a:srgbClr val="231F20"/>
                </a:solidFill>
                <a:latin typeface="Arial"/>
                <a:cs typeface="Arial"/>
              </a:rPr>
              <a:t>Ejemplo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: La tensión nominal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simple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la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red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es de 230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V y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tiempo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 desconexión máximo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mostrado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en el gráfico de la </a:t>
            </a:r>
            <a:r>
              <a:rPr dirty="0" sz="800" spc="-5" b="1">
                <a:solidFill>
                  <a:srgbClr val="009D57"/>
                </a:solidFill>
                <a:latin typeface="Arial"/>
                <a:cs typeface="Arial"/>
              </a:rPr>
              <a:t>Figura F15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es de 0,4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s. El valor  correspondiente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900" i="1">
                <a:solidFill>
                  <a:srgbClr val="231F20"/>
                </a:solidFill>
                <a:latin typeface="Times New Roman"/>
                <a:cs typeface="Times New Roman"/>
              </a:rPr>
              <a:t>I</a:t>
            </a:r>
            <a:r>
              <a:rPr dirty="0" baseline="-15151" sz="825">
                <a:solidFill>
                  <a:srgbClr val="231F20"/>
                </a:solidFill>
                <a:latin typeface="Arial"/>
                <a:cs typeface="Arial"/>
              </a:rPr>
              <a:t>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puede leer en el gráfico. Utilizando la tensión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(230 V) y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corriente </a:t>
            </a:r>
            <a:r>
              <a:rPr dirty="0" sz="900" i="1">
                <a:solidFill>
                  <a:srgbClr val="231F20"/>
                </a:solidFill>
                <a:latin typeface="Times New Roman"/>
                <a:cs typeface="Times New Roman"/>
              </a:rPr>
              <a:t>I</a:t>
            </a:r>
            <a:r>
              <a:rPr dirty="0" baseline="-15151" sz="825">
                <a:solidFill>
                  <a:srgbClr val="231F20"/>
                </a:solidFill>
                <a:latin typeface="Arial"/>
                <a:cs typeface="Arial"/>
              </a:rPr>
              <a:t>a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, se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puede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calcular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impedancia de bucle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completa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circuito a</a:t>
            </a:r>
            <a:r>
              <a:rPr dirty="0" sz="800" spc="-4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partir</a:t>
            </a:r>
            <a:endParaRPr sz="8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405889" y="2065908"/>
            <a:ext cx="60960" cy="11112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550" spc="5">
                <a:solidFill>
                  <a:srgbClr val="231F20"/>
                </a:solidFill>
                <a:latin typeface="Arial"/>
                <a:cs typeface="Arial"/>
              </a:rPr>
              <a:t>s</a:t>
            </a:r>
            <a:endParaRPr sz="55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014346" y="2065908"/>
            <a:ext cx="60960" cy="11112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550" spc="5">
                <a:solidFill>
                  <a:srgbClr val="231F20"/>
                </a:solidFill>
                <a:latin typeface="Arial"/>
                <a:cs typeface="Arial"/>
              </a:rPr>
              <a:t>c</a:t>
            </a:r>
            <a:endParaRPr sz="55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3153286" y="2015208"/>
            <a:ext cx="3828415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50800">
              <a:lnSpc>
                <a:spcPct val="100000"/>
              </a:lnSpc>
              <a:spcBef>
                <a:spcPts val="100"/>
              </a:spcBef>
            </a:pP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800" i="1">
                <a:solidFill>
                  <a:srgbClr val="231F20"/>
                </a:solidFill>
                <a:latin typeface="Arial"/>
                <a:cs typeface="Arial"/>
              </a:rPr>
              <a:t>Z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= </a:t>
            </a:r>
            <a:r>
              <a:rPr dirty="0" baseline="41666" sz="1200">
                <a:solidFill>
                  <a:srgbClr val="231F20"/>
                </a:solidFill>
                <a:latin typeface="Arial"/>
                <a:cs typeface="Arial"/>
              </a:rPr>
              <a:t>230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o </a:t>
            </a:r>
            <a:r>
              <a:rPr dirty="0" sz="800" i="1">
                <a:solidFill>
                  <a:srgbClr val="231F20"/>
                </a:solidFill>
                <a:latin typeface="Arial"/>
                <a:cs typeface="Arial"/>
              </a:rPr>
              <a:t>Z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=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0,8 </a:t>
            </a:r>
            <a:r>
              <a:rPr dirty="0" baseline="38194" sz="1200">
                <a:solidFill>
                  <a:srgbClr val="231F20"/>
                </a:solidFill>
                <a:latin typeface="Arial"/>
                <a:cs typeface="Arial"/>
              </a:rPr>
              <a:t>230 </a:t>
            </a:r>
            <a:r>
              <a:rPr dirty="0" baseline="3472" sz="1200">
                <a:solidFill>
                  <a:srgbClr val="231F20"/>
                </a:solidFill>
                <a:latin typeface="Arial"/>
                <a:cs typeface="Arial"/>
              </a:rPr>
              <a:t>. Este valor </a:t>
            </a:r>
            <a:r>
              <a:rPr dirty="0" baseline="3472" sz="1200" spc="-7">
                <a:solidFill>
                  <a:srgbClr val="231F20"/>
                </a:solidFill>
                <a:latin typeface="Arial"/>
                <a:cs typeface="Arial"/>
              </a:rPr>
              <a:t>de impedancia nunca </a:t>
            </a:r>
            <a:r>
              <a:rPr dirty="0" baseline="3472" sz="1200">
                <a:solidFill>
                  <a:srgbClr val="231F20"/>
                </a:solidFill>
                <a:latin typeface="Arial"/>
                <a:cs typeface="Arial"/>
              </a:rPr>
              <a:t>se </a:t>
            </a:r>
            <a:r>
              <a:rPr dirty="0" baseline="3472" sz="1200" spc="-7">
                <a:solidFill>
                  <a:srgbClr val="231F20"/>
                </a:solidFill>
                <a:latin typeface="Arial"/>
                <a:cs typeface="Arial"/>
              </a:rPr>
              <a:t>debe</a:t>
            </a:r>
            <a:r>
              <a:rPr dirty="0" baseline="3472" sz="1200" spc="-209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baseline="3472" sz="1200">
                <a:solidFill>
                  <a:srgbClr val="231F20"/>
                </a:solidFill>
                <a:latin typeface="Arial"/>
                <a:cs typeface="Arial"/>
              </a:rPr>
              <a:t>superar</a:t>
            </a:r>
            <a:endParaRPr baseline="3472" sz="12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3620392" y="2065401"/>
            <a:ext cx="961390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50800">
              <a:lnSpc>
                <a:spcPct val="100000"/>
              </a:lnSpc>
              <a:spcBef>
                <a:spcPts val="100"/>
              </a:spcBef>
              <a:tabLst>
                <a:tab pos="832485" algn="l"/>
              </a:tabLst>
            </a:pPr>
            <a:r>
              <a:rPr dirty="0" baseline="3086" sz="1350" i="1">
                <a:solidFill>
                  <a:srgbClr val="231F20"/>
                </a:solidFill>
                <a:latin typeface="Times New Roman"/>
                <a:cs typeface="Times New Roman"/>
              </a:rPr>
              <a:t>I</a:t>
            </a:r>
            <a:r>
              <a:rPr dirty="0" baseline="-15151" sz="825">
                <a:solidFill>
                  <a:srgbClr val="231F20"/>
                </a:solidFill>
                <a:latin typeface="Arial"/>
                <a:cs typeface="Arial"/>
              </a:rPr>
              <a:t>a	</a:t>
            </a:r>
            <a:r>
              <a:rPr dirty="0" sz="900" i="1">
                <a:solidFill>
                  <a:srgbClr val="231F20"/>
                </a:solidFill>
                <a:latin typeface="Times New Roman"/>
                <a:cs typeface="Times New Roman"/>
              </a:rPr>
              <a:t>I</a:t>
            </a:r>
            <a:r>
              <a:rPr dirty="0" baseline="-15151" sz="825">
                <a:solidFill>
                  <a:srgbClr val="231F20"/>
                </a:solidFill>
                <a:latin typeface="Arial"/>
                <a:cs typeface="Arial"/>
              </a:rPr>
              <a:t>a</a:t>
            </a:r>
            <a:endParaRPr baseline="-15151" sz="825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3191386" y="2218307"/>
            <a:ext cx="3821429" cy="201104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111760">
              <a:lnSpc>
                <a:spcPct val="100000"/>
              </a:lnSpc>
              <a:spcBef>
                <a:spcPts val="100"/>
              </a:spcBef>
            </a:pP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y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debe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ser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preferiblemente inferior para garantizar un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funcionamiento satisfactorio 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los</a:t>
            </a:r>
            <a:r>
              <a:rPr dirty="0" sz="800" spc="-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fusibles.</a:t>
            </a:r>
            <a:endParaRPr sz="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750">
              <a:latin typeface="Times New Roman"/>
              <a:cs typeface="Times New Roman"/>
            </a:endParaRPr>
          </a:p>
          <a:p>
            <a:pPr marL="12700" marR="257175">
              <a:lnSpc>
                <a:spcPts val="1050"/>
              </a:lnSpc>
              <a:spcBef>
                <a:spcPts val="5"/>
              </a:spcBef>
            </a:pPr>
            <a:r>
              <a:rPr dirty="0" sz="1000" b="1">
                <a:solidFill>
                  <a:srgbClr val="231F20"/>
                </a:solidFill>
                <a:latin typeface="Arial"/>
                <a:cs typeface="Arial"/>
              </a:rPr>
              <a:t>Protección por medio </a:t>
            </a:r>
            <a:r>
              <a:rPr dirty="0" sz="1000" spc="5" b="1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1000" spc="-15" b="1">
                <a:solidFill>
                  <a:srgbClr val="231F20"/>
                </a:solidFill>
                <a:latin typeface="Arial"/>
                <a:cs typeface="Arial"/>
              </a:rPr>
              <a:t>dispositivos </a:t>
            </a:r>
            <a:r>
              <a:rPr dirty="0" sz="1000" spc="5" b="1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1000" b="1">
                <a:solidFill>
                  <a:srgbClr val="231F20"/>
                </a:solidFill>
                <a:latin typeface="Arial"/>
                <a:cs typeface="Arial"/>
              </a:rPr>
              <a:t>corriente </a:t>
            </a:r>
            <a:r>
              <a:rPr dirty="0" sz="1000" spc="-10" b="1">
                <a:solidFill>
                  <a:srgbClr val="231F20"/>
                </a:solidFill>
                <a:latin typeface="Arial"/>
                <a:cs typeface="Arial"/>
              </a:rPr>
              <a:t>residual  </a:t>
            </a:r>
            <a:r>
              <a:rPr dirty="0" sz="1000" spc="5" b="1">
                <a:solidFill>
                  <a:srgbClr val="231F20"/>
                </a:solidFill>
                <a:latin typeface="Arial"/>
                <a:cs typeface="Arial"/>
              </a:rPr>
              <a:t>para </a:t>
            </a:r>
            <a:r>
              <a:rPr dirty="0" sz="1000" spc="-5" b="1">
                <a:solidFill>
                  <a:srgbClr val="231F20"/>
                </a:solidFill>
                <a:latin typeface="Arial"/>
                <a:cs typeface="Arial"/>
              </a:rPr>
              <a:t>circuitos</a:t>
            </a:r>
            <a:r>
              <a:rPr dirty="0" sz="1000" spc="-2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15" b="1">
                <a:solidFill>
                  <a:srgbClr val="231F20"/>
                </a:solidFill>
                <a:latin typeface="Arial"/>
                <a:cs typeface="Arial"/>
              </a:rPr>
              <a:t>TN-S</a:t>
            </a:r>
            <a:endParaRPr sz="1000">
              <a:latin typeface="Arial"/>
              <a:cs typeface="Arial"/>
            </a:endParaRPr>
          </a:p>
          <a:p>
            <a:pPr marL="13335">
              <a:lnSpc>
                <a:spcPct val="100000"/>
              </a:lnSpc>
              <a:spcBef>
                <a:spcPts val="265"/>
              </a:spcBef>
            </a:pP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Los dispositivos 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corriente residual se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deben utilizar</a:t>
            </a:r>
            <a:r>
              <a:rPr dirty="0" sz="800" spc="-3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cuando:</a:t>
            </a:r>
            <a:endParaRPr sz="800">
              <a:latin typeface="Arial"/>
              <a:cs typeface="Arial"/>
            </a:endParaRPr>
          </a:p>
          <a:p>
            <a:pPr marL="12700" marR="227329" indent="635">
              <a:lnSpc>
                <a:spcPct val="100000"/>
              </a:lnSpc>
              <a:spcBef>
                <a:spcPts val="150"/>
              </a:spcBef>
            </a:pPr>
            <a:r>
              <a:rPr dirty="0" sz="800" spc="110">
                <a:solidFill>
                  <a:srgbClr val="009D57"/>
                </a:solidFill>
                <a:latin typeface="Times New Roman"/>
                <a:cs typeface="Times New Roman"/>
              </a:rPr>
              <a:t>c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impedancia de bucle no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puede determinar 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forma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precisa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(longitudes 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difíciles 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calcular,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presencia 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cuerpos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metálicos próximos al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 cableado).</a:t>
            </a:r>
            <a:endParaRPr sz="800">
              <a:latin typeface="Arial"/>
              <a:cs typeface="Arial"/>
            </a:endParaRPr>
          </a:p>
          <a:p>
            <a:pPr marL="12700" marR="231775" indent="635">
              <a:lnSpc>
                <a:spcPct val="100000"/>
              </a:lnSpc>
              <a:spcBef>
                <a:spcPts val="140"/>
              </a:spcBef>
            </a:pPr>
            <a:r>
              <a:rPr dirty="0" sz="800" spc="110">
                <a:solidFill>
                  <a:srgbClr val="009D57"/>
                </a:solidFill>
                <a:latin typeface="Times New Roman"/>
                <a:cs typeface="Times New Roman"/>
              </a:rPr>
              <a:t>c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corriente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defecto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sea tan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baja que no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pueda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cumplir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tiempo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 desconexión utilizando dispositivos de protección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contra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las</a:t>
            </a:r>
            <a:r>
              <a:rPr dirty="0" sz="800" spc="-7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sobreintensidades.</a:t>
            </a:r>
            <a:endParaRPr sz="800">
              <a:latin typeface="Arial"/>
              <a:cs typeface="Arial"/>
            </a:endParaRPr>
          </a:p>
          <a:p>
            <a:pPr marL="12700" marR="275590" indent="635">
              <a:lnSpc>
                <a:spcPct val="100000"/>
              </a:lnSpc>
              <a:spcBef>
                <a:spcPts val="295"/>
              </a:spcBef>
            </a:pP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El motivo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es que el nivel de la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corriente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defecto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siempre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superior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que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su  corriente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disparo nominal, que es de unos</a:t>
            </a:r>
            <a:r>
              <a:rPr dirty="0" sz="800" spc="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amperios.</a:t>
            </a:r>
            <a:endParaRPr sz="800">
              <a:latin typeface="Arial"/>
              <a:cs typeface="Arial"/>
            </a:endParaRPr>
          </a:p>
          <a:p>
            <a:pPr marL="12700" marR="5080" indent="635">
              <a:lnSpc>
                <a:spcPct val="100000"/>
              </a:lnSpc>
              <a:spcBef>
                <a:spcPts val="285"/>
              </a:spcBef>
            </a:pP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En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práctica,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 suelen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instalar en la distribución 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BT y,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en numerosos países, la  desconexión automática de los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circuitos finales se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puede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conseguir con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los  dispositivos 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corriente</a:t>
            </a:r>
            <a:r>
              <a:rPr dirty="0" sz="800" spc="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residual.</a:t>
            </a:r>
            <a:endParaRPr sz="8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539499" y="5761100"/>
            <a:ext cx="2484120" cy="334645"/>
          </a:xfrm>
          <a:prstGeom prst="rect">
            <a:avLst/>
          </a:prstGeom>
          <a:solidFill>
            <a:srgbClr val="C8E4D3"/>
          </a:solidFill>
        </p:spPr>
        <p:txBody>
          <a:bodyPr wrap="square" lIns="0" tIns="13335" rIns="0" bIns="0" rtlCol="0" vert="horz">
            <a:spAutoFit/>
          </a:bodyPr>
          <a:lstStyle/>
          <a:p>
            <a:pPr marL="40005" marR="133985" indent="635">
              <a:lnSpc>
                <a:spcPct val="100000"/>
              </a:lnSpc>
              <a:spcBef>
                <a:spcPts val="105"/>
              </a:spcBef>
            </a:pPr>
            <a:r>
              <a:rPr dirty="0" sz="900" spc="-30" i="1">
                <a:solidFill>
                  <a:srgbClr val="231F20"/>
                </a:solidFill>
                <a:latin typeface="Arial"/>
                <a:cs typeface="Arial"/>
              </a:rPr>
              <a:t>En </a:t>
            </a:r>
            <a:r>
              <a:rPr dirty="0" sz="900" spc="-5" i="1">
                <a:solidFill>
                  <a:srgbClr val="231F20"/>
                </a:solidFill>
                <a:latin typeface="Arial"/>
                <a:cs typeface="Arial"/>
              </a:rPr>
              <a:t>los </a:t>
            </a:r>
            <a:r>
              <a:rPr dirty="0" sz="900" spc="-10" i="1">
                <a:solidFill>
                  <a:srgbClr val="231F20"/>
                </a:solidFill>
                <a:latin typeface="Arial"/>
                <a:cs typeface="Arial"/>
              </a:rPr>
              <a:t>esquemas </a:t>
            </a:r>
            <a:r>
              <a:rPr dirty="0" sz="900" spc="-20" i="1">
                <a:solidFill>
                  <a:srgbClr val="231F20"/>
                </a:solidFill>
                <a:latin typeface="Arial"/>
                <a:cs typeface="Arial"/>
              </a:rPr>
              <a:t>IT, </a:t>
            </a:r>
            <a:r>
              <a:rPr dirty="0" sz="900" spc="-10" i="1">
                <a:solidFill>
                  <a:srgbClr val="231F20"/>
                </a:solidFill>
                <a:latin typeface="Arial"/>
                <a:cs typeface="Arial"/>
              </a:rPr>
              <a:t>el </a:t>
            </a:r>
            <a:r>
              <a:rPr dirty="0" sz="900" spc="5" i="1">
                <a:solidFill>
                  <a:srgbClr val="231F20"/>
                </a:solidFill>
                <a:latin typeface="Arial"/>
                <a:cs typeface="Arial"/>
              </a:rPr>
              <a:t>primer </a:t>
            </a:r>
            <a:r>
              <a:rPr dirty="0" sz="900" spc="10" i="1">
                <a:solidFill>
                  <a:srgbClr val="231F20"/>
                </a:solidFill>
                <a:latin typeface="Arial"/>
                <a:cs typeface="Arial"/>
              </a:rPr>
              <a:t>defecto </a:t>
            </a:r>
            <a:r>
              <a:rPr dirty="0" sz="900" spc="-35" i="1">
                <a:solidFill>
                  <a:srgbClr val="231F20"/>
                </a:solidFill>
                <a:latin typeface="Arial"/>
                <a:cs typeface="Arial"/>
              </a:rPr>
              <a:t>a </a:t>
            </a:r>
            <a:r>
              <a:rPr dirty="0" sz="900" spc="-5" i="1">
                <a:solidFill>
                  <a:srgbClr val="231F20"/>
                </a:solidFill>
                <a:latin typeface="Arial"/>
                <a:cs typeface="Arial"/>
              </a:rPr>
              <a:t>tierra  </a:t>
            </a:r>
            <a:r>
              <a:rPr dirty="0" sz="900" spc="5" i="1">
                <a:solidFill>
                  <a:srgbClr val="231F20"/>
                </a:solidFill>
                <a:latin typeface="Arial"/>
                <a:cs typeface="Arial"/>
              </a:rPr>
              <a:t>no debe </a:t>
            </a:r>
            <a:r>
              <a:rPr dirty="0" sz="900" spc="-10" i="1">
                <a:solidFill>
                  <a:srgbClr val="231F20"/>
                </a:solidFill>
                <a:latin typeface="Arial"/>
                <a:cs typeface="Arial"/>
              </a:rPr>
              <a:t>causar </a:t>
            </a:r>
            <a:r>
              <a:rPr dirty="0" sz="900" spc="-5" i="1">
                <a:solidFill>
                  <a:srgbClr val="231F20"/>
                </a:solidFill>
                <a:latin typeface="Arial"/>
                <a:cs typeface="Arial"/>
              </a:rPr>
              <a:t>ninguna</a:t>
            </a:r>
            <a:r>
              <a:rPr dirty="0" sz="900" spc="-30" i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00" i="1">
                <a:solidFill>
                  <a:srgbClr val="231F20"/>
                </a:solidFill>
                <a:latin typeface="Arial"/>
                <a:cs typeface="Arial"/>
              </a:rPr>
              <a:t>desconexión.</a:t>
            </a:r>
            <a:endParaRPr sz="9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3165915" y="4496942"/>
            <a:ext cx="3881120" cy="3524885"/>
          </a:xfrm>
          <a:prstGeom prst="rect">
            <a:avLst/>
          </a:prstGeom>
        </p:spPr>
        <p:txBody>
          <a:bodyPr wrap="square" lIns="0" tIns="22860" rIns="0" bIns="0" rtlCol="0" vert="horz">
            <a:spAutoFit/>
          </a:bodyPr>
          <a:lstStyle/>
          <a:p>
            <a:pPr marL="38100" marR="177165">
              <a:lnSpc>
                <a:spcPts val="1400"/>
              </a:lnSpc>
              <a:spcBef>
                <a:spcPts val="180"/>
              </a:spcBef>
            </a:pPr>
            <a:r>
              <a:rPr dirty="0" sz="1200" spc="-5" b="1">
                <a:solidFill>
                  <a:srgbClr val="231F20"/>
                </a:solidFill>
                <a:latin typeface="Arial"/>
                <a:cs typeface="Arial"/>
              </a:rPr>
              <a:t>3.4 Desconexión </a:t>
            </a:r>
            <a:r>
              <a:rPr dirty="0" sz="1200" spc="10" b="1">
                <a:solidFill>
                  <a:srgbClr val="231F20"/>
                </a:solidFill>
                <a:latin typeface="Arial"/>
                <a:cs typeface="Arial"/>
              </a:rPr>
              <a:t>automática </a:t>
            </a:r>
            <a:r>
              <a:rPr dirty="0" sz="1200" b="1">
                <a:solidFill>
                  <a:srgbClr val="231F20"/>
                </a:solidFill>
                <a:latin typeface="Arial"/>
                <a:cs typeface="Arial"/>
              </a:rPr>
              <a:t>por </a:t>
            </a:r>
            <a:r>
              <a:rPr dirty="0" sz="1200" spc="-10" b="1">
                <a:solidFill>
                  <a:srgbClr val="231F20"/>
                </a:solidFill>
                <a:latin typeface="Arial"/>
                <a:cs typeface="Arial"/>
              </a:rPr>
              <a:t>segundo </a:t>
            </a:r>
            <a:r>
              <a:rPr dirty="0" sz="1200" spc="10" b="1">
                <a:solidFill>
                  <a:srgbClr val="231F20"/>
                </a:solidFill>
                <a:latin typeface="Arial"/>
                <a:cs typeface="Arial"/>
              </a:rPr>
              <a:t>defecto  </a:t>
            </a:r>
            <a:r>
              <a:rPr dirty="0" sz="1200" b="1">
                <a:solidFill>
                  <a:srgbClr val="231F20"/>
                </a:solidFill>
                <a:latin typeface="Arial"/>
                <a:cs typeface="Arial"/>
              </a:rPr>
              <a:t>en </a:t>
            </a:r>
            <a:r>
              <a:rPr dirty="0" sz="1200" spc="-25" b="1">
                <a:solidFill>
                  <a:srgbClr val="231F20"/>
                </a:solidFill>
                <a:latin typeface="Arial"/>
                <a:cs typeface="Arial"/>
              </a:rPr>
              <a:t>un </a:t>
            </a:r>
            <a:r>
              <a:rPr dirty="0" sz="1200" spc="5" b="1">
                <a:solidFill>
                  <a:srgbClr val="231F20"/>
                </a:solidFill>
                <a:latin typeface="Arial"/>
                <a:cs typeface="Arial"/>
              </a:rPr>
              <a:t>esquema </a:t>
            </a:r>
            <a:r>
              <a:rPr dirty="0" sz="1200" spc="10" b="1">
                <a:solidFill>
                  <a:srgbClr val="231F20"/>
                </a:solidFill>
                <a:latin typeface="Arial"/>
                <a:cs typeface="Arial"/>
              </a:rPr>
              <a:t>IT</a:t>
            </a:r>
            <a:endParaRPr sz="1200">
              <a:latin typeface="Arial"/>
              <a:cs typeface="Arial"/>
            </a:endParaRPr>
          </a:p>
          <a:p>
            <a:pPr marL="38735">
              <a:lnSpc>
                <a:spcPct val="100000"/>
              </a:lnSpc>
              <a:spcBef>
                <a:spcPts val="880"/>
              </a:spcBef>
            </a:pP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En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este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tipo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</a:t>
            </a:r>
            <a:r>
              <a:rPr dirty="0" sz="800" spc="-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sistema:</a:t>
            </a:r>
            <a:endParaRPr sz="800">
              <a:latin typeface="Arial"/>
              <a:cs typeface="Arial"/>
            </a:endParaRPr>
          </a:p>
          <a:p>
            <a:pPr marL="38100" marR="513715" indent="635">
              <a:lnSpc>
                <a:spcPct val="100000"/>
              </a:lnSpc>
              <a:spcBef>
                <a:spcPts val="145"/>
              </a:spcBef>
            </a:pPr>
            <a:r>
              <a:rPr dirty="0" sz="800" spc="110">
                <a:solidFill>
                  <a:srgbClr val="009D57"/>
                </a:solidFill>
                <a:latin typeface="Times New Roman"/>
                <a:cs typeface="Times New Roman"/>
              </a:rPr>
              <a:t>c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instalación está aislada de la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tierra 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el punto neutro 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su fuente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 alimentación está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conectado a tierra 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través de una impedancia</a:t>
            </a:r>
            <a:r>
              <a:rPr dirty="0" sz="800" spc="-5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elevada.</a:t>
            </a:r>
            <a:endParaRPr sz="800">
              <a:latin typeface="Arial"/>
              <a:cs typeface="Arial"/>
            </a:endParaRPr>
          </a:p>
          <a:p>
            <a:pPr marL="38100" marR="401955" indent="635">
              <a:lnSpc>
                <a:spcPct val="100000"/>
              </a:lnSpc>
              <a:spcBef>
                <a:spcPts val="140"/>
              </a:spcBef>
            </a:pPr>
            <a:r>
              <a:rPr dirty="0" sz="800" spc="110">
                <a:solidFill>
                  <a:srgbClr val="009D57"/>
                </a:solidFill>
                <a:latin typeface="Times New Roman"/>
                <a:cs typeface="Times New Roman"/>
              </a:rPr>
              <a:t>c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Todas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las partes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conductoras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extrañas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y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activas están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conectadas a</a:t>
            </a:r>
            <a:r>
              <a:rPr dirty="0" sz="800" spc="-14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tierra  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través de una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toma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tierra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la</a:t>
            </a:r>
            <a:r>
              <a:rPr dirty="0" sz="800" spc="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instalación.</a:t>
            </a:r>
            <a:endParaRPr sz="800">
              <a:latin typeface="Arial"/>
              <a:cs typeface="Arial"/>
            </a:endParaRPr>
          </a:p>
          <a:p>
            <a:pPr marL="38100">
              <a:lnSpc>
                <a:spcPct val="100000"/>
              </a:lnSpc>
              <a:spcBef>
                <a:spcPts val="715"/>
              </a:spcBef>
            </a:pPr>
            <a:r>
              <a:rPr dirty="0" sz="1000" b="1">
                <a:solidFill>
                  <a:srgbClr val="231F20"/>
                </a:solidFill>
                <a:latin typeface="Arial"/>
                <a:cs typeface="Arial"/>
              </a:rPr>
              <a:t>Primer</a:t>
            </a:r>
            <a:r>
              <a:rPr dirty="0" sz="1000" spc="-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10" b="1">
                <a:solidFill>
                  <a:srgbClr val="231F20"/>
                </a:solidFill>
                <a:latin typeface="Arial"/>
                <a:cs typeface="Arial"/>
              </a:rPr>
              <a:t>defecto</a:t>
            </a:r>
            <a:endParaRPr sz="1000">
              <a:latin typeface="Arial"/>
              <a:cs typeface="Arial"/>
            </a:endParaRPr>
          </a:p>
          <a:p>
            <a:pPr marL="38100" marR="137795" indent="635">
              <a:lnSpc>
                <a:spcPts val="960"/>
              </a:lnSpc>
              <a:spcBef>
                <a:spcPts val="315"/>
              </a:spcBef>
            </a:pP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Cuando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produce un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verdadero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defecto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a tierra,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lo que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 conoce como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“primer  defecto”, la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corriente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defecto es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muy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baja, 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forma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que la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regla </a:t>
            </a:r>
            <a:r>
              <a:rPr dirty="0" sz="900" i="1">
                <a:solidFill>
                  <a:srgbClr val="231F20"/>
                </a:solidFill>
                <a:latin typeface="Times New Roman"/>
                <a:cs typeface="Times New Roman"/>
              </a:rPr>
              <a:t>I</a:t>
            </a:r>
            <a:r>
              <a:rPr dirty="0" baseline="-15151" sz="825">
                <a:solidFill>
                  <a:srgbClr val="231F20"/>
                </a:solidFill>
                <a:latin typeface="Arial"/>
                <a:cs typeface="Arial"/>
              </a:rPr>
              <a:t>d </a:t>
            </a:r>
            <a:r>
              <a:rPr dirty="0" sz="800">
                <a:solidFill>
                  <a:srgbClr val="231F20"/>
                </a:solidFill>
                <a:latin typeface="Symbol"/>
                <a:cs typeface="Symbol"/>
              </a:rPr>
              <a:t></a:t>
            </a:r>
            <a:r>
              <a:rPr dirty="0" sz="80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800" spc="-15" i="1">
                <a:solidFill>
                  <a:srgbClr val="231F20"/>
                </a:solidFill>
                <a:latin typeface="Arial"/>
                <a:cs typeface="Arial"/>
              </a:rPr>
              <a:t>RA </a:t>
            </a:r>
            <a:r>
              <a:rPr dirty="0" sz="800" spc="204">
                <a:solidFill>
                  <a:srgbClr val="231F20"/>
                </a:solidFill>
                <a:latin typeface="Times New Roman"/>
                <a:cs typeface="Times New Roman"/>
              </a:rPr>
              <a:t>i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50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V  (ver subapartado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3.2)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 cumple y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no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pueden producir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tensiones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defecto  peligrosas.</a:t>
            </a:r>
            <a:endParaRPr sz="800">
              <a:latin typeface="Arial"/>
              <a:cs typeface="Arial"/>
            </a:endParaRPr>
          </a:p>
          <a:p>
            <a:pPr marL="38100" marR="210820" indent="-635">
              <a:lnSpc>
                <a:spcPts val="960"/>
              </a:lnSpc>
              <a:spcBef>
                <a:spcPts val="290"/>
              </a:spcBef>
            </a:pP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En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práctica, la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corriente </a:t>
            </a:r>
            <a:r>
              <a:rPr dirty="0" sz="900" i="1">
                <a:solidFill>
                  <a:srgbClr val="231F20"/>
                </a:solidFill>
                <a:latin typeface="Times New Roman"/>
                <a:cs typeface="Times New Roman"/>
              </a:rPr>
              <a:t>I</a:t>
            </a:r>
            <a:r>
              <a:rPr dirty="0" baseline="-15151" sz="825">
                <a:solidFill>
                  <a:srgbClr val="231F20"/>
                </a:solidFill>
                <a:latin typeface="Arial"/>
                <a:cs typeface="Arial"/>
              </a:rPr>
              <a:t>d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es baja, una condición que no es peligrosa para las  personas ni perjudicial para la</a:t>
            </a:r>
            <a:r>
              <a:rPr dirty="0" sz="8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instalación.</a:t>
            </a:r>
            <a:endParaRPr sz="800">
              <a:latin typeface="Arial"/>
              <a:cs typeface="Arial"/>
            </a:endParaRPr>
          </a:p>
          <a:p>
            <a:pPr marL="38100">
              <a:lnSpc>
                <a:spcPct val="100000"/>
              </a:lnSpc>
              <a:spcBef>
                <a:spcPts val="254"/>
              </a:spcBef>
            </a:pP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No obstante, en este</a:t>
            </a:r>
            <a:r>
              <a:rPr dirty="0" sz="800" spc="-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esquema:</a:t>
            </a:r>
            <a:endParaRPr sz="800">
              <a:latin typeface="Arial"/>
              <a:cs typeface="Arial"/>
            </a:endParaRPr>
          </a:p>
          <a:p>
            <a:pPr marL="38100" marR="52705" indent="635">
              <a:lnSpc>
                <a:spcPct val="100000"/>
              </a:lnSpc>
              <a:spcBef>
                <a:spcPts val="135"/>
              </a:spcBef>
            </a:pPr>
            <a:r>
              <a:rPr dirty="0" sz="800" spc="110">
                <a:solidFill>
                  <a:srgbClr val="009D57"/>
                </a:solidFill>
                <a:latin typeface="Times New Roman"/>
                <a:cs typeface="Times New Roman"/>
              </a:rPr>
              <a:t>c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Debe preverse una supervisión permanente del aislamiento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a tierra,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junto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una  señal de alarma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(sonido 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luces intermitentes, etc.) que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funcionen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caso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que 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produzca un primer defecto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a tierra (ver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</a:t>
            </a:r>
            <a:r>
              <a:rPr dirty="0" sz="800" spc="-5" b="1">
                <a:solidFill>
                  <a:srgbClr val="009D57"/>
                </a:solidFill>
                <a:latin typeface="Arial"/>
                <a:cs typeface="Arial"/>
              </a:rPr>
              <a:t>Figura</a:t>
            </a:r>
            <a:r>
              <a:rPr dirty="0" sz="800" spc="-35" b="1">
                <a:solidFill>
                  <a:srgbClr val="009D57"/>
                </a:solidFill>
                <a:latin typeface="Arial"/>
                <a:cs typeface="Arial"/>
              </a:rPr>
              <a:t> </a:t>
            </a:r>
            <a:r>
              <a:rPr dirty="0" sz="800" spc="-5" b="1">
                <a:solidFill>
                  <a:srgbClr val="009D57"/>
                </a:solidFill>
                <a:latin typeface="Arial"/>
                <a:cs typeface="Arial"/>
              </a:rPr>
              <a:t>F16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).</a:t>
            </a:r>
            <a:endParaRPr sz="800">
              <a:latin typeface="Arial"/>
              <a:cs typeface="Arial"/>
            </a:endParaRPr>
          </a:p>
          <a:p>
            <a:pPr marL="38100" marR="73025" indent="635">
              <a:lnSpc>
                <a:spcPct val="100000"/>
              </a:lnSpc>
              <a:spcBef>
                <a:spcPts val="150"/>
              </a:spcBef>
            </a:pPr>
            <a:r>
              <a:rPr dirty="0" sz="800" spc="110">
                <a:solidFill>
                  <a:srgbClr val="009D57"/>
                </a:solidFill>
                <a:latin typeface="Times New Roman"/>
                <a:cs typeface="Times New Roman"/>
              </a:rPr>
              <a:t>c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localización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y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reparación rápidas del primer defecto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son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obligatorias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si se 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desean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conseguir todas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ventajas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del esquema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IT.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continuidad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servicio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es  la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mayor ventaja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que ofrece el</a:t>
            </a:r>
            <a:r>
              <a:rPr dirty="0" sz="800" spc="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sistema.</a:t>
            </a:r>
            <a:endParaRPr sz="800">
              <a:latin typeface="Arial"/>
              <a:cs typeface="Arial"/>
            </a:endParaRPr>
          </a:p>
          <a:p>
            <a:pPr marL="38100" marR="30480" indent="635">
              <a:lnSpc>
                <a:spcPts val="960"/>
              </a:lnSpc>
              <a:spcBef>
                <a:spcPts val="320"/>
              </a:spcBef>
            </a:pP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En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una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red formada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por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1 km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conductores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nuevos, la impedancia 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fuga  (capacitiva) a tierra ZF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es del orden de 3.500 </a:t>
            </a:r>
            <a:r>
              <a:rPr dirty="0" sz="900">
                <a:solidFill>
                  <a:srgbClr val="231F20"/>
                </a:solidFill>
                <a:latin typeface="Symbol"/>
                <a:cs typeface="Symbol"/>
              </a:rPr>
              <a:t></a:t>
            </a:r>
            <a:r>
              <a:rPr dirty="0" sz="90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por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fase. En funcionamiento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normal,  la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corriente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capacitiva</a:t>
            </a:r>
            <a:r>
              <a:rPr dirty="0" baseline="25252" sz="825" spc="-7">
                <a:solidFill>
                  <a:srgbClr val="231F20"/>
                </a:solidFill>
                <a:latin typeface="Arial"/>
                <a:cs typeface="Arial"/>
              </a:rPr>
              <a:t>(1)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a tierra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es por lo</a:t>
            </a:r>
            <a:r>
              <a:rPr dirty="0" sz="800" spc="-6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tanto:</a:t>
            </a:r>
            <a:endParaRPr sz="800">
              <a:latin typeface="Arial"/>
              <a:cs typeface="Arial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539499" y="8064880"/>
            <a:ext cx="1619250" cy="143521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 txBox="1"/>
          <p:nvPr/>
        </p:nvSpPr>
        <p:spPr>
          <a:xfrm>
            <a:off x="3193538" y="8101716"/>
            <a:ext cx="1431925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u="sng" baseline="37037" sz="1125" spc="37" i="1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Arial"/>
                <a:cs typeface="Arial"/>
              </a:rPr>
              <a:t>U</a:t>
            </a:r>
            <a:r>
              <a:rPr dirty="0" u="sng" baseline="43209" sz="675" spc="37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Arial"/>
                <a:cs typeface="Arial"/>
              </a:rPr>
              <a:t>o</a:t>
            </a:r>
            <a:r>
              <a:rPr dirty="0" baseline="43209" sz="675" spc="37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50" spc="20">
                <a:solidFill>
                  <a:srgbClr val="231F20"/>
                </a:solidFill>
                <a:latin typeface="Symbol"/>
                <a:cs typeface="Symbol"/>
              </a:rPr>
              <a:t></a:t>
            </a:r>
            <a:r>
              <a:rPr dirty="0" sz="750" spc="2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baseline="37037" sz="1125" spc="22">
                <a:solidFill>
                  <a:srgbClr val="231F20"/>
                </a:solidFill>
                <a:latin typeface="Arial"/>
                <a:cs typeface="Arial"/>
              </a:rPr>
              <a:t>230 </a:t>
            </a:r>
            <a:r>
              <a:rPr dirty="0" sz="750" spc="20">
                <a:solidFill>
                  <a:srgbClr val="231F20"/>
                </a:solidFill>
                <a:latin typeface="Symbol"/>
                <a:cs typeface="Symbol"/>
              </a:rPr>
              <a:t></a:t>
            </a:r>
            <a:r>
              <a:rPr dirty="0" sz="750" spc="2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750" spc="15">
                <a:solidFill>
                  <a:srgbClr val="231F20"/>
                </a:solidFill>
                <a:latin typeface="Arial"/>
                <a:cs typeface="Arial"/>
              </a:rPr>
              <a:t>66 </a:t>
            </a:r>
            <a:r>
              <a:rPr dirty="0" sz="750" spc="25">
                <a:solidFill>
                  <a:srgbClr val="231F20"/>
                </a:solidFill>
                <a:latin typeface="Arial"/>
                <a:cs typeface="Arial"/>
              </a:rPr>
              <a:t>mA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por</a:t>
            </a:r>
            <a:r>
              <a:rPr dirty="0" sz="800" spc="-9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fase.</a:t>
            </a:r>
            <a:endParaRPr sz="8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526672" y="9703180"/>
            <a:ext cx="2334260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700" spc="-10" b="1" i="1">
                <a:solidFill>
                  <a:srgbClr val="009D57"/>
                </a:solidFill>
                <a:latin typeface="Arial"/>
                <a:cs typeface="Arial"/>
              </a:rPr>
              <a:t>Fig. </a:t>
            </a:r>
            <a:r>
              <a:rPr dirty="0" sz="700" spc="-15" b="1" i="1">
                <a:solidFill>
                  <a:srgbClr val="009D57"/>
                </a:solidFill>
                <a:latin typeface="Arial"/>
                <a:cs typeface="Arial"/>
              </a:rPr>
              <a:t>F16: </a:t>
            </a:r>
            <a:r>
              <a:rPr dirty="0" sz="700" i="1">
                <a:solidFill>
                  <a:srgbClr val="231F20"/>
                </a:solidFill>
                <a:latin typeface="Arial"/>
                <a:cs typeface="Arial"/>
              </a:rPr>
              <a:t>Dispositivo </a:t>
            </a:r>
            <a:r>
              <a:rPr dirty="0" sz="700" spc="5" i="1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700" spc="-5" i="1">
                <a:solidFill>
                  <a:srgbClr val="231F20"/>
                </a:solidFill>
                <a:latin typeface="Arial"/>
                <a:cs typeface="Arial"/>
              </a:rPr>
              <a:t>supervisión </a:t>
            </a:r>
            <a:r>
              <a:rPr dirty="0" sz="700" spc="5" i="1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700" spc="-5" i="1">
                <a:solidFill>
                  <a:srgbClr val="231F20"/>
                </a:solidFill>
                <a:latin typeface="Arial"/>
                <a:cs typeface="Arial"/>
              </a:rPr>
              <a:t>aislamiento </a:t>
            </a:r>
            <a:r>
              <a:rPr dirty="0" sz="700" spc="-15" i="1">
                <a:solidFill>
                  <a:srgbClr val="231F20"/>
                </a:solidFill>
                <a:latin typeface="Arial"/>
                <a:cs typeface="Arial"/>
              </a:rPr>
              <a:t>fases </a:t>
            </a:r>
            <a:r>
              <a:rPr dirty="0" sz="700" spc="-30" i="1">
                <a:solidFill>
                  <a:srgbClr val="231F20"/>
                </a:solidFill>
                <a:latin typeface="Arial"/>
                <a:cs typeface="Arial"/>
              </a:rPr>
              <a:t>a  </a:t>
            </a:r>
            <a:r>
              <a:rPr dirty="0" sz="700" spc="-5" i="1">
                <a:solidFill>
                  <a:srgbClr val="231F20"/>
                </a:solidFill>
                <a:latin typeface="Arial"/>
                <a:cs typeface="Arial"/>
              </a:rPr>
              <a:t>tierra </a:t>
            </a:r>
            <a:r>
              <a:rPr dirty="0" sz="700" spc="5" i="1">
                <a:solidFill>
                  <a:srgbClr val="231F20"/>
                </a:solidFill>
                <a:latin typeface="Arial"/>
                <a:cs typeface="Arial"/>
              </a:rPr>
              <a:t>obligatorio </a:t>
            </a:r>
            <a:r>
              <a:rPr dirty="0" sz="700" spc="-10" i="1">
                <a:solidFill>
                  <a:srgbClr val="231F20"/>
                </a:solidFill>
                <a:latin typeface="Arial"/>
                <a:cs typeface="Arial"/>
              </a:rPr>
              <a:t>en esquemas</a:t>
            </a:r>
            <a:r>
              <a:rPr dirty="0" sz="700" spc="5" i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 spc="-15" i="1">
                <a:solidFill>
                  <a:srgbClr val="231F20"/>
                </a:solidFill>
                <a:latin typeface="Arial"/>
                <a:cs typeface="Arial"/>
              </a:rPr>
              <a:t>IT.</a:t>
            </a:r>
            <a:endParaRPr sz="70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3166220" y="8148418"/>
            <a:ext cx="3832860" cy="2022475"/>
          </a:xfrm>
          <a:prstGeom prst="rect">
            <a:avLst/>
          </a:prstGeom>
        </p:spPr>
        <p:txBody>
          <a:bodyPr wrap="square" lIns="0" tIns="46990" rIns="0" bIns="0" rtlCol="0" vert="horz">
            <a:spAutoFit/>
          </a:bodyPr>
          <a:lstStyle/>
          <a:p>
            <a:pPr marL="90170">
              <a:lnSpc>
                <a:spcPct val="100000"/>
              </a:lnSpc>
              <a:spcBef>
                <a:spcPts val="370"/>
              </a:spcBef>
              <a:tabLst>
                <a:tab pos="313690" algn="l"/>
              </a:tabLst>
            </a:pPr>
            <a:r>
              <a:rPr dirty="0" sz="750" spc="15" i="1">
                <a:solidFill>
                  <a:srgbClr val="231F20"/>
                </a:solidFill>
                <a:latin typeface="Arial"/>
                <a:cs typeface="Arial"/>
              </a:rPr>
              <a:t>Z</a:t>
            </a:r>
            <a:r>
              <a:rPr dirty="0" baseline="-18518" sz="675" spc="22">
                <a:solidFill>
                  <a:srgbClr val="231F20"/>
                </a:solidFill>
                <a:latin typeface="Arial"/>
                <a:cs typeface="Arial"/>
              </a:rPr>
              <a:t>f	</a:t>
            </a:r>
            <a:r>
              <a:rPr dirty="0" sz="750" spc="20">
                <a:solidFill>
                  <a:srgbClr val="231F20"/>
                </a:solidFill>
                <a:latin typeface="Arial"/>
                <a:cs typeface="Arial"/>
              </a:rPr>
              <a:t>3.500</a:t>
            </a:r>
            <a:endParaRPr sz="750">
              <a:latin typeface="Arial"/>
              <a:cs typeface="Arial"/>
            </a:endParaRPr>
          </a:p>
          <a:p>
            <a:pPr marL="38100" marR="132715" indent="635">
              <a:lnSpc>
                <a:spcPct val="100000"/>
              </a:lnSpc>
              <a:spcBef>
                <a:spcPts val="240"/>
              </a:spcBef>
            </a:pP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Durante un defecto 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fase a tierra, tal y como se muestra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en la </a:t>
            </a:r>
            <a:r>
              <a:rPr dirty="0" sz="800" spc="-5" b="1">
                <a:solidFill>
                  <a:srgbClr val="009D57"/>
                </a:solidFill>
                <a:latin typeface="Arial"/>
                <a:cs typeface="Arial"/>
              </a:rPr>
              <a:t>Figura F17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la  página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contigua,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corriente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que atraviesa la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resistencia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del electrodo </a:t>
            </a:r>
            <a:r>
              <a:rPr dirty="0" sz="800" spc="-10" i="1">
                <a:solidFill>
                  <a:srgbClr val="231F20"/>
                </a:solidFill>
                <a:latin typeface="Arial"/>
                <a:cs typeface="Arial"/>
              </a:rPr>
              <a:t>R</a:t>
            </a:r>
            <a:r>
              <a:rPr dirty="0" baseline="-15151" sz="825" spc="-15">
                <a:solidFill>
                  <a:srgbClr val="231F20"/>
                </a:solidFill>
                <a:latin typeface="Arial"/>
                <a:cs typeface="Arial"/>
              </a:rPr>
              <a:t>n</a:t>
            </a:r>
            <a:r>
              <a:rPr dirty="0" sz="800" spc="-10" i="1">
                <a:solidFill>
                  <a:srgbClr val="231F20"/>
                </a:solidFill>
                <a:latin typeface="Arial"/>
                <a:cs typeface="Arial"/>
              </a:rPr>
              <a:t>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es la 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suma vectorial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las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corrientes capacitivas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en las dos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fases correctas.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Debido al  defecto, las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tensiones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las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fases correctas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aumentan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a </a:t>
            </a:r>
            <a:r>
              <a:rPr dirty="0" sz="800" spc="675">
                <a:solidFill>
                  <a:srgbClr val="231F20"/>
                </a:solidFill>
                <a:latin typeface="Times New Roman"/>
                <a:cs typeface="Times New Roman"/>
              </a:rPr>
              <a:t>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tensión 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fase 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normal, 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forma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que las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corrientes capacitivas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aumentan de la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misma cantidad.  Estas corrientes se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desplazan entre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sí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60</a:t>
            </a:r>
            <a:r>
              <a:rPr dirty="0" sz="800" spc="-5">
                <a:solidFill>
                  <a:srgbClr val="231F20"/>
                </a:solidFill>
                <a:latin typeface="Symbol"/>
                <a:cs typeface="Symbol"/>
              </a:rPr>
              <a:t>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, 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forma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que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cuando se suman  vectorialmente,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esto equivale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a 3 </a:t>
            </a:r>
            <a:r>
              <a:rPr dirty="0" sz="800">
                <a:solidFill>
                  <a:srgbClr val="231F20"/>
                </a:solidFill>
                <a:latin typeface="Symbol"/>
                <a:cs typeface="Symbol"/>
              </a:rPr>
              <a:t></a:t>
            </a:r>
            <a:r>
              <a:rPr dirty="0" sz="80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66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mA =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198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mA,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en el</a:t>
            </a:r>
            <a:r>
              <a:rPr dirty="0" sz="800" spc="-4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ejemplo.</a:t>
            </a:r>
            <a:endParaRPr sz="800">
              <a:latin typeface="Arial"/>
              <a:cs typeface="Arial"/>
            </a:endParaRPr>
          </a:p>
          <a:p>
            <a:pPr marL="38100" marR="302895" indent="635">
              <a:lnSpc>
                <a:spcPct val="100000"/>
              </a:lnSpc>
              <a:spcBef>
                <a:spcPts val="290"/>
              </a:spcBef>
            </a:pP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tensión de defecto </a:t>
            </a:r>
            <a:r>
              <a:rPr dirty="0" sz="800" i="1">
                <a:solidFill>
                  <a:srgbClr val="231F20"/>
                </a:solidFill>
                <a:latin typeface="Arial"/>
                <a:cs typeface="Arial"/>
              </a:rPr>
              <a:t>U</a:t>
            </a:r>
            <a:r>
              <a:rPr dirty="0" baseline="-15151" sz="825">
                <a:solidFill>
                  <a:srgbClr val="231F20"/>
                </a:solidFill>
                <a:latin typeface="Arial"/>
                <a:cs typeface="Arial"/>
              </a:rPr>
              <a:t>f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es por lo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tanto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igual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198 </a:t>
            </a:r>
            <a:r>
              <a:rPr dirty="0" sz="800">
                <a:solidFill>
                  <a:srgbClr val="231F20"/>
                </a:solidFill>
                <a:latin typeface="Symbol"/>
                <a:cs typeface="Symbol"/>
              </a:rPr>
              <a:t></a:t>
            </a:r>
            <a:r>
              <a:rPr dirty="0" sz="80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5 </a:t>
            </a:r>
            <a:r>
              <a:rPr dirty="0" sz="800">
                <a:solidFill>
                  <a:srgbClr val="231F20"/>
                </a:solidFill>
                <a:latin typeface="Symbol"/>
                <a:cs typeface="Symbol"/>
              </a:rPr>
              <a:t></a:t>
            </a:r>
            <a:r>
              <a:rPr dirty="0" sz="80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103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=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0,99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V,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lo que  naturalmente es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perjudicial.</a:t>
            </a:r>
            <a:endParaRPr sz="800">
              <a:latin typeface="Arial"/>
              <a:cs typeface="Arial"/>
            </a:endParaRPr>
          </a:p>
          <a:p>
            <a:pPr marL="38100" marR="30480" indent="635">
              <a:lnSpc>
                <a:spcPts val="960"/>
              </a:lnSpc>
              <a:spcBef>
                <a:spcPts val="325"/>
              </a:spcBef>
            </a:pP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corriente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cortocircuito a tierra se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obtiene por la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suma vectorial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la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corriente 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resistencia-neutro </a:t>
            </a:r>
            <a:r>
              <a:rPr dirty="0" sz="900" i="1">
                <a:solidFill>
                  <a:srgbClr val="231F20"/>
                </a:solidFill>
                <a:latin typeface="Times New Roman"/>
                <a:cs typeface="Times New Roman"/>
              </a:rPr>
              <a:t>I</a:t>
            </a:r>
            <a:r>
              <a:rPr dirty="0" baseline="-15151" sz="825">
                <a:solidFill>
                  <a:srgbClr val="231F20"/>
                </a:solidFill>
                <a:latin typeface="Arial"/>
                <a:cs typeface="Arial"/>
              </a:rPr>
              <a:t>d1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(=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153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mA) y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corriente capacitiva </a:t>
            </a:r>
            <a:r>
              <a:rPr dirty="0" sz="900" spc="-5" i="1">
                <a:solidFill>
                  <a:srgbClr val="231F20"/>
                </a:solidFill>
                <a:latin typeface="Times New Roman"/>
                <a:cs typeface="Times New Roman"/>
              </a:rPr>
              <a:t>I</a:t>
            </a:r>
            <a:r>
              <a:rPr dirty="0" baseline="-15151" sz="825" spc="-7">
                <a:solidFill>
                  <a:srgbClr val="231F20"/>
                </a:solidFill>
                <a:latin typeface="Arial"/>
                <a:cs typeface="Arial"/>
              </a:rPr>
              <a:t>d2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(198</a:t>
            </a:r>
            <a:r>
              <a:rPr dirty="0" sz="800" spc="1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mA).</a:t>
            </a:r>
            <a:endParaRPr sz="800">
              <a:latin typeface="Arial"/>
              <a:cs typeface="Arial"/>
            </a:endParaRPr>
          </a:p>
          <a:p>
            <a:pPr marL="38100" marR="142240" indent="635">
              <a:lnSpc>
                <a:spcPct val="100000"/>
              </a:lnSpc>
              <a:spcBef>
                <a:spcPts val="254"/>
              </a:spcBef>
            </a:pP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Puesto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que las partes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conductoras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activas de la instalación están directamente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a  tierra,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impedancia neutra </a:t>
            </a:r>
            <a:r>
              <a:rPr dirty="0" sz="800" i="1">
                <a:solidFill>
                  <a:srgbClr val="231F20"/>
                </a:solidFill>
                <a:latin typeface="Arial"/>
                <a:cs typeface="Arial"/>
              </a:rPr>
              <a:t>Z</a:t>
            </a:r>
            <a:r>
              <a:rPr dirty="0" baseline="-15151" sz="825">
                <a:solidFill>
                  <a:srgbClr val="231F20"/>
                </a:solidFill>
                <a:latin typeface="Arial"/>
                <a:cs typeface="Arial"/>
              </a:rPr>
              <a:t>ct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no afecta prácticamente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generación de las 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tensiones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contacto a tierra.</a:t>
            </a:r>
            <a:endParaRPr sz="80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526672" y="10132949"/>
            <a:ext cx="2087245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(1)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La 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corriente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fuga a tierra resistiva a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través</a:t>
            </a:r>
            <a:r>
              <a:rPr dirty="0" sz="700" spc="-5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del  aislamiento 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se considera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irrelevante en el</a:t>
            </a:r>
            <a:r>
              <a:rPr dirty="0" sz="700" spc="-4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ejemplo.</a:t>
            </a:r>
            <a:endParaRPr sz="70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528196" y="10456164"/>
            <a:ext cx="1558925" cy="1168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">
                <a:solidFill>
                  <a:srgbClr val="231F20"/>
                </a:solidFill>
                <a:latin typeface="Arial"/>
                <a:cs typeface="Arial"/>
              </a:rPr>
              <a:t>Guía </a:t>
            </a:r>
            <a:r>
              <a:rPr dirty="0" sz="600" spc="-5">
                <a:solidFill>
                  <a:srgbClr val="231F20"/>
                </a:solidFill>
                <a:latin typeface="Arial"/>
                <a:cs typeface="Arial"/>
              </a:rPr>
              <a:t>de diseño de instalaciones eléctricas</a:t>
            </a:r>
            <a:r>
              <a:rPr dirty="0" sz="600" spc="-4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600" spc="-5">
                <a:solidFill>
                  <a:srgbClr val="231F20"/>
                </a:solidFill>
                <a:latin typeface="Arial"/>
                <a:cs typeface="Arial"/>
              </a:rPr>
              <a:t>08</a:t>
            </a:r>
            <a:endParaRPr sz="600">
              <a:latin typeface="Arial"/>
              <a:cs typeface="Arial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3641067" y="10508992"/>
            <a:ext cx="113884" cy="11807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/>
          <p:nvPr/>
        </p:nvSpPr>
        <p:spPr>
          <a:xfrm>
            <a:off x="3554924" y="10441380"/>
            <a:ext cx="450037" cy="18249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/>
          <p:nvPr/>
        </p:nvSpPr>
        <p:spPr>
          <a:xfrm>
            <a:off x="3632546" y="10532262"/>
            <a:ext cx="108064" cy="9560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8" name="object 28"/>
          <p:cNvSpPr/>
          <p:nvPr/>
        </p:nvSpPr>
        <p:spPr>
          <a:xfrm>
            <a:off x="3649733" y="10532261"/>
            <a:ext cx="88895" cy="71589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9" name="object 29"/>
          <p:cNvSpPr txBox="1"/>
          <p:nvPr/>
        </p:nvSpPr>
        <p:spPr>
          <a:xfrm>
            <a:off x="6394072" y="10456164"/>
            <a:ext cx="640080" cy="1168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">
                <a:solidFill>
                  <a:srgbClr val="231F20"/>
                </a:solidFill>
                <a:latin typeface="Arial"/>
                <a:cs typeface="Arial"/>
              </a:rPr>
              <a:t>Schneider</a:t>
            </a:r>
            <a:r>
              <a:rPr dirty="0" sz="600" spc="-6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600">
                <a:solidFill>
                  <a:srgbClr val="231F20"/>
                </a:solidFill>
                <a:latin typeface="Arial"/>
                <a:cs typeface="Arial"/>
              </a:rPr>
              <a:t>Electric</a:t>
            </a:r>
            <a:endParaRPr sz="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325745" y="0"/>
            <a:ext cx="230504" cy="2926080"/>
          </a:xfrm>
          <a:custGeom>
            <a:avLst/>
            <a:gdLst/>
            <a:ahLst/>
            <a:cxnLst/>
            <a:rect l="l" t="t" r="r" b="b"/>
            <a:pathLst>
              <a:path w="230504" h="2926080">
                <a:moveTo>
                  <a:pt x="0" y="2925825"/>
                </a:moveTo>
                <a:lnTo>
                  <a:pt x="230250" y="2925825"/>
                </a:lnTo>
                <a:lnTo>
                  <a:pt x="230250" y="0"/>
                </a:lnTo>
                <a:lnTo>
                  <a:pt x="0" y="0"/>
                </a:lnTo>
                <a:lnTo>
                  <a:pt x="0" y="2925825"/>
                </a:lnTo>
                <a:close/>
              </a:path>
            </a:pathLst>
          </a:custGeom>
          <a:solidFill>
            <a:srgbClr val="009D5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7325745" y="3322065"/>
            <a:ext cx="230504" cy="7371080"/>
          </a:xfrm>
          <a:custGeom>
            <a:avLst/>
            <a:gdLst/>
            <a:ahLst/>
            <a:cxnLst/>
            <a:rect l="l" t="t" r="r" b="b"/>
            <a:pathLst>
              <a:path w="230504" h="7371080">
                <a:moveTo>
                  <a:pt x="0" y="7370829"/>
                </a:moveTo>
                <a:lnTo>
                  <a:pt x="230250" y="7370829"/>
                </a:lnTo>
                <a:lnTo>
                  <a:pt x="230250" y="0"/>
                </a:lnTo>
                <a:lnTo>
                  <a:pt x="0" y="0"/>
                </a:lnTo>
                <a:lnTo>
                  <a:pt x="0" y="7370829"/>
                </a:lnTo>
                <a:close/>
              </a:path>
            </a:pathLst>
          </a:custGeom>
          <a:solidFill>
            <a:srgbClr val="009D5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0" y="1338389"/>
            <a:ext cx="7019925" cy="0"/>
          </a:xfrm>
          <a:custGeom>
            <a:avLst/>
            <a:gdLst/>
            <a:ahLst/>
            <a:cxnLst/>
            <a:rect l="l" t="t" r="r" b="b"/>
            <a:pathLst>
              <a:path w="7019925" h="0">
                <a:moveTo>
                  <a:pt x="0" y="0"/>
                </a:moveTo>
                <a:lnTo>
                  <a:pt x="7019674" y="0"/>
                </a:lnTo>
              </a:path>
            </a:pathLst>
          </a:custGeom>
          <a:ln w="10286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0" y="10409999"/>
            <a:ext cx="7020559" cy="0"/>
          </a:xfrm>
          <a:custGeom>
            <a:avLst/>
            <a:gdLst/>
            <a:ahLst/>
            <a:cxnLst/>
            <a:rect l="l" t="t" r="r" b="b"/>
            <a:pathLst>
              <a:path w="7020559" h="0">
                <a:moveTo>
                  <a:pt x="0" y="0"/>
                </a:moveTo>
                <a:lnTo>
                  <a:pt x="7020436" y="0"/>
                </a:lnTo>
              </a:path>
            </a:pathLst>
          </a:custGeom>
          <a:ln w="10287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5902665" y="7423414"/>
            <a:ext cx="87630" cy="0"/>
          </a:xfrm>
          <a:custGeom>
            <a:avLst/>
            <a:gdLst/>
            <a:ahLst/>
            <a:cxnLst/>
            <a:rect l="l" t="t" r="r" b="b"/>
            <a:pathLst>
              <a:path w="87629" h="0">
                <a:moveTo>
                  <a:pt x="0" y="0"/>
                </a:moveTo>
                <a:lnTo>
                  <a:pt x="87171" y="0"/>
                </a:lnTo>
              </a:path>
            </a:pathLst>
          </a:custGeom>
          <a:ln w="491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5841122" y="7555678"/>
            <a:ext cx="307975" cy="0"/>
          </a:xfrm>
          <a:custGeom>
            <a:avLst/>
            <a:gdLst/>
            <a:ahLst/>
            <a:cxnLst/>
            <a:rect l="l" t="t" r="r" b="b"/>
            <a:pathLst>
              <a:path w="307975" h="0">
                <a:moveTo>
                  <a:pt x="0" y="0"/>
                </a:moveTo>
                <a:lnTo>
                  <a:pt x="307483" y="0"/>
                </a:lnTo>
              </a:path>
            </a:pathLst>
          </a:custGeom>
          <a:ln w="6188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3203959" y="3558857"/>
            <a:ext cx="3816985" cy="0"/>
          </a:xfrm>
          <a:custGeom>
            <a:avLst/>
            <a:gdLst/>
            <a:ahLst/>
            <a:cxnLst/>
            <a:rect l="l" t="t" r="r" b="b"/>
            <a:pathLst>
              <a:path w="3816984" h="0">
                <a:moveTo>
                  <a:pt x="0" y="0"/>
                </a:moveTo>
                <a:lnTo>
                  <a:pt x="3816477" y="0"/>
                </a:lnTo>
              </a:path>
            </a:pathLst>
          </a:custGeom>
          <a:ln w="25526">
            <a:solidFill>
              <a:srgbClr val="009D5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 txBox="1"/>
          <p:nvPr/>
        </p:nvSpPr>
        <p:spPr>
          <a:xfrm>
            <a:off x="527307" y="237870"/>
            <a:ext cx="2091055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-15" b="1">
                <a:solidFill>
                  <a:srgbClr val="009D57"/>
                </a:solidFill>
                <a:latin typeface="Arial"/>
                <a:cs typeface="Arial"/>
              </a:rPr>
              <a:t>F </a:t>
            </a:r>
            <a:r>
              <a:rPr dirty="0" sz="800" spc="55" b="1">
                <a:solidFill>
                  <a:srgbClr val="009D57"/>
                </a:solidFill>
                <a:latin typeface="Arial"/>
                <a:cs typeface="Arial"/>
              </a:rPr>
              <a:t>- </a:t>
            </a:r>
            <a:r>
              <a:rPr dirty="0" sz="800" b="1">
                <a:solidFill>
                  <a:srgbClr val="009D57"/>
                </a:solidFill>
                <a:latin typeface="Arial"/>
                <a:cs typeface="Arial"/>
              </a:rPr>
              <a:t>Protección contra descargas</a:t>
            </a:r>
            <a:r>
              <a:rPr dirty="0" sz="800" spc="-40" b="1">
                <a:solidFill>
                  <a:srgbClr val="009D57"/>
                </a:solidFill>
                <a:latin typeface="Arial"/>
                <a:cs typeface="Arial"/>
              </a:rPr>
              <a:t> </a:t>
            </a:r>
            <a:r>
              <a:rPr dirty="0" sz="800" b="1">
                <a:solidFill>
                  <a:srgbClr val="009D57"/>
                </a:solidFill>
                <a:latin typeface="Arial"/>
                <a:cs typeface="Arial"/>
              </a:rPr>
              <a:t>eléctricas</a:t>
            </a:r>
            <a:endParaRPr sz="8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191259" y="212597"/>
            <a:ext cx="3776345" cy="574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800" spc="-5" b="1">
                <a:solidFill>
                  <a:srgbClr val="BCBEC0"/>
                </a:solidFill>
                <a:latin typeface="Arial"/>
                <a:cs typeface="Arial"/>
              </a:rPr>
              <a:t>3 </a:t>
            </a:r>
            <a:r>
              <a:rPr dirty="0" sz="1800" b="1">
                <a:solidFill>
                  <a:srgbClr val="BCBEC0"/>
                </a:solidFill>
                <a:latin typeface="Arial"/>
                <a:cs typeface="Arial"/>
              </a:rPr>
              <a:t>Protección </a:t>
            </a:r>
            <a:r>
              <a:rPr dirty="0" sz="1800" spc="10" b="1">
                <a:solidFill>
                  <a:srgbClr val="BCBEC0"/>
                </a:solidFill>
                <a:latin typeface="Arial"/>
                <a:cs typeface="Arial"/>
              </a:rPr>
              <a:t>contra </a:t>
            </a:r>
            <a:r>
              <a:rPr dirty="0" sz="1800" spc="-25" b="1">
                <a:solidFill>
                  <a:srgbClr val="BCBEC0"/>
                </a:solidFill>
                <a:latin typeface="Arial"/>
                <a:cs typeface="Arial"/>
              </a:rPr>
              <a:t>los</a:t>
            </a:r>
            <a:r>
              <a:rPr dirty="0" sz="1800" spc="-65" b="1">
                <a:solidFill>
                  <a:srgbClr val="BCBEC0"/>
                </a:solidFill>
                <a:latin typeface="Arial"/>
                <a:cs typeface="Arial"/>
              </a:rPr>
              <a:t> </a:t>
            </a:r>
            <a:r>
              <a:rPr dirty="0" sz="1800" spc="10" b="1">
                <a:solidFill>
                  <a:srgbClr val="BCBEC0"/>
                </a:solidFill>
                <a:latin typeface="Arial"/>
                <a:cs typeface="Arial"/>
              </a:rPr>
              <a:t>contactos  </a:t>
            </a:r>
            <a:r>
              <a:rPr dirty="0" sz="1800" spc="-10" b="1">
                <a:solidFill>
                  <a:srgbClr val="BCBEC0"/>
                </a:solidFill>
                <a:latin typeface="Arial"/>
                <a:cs typeface="Arial"/>
              </a:rPr>
              <a:t>indirectos</a:t>
            </a:r>
            <a:endParaRPr sz="18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191259" y="3361435"/>
            <a:ext cx="2893695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 spc="-10" b="1" i="1">
                <a:solidFill>
                  <a:srgbClr val="009D57"/>
                </a:solidFill>
                <a:latin typeface="Arial"/>
                <a:cs typeface="Arial"/>
              </a:rPr>
              <a:t>Fig. </a:t>
            </a:r>
            <a:r>
              <a:rPr dirty="0" sz="700" spc="-15" b="1" i="1">
                <a:solidFill>
                  <a:srgbClr val="009D57"/>
                </a:solidFill>
                <a:latin typeface="Arial"/>
                <a:cs typeface="Arial"/>
              </a:rPr>
              <a:t>F17: </a:t>
            </a:r>
            <a:r>
              <a:rPr dirty="0" sz="700" i="1">
                <a:solidFill>
                  <a:srgbClr val="231F20"/>
                </a:solidFill>
                <a:latin typeface="Arial"/>
                <a:cs typeface="Arial"/>
              </a:rPr>
              <a:t>Recorrido </a:t>
            </a:r>
            <a:r>
              <a:rPr dirty="0" sz="700" spc="5" i="1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700" spc="-15" i="1">
                <a:solidFill>
                  <a:srgbClr val="231F20"/>
                </a:solidFill>
                <a:latin typeface="Arial"/>
                <a:cs typeface="Arial"/>
              </a:rPr>
              <a:t>la </a:t>
            </a:r>
            <a:r>
              <a:rPr dirty="0" sz="700" i="1">
                <a:solidFill>
                  <a:srgbClr val="231F20"/>
                </a:solidFill>
                <a:latin typeface="Arial"/>
                <a:cs typeface="Arial"/>
              </a:rPr>
              <a:t>corriente del primer </a:t>
            </a:r>
            <a:r>
              <a:rPr dirty="0" sz="700" spc="10" i="1">
                <a:solidFill>
                  <a:srgbClr val="231F20"/>
                </a:solidFill>
                <a:latin typeface="Arial"/>
                <a:cs typeface="Arial"/>
              </a:rPr>
              <a:t>defecto </a:t>
            </a:r>
            <a:r>
              <a:rPr dirty="0" sz="700" spc="-10" i="1">
                <a:solidFill>
                  <a:srgbClr val="231F20"/>
                </a:solidFill>
                <a:latin typeface="Arial"/>
                <a:cs typeface="Arial"/>
              </a:rPr>
              <a:t>en </a:t>
            </a:r>
            <a:r>
              <a:rPr dirty="0" sz="700" spc="-5" i="1">
                <a:solidFill>
                  <a:srgbClr val="231F20"/>
                </a:solidFill>
                <a:latin typeface="Arial"/>
                <a:cs typeface="Arial"/>
              </a:rPr>
              <a:t>un esquema</a:t>
            </a:r>
            <a:r>
              <a:rPr dirty="0" sz="700" spc="105" i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 spc="-15" i="1">
                <a:solidFill>
                  <a:srgbClr val="231F20"/>
                </a:solidFill>
                <a:latin typeface="Arial"/>
                <a:cs typeface="Arial"/>
              </a:rPr>
              <a:t>IT.</a:t>
            </a:r>
            <a:endParaRPr sz="700">
              <a:latin typeface="Arial"/>
              <a:cs typeface="Arial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4579065" y="1567014"/>
            <a:ext cx="2044064" cy="0"/>
          </a:xfrm>
          <a:custGeom>
            <a:avLst/>
            <a:gdLst/>
            <a:ahLst/>
            <a:cxnLst/>
            <a:rect l="l" t="t" r="r" b="b"/>
            <a:pathLst>
              <a:path w="2044065" h="0">
                <a:moveTo>
                  <a:pt x="0" y="0"/>
                </a:moveTo>
                <a:lnTo>
                  <a:pt x="2044014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4103487" y="1567014"/>
            <a:ext cx="262890" cy="0"/>
          </a:xfrm>
          <a:custGeom>
            <a:avLst/>
            <a:gdLst/>
            <a:ahLst/>
            <a:cxnLst/>
            <a:rect l="l" t="t" r="r" b="b"/>
            <a:pathLst>
              <a:path w="262889" h="0">
                <a:moveTo>
                  <a:pt x="0" y="0"/>
                </a:moveTo>
                <a:lnTo>
                  <a:pt x="262775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3535417" y="1539595"/>
            <a:ext cx="364490" cy="364490"/>
          </a:xfrm>
          <a:custGeom>
            <a:avLst/>
            <a:gdLst/>
            <a:ahLst/>
            <a:cxnLst/>
            <a:rect l="l" t="t" r="r" b="b"/>
            <a:pathLst>
              <a:path w="364489" h="364489">
                <a:moveTo>
                  <a:pt x="364045" y="182029"/>
                </a:moveTo>
                <a:lnTo>
                  <a:pt x="357544" y="133642"/>
                </a:lnTo>
                <a:lnTo>
                  <a:pt x="339196" y="90160"/>
                </a:lnTo>
                <a:lnTo>
                  <a:pt x="310737" y="53319"/>
                </a:lnTo>
                <a:lnTo>
                  <a:pt x="273899" y="24854"/>
                </a:lnTo>
                <a:lnTo>
                  <a:pt x="230419" y="6503"/>
                </a:lnTo>
                <a:lnTo>
                  <a:pt x="182029" y="0"/>
                </a:lnTo>
                <a:lnTo>
                  <a:pt x="133638" y="6503"/>
                </a:lnTo>
                <a:lnTo>
                  <a:pt x="90154" y="24854"/>
                </a:lnTo>
                <a:lnTo>
                  <a:pt x="53314" y="53319"/>
                </a:lnTo>
                <a:lnTo>
                  <a:pt x="24852" y="90160"/>
                </a:lnTo>
                <a:lnTo>
                  <a:pt x="6502" y="133642"/>
                </a:lnTo>
                <a:lnTo>
                  <a:pt x="0" y="182029"/>
                </a:lnTo>
                <a:lnTo>
                  <a:pt x="6502" y="230423"/>
                </a:lnTo>
                <a:lnTo>
                  <a:pt x="24852" y="273905"/>
                </a:lnTo>
                <a:lnTo>
                  <a:pt x="53314" y="310742"/>
                </a:lnTo>
                <a:lnTo>
                  <a:pt x="90154" y="339199"/>
                </a:lnTo>
                <a:lnTo>
                  <a:pt x="133638" y="357545"/>
                </a:lnTo>
                <a:lnTo>
                  <a:pt x="182029" y="364045"/>
                </a:lnTo>
                <a:lnTo>
                  <a:pt x="230419" y="357545"/>
                </a:lnTo>
                <a:lnTo>
                  <a:pt x="273899" y="339199"/>
                </a:lnTo>
                <a:lnTo>
                  <a:pt x="310737" y="310742"/>
                </a:lnTo>
                <a:lnTo>
                  <a:pt x="339196" y="273905"/>
                </a:lnTo>
                <a:lnTo>
                  <a:pt x="357544" y="230423"/>
                </a:lnTo>
                <a:lnTo>
                  <a:pt x="364045" y="182029"/>
                </a:lnTo>
                <a:close/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3821649" y="1537690"/>
            <a:ext cx="364490" cy="364490"/>
          </a:xfrm>
          <a:custGeom>
            <a:avLst/>
            <a:gdLst/>
            <a:ahLst/>
            <a:cxnLst/>
            <a:rect l="l" t="t" r="r" b="b"/>
            <a:pathLst>
              <a:path w="364489" h="364489">
                <a:moveTo>
                  <a:pt x="364045" y="182016"/>
                </a:moveTo>
                <a:lnTo>
                  <a:pt x="357544" y="133626"/>
                </a:lnTo>
                <a:lnTo>
                  <a:pt x="339196" y="90145"/>
                </a:lnTo>
                <a:lnTo>
                  <a:pt x="310737" y="53308"/>
                </a:lnTo>
                <a:lnTo>
                  <a:pt x="273899" y="24848"/>
                </a:lnTo>
                <a:lnTo>
                  <a:pt x="230419" y="6501"/>
                </a:lnTo>
                <a:lnTo>
                  <a:pt x="182029" y="0"/>
                </a:lnTo>
                <a:lnTo>
                  <a:pt x="133642" y="6501"/>
                </a:lnTo>
                <a:lnTo>
                  <a:pt x="90160" y="24848"/>
                </a:lnTo>
                <a:lnTo>
                  <a:pt x="53319" y="53308"/>
                </a:lnTo>
                <a:lnTo>
                  <a:pt x="24854" y="90145"/>
                </a:lnTo>
                <a:lnTo>
                  <a:pt x="6503" y="133626"/>
                </a:lnTo>
                <a:lnTo>
                  <a:pt x="0" y="182016"/>
                </a:lnTo>
                <a:lnTo>
                  <a:pt x="6503" y="230406"/>
                </a:lnTo>
                <a:lnTo>
                  <a:pt x="24854" y="273887"/>
                </a:lnTo>
                <a:lnTo>
                  <a:pt x="53319" y="310724"/>
                </a:lnTo>
                <a:lnTo>
                  <a:pt x="90160" y="339184"/>
                </a:lnTo>
                <a:lnTo>
                  <a:pt x="133642" y="357531"/>
                </a:lnTo>
                <a:lnTo>
                  <a:pt x="182029" y="364032"/>
                </a:lnTo>
                <a:lnTo>
                  <a:pt x="230419" y="357531"/>
                </a:lnTo>
                <a:lnTo>
                  <a:pt x="273899" y="339184"/>
                </a:lnTo>
                <a:lnTo>
                  <a:pt x="310737" y="310724"/>
                </a:lnTo>
                <a:lnTo>
                  <a:pt x="339196" y="273887"/>
                </a:lnTo>
                <a:lnTo>
                  <a:pt x="357544" y="230406"/>
                </a:lnTo>
                <a:lnTo>
                  <a:pt x="364045" y="182016"/>
                </a:lnTo>
                <a:close/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 txBox="1"/>
          <p:nvPr/>
        </p:nvSpPr>
        <p:spPr>
          <a:xfrm>
            <a:off x="4899716" y="2860734"/>
            <a:ext cx="180975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baseline="10416" sz="1200" spc="-7" i="1">
                <a:solidFill>
                  <a:srgbClr val="009D57"/>
                </a:solidFill>
                <a:latin typeface="Times New Roman"/>
                <a:cs typeface="Times New Roman"/>
              </a:rPr>
              <a:t>I</a:t>
            </a:r>
            <a:r>
              <a:rPr dirty="0" sz="500" spc="-5">
                <a:solidFill>
                  <a:srgbClr val="009D57"/>
                </a:solidFill>
                <a:latin typeface="Arial"/>
                <a:cs typeface="Arial"/>
              </a:rPr>
              <a:t>d2</a:t>
            </a:r>
            <a:endParaRPr sz="5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4116534" y="2001315"/>
            <a:ext cx="180975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baseline="10416" sz="1200" spc="-7" i="1">
                <a:solidFill>
                  <a:srgbClr val="009D57"/>
                </a:solidFill>
                <a:latin typeface="Times New Roman"/>
                <a:cs typeface="Times New Roman"/>
              </a:rPr>
              <a:t>I</a:t>
            </a:r>
            <a:r>
              <a:rPr dirty="0" sz="500" spc="-5">
                <a:solidFill>
                  <a:srgbClr val="009D57"/>
                </a:solidFill>
                <a:latin typeface="Arial"/>
                <a:cs typeface="Arial"/>
              </a:rPr>
              <a:t>d1</a:t>
            </a:r>
            <a:endParaRPr sz="5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6008971" y="1438235"/>
            <a:ext cx="415290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baseline="10416" sz="1200" spc="-7" i="1">
                <a:solidFill>
                  <a:srgbClr val="009D57"/>
                </a:solidFill>
                <a:latin typeface="Times New Roman"/>
                <a:cs typeface="Times New Roman"/>
              </a:rPr>
              <a:t>I</a:t>
            </a:r>
            <a:r>
              <a:rPr dirty="0" sz="500" spc="-5">
                <a:solidFill>
                  <a:srgbClr val="009D57"/>
                </a:solidFill>
                <a:latin typeface="Arial"/>
                <a:cs typeface="Arial"/>
              </a:rPr>
              <a:t>d1 </a:t>
            </a:r>
            <a:r>
              <a:rPr dirty="0" baseline="11904" sz="1050">
                <a:solidFill>
                  <a:srgbClr val="009D57"/>
                </a:solidFill>
                <a:latin typeface="Arial"/>
                <a:cs typeface="Arial"/>
              </a:rPr>
              <a:t>+</a:t>
            </a:r>
            <a:r>
              <a:rPr dirty="0" baseline="11904" sz="1050" spc="135">
                <a:solidFill>
                  <a:srgbClr val="009D57"/>
                </a:solidFill>
                <a:latin typeface="Arial"/>
                <a:cs typeface="Arial"/>
              </a:rPr>
              <a:t> </a:t>
            </a:r>
            <a:r>
              <a:rPr dirty="0" baseline="10416" sz="1200" spc="-7" i="1">
                <a:solidFill>
                  <a:srgbClr val="009D57"/>
                </a:solidFill>
                <a:latin typeface="Times New Roman"/>
                <a:cs typeface="Times New Roman"/>
              </a:rPr>
              <a:t>I</a:t>
            </a:r>
            <a:r>
              <a:rPr dirty="0" sz="500" spc="-5">
                <a:solidFill>
                  <a:srgbClr val="009D57"/>
                </a:solidFill>
                <a:latin typeface="Arial"/>
                <a:cs typeface="Arial"/>
              </a:rPr>
              <a:t>d2</a:t>
            </a:r>
            <a:endParaRPr sz="500">
              <a:latin typeface="Arial"/>
              <a:cs typeface="Arial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4579065" y="1871827"/>
            <a:ext cx="2044064" cy="0"/>
          </a:xfrm>
          <a:custGeom>
            <a:avLst/>
            <a:gdLst/>
            <a:ahLst/>
            <a:cxnLst/>
            <a:rect l="l" t="t" r="r" b="b"/>
            <a:pathLst>
              <a:path w="2044065" h="0">
                <a:moveTo>
                  <a:pt x="0" y="0"/>
                </a:moveTo>
                <a:lnTo>
                  <a:pt x="2044014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4103487" y="1871827"/>
            <a:ext cx="262890" cy="0"/>
          </a:xfrm>
          <a:custGeom>
            <a:avLst/>
            <a:gdLst/>
            <a:ahLst/>
            <a:cxnLst/>
            <a:rect l="l" t="t" r="r" b="b"/>
            <a:pathLst>
              <a:path w="262889" h="0">
                <a:moveTo>
                  <a:pt x="0" y="0"/>
                </a:moveTo>
                <a:lnTo>
                  <a:pt x="262775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4579065" y="1670113"/>
            <a:ext cx="2044064" cy="0"/>
          </a:xfrm>
          <a:custGeom>
            <a:avLst/>
            <a:gdLst/>
            <a:ahLst/>
            <a:cxnLst/>
            <a:rect l="l" t="t" r="r" b="b"/>
            <a:pathLst>
              <a:path w="2044065" h="0">
                <a:moveTo>
                  <a:pt x="0" y="0"/>
                </a:moveTo>
                <a:lnTo>
                  <a:pt x="2044014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4180018" y="1670113"/>
            <a:ext cx="186690" cy="0"/>
          </a:xfrm>
          <a:custGeom>
            <a:avLst/>
            <a:gdLst/>
            <a:ahLst/>
            <a:cxnLst/>
            <a:rect l="l" t="t" r="r" b="b"/>
            <a:pathLst>
              <a:path w="186689" h="0">
                <a:moveTo>
                  <a:pt x="0" y="0"/>
                </a:moveTo>
                <a:lnTo>
                  <a:pt x="186245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/>
          <p:nvPr/>
        </p:nvSpPr>
        <p:spPr>
          <a:xfrm>
            <a:off x="4579065" y="1770963"/>
            <a:ext cx="2044064" cy="0"/>
          </a:xfrm>
          <a:custGeom>
            <a:avLst/>
            <a:gdLst/>
            <a:ahLst/>
            <a:cxnLst/>
            <a:rect l="l" t="t" r="r" b="b"/>
            <a:pathLst>
              <a:path w="2044065" h="0">
                <a:moveTo>
                  <a:pt x="0" y="0"/>
                </a:moveTo>
                <a:lnTo>
                  <a:pt x="2044014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/>
          <p:nvPr/>
        </p:nvSpPr>
        <p:spPr>
          <a:xfrm>
            <a:off x="4180018" y="1770963"/>
            <a:ext cx="186690" cy="0"/>
          </a:xfrm>
          <a:custGeom>
            <a:avLst/>
            <a:gdLst/>
            <a:ahLst/>
            <a:cxnLst/>
            <a:rect l="l" t="t" r="r" b="b"/>
            <a:pathLst>
              <a:path w="186689" h="0">
                <a:moveTo>
                  <a:pt x="0" y="0"/>
                </a:moveTo>
                <a:lnTo>
                  <a:pt x="186245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/>
          <p:nvPr/>
        </p:nvSpPr>
        <p:spPr>
          <a:xfrm>
            <a:off x="6505578" y="1569326"/>
            <a:ext cx="0" cy="657225"/>
          </a:xfrm>
          <a:custGeom>
            <a:avLst/>
            <a:gdLst/>
            <a:ahLst/>
            <a:cxnLst/>
            <a:rect l="l" t="t" r="r" b="b"/>
            <a:pathLst>
              <a:path w="0" h="657225">
                <a:moveTo>
                  <a:pt x="0" y="0"/>
                </a:moveTo>
                <a:lnTo>
                  <a:pt x="0" y="656843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/>
          <p:nvPr/>
        </p:nvSpPr>
        <p:spPr>
          <a:xfrm>
            <a:off x="6505578" y="2438958"/>
            <a:ext cx="0" cy="247015"/>
          </a:xfrm>
          <a:custGeom>
            <a:avLst/>
            <a:gdLst/>
            <a:ahLst/>
            <a:cxnLst/>
            <a:rect l="l" t="t" r="r" b="b"/>
            <a:pathLst>
              <a:path w="0" h="247014">
                <a:moveTo>
                  <a:pt x="0" y="0"/>
                </a:moveTo>
                <a:lnTo>
                  <a:pt x="0" y="246519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/>
          <p:nvPr/>
        </p:nvSpPr>
        <p:spPr>
          <a:xfrm>
            <a:off x="6403966" y="1670938"/>
            <a:ext cx="0" cy="555625"/>
          </a:xfrm>
          <a:custGeom>
            <a:avLst/>
            <a:gdLst/>
            <a:ahLst/>
            <a:cxnLst/>
            <a:rect l="l" t="t" r="r" b="b"/>
            <a:pathLst>
              <a:path w="0" h="555625">
                <a:moveTo>
                  <a:pt x="0" y="0"/>
                </a:moveTo>
                <a:lnTo>
                  <a:pt x="0" y="555231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8" name="object 28"/>
          <p:cNvSpPr/>
          <p:nvPr/>
        </p:nvSpPr>
        <p:spPr>
          <a:xfrm>
            <a:off x="6403966" y="2438958"/>
            <a:ext cx="0" cy="247015"/>
          </a:xfrm>
          <a:custGeom>
            <a:avLst/>
            <a:gdLst/>
            <a:ahLst/>
            <a:cxnLst/>
            <a:rect l="l" t="t" r="r" b="b"/>
            <a:pathLst>
              <a:path w="0" h="247014">
                <a:moveTo>
                  <a:pt x="0" y="0"/>
                </a:moveTo>
                <a:lnTo>
                  <a:pt x="0" y="246519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9" name="object 29"/>
          <p:cNvSpPr/>
          <p:nvPr/>
        </p:nvSpPr>
        <p:spPr>
          <a:xfrm>
            <a:off x="6302353" y="1772538"/>
            <a:ext cx="0" cy="454025"/>
          </a:xfrm>
          <a:custGeom>
            <a:avLst/>
            <a:gdLst/>
            <a:ahLst/>
            <a:cxnLst/>
            <a:rect l="l" t="t" r="r" b="b"/>
            <a:pathLst>
              <a:path w="0" h="454025">
                <a:moveTo>
                  <a:pt x="0" y="0"/>
                </a:moveTo>
                <a:lnTo>
                  <a:pt x="0" y="453631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0" name="object 30"/>
          <p:cNvSpPr/>
          <p:nvPr/>
        </p:nvSpPr>
        <p:spPr>
          <a:xfrm>
            <a:off x="6302353" y="2438958"/>
            <a:ext cx="0" cy="247015"/>
          </a:xfrm>
          <a:custGeom>
            <a:avLst/>
            <a:gdLst/>
            <a:ahLst/>
            <a:cxnLst/>
            <a:rect l="l" t="t" r="r" b="b"/>
            <a:pathLst>
              <a:path w="0" h="247014">
                <a:moveTo>
                  <a:pt x="0" y="0"/>
                </a:moveTo>
                <a:lnTo>
                  <a:pt x="0" y="246519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1" name="object 31"/>
          <p:cNvSpPr/>
          <p:nvPr/>
        </p:nvSpPr>
        <p:spPr>
          <a:xfrm>
            <a:off x="5667493" y="1569326"/>
            <a:ext cx="0" cy="700405"/>
          </a:xfrm>
          <a:custGeom>
            <a:avLst/>
            <a:gdLst/>
            <a:ahLst/>
            <a:cxnLst/>
            <a:rect l="l" t="t" r="r" b="b"/>
            <a:pathLst>
              <a:path w="0" h="700405">
                <a:moveTo>
                  <a:pt x="0" y="0"/>
                </a:moveTo>
                <a:lnTo>
                  <a:pt x="0" y="700062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2" name="object 32"/>
          <p:cNvSpPr/>
          <p:nvPr/>
        </p:nvSpPr>
        <p:spPr>
          <a:xfrm>
            <a:off x="5667493" y="2300211"/>
            <a:ext cx="0" cy="608965"/>
          </a:xfrm>
          <a:custGeom>
            <a:avLst/>
            <a:gdLst/>
            <a:ahLst/>
            <a:cxnLst/>
            <a:rect l="l" t="t" r="r" b="b"/>
            <a:pathLst>
              <a:path w="0" h="608964">
                <a:moveTo>
                  <a:pt x="0" y="0"/>
                </a:moveTo>
                <a:lnTo>
                  <a:pt x="0" y="608444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3" name="object 33"/>
          <p:cNvSpPr/>
          <p:nvPr/>
        </p:nvSpPr>
        <p:spPr>
          <a:xfrm>
            <a:off x="5508641" y="1670938"/>
            <a:ext cx="0" cy="598805"/>
          </a:xfrm>
          <a:custGeom>
            <a:avLst/>
            <a:gdLst/>
            <a:ahLst/>
            <a:cxnLst/>
            <a:rect l="l" t="t" r="r" b="b"/>
            <a:pathLst>
              <a:path w="0" h="598805">
                <a:moveTo>
                  <a:pt x="0" y="0"/>
                </a:moveTo>
                <a:lnTo>
                  <a:pt x="0" y="598449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4" name="object 34"/>
          <p:cNvSpPr/>
          <p:nvPr/>
        </p:nvSpPr>
        <p:spPr>
          <a:xfrm>
            <a:off x="5508641" y="2300211"/>
            <a:ext cx="0" cy="608965"/>
          </a:xfrm>
          <a:custGeom>
            <a:avLst/>
            <a:gdLst/>
            <a:ahLst/>
            <a:cxnLst/>
            <a:rect l="l" t="t" r="r" b="b"/>
            <a:pathLst>
              <a:path w="0" h="608964">
                <a:moveTo>
                  <a:pt x="0" y="0"/>
                </a:moveTo>
                <a:lnTo>
                  <a:pt x="0" y="608444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5" name="object 35"/>
          <p:cNvSpPr/>
          <p:nvPr/>
        </p:nvSpPr>
        <p:spPr>
          <a:xfrm>
            <a:off x="5349790" y="1772538"/>
            <a:ext cx="0" cy="497205"/>
          </a:xfrm>
          <a:custGeom>
            <a:avLst/>
            <a:gdLst/>
            <a:ahLst/>
            <a:cxnLst/>
            <a:rect l="l" t="t" r="r" b="b"/>
            <a:pathLst>
              <a:path w="0" h="497205">
                <a:moveTo>
                  <a:pt x="0" y="0"/>
                </a:moveTo>
                <a:lnTo>
                  <a:pt x="0" y="496849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6" name="object 36"/>
          <p:cNvSpPr/>
          <p:nvPr/>
        </p:nvSpPr>
        <p:spPr>
          <a:xfrm>
            <a:off x="5349790" y="2300211"/>
            <a:ext cx="0" cy="608965"/>
          </a:xfrm>
          <a:custGeom>
            <a:avLst/>
            <a:gdLst/>
            <a:ahLst/>
            <a:cxnLst/>
            <a:rect l="l" t="t" r="r" b="b"/>
            <a:pathLst>
              <a:path w="0" h="608964">
                <a:moveTo>
                  <a:pt x="0" y="0"/>
                </a:moveTo>
                <a:lnTo>
                  <a:pt x="0" y="608444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7" name="object 37"/>
          <p:cNvSpPr/>
          <p:nvPr/>
        </p:nvSpPr>
        <p:spPr>
          <a:xfrm>
            <a:off x="6200753" y="1874151"/>
            <a:ext cx="0" cy="352425"/>
          </a:xfrm>
          <a:custGeom>
            <a:avLst/>
            <a:gdLst/>
            <a:ahLst/>
            <a:cxnLst/>
            <a:rect l="l" t="t" r="r" b="b"/>
            <a:pathLst>
              <a:path w="0" h="352425">
                <a:moveTo>
                  <a:pt x="0" y="0"/>
                </a:moveTo>
                <a:lnTo>
                  <a:pt x="0" y="352018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8" name="object 38"/>
          <p:cNvSpPr/>
          <p:nvPr/>
        </p:nvSpPr>
        <p:spPr>
          <a:xfrm>
            <a:off x="6200753" y="2438958"/>
            <a:ext cx="0" cy="247015"/>
          </a:xfrm>
          <a:custGeom>
            <a:avLst/>
            <a:gdLst/>
            <a:ahLst/>
            <a:cxnLst/>
            <a:rect l="l" t="t" r="r" b="b"/>
            <a:pathLst>
              <a:path w="0" h="247014">
                <a:moveTo>
                  <a:pt x="0" y="0"/>
                </a:moveTo>
                <a:lnTo>
                  <a:pt x="0" y="246519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9" name="object 39"/>
          <p:cNvSpPr/>
          <p:nvPr/>
        </p:nvSpPr>
        <p:spPr>
          <a:xfrm>
            <a:off x="6051515" y="2685706"/>
            <a:ext cx="518159" cy="224790"/>
          </a:xfrm>
          <a:custGeom>
            <a:avLst/>
            <a:gdLst/>
            <a:ahLst/>
            <a:cxnLst/>
            <a:rect l="l" t="t" r="r" b="b"/>
            <a:pathLst>
              <a:path w="518159" h="224789">
                <a:moveTo>
                  <a:pt x="0" y="224536"/>
                </a:moveTo>
                <a:lnTo>
                  <a:pt x="517563" y="224536"/>
                </a:lnTo>
                <a:lnTo>
                  <a:pt x="517563" y="0"/>
                </a:lnTo>
                <a:lnTo>
                  <a:pt x="0" y="0"/>
                </a:lnTo>
                <a:lnTo>
                  <a:pt x="0" y="224536"/>
                </a:lnTo>
                <a:close/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0" name="object 40"/>
          <p:cNvSpPr/>
          <p:nvPr/>
        </p:nvSpPr>
        <p:spPr>
          <a:xfrm>
            <a:off x="5294202" y="2908655"/>
            <a:ext cx="111760" cy="0"/>
          </a:xfrm>
          <a:custGeom>
            <a:avLst/>
            <a:gdLst/>
            <a:ahLst/>
            <a:cxnLst/>
            <a:rect l="l" t="t" r="r" b="b"/>
            <a:pathLst>
              <a:path w="111760" h="0">
                <a:moveTo>
                  <a:pt x="0" y="0"/>
                </a:moveTo>
                <a:lnTo>
                  <a:pt x="111201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1" name="object 41"/>
          <p:cNvSpPr/>
          <p:nvPr/>
        </p:nvSpPr>
        <p:spPr>
          <a:xfrm>
            <a:off x="5315842" y="2935642"/>
            <a:ext cx="67310" cy="0"/>
          </a:xfrm>
          <a:custGeom>
            <a:avLst/>
            <a:gdLst/>
            <a:ahLst/>
            <a:cxnLst/>
            <a:rect l="l" t="t" r="r" b="b"/>
            <a:pathLst>
              <a:path w="67310" h="0">
                <a:moveTo>
                  <a:pt x="0" y="0"/>
                </a:moveTo>
                <a:lnTo>
                  <a:pt x="66916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2" name="object 42"/>
          <p:cNvSpPr/>
          <p:nvPr/>
        </p:nvSpPr>
        <p:spPr>
          <a:xfrm>
            <a:off x="5338474" y="2962630"/>
            <a:ext cx="22225" cy="0"/>
          </a:xfrm>
          <a:custGeom>
            <a:avLst/>
            <a:gdLst/>
            <a:ahLst/>
            <a:cxnLst/>
            <a:rect l="l" t="t" r="r" b="b"/>
            <a:pathLst>
              <a:path w="22225" h="0">
                <a:moveTo>
                  <a:pt x="0" y="0"/>
                </a:moveTo>
                <a:lnTo>
                  <a:pt x="21653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3" name="object 43"/>
          <p:cNvSpPr/>
          <p:nvPr/>
        </p:nvSpPr>
        <p:spPr>
          <a:xfrm>
            <a:off x="4051316" y="2908655"/>
            <a:ext cx="111760" cy="0"/>
          </a:xfrm>
          <a:custGeom>
            <a:avLst/>
            <a:gdLst/>
            <a:ahLst/>
            <a:cxnLst/>
            <a:rect l="l" t="t" r="r" b="b"/>
            <a:pathLst>
              <a:path w="111760" h="0">
                <a:moveTo>
                  <a:pt x="0" y="0"/>
                </a:moveTo>
                <a:lnTo>
                  <a:pt x="111188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4" name="object 44"/>
          <p:cNvSpPr/>
          <p:nvPr/>
        </p:nvSpPr>
        <p:spPr>
          <a:xfrm>
            <a:off x="4072969" y="2935642"/>
            <a:ext cx="67310" cy="0"/>
          </a:xfrm>
          <a:custGeom>
            <a:avLst/>
            <a:gdLst/>
            <a:ahLst/>
            <a:cxnLst/>
            <a:rect l="l" t="t" r="r" b="b"/>
            <a:pathLst>
              <a:path w="67310" h="0">
                <a:moveTo>
                  <a:pt x="0" y="0"/>
                </a:moveTo>
                <a:lnTo>
                  <a:pt x="66916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5" name="object 45"/>
          <p:cNvSpPr/>
          <p:nvPr/>
        </p:nvSpPr>
        <p:spPr>
          <a:xfrm>
            <a:off x="4095601" y="2962630"/>
            <a:ext cx="22225" cy="0"/>
          </a:xfrm>
          <a:custGeom>
            <a:avLst/>
            <a:gdLst/>
            <a:ahLst/>
            <a:cxnLst/>
            <a:rect l="l" t="t" r="r" b="b"/>
            <a:pathLst>
              <a:path w="22225" h="0">
                <a:moveTo>
                  <a:pt x="0" y="0"/>
                </a:moveTo>
                <a:lnTo>
                  <a:pt x="21640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6" name="object 46"/>
          <p:cNvSpPr/>
          <p:nvPr/>
        </p:nvSpPr>
        <p:spPr>
          <a:xfrm>
            <a:off x="5453053" y="2908655"/>
            <a:ext cx="111760" cy="0"/>
          </a:xfrm>
          <a:custGeom>
            <a:avLst/>
            <a:gdLst/>
            <a:ahLst/>
            <a:cxnLst/>
            <a:rect l="l" t="t" r="r" b="b"/>
            <a:pathLst>
              <a:path w="111760" h="0">
                <a:moveTo>
                  <a:pt x="0" y="0"/>
                </a:moveTo>
                <a:lnTo>
                  <a:pt x="111175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7" name="object 47"/>
          <p:cNvSpPr/>
          <p:nvPr/>
        </p:nvSpPr>
        <p:spPr>
          <a:xfrm>
            <a:off x="5474694" y="2935642"/>
            <a:ext cx="67310" cy="0"/>
          </a:xfrm>
          <a:custGeom>
            <a:avLst/>
            <a:gdLst/>
            <a:ahLst/>
            <a:cxnLst/>
            <a:rect l="l" t="t" r="r" b="b"/>
            <a:pathLst>
              <a:path w="67310" h="0">
                <a:moveTo>
                  <a:pt x="0" y="0"/>
                </a:moveTo>
                <a:lnTo>
                  <a:pt x="66916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8" name="object 48"/>
          <p:cNvSpPr/>
          <p:nvPr/>
        </p:nvSpPr>
        <p:spPr>
          <a:xfrm>
            <a:off x="5497325" y="2962630"/>
            <a:ext cx="22225" cy="0"/>
          </a:xfrm>
          <a:custGeom>
            <a:avLst/>
            <a:gdLst/>
            <a:ahLst/>
            <a:cxnLst/>
            <a:rect l="l" t="t" r="r" b="b"/>
            <a:pathLst>
              <a:path w="22225" h="0">
                <a:moveTo>
                  <a:pt x="0" y="0"/>
                </a:moveTo>
                <a:lnTo>
                  <a:pt x="21640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9" name="object 49"/>
          <p:cNvSpPr/>
          <p:nvPr/>
        </p:nvSpPr>
        <p:spPr>
          <a:xfrm>
            <a:off x="5611892" y="2908655"/>
            <a:ext cx="111760" cy="0"/>
          </a:xfrm>
          <a:custGeom>
            <a:avLst/>
            <a:gdLst/>
            <a:ahLst/>
            <a:cxnLst/>
            <a:rect l="l" t="t" r="r" b="b"/>
            <a:pathLst>
              <a:path w="111760" h="0">
                <a:moveTo>
                  <a:pt x="0" y="0"/>
                </a:moveTo>
                <a:lnTo>
                  <a:pt x="111188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0" name="object 50"/>
          <p:cNvSpPr/>
          <p:nvPr/>
        </p:nvSpPr>
        <p:spPr>
          <a:xfrm>
            <a:off x="5633546" y="2935642"/>
            <a:ext cx="67310" cy="0"/>
          </a:xfrm>
          <a:custGeom>
            <a:avLst/>
            <a:gdLst/>
            <a:ahLst/>
            <a:cxnLst/>
            <a:rect l="l" t="t" r="r" b="b"/>
            <a:pathLst>
              <a:path w="67310" h="0">
                <a:moveTo>
                  <a:pt x="0" y="0"/>
                </a:moveTo>
                <a:lnTo>
                  <a:pt x="66903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1" name="object 51"/>
          <p:cNvSpPr/>
          <p:nvPr/>
        </p:nvSpPr>
        <p:spPr>
          <a:xfrm>
            <a:off x="5656177" y="2962630"/>
            <a:ext cx="22225" cy="0"/>
          </a:xfrm>
          <a:custGeom>
            <a:avLst/>
            <a:gdLst/>
            <a:ahLst/>
            <a:cxnLst/>
            <a:rect l="l" t="t" r="r" b="b"/>
            <a:pathLst>
              <a:path w="22225" h="0">
                <a:moveTo>
                  <a:pt x="0" y="0"/>
                </a:moveTo>
                <a:lnTo>
                  <a:pt x="21640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2" name="object 52"/>
          <p:cNvSpPr/>
          <p:nvPr/>
        </p:nvSpPr>
        <p:spPr>
          <a:xfrm>
            <a:off x="6616703" y="3254120"/>
            <a:ext cx="309880" cy="0"/>
          </a:xfrm>
          <a:custGeom>
            <a:avLst/>
            <a:gdLst/>
            <a:ahLst/>
            <a:cxnLst/>
            <a:rect l="l" t="t" r="r" b="b"/>
            <a:pathLst>
              <a:path w="309879" h="0">
                <a:moveTo>
                  <a:pt x="0" y="0"/>
                </a:moveTo>
                <a:lnTo>
                  <a:pt x="309486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3" name="object 53"/>
          <p:cNvSpPr/>
          <p:nvPr/>
        </p:nvSpPr>
        <p:spPr>
          <a:xfrm>
            <a:off x="6676965" y="3290633"/>
            <a:ext cx="186690" cy="0"/>
          </a:xfrm>
          <a:custGeom>
            <a:avLst/>
            <a:gdLst/>
            <a:ahLst/>
            <a:cxnLst/>
            <a:rect l="l" t="t" r="r" b="b"/>
            <a:pathLst>
              <a:path w="186690" h="0">
                <a:moveTo>
                  <a:pt x="0" y="0"/>
                </a:moveTo>
                <a:lnTo>
                  <a:pt x="186232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4" name="object 54"/>
          <p:cNvSpPr/>
          <p:nvPr/>
        </p:nvSpPr>
        <p:spPr>
          <a:xfrm>
            <a:off x="6739944" y="3327145"/>
            <a:ext cx="60325" cy="0"/>
          </a:xfrm>
          <a:custGeom>
            <a:avLst/>
            <a:gdLst/>
            <a:ahLst/>
            <a:cxnLst/>
            <a:rect l="l" t="t" r="r" b="b"/>
            <a:pathLst>
              <a:path w="60325" h="0">
                <a:moveTo>
                  <a:pt x="0" y="0"/>
                </a:moveTo>
                <a:lnTo>
                  <a:pt x="60248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5" name="object 55"/>
          <p:cNvSpPr/>
          <p:nvPr/>
        </p:nvSpPr>
        <p:spPr>
          <a:xfrm>
            <a:off x="4101938" y="1967750"/>
            <a:ext cx="361315" cy="806450"/>
          </a:xfrm>
          <a:custGeom>
            <a:avLst/>
            <a:gdLst/>
            <a:ahLst/>
            <a:cxnLst/>
            <a:rect l="l" t="t" r="r" b="b"/>
            <a:pathLst>
              <a:path w="361314" h="806450">
                <a:moveTo>
                  <a:pt x="361124" y="0"/>
                </a:moveTo>
                <a:lnTo>
                  <a:pt x="361124" y="805840"/>
                </a:lnTo>
                <a:lnTo>
                  <a:pt x="0" y="805840"/>
                </a:lnTo>
              </a:path>
            </a:pathLst>
          </a:custGeom>
          <a:ln w="12700">
            <a:solidFill>
              <a:srgbClr val="231F20"/>
            </a:solidFill>
            <a:prstDash val="sysDashDot"/>
          </a:ln>
        </p:spPr>
        <p:txBody>
          <a:bodyPr wrap="square" lIns="0" tIns="0" rIns="0" bIns="0" rtlCol="0"/>
          <a:lstStyle/>
          <a:p/>
        </p:txBody>
      </p:sp>
      <p:sp>
        <p:nvSpPr>
          <p:cNvPr id="56" name="object 56"/>
          <p:cNvSpPr txBox="1"/>
          <p:nvPr/>
        </p:nvSpPr>
        <p:spPr>
          <a:xfrm>
            <a:off x="6652486" y="1482694"/>
            <a:ext cx="144145" cy="5670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1</a:t>
            </a:r>
            <a:endParaRPr sz="700">
              <a:latin typeface="Arial"/>
              <a:cs typeface="Arial"/>
            </a:endParaRPr>
          </a:p>
          <a:p>
            <a:pPr marL="12700">
              <a:lnSpc>
                <a:spcPts val="819"/>
              </a:lnSpc>
              <a:spcBef>
                <a:spcPts val="10"/>
              </a:spcBef>
            </a:pP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2</a:t>
            </a:r>
            <a:endParaRPr sz="700">
              <a:latin typeface="Arial"/>
              <a:cs typeface="Arial"/>
            </a:endParaRPr>
          </a:p>
          <a:p>
            <a:pPr marL="12700">
              <a:lnSpc>
                <a:spcPts val="819"/>
              </a:lnSpc>
            </a:pP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3</a:t>
            </a:r>
            <a:endParaRPr sz="7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0"/>
              </a:spcBef>
            </a:pP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N</a:t>
            </a:r>
            <a:endParaRPr sz="7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80"/>
              </a:spcBef>
            </a:pP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PE</a:t>
            </a:r>
            <a:endParaRPr sz="700">
              <a:latin typeface="Arial"/>
              <a:cs typeface="Arial"/>
            </a:endParaRPr>
          </a:p>
        </p:txBody>
      </p:sp>
      <p:sp>
        <p:nvSpPr>
          <p:cNvPr id="57" name="object 57"/>
          <p:cNvSpPr/>
          <p:nvPr/>
        </p:nvSpPr>
        <p:spPr>
          <a:xfrm>
            <a:off x="4469159" y="1973440"/>
            <a:ext cx="2153920" cy="0"/>
          </a:xfrm>
          <a:custGeom>
            <a:avLst/>
            <a:gdLst/>
            <a:ahLst/>
            <a:cxnLst/>
            <a:rect l="l" t="t" r="r" b="b"/>
            <a:pathLst>
              <a:path w="2153920" h="0">
                <a:moveTo>
                  <a:pt x="0" y="0"/>
                </a:moveTo>
                <a:lnTo>
                  <a:pt x="2153920" y="0"/>
                </a:lnTo>
              </a:path>
            </a:pathLst>
          </a:custGeom>
          <a:ln w="12700">
            <a:solidFill>
              <a:srgbClr val="231F20"/>
            </a:solidFill>
            <a:prstDash val="sysDashDot"/>
          </a:ln>
        </p:spPr>
        <p:txBody>
          <a:bodyPr wrap="square" lIns="0" tIns="0" rIns="0" bIns="0" rtlCol="0"/>
          <a:lstStyle/>
          <a:p/>
        </p:txBody>
      </p:sp>
      <p:sp>
        <p:nvSpPr>
          <p:cNvPr id="58" name="object 58"/>
          <p:cNvSpPr/>
          <p:nvPr/>
        </p:nvSpPr>
        <p:spPr>
          <a:xfrm>
            <a:off x="6107078" y="1975751"/>
            <a:ext cx="0" cy="707390"/>
          </a:xfrm>
          <a:custGeom>
            <a:avLst/>
            <a:gdLst/>
            <a:ahLst/>
            <a:cxnLst/>
            <a:rect l="l" t="t" r="r" b="b"/>
            <a:pathLst>
              <a:path w="0" h="707389">
                <a:moveTo>
                  <a:pt x="0" y="0"/>
                </a:moveTo>
                <a:lnTo>
                  <a:pt x="0" y="706780"/>
                </a:lnTo>
              </a:path>
            </a:pathLst>
          </a:custGeom>
          <a:ln w="12700">
            <a:solidFill>
              <a:srgbClr val="231F20"/>
            </a:solidFill>
            <a:prstDash val="sysDashDot"/>
          </a:ln>
        </p:spPr>
        <p:txBody>
          <a:bodyPr wrap="square" lIns="0" tIns="0" rIns="0" bIns="0" rtlCol="0"/>
          <a:lstStyle/>
          <a:p/>
        </p:txBody>
      </p:sp>
      <p:sp>
        <p:nvSpPr>
          <p:cNvPr id="59" name="object 59"/>
          <p:cNvSpPr/>
          <p:nvPr/>
        </p:nvSpPr>
        <p:spPr>
          <a:xfrm>
            <a:off x="6080878" y="2661081"/>
            <a:ext cx="54610" cy="54610"/>
          </a:xfrm>
          <a:custGeom>
            <a:avLst/>
            <a:gdLst/>
            <a:ahLst/>
            <a:cxnLst/>
            <a:rect l="l" t="t" r="r" b="b"/>
            <a:pathLst>
              <a:path w="54610" h="54610">
                <a:moveTo>
                  <a:pt x="27000" y="0"/>
                </a:moveTo>
                <a:lnTo>
                  <a:pt x="16491" y="2122"/>
                </a:lnTo>
                <a:lnTo>
                  <a:pt x="7908" y="7908"/>
                </a:lnTo>
                <a:lnTo>
                  <a:pt x="2122" y="16491"/>
                </a:lnTo>
                <a:lnTo>
                  <a:pt x="0" y="27000"/>
                </a:lnTo>
                <a:lnTo>
                  <a:pt x="2122" y="37509"/>
                </a:lnTo>
                <a:lnTo>
                  <a:pt x="7908" y="46091"/>
                </a:lnTo>
                <a:lnTo>
                  <a:pt x="16491" y="51878"/>
                </a:lnTo>
                <a:lnTo>
                  <a:pt x="27000" y="54000"/>
                </a:lnTo>
                <a:lnTo>
                  <a:pt x="37516" y="51878"/>
                </a:lnTo>
                <a:lnTo>
                  <a:pt x="46102" y="46091"/>
                </a:lnTo>
                <a:lnTo>
                  <a:pt x="51890" y="37509"/>
                </a:lnTo>
                <a:lnTo>
                  <a:pt x="54013" y="27000"/>
                </a:lnTo>
                <a:lnTo>
                  <a:pt x="51890" y="16491"/>
                </a:lnTo>
                <a:lnTo>
                  <a:pt x="46102" y="7908"/>
                </a:lnTo>
                <a:lnTo>
                  <a:pt x="37516" y="2122"/>
                </a:lnTo>
                <a:lnTo>
                  <a:pt x="27000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0" name="object 60"/>
          <p:cNvSpPr/>
          <p:nvPr/>
        </p:nvSpPr>
        <p:spPr>
          <a:xfrm>
            <a:off x="3745297" y="2922091"/>
            <a:ext cx="45085" cy="6985"/>
          </a:xfrm>
          <a:custGeom>
            <a:avLst/>
            <a:gdLst/>
            <a:ahLst/>
            <a:cxnLst/>
            <a:rect l="l" t="t" r="r" b="b"/>
            <a:pathLst>
              <a:path w="45085" h="6985">
                <a:moveTo>
                  <a:pt x="0" y="0"/>
                </a:moveTo>
                <a:lnTo>
                  <a:pt x="44983" y="0"/>
                </a:lnTo>
                <a:lnTo>
                  <a:pt x="44983" y="6489"/>
                </a:lnTo>
                <a:lnTo>
                  <a:pt x="0" y="6489"/>
                </a:lnTo>
                <a:lnTo>
                  <a:pt x="0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1" name="object 61"/>
          <p:cNvSpPr/>
          <p:nvPr/>
        </p:nvSpPr>
        <p:spPr>
          <a:xfrm>
            <a:off x="3745297" y="2904134"/>
            <a:ext cx="45085" cy="6985"/>
          </a:xfrm>
          <a:custGeom>
            <a:avLst/>
            <a:gdLst/>
            <a:ahLst/>
            <a:cxnLst/>
            <a:rect l="l" t="t" r="r" b="b"/>
            <a:pathLst>
              <a:path w="45085" h="6985">
                <a:moveTo>
                  <a:pt x="0" y="0"/>
                </a:moveTo>
                <a:lnTo>
                  <a:pt x="44983" y="0"/>
                </a:lnTo>
                <a:lnTo>
                  <a:pt x="44983" y="6502"/>
                </a:lnTo>
                <a:lnTo>
                  <a:pt x="0" y="6502"/>
                </a:lnTo>
                <a:lnTo>
                  <a:pt x="0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2" name="object 62"/>
          <p:cNvSpPr/>
          <p:nvPr/>
        </p:nvSpPr>
        <p:spPr>
          <a:xfrm>
            <a:off x="3821306" y="2877641"/>
            <a:ext cx="43180" cy="62865"/>
          </a:xfrm>
          <a:custGeom>
            <a:avLst/>
            <a:gdLst/>
            <a:ahLst/>
            <a:cxnLst/>
            <a:rect l="l" t="t" r="r" b="b"/>
            <a:pathLst>
              <a:path w="43179" h="62864">
                <a:moveTo>
                  <a:pt x="8102" y="45605"/>
                </a:moveTo>
                <a:lnTo>
                  <a:pt x="0" y="45605"/>
                </a:lnTo>
                <a:lnTo>
                  <a:pt x="2642" y="54188"/>
                </a:lnTo>
                <a:lnTo>
                  <a:pt x="7596" y="59462"/>
                </a:lnTo>
                <a:lnTo>
                  <a:pt x="13799" y="62120"/>
                </a:lnTo>
                <a:lnTo>
                  <a:pt x="20192" y="62852"/>
                </a:lnTo>
                <a:lnTo>
                  <a:pt x="31986" y="60396"/>
                </a:lnTo>
                <a:lnTo>
                  <a:pt x="36978" y="56095"/>
                </a:lnTo>
                <a:lnTo>
                  <a:pt x="14325" y="56095"/>
                </a:lnTo>
                <a:lnTo>
                  <a:pt x="8902" y="52895"/>
                </a:lnTo>
                <a:lnTo>
                  <a:pt x="8102" y="45605"/>
                </a:lnTo>
                <a:close/>
              </a:path>
              <a:path w="43179" h="62864">
                <a:moveTo>
                  <a:pt x="37781" y="27914"/>
                </a:moveTo>
                <a:lnTo>
                  <a:pt x="28371" y="27914"/>
                </a:lnTo>
                <a:lnTo>
                  <a:pt x="34505" y="32804"/>
                </a:lnTo>
                <a:lnTo>
                  <a:pt x="34505" y="49606"/>
                </a:lnTo>
                <a:lnTo>
                  <a:pt x="29438" y="56095"/>
                </a:lnTo>
                <a:lnTo>
                  <a:pt x="36978" y="56095"/>
                </a:lnTo>
                <a:lnTo>
                  <a:pt x="38861" y="54473"/>
                </a:lnTo>
                <a:lnTo>
                  <a:pt x="42070" y="47250"/>
                </a:lnTo>
                <a:lnTo>
                  <a:pt x="42862" y="40893"/>
                </a:lnTo>
                <a:lnTo>
                  <a:pt x="41078" y="32330"/>
                </a:lnTo>
                <a:lnTo>
                  <a:pt x="37781" y="27914"/>
                </a:lnTo>
                <a:close/>
              </a:path>
              <a:path w="43179" h="62864">
                <a:moveTo>
                  <a:pt x="39395" y="0"/>
                </a:moveTo>
                <a:lnTo>
                  <a:pt x="7035" y="0"/>
                </a:lnTo>
                <a:lnTo>
                  <a:pt x="2311" y="33527"/>
                </a:lnTo>
                <a:lnTo>
                  <a:pt x="9080" y="33870"/>
                </a:lnTo>
                <a:lnTo>
                  <a:pt x="12014" y="30060"/>
                </a:lnTo>
                <a:lnTo>
                  <a:pt x="16103" y="27914"/>
                </a:lnTo>
                <a:lnTo>
                  <a:pt x="37781" y="27914"/>
                </a:lnTo>
                <a:lnTo>
                  <a:pt x="36395" y="26058"/>
                </a:lnTo>
                <a:lnTo>
                  <a:pt x="34250" y="24803"/>
                </a:lnTo>
                <a:lnTo>
                  <a:pt x="10236" y="24803"/>
                </a:lnTo>
                <a:lnTo>
                  <a:pt x="12903" y="7645"/>
                </a:lnTo>
                <a:lnTo>
                  <a:pt x="39395" y="7645"/>
                </a:lnTo>
                <a:lnTo>
                  <a:pt x="39395" y="0"/>
                </a:lnTo>
                <a:close/>
              </a:path>
              <a:path w="43179" h="62864">
                <a:moveTo>
                  <a:pt x="22326" y="20891"/>
                </a:moveTo>
                <a:lnTo>
                  <a:pt x="16725" y="20891"/>
                </a:lnTo>
                <a:lnTo>
                  <a:pt x="12903" y="22758"/>
                </a:lnTo>
                <a:lnTo>
                  <a:pt x="10236" y="24803"/>
                </a:lnTo>
                <a:lnTo>
                  <a:pt x="34250" y="24803"/>
                </a:lnTo>
                <a:lnTo>
                  <a:pt x="29810" y="22204"/>
                </a:lnTo>
                <a:lnTo>
                  <a:pt x="22326" y="20891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3" name="object 63"/>
          <p:cNvSpPr/>
          <p:nvPr/>
        </p:nvSpPr>
        <p:spPr>
          <a:xfrm>
            <a:off x="3896071" y="2868904"/>
            <a:ext cx="71323" cy="699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4" name="object 64"/>
          <p:cNvSpPr/>
          <p:nvPr/>
        </p:nvSpPr>
        <p:spPr>
          <a:xfrm>
            <a:off x="3421523" y="2432341"/>
            <a:ext cx="45085" cy="6985"/>
          </a:xfrm>
          <a:custGeom>
            <a:avLst/>
            <a:gdLst/>
            <a:ahLst/>
            <a:cxnLst/>
            <a:rect l="l" t="t" r="r" b="b"/>
            <a:pathLst>
              <a:path w="45085" h="6985">
                <a:moveTo>
                  <a:pt x="0" y="0"/>
                </a:moveTo>
                <a:lnTo>
                  <a:pt x="44983" y="0"/>
                </a:lnTo>
                <a:lnTo>
                  <a:pt x="44983" y="6489"/>
                </a:lnTo>
                <a:lnTo>
                  <a:pt x="0" y="6489"/>
                </a:lnTo>
                <a:lnTo>
                  <a:pt x="0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5" name="object 65"/>
          <p:cNvSpPr/>
          <p:nvPr/>
        </p:nvSpPr>
        <p:spPr>
          <a:xfrm>
            <a:off x="3421523" y="2414384"/>
            <a:ext cx="45085" cy="6985"/>
          </a:xfrm>
          <a:custGeom>
            <a:avLst/>
            <a:gdLst/>
            <a:ahLst/>
            <a:cxnLst/>
            <a:rect l="l" t="t" r="r" b="b"/>
            <a:pathLst>
              <a:path w="45085" h="6985">
                <a:moveTo>
                  <a:pt x="0" y="0"/>
                </a:moveTo>
                <a:lnTo>
                  <a:pt x="44983" y="0"/>
                </a:lnTo>
                <a:lnTo>
                  <a:pt x="44983" y="6489"/>
                </a:lnTo>
                <a:lnTo>
                  <a:pt x="0" y="6489"/>
                </a:lnTo>
                <a:lnTo>
                  <a:pt x="0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6" name="object 66"/>
          <p:cNvSpPr/>
          <p:nvPr/>
        </p:nvSpPr>
        <p:spPr>
          <a:xfrm>
            <a:off x="3503667" y="2386558"/>
            <a:ext cx="23495" cy="62865"/>
          </a:xfrm>
          <a:custGeom>
            <a:avLst/>
            <a:gdLst/>
            <a:ahLst/>
            <a:cxnLst/>
            <a:rect l="l" t="t" r="r" b="b"/>
            <a:pathLst>
              <a:path w="23495" h="62864">
                <a:moveTo>
                  <a:pt x="22936" y="0"/>
                </a:moveTo>
                <a:lnTo>
                  <a:pt x="16802" y="0"/>
                </a:lnTo>
                <a:lnTo>
                  <a:pt x="14312" y="10223"/>
                </a:lnTo>
                <a:lnTo>
                  <a:pt x="10134" y="11201"/>
                </a:lnTo>
                <a:lnTo>
                  <a:pt x="0" y="11912"/>
                </a:lnTo>
                <a:lnTo>
                  <a:pt x="0" y="18135"/>
                </a:lnTo>
                <a:lnTo>
                  <a:pt x="14579" y="18135"/>
                </a:lnTo>
                <a:lnTo>
                  <a:pt x="14579" y="62496"/>
                </a:lnTo>
                <a:lnTo>
                  <a:pt x="22936" y="62496"/>
                </a:lnTo>
                <a:lnTo>
                  <a:pt x="22936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7" name="object 67"/>
          <p:cNvSpPr/>
          <p:nvPr/>
        </p:nvSpPr>
        <p:spPr>
          <a:xfrm>
            <a:off x="3551863" y="2386558"/>
            <a:ext cx="161975" cy="6418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8" name="object 68"/>
          <p:cNvSpPr/>
          <p:nvPr/>
        </p:nvSpPr>
        <p:spPr>
          <a:xfrm>
            <a:off x="3745297" y="2379154"/>
            <a:ext cx="71335" cy="699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9" name="object 69"/>
          <p:cNvSpPr txBox="1"/>
          <p:nvPr/>
        </p:nvSpPr>
        <p:spPr>
          <a:xfrm>
            <a:off x="5942684" y="2008756"/>
            <a:ext cx="85090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B</a:t>
            </a:r>
            <a:endParaRPr sz="700">
              <a:latin typeface="Arial"/>
              <a:cs typeface="Arial"/>
            </a:endParaRPr>
          </a:p>
        </p:txBody>
      </p:sp>
      <p:sp>
        <p:nvSpPr>
          <p:cNvPr id="70" name="object 70"/>
          <p:cNvSpPr txBox="1"/>
          <p:nvPr/>
        </p:nvSpPr>
        <p:spPr>
          <a:xfrm>
            <a:off x="6508681" y="2964307"/>
            <a:ext cx="158115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700" spc="-5" i="1">
                <a:solidFill>
                  <a:srgbClr val="231F20"/>
                </a:solidFill>
                <a:latin typeface="Arial"/>
                <a:cs typeface="Arial"/>
              </a:rPr>
              <a:t>U</a:t>
            </a:r>
            <a:r>
              <a:rPr dirty="0" baseline="-22222" sz="750" spc="-7">
                <a:solidFill>
                  <a:srgbClr val="231F20"/>
                </a:solidFill>
                <a:latin typeface="Arial"/>
                <a:cs typeface="Arial"/>
              </a:rPr>
              <a:t>f</a:t>
            </a:r>
            <a:endParaRPr baseline="-22222" sz="750">
              <a:latin typeface="Arial"/>
              <a:cs typeface="Arial"/>
            </a:endParaRPr>
          </a:p>
        </p:txBody>
      </p:sp>
      <p:sp>
        <p:nvSpPr>
          <p:cNvPr id="71" name="object 71"/>
          <p:cNvSpPr/>
          <p:nvPr/>
        </p:nvSpPr>
        <p:spPr>
          <a:xfrm>
            <a:off x="4103487" y="1871827"/>
            <a:ext cx="0" cy="428625"/>
          </a:xfrm>
          <a:custGeom>
            <a:avLst/>
            <a:gdLst/>
            <a:ahLst/>
            <a:cxnLst/>
            <a:rect l="l" t="t" r="r" b="b"/>
            <a:pathLst>
              <a:path w="0" h="428625">
                <a:moveTo>
                  <a:pt x="0" y="0"/>
                </a:moveTo>
                <a:lnTo>
                  <a:pt x="0" y="428409"/>
                </a:lnTo>
              </a:path>
            </a:pathLst>
          </a:custGeom>
          <a:ln w="12700">
            <a:solidFill>
              <a:srgbClr val="231F20"/>
            </a:solidFill>
            <a:prstDash val="sysDashDot"/>
          </a:ln>
        </p:spPr>
        <p:txBody>
          <a:bodyPr wrap="square" lIns="0" tIns="0" rIns="0" bIns="0" rtlCol="0"/>
          <a:lstStyle/>
          <a:p/>
        </p:txBody>
      </p:sp>
      <p:sp>
        <p:nvSpPr>
          <p:cNvPr id="72" name="object 72"/>
          <p:cNvSpPr/>
          <p:nvPr/>
        </p:nvSpPr>
        <p:spPr>
          <a:xfrm>
            <a:off x="4103487" y="2553918"/>
            <a:ext cx="0" cy="352425"/>
          </a:xfrm>
          <a:custGeom>
            <a:avLst/>
            <a:gdLst/>
            <a:ahLst/>
            <a:cxnLst/>
            <a:rect l="l" t="t" r="r" b="b"/>
            <a:pathLst>
              <a:path w="0" h="352425">
                <a:moveTo>
                  <a:pt x="0" y="0"/>
                </a:moveTo>
                <a:lnTo>
                  <a:pt x="0" y="352412"/>
                </a:lnTo>
              </a:path>
            </a:pathLst>
          </a:custGeom>
          <a:ln w="12700">
            <a:solidFill>
              <a:srgbClr val="231F20"/>
            </a:solidFill>
            <a:prstDash val="sysDashDot"/>
          </a:ln>
        </p:spPr>
        <p:txBody>
          <a:bodyPr wrap="square" lIns="0" tIns="0" rIns="0" bIns="0" rtlCol="0"/>
          <a:lstStyle/>
          <a:p/>
        </p:txBody>
      </p:sp>
      <p:sp>
        <p:nvSpPr>
          <p:cNvPr id="73" name="object 73"/>
          <p:cNvSpPr/>
          <p:nvPr/>
        </p:nvSpPr>
        <p:spPr>
          <a:xfrm>
            <a:off x="4103494" y="2300236"/>
            <a:ext cx="0" cy="254000"/>
          </a:xfrm>
          <a:custGeom>
            <a:avLst/>
            <a:gdLst/>
            <a:ahLst/>
            <a:cxnLst/>
            <a:rect l="l" t="t" r="r" b="b"/>
            <a:pathLst>
              <a:path w="0" h="254000">
                <a:moveTo>
                  <a:pt x="0" y="0"/>
                </a:moveTo>
                <a:lnTo>
                  <a:pt x="0" y="253682"/>
                </a:lnTo>
              </a:path>
            </a:pathLst>
          </a:custGeom>
          <a:ln w="51015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4" name="object 74"/>
          <p:cNvSpPr/>
          <p:nvPr/>
        </p:nvSpPr>
        <p:spPr>
          <a:xfrm>
            <a:off x="4077986" y="2300236"/>
            <a:ext cx="52069" cy="96520"/>
          </a:xfrm>
          <a:custGeom>
            <a:avLst/>
            <a:gdLst/>
            <a:ahLst/>
            <a:cxnLst/>
            <a:rect l="l" t="t" r="r" b="b"/>
            <a:pathLst>
              <a:path w="52070" h="96519">
                <a:moveTo>
                  <a:pt x="51638" y="0"/>
                </a:moveTo>
                <a:lnTo>
                  <a:pt x="0" y="0"/>
                </a:lnTo>
                <a:lnTo>
                  <a:pt x="25819" y="96393"/>
                </a:lnTo>
                <a:lnTo>
                  <a:pt x="51638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5" name="object 75"/>
          <p:cNvSpPr/>
          <p:nvPr/>
        </p:nvSpPr>
        <p:spPr>
          <a:xfrm>
            <a:off x="4077351" y="2457538"/>
            <a:ext cx="52069" cy="96520"/>
          </a:xfrm>
          <a:custGeom>
            <a:avLst/>
            <a:gdLst/>
            <a:ahLst/>
            <a:cxnLst/>
            <a:rect l="l" t="t" r="r" b="b"/>
            <a:pathLst>
              <a:path w="52070" h="96519">
                <a:moveTo>
                  <a:pt x="25831" y="0"/>
                </a:moveTo>
                <a:lnTo>
                  <a:pt x="0" y="96380"/>
                </a:lnTo>
                <a:lnTo>
                  <a:pt x="51650" y="96380"/>
                </a:lnTo>
                <a:lnTo>
                  <a:pt x="25831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6" name="object 76"/>
          <p:cNvSpPr/>
          <p:nvPr/>
        </p:nvSpPr>
        <p:spPr>
          <a:xfrm>
            <a:off x="6152772" y="2296642"/>
            <a:ext cx="48260" cy="192405"/>
          </a:xfrm>
          <a:custGeom>
            <a:avLst/>
            <a:gdLst/>
            <a:ahLst/>
            <a:cxnLst/>
            <a:rect l="l" t="t" r="r" b="b"/>
            <a:pathLst>
              <a:path w="48260" h="192405">
                <a:moveTo>
                  <a:pt x="47980" y="191973"/>
                </a:moveTo>
                <a:lnTo>
                  <a:pt x="47980" y="95783"/>
                </a:lnTo>
                <a:lnTo>
                  <a:pt x="0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7" name="object 77"/>
          <p:cNvSpPr/>
          <p:nvPr/>
        </p:nvSpPr>
        <p:spPr>
          <a:xfrm>
            <a:off x="6200753" y="2160104"/>
            <a:ext cx="0" cy="109855"/>
          </a:xfrm>
          <a:custGeom>
            <a:avLst/>
            <a:gdLst/>
            <a:ahLst/>
            <a:cxnLst/>
            <a:rect l="l" t="t" r="r" b="b"/>
            <a:pathLst>
              <a:path w="0" h="109855">
                <a:moveTo>
                  <a:pt x="0" y="109613"/>
                </a:moveTo>
                <a:lnTo>
                  <a:pt x="0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8" name="object 78"/>
          <p:cNvSpPr/>
          <p:nvPr/>
        </p:nvSpPr>
        <p:spPr>
          <a:xfrm>
            <a:off x="6180179" y="2249144"/>
            <a:ext cx="41275" cy="41275"/>
          </a:xfrm>
          <a:custGeom>
            <a:avLst/>
            <a:gdLst/>
            <a:ahLst/>
            <a:cxnLst/>
            <a:rect l="l" t="t" r="r" b="b"/>
            <a:pathLst>
              <a:path w="41275" h="41275">
                <a:moveTo>
                  <a:pt x="0" y="0"/>
                </a:moveTo>
                <a:lnTo>
                  <a:pt x="41148" y="41147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9" name="object 79"/>
          <p:cNvSpPr/>
          <p:nvPr/>
        </p:nvSpPr>
        <p:spPr>
          <a:xfrm>
            <a:off x="6180179" y="2249144"/>
            <a:ext cx="41275" cy="41275"/>
          </a:xfrm>
          <a:custGeom>
            <a:avLst/>
            <a:gdLst/>
            <a:ahLst/>
            <a:cxnLst/>
            <a:rect l="l" t="t" r="r" b="b"/>
            <a:pathLst>
              <a:path w="41275" h="41275">
                <a:moveTo>
                  <a:pt x="0" y="41147"/>
                </a:moveTo>
                <a:lnTo>
                  <a:pt x="41148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0" name="object 80"/>
          <p:cNvSpPr/>
          <p:nvPr/>
        </p:nvSpPr>
        <p:spPr>
          <a:xfrm>
            <a:off x="6254372" y="2296642"/>
            <a:ext cx="48260" cy="192405"/>
          </a:xfrm>
          <a:custGeom>
            <a:avLst/>
            <a:gdLst/>
            <a:ahLst/>
            <a:cxnLst/>
            <a:rect l="l" t="t" r="r" b="b"/>
            <a:pathLst>
              <a:path w="48260" h="192405">
                <a:moveTo>
                  <a:pt x="47980" y="191973"/>
                </a:moveTo>
                <a:lnTo>
                  <a:pt x="47980" y="95783"/>
                </a:lnTo>
                <a:lnTo>
                  <a:pt x="0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1" name="object 81"/>
          <p:cNvSpPr/>
          <p:nvPr/>
        </p:nvSpPr>
        <p:spPr>
          <a:xfrm>
            <a:off x="6302353" y="2160104"/>
            <a:ext cx="0" cy="109855"/>
          </a:xfrm>
          <a:custGeom>
            <a:avLst/>
            <a:gdLst/>
            <a:ahLst/>
            <a:cxnLst/>
            <a:rect l="l" t="t" r="r" b="b"/>
            <a:pathLst>
              <a:path w="0" h="109855">
                <a:moveTo>
                  <a:pt x="0" y="109613"/>
                </a:moveTo>
                <a:lnTo>
                  <a:pt x="0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2" name="object 82"/>
          <p:cNvSpPr/>
          <p:nvPr/>
        </p:nvSpPr>
        <p:spPr>
          <a:xfrm>
            <a:off x="6281792" y="2249144"/>
            <a:ext cx="41275" cy="41275"/>
          </a:xfrm>
          <a:custGeom>
            <a:avLst/>
            <a:gdLst/>
            <a:ahLst/>
            <a:cxnLst/>
            <a:rect l="l" t="t" r="r" b="b"/>
            <a:pathLst>
              <a:path w="41275" h="41275">
                <a:moveTo>
                  <a:pt x="0" y="0"/>
                </a:moveTo>
                <a:lnTo>
                  <a:pt x="41135" y="41147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3" name="object 83"/>
          <p:cNvSpPr/>
          <p:nvPr/>
        </p:nvSpPr>
        <p:spPr>
          <a:xfrm>
            <a:off x="6281792" y="2249144"/>
            <a:ext cx="41275" cy="41275"/>
          </a:xfrm>
          <a:custGeom>
            <a:avLst/>
            <a:gdLst/>
            <a:ahLst/>
            <a:cxnLst/>
            <a:rect l="l" t="t" r="r" b="b"/>
            <a:pathLst>
              <a:path w="41275" h="41275">
                <a:moveTo>
                  <a:pt x="0" y="41147"/>
                </a:moveTo>
                <a:lnTo>
                  <a:pt x="41135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4" name="object 84"/>
          <p:cNvSpPr/>
          <p:nvPr/>
        </p:nvSpPr>
        <p:spPr>
          <a:xfrm>
            <a:off x="6355985" y="2296642"/>
            <a:ext cx="48260" cy="192405"/>
          </a:xfrm>
          <a:custGeom>
            <a:avLst/>
            <a:gdLst/>
            <a:ahLst/>
            <a:cxnLst/>
            <a:rect l="l" t="t" r="r" b="b"/>
            <a:pathLst>
              <a:path w="48260" h="192405">
                <a:moveTo>
                  <a:pt x="47980" y="191973"/>
                </a:moveTo>
                <a:lnTo>
                  <a:pt x="47980" y="95783"/>
                </a:lnTo>
                <a:lnTo>
                  <a:pt x="0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5" name="object 85"/>
          <p:cNvSpPr/>
          <p:nvPr/>
        </p:nvSpPr>
        <p:spPr>
          <a:xfrm>
            <a:off x="6403966" y="2160104"/>
            <a:ext cx="0" cy="109855"/>
          </a:xfrm>
          <a:custGeom>
            <a:avLst/>
            <a:gdLst/>
            <a:ahLst/>
            <a:cxnLst/>
            <a:rect l="l" t="t" r="r" b="b"/>
            <a:pathLst>
              <a:path w="0" h="109855">
                <a:moveTo>
                  <a:pt x="0" y="109613"/>
                </a:moveTo>
                <a:lnTo>
                  <a:pt x="0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6" name="object 86"/>
          <p:cNvSpPr/>
          <p:nvPr/>
        </p:nvSpPr>
        <p:spPr>
          <a:xfrm>
            <a:off x="6383404" y="2249144"/>
            <a:ext cx="41275" cy="41275"/>
          </a:xfrm>
          <a:custGeom>
            <a:avLst/>
            <a:gdLst/>
            <a:ahLst/>
            <a:cxnLst/>
            <a:rect l="l" t="t" r="r" b="b"/>
            <a:pathLst>
              <a:path w="41275" h="41275">
                <a:moveTo>
                  <a:pt x="0" y="0"/>
                </a:moveTo>
                <a:lnTo>
                  <a:pt x="41122" y="41147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7" name="object 87"/>
          <p:cNvSpPr/>
          <p:nvPr/>
        </p:nvSpPr>
        <p:spPr>
          <a:xfrm>
            <a:off x="6383404" y="2249144"/>
            <a:ext cx="41275" cy="41275"/>
          </a:xfrm>
          <a:custGeom>
            <a:avLst/>
            <a:gdLst/>
            <a:ahLst/>
            <a:cxnLst/>
            <a:rect l="l" t="t" r="r" b="b"/>
            <a:pathLst>
              <a:path w="41275" h="41275">
                <a:moveTo>
                  <a:pt x="0" y="41147"/>
                </a:moveTo>
                <a:lnTo>
                  <a:pt x="41122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8" name="object 88"/>
          <p:cNvSpPr/>
          <p:nvPr/>
        </p:nvSpPr>
        <p:spPr>
          <a:xfrm>
            <a:off x="6457585" y="2296642"/>
            <a:ext cx="48260" cy="192405"/>
          </a:xfrm>
          <a:custGeom>
            <a:avLst/>
            <a:gdLst/>
            <a:ahLst/>
            <a:cxnLst/>
            <a:rect l="l" t="t" r="r" b="b"/>
            <a:pathLst>
              <a:path w="48259" h="192405">
                <a:moveTo>
                  <a:pt x="47993" y="191973"/>
                </a:moveTo>
                <a:lnTo>
                  <a:pt x="47993" y="95783"/>
                </a:lnTo>
                <a:lnTo>
                  <a:pt x="0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9" name="object 89"/>
          <p:cNvSpPr/>
          <p:nvPr/>
        </p:nvSpPr>
        <p:spPr>
          <a:xfrm>
            <a:off x="6505578" y="2160104"/>
            <a:ext cx="0" cy="109855"/>
          </a:xfrm>
          <a:custGeom>
            <a:avLst/>
            <a:gdLst/>
            <a:ahLst/>
            <a:cxnLst/>
            <a:rect l="l" t="t" r="r" b="b"/>
            <a:pathLst>
              <a:path w="0" h="109855">
                <a:moveTo>
                  <a:pt x="0" y="109613"/>
                </a:moveTo>
                <a:lnTo>
                  <a:pt x="0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0" name="object 90"/>
          <p:cNvSpPr/>
          <p:nvPr/>
        </p:nvSpPr>
        <p:spPr>
          <a:xfrm>
            <a:off x="6485017" y="2249144"/>
            <a:ext cx="41275" cy="41275"/>
          </a:xfrm>
          <a:custGeom>
            <a:avLst/>
            <a:gdLst/>
            <a:ahLst/>
            <a:cxnLst/>
            <a:rect l="l" t="t" r="r" b="b"/>
            <a:pathLst>
              <a:path w="41275" h="41275">
                <a:moveTo>
                  <a:pt x="0" y="0"/>
                </a:moveTo>
                <a:lnTo>
                  <a:pt x="41122" y="41147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1" name="object 91"/>
          <p:cNvSpPr/>
          <p:nvPr/>
        </p:nvSpPr>
        <p:spPr>
          <a:xfrm>
            <a:off x="6485017" y="2249144"/>
            <a:ext cx="41275" cy="41275"/>
          </a:xfrm>
          <a:custGeom>
            <a:avLst/>
            <a:gdLst/>
            <a:ahLst/>
            <a:cxnLst/>
            <a:rect l="l" t="t" r="r" b="b"/>
            <a:pathLst>
              <a:path w="41275" h="41275">
                <a:moveTo>
                  <a:pt x="0" y="41147"/>
                </a:moveTo>
                <a:lnTo>
                  <a:pt x="41122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2" name="object 92"/>
          <p:cNvSpPr/>
          <p:nvPr/>
        </p:nvSpPr>
        <p:spPr>
          <a:xfrm>
            <a:off x="4436736" y="1567014"/>
            <a:ext cx="192405" cy="48260"/>
          </a:xfrm>
          <a:custGeom>
            <a:avLst/>
            <a:gdLst/>
            <a:ahLst/>
            <a:cxnLst/>
            <a:rect l="l" t="t" r="r" b="b"/>
            <a:pathLst>
              <a:path w="192404" h="48259">
                <a:moveTo>
                  <a:pt x="191973" y="0"/>
                </a:moveTo>
                <a:lnTo>
                  <a:pt x="95783" y="0"/>
                </a:lnTo>
                <a:lnTo>
                  <a:pt x="0" y="4798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3" name="object 93"/>
          <p:cNvSpPr/>
          <p:nvPr/>
        </p:nvSpPr>
        <p:spPr>
          <a:xfrm>
            <a:off x="4300198" y="1567014"/>
            <a:ext cx="109855" cy="0"/>
          </a:xfrm>
          <a:custGeom>
            <a:avLst/>
            <a:gdLst/>
            <a:ahLst/>
            <a:cxnLst/>
            <a:rect l="l" t="t" r="r" b="b"/>
            <a:pathLst>
              <a:path w="109854" h="0">
                <a:moveTo>
                  <a:pt x="109613" y="0"/>
                </a:moveTo>
                <a:lnTo>
                  <a:pt x="0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4" name="object 94"/>
          <p:cNvSpPr/>
          <p:nvPr/>
        </p:nvSpPr>
        <p:spPr>
          <a:xfrm>
            <a:off x="4389238" y="1546440"/>
            <a:ext cx="41275" cy="41275"/>
          </a:xfrm>
          <a:custGeom>
            <a:avLst/>
            <a:gdLst/>
            <a:ahLst/>
            <a:cxnLst/>
            <a:rect l="l" t="t" r="r" b="b"/>
            <a:pathLst>
              <a:path w="41275" h="41275">
                <a:moveTo>
                  <a:pt x="0" y="41135"/>
                </a:moveTo>
                <a:lnTo>
                  <a:pt x="41147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5" name="object 95"/>
          <p:cNvSpPr/>
          <p:nvPr/>
        </p:nvSpPr>
        <p:spPr>
          <a:xfrm>
            <a:off x="4389238" y="1546440"/>
            <a:ext cx="41275" cy="41275"/>
          </a:xfrm>
          <a:custGeom>
            <a:avLst/>
            <a:gdLst/>
            <a:ahLst/>
            <a:cxnLst/>
            <a:rect l="l" t="t" r="r" b="b"/>
            <a:pathLst>
              <a:path w="41275" h="41275">
                <a:moveTo>
                  <a:pt x="41147" y="41135"/>
                </a:moveTo>
                <a:lnTo>
                  <a:pt x="0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6" name="object 96"/>
          <p:cNvSpPr/>
          <p:nvPr/>
        </p:nvSpPr>
        <p:spPr>
          <a:xfrm>
            <a:off x="4436736" y="1670113"/>
            <a:ext cx="192405" cy="48260"/>
          </a:xfrm>
          <a:custGeom>
            <a:avLst/>
            <a:gdLst/>
            <a:ahLst/>
            <a:cxnLst/>
            <a:rect l="l" t="t" r="r" b="b"/>
            <a:pathLst>
              <a:path w="192404" h="48260">
                <a:moveTo>
                  <a:pt x="191973" y="0"/>
                </a:moveTo>
                <a:lnTo>
                  <a:pt x="95783" y="0"/>
                </a:lnTo>
                <a:lnTo>
                  <a:pt x="0" y="47993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7" name="object 97"/>
          <p:cNvSpPr/>
          <p:nvPr/>
        </p:nvSpPr>
        <p:spPr>
          <a:xfrm>
            <a:off x="4300198" y="1670113"/>
            <a:ext cx="109855" cy="0"/>
          </a:xfrm>
          <a:custGeom>
            <a:avLst/>
            <a:gdLst/>
            <a:ahLst/>
            <a:cxnLst/>
            <a:rect l="l" t="t" r="r" b="b"/>
            <a:pathLst>
              <a:path w="109854" h="0">
                <a:moveTo>
                  <a:pt x="109613" y="0"/>
                </a:moveTo>
                <a:lnTo>
                  <a:pt x="0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8" name="object 98"/>
          <p:cNvSpPr/>
          <p:nvPr/>
        </p:nvSpPr>
        <p:spPr>
          <a:xfrm>
            <a:off x="4389238" y="1649551"/>
            <a:ext cx="41275" cy="41275"/>
          </a:xfrm>
          <a:custGeom>
            <a:avLst/>
            <a:gdLst/>
            <a:ahLst/>
            <a:cxnLst/>
            <a:rect l="l" t="t" r="r" b="b"/>
            <a:pathLst>
              <a:path w="41275" h="41275">
                <a:moveTo>
                  <a:pt x="0" y="41135"/>
                </a:moveTo>
                <a:lnTo>
                  <a:pt x="41147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9" name="object 99"/>
          <p:cNvSpPr/>
          <p:nvPr/>
        </p:nvSpPr>
        <p:spPr>
          <a:xfrm>
            <a:off x="4389238" y="1649551"/>
            <a:ext cx="41275" cy="41275"/>
          </a:xfrm>
          <a:custGeom>
            <a:avLst/>
            <a:gdLst/>
            <a:ahLst/>
            <a:cxnLst/>
            <a:rect l="l" t="t" r="r" b="b"/>
            <a:pathLst>
              <a:path w="41275" h="41275">
                <a:moveTo>
                  <a:pt x="41147" y="41135"/>
                </a:moveTo>
                <a:lnTo>
                  <a:pt x="0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0" name="object 100"/>
          <p:cNvSpPr/>
          <p:nvPr/>
        </p:nvSpPr>
        <p:spPr>
          <a:xfrm>
            <a:off x="4436736" y="1770963"/>
            <a:ext cx="192405" cy="48260"/>
          </a:xfrm>
          <a:custGeom>
            <a:avLst/>
            <a:gdLst/>
            <a:ahLst/>
            <a:cxnLst/>
            <a:rect l="l" t="t" r="r" b="b"/>
            <a:pathLst>
              <a:path w="192404" h="48260">
                <a:moveTo>
                  <a:pt x="191973" y="0"/>
                </a:moveTo>
                <a:lnTo>
                  <a:pt x="95783" y="0"/>
                </a:lnTo>
                <a:lnTo>
                  <a:pt x="0" y="47993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1" name="object 101"/>
          <p:cNvSpPr/>
          <p:nvPr/>
        </p:nvSpPr>
        <p:spPr>
          <a:xfrm>
            <a:off x="4300198" y="1770963"/>
            <a:ext cx="109855" cy="0"/>
          </a:xfrm>
          <a:custGeom>
            <a:avLst/>
            <a:gdLst/>
            <a:ahLst/>
            <a:cxnLst/>
            <a:rect l="l" t="t" r="r" b="b"/>
            <a:pathLst>
              <a:path w="109854" h="0">
                <a:moveTo>
                  <a:pt x="109613" y="0"/>
                </a:moveTo>
                <a:lnTo>
                  <a:pt x="0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2" name="object 102"/>
          <p:cNvSpPr/>
          <p:nvPr/>
        </p:nvSpPr>
        <p:spPr>
          <a:xfrm>
            <a:off x="4389238" y="1750390"/>
            <a:ext cx="41275" cy="41275"/>
          </a:xfrm>
          <a:custGeom>
            <a:avLst/>
            <a:gdLst/>
            <a:ahLst/>
            <a:cxnLst/>
            <a:rect l="l" t="t" r="r" b="b"/>
            <a:pathLst>
              <a:path w="41275" h="41275">
                <a:moveTo>
                  <a:pt x="0" y="41148"/>
                </a:moveTo>
                <a:lnTo>
                  <a:pt x="41147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3" name="object 103"/>
          <p:cNvSpPr/>
          <p:nvPr/>
        </p:nvSpPr>
        <p:spPr>
          <a:xfrm>
            <a:off x="4389238" y="1750390"/>
            <a:ext cx="41275" cy="41275"/>
          </a:xfrm>
          <a:custGeom>
            <a:avLst/>
            <a:gdLst/>
            <a:ahLst/>
            <a:cxnLst/>
            <a:rect l="l" t="t" r="r" b="b"/>
            <a:pathLst>
              <a:path w="41275" h="41275">
                <a:moveTo>
                  <a:pt x="41147" y="41148"/>
                </a:moveTo>
                <a:lnTo>
                  <a:pt x="0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4" name="object 104"/>
          <p:cNvSpPr/>
          <p:nvPr/>
        </p:nvSpPr>
        <p:spPr>
          <a:xfrm>
            <a:off x="4436736" y="1871827"/>
            <a:ext cx="192405" cy="48260"/>
          </a:xfrm>
          <a:custGeom>
            <a:avLst/>
            <a:gdLst/>
            <a:ahLst/>
            <a:cxnLst/>
            <a:rect l="l" t="t" r="r" b="b"/>
            <a:pathLst>
              <a:path w="192404" h="48260">
                <a:moveTo>
                  <a:pt x="191973" y="0"/>
                </a:moveTo>
                <a:lnTo>
                  <a:pt x="95783" y="0"/>
                </a:lnTo>
                <a:lnTo>
                  <a:pt x="0" y="47993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5" name="object 105"/>
          <p:cNvSpPr/>
          <p:nvPr/>
        </p:nvSpPr>
        <p:spPr>
          <a:xfrm>
            <a:off x="4300198" y="1871827"/>
            <a:ext cx="109855" cy="0"/>
          </a:xfrm>
          <a:custGeom>
            <a:avLst/>
            <a:gdLst/>
            <a:ahLst/>
            <a:cxnLst/>
            <a:rect l="l" t="t" r="r" b="b"/>
            <a:pathLst>
              <a:path w="109854" h="0">
                <a:moveTo>
                  <a:pt x="109613" y="0"/>
                </a:moveTo>
                <a:lnTo>
                  <a:pt x="0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6" name="object 106"/>
          <p:cNvSpPr/>
          <p:nvPr/>
        </p:nvSpPr>
        <p:spPr>
          <a:xfrm>
            <a:off x="4389238" y="1851253"/>
            <a:ext cx="41275" cy="41275"/>
          </a:xfrm>
          <a:custGeom>
            <a:avLst/>
            <a:gdLst/>
            <a:ahLst/>
            <a:cxnLst/>
            <a:rect l="l" t="t" r="r" b="b"/>
            <a:pathLst>
              <a:path w="41275" h="41275">
                <a:moveTo>
                  <a:pt x="0" y="41148"/>
                </a:moveTo>
                <a:lnTo>
                  <a:pt x="41147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7" name="object 107"/>
          <p:cNvSpPr/>
          <p:nvPr/>
        </p:nvSpPr>
        <p:spPr>
          <a:xfrm>
            <a:off x="4389238" y="1851253"/>
            <a:ext cx="41275" cy="41275"/>
          </a:xfrm>
          <a:custGeom>
            <a:avLst/>
            <a:gdLst/>
            <a:ahLst/>
            <a:cxnLst/>
            <a:rect l="l" t="t" r="r" b="b"/>
            <a:pathLst>
              <a:path w="41275" h="41275">
                <a:moveTo>
                  <a:pt x="41147" y="41148"/>
                </a:moveTo>
                <a:lnTo>
                  <a:pt x="0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8" name="object 108"/>
          <p:cNvSpPr/>
          <p:nvPr/>
        </p:nvSpPr>
        <p:spPr>
          <a:xfrm>
            <a:off x="4178138" y="1647291"/>
            <a:ext cx="2245995" cy="979805"/>
          </a:xfrm>
          <a:custGeom>
            <a:avLst/>
            <a:gdLst/>
            <a:ahLst/>
            <a:cxnLst/>
            <a:rect l="l" t="t" r="r" b="b"/>
            <a:pathLst>
              <a:path w="2245995" h="979805">
                <a:moveTo>
                  <a:pt x="0" y="0"/>
                </a:moveTo>
                <a:lnTo>
                  <a:pt x="2245753" y="0"/>
                </a:lnTo>
                <a:lnTo>
                  <a:pt x="2245753" y="979335"/>
                </a:lnTo>
              </a:path>
            </a:pathLst>
          </a:custGeom>
          <a:ln w="15875">
            <a:solidFill>
              <a:srgbClr val="009D57"/>
            </a:solidFill>
            <a:prstDash val="sysDot"/>
          </a:ln>
        </p:spPr>
        <p:txBody>
          <a:bodyPr wrap="square" lIns="0" tIns="0" rIns="0" bIns="0" rtlCol="0"/>
          <a:lstStyle/>
          <a:p/>
        </p:txBody>
      </p:sp>
      <p:sp>
        <p:nvSpPr>
          <p:cNvPr id="109" name="object 109"/>
          <p:cNvSpPr/>
          <p:nvPr/>
        </p:nvSpPr>
        <p:spPr>
          <a:xfrm>
            <a:off x="6407496" y="2615310"/>
            <a:ext cx="33655" cy="62230"/>
          </a:xfrm>
          <a:custGeom>
            <a:avLst/>
            <a:gdLst/>
            <a:ahLst/>
            <a:cxnLst/>
            <a:rect l="l" t="t" r="r" b="b"/>
            <a:pathLst>
              <a:path w="33654" h="62230">
                <a:moveTo>
                  <a:pt x="33210" y="0"/>
                </a:moveTo>
                <a:lnTo>
                  <a:pt x="0" y="0"/>
                </a:lnTo>
                <a:lnTo>
                  <a:pt x="16598" y="61950"/>
                </a:lnTo>
                <a:lnTo>
                  <a:pt x="33210" y="0"/>
                </a:lnTo>
                <a:close/>
              </a:path>
            </a:pathLst>
          </a:custGeom>
          <a:solidFill>
            <a:srgbClr val="009D5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0" name="object 110"/>
          <p:cNvSpPr/>
          <p:nvPr/>
        </p:nvSpPr>
        <p:spPr>
          <a:xfrm>
            <a:off x="6236173" y="1630895"/>
            <a:ext cx="62230" cy="33655"/>
          </a:xfrm>
          <a:custGeom>
            <a:avLst/>
            <a:gdLst/>
            <a:ahLst/>
            <a:cxnLst/>
            <a:rect l="l" t="t" r="r" b="b"/>
            <a:pathLst>
              <a:path w="62229" h="33655">
                <a:moveTo>
                  <a:pt x="0" y="0"/>
                </a:moveTo>
                <a:lnTo>
                  <a:pt x="0" y="33210"/>
                </a:lnTo>
                <a:lnTo>
                  <a:pt x="61976" y="16611"/>
                </a:lnTo>
                <a:lnTo>
                  <a:pt x="0" y="0"/>
                </a:lnTo>
                <a:close/>
              </a:path>
            </a:pathLst>
          </a:custGeom>
          <a:solidFill>
            <a:srgbClr val="009D5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1" name="object 111"/>
          <p:cNvSpPr/>
          <p:nvPr/>
        </p:nvSpPr>
        <p:spPr>
          <a:xfrm>
            <a:off x="4493543" y="2009381"/>
            <a:ext cx="1558290" cy="813435"/>
          </a:xfrm>
          <a:custGeom>
            <a:avLst/>
            <a:gdLst/>
            <a:ahLst/>
            <a:cxnLst/>
            <a:rect l="l" t="t" r="r" b="b"/>
            <a:pathLst>
              <a:path w="1558289" h="813435">
                <a:moveTo>
                  <a:pt x="1557972" y="676325"/>
                </a:moveTo>
                <a:lnTo>
                  <a:pt x="1557972" y="0"/>
                </a:lnTo>
                <a:lnTo>
                  <a:pt x="0" y="0"/>
                </a:lnTo>
                <a:lnTo>
                  <a:pt x="0" y="812888"/>
                </a:lnTo>
              </a:path>
            </a:pathLst>
          </a:custGeom>
          <a:ln w="15874">
            <a:solidFill>
              <a:srgbClr val="009D57"/>
            </a:solidFill>
            <a:prstDash val="sysDot"/>
          </a:ln>
        </p:spPr>
        <p:txBody>
          <a:bodyPr wrap="square" lIns="0" tIns="0" rIns="0" bIns="0" rtlCol="0"/>
          <a:lstStyle/>
          <a:p/>
        </p:txBody>
      </p:sp>
      <p:sp>
        <p:nvSpPr>
          <p:cNvPr id="112" name="object 112"/>
          <p:cNvSpPr/>
          <p:nvPr/>
        </p:nvSpPr>
        <p:spPr>
          <a:xfrm>
            <a:off x="4476944" y="2760306"/>
            <a:ext cx="33655" cy="62230"/>
          </a:xfrm>
          <a:custGeom>
            <a:avLst/>
            <a:gdLst/>
            <a:ahLst/>
            <a:cxnLst/>
            <a:rect l="l" t="t" r="r" b="b"/>
            <a:pathLst>
              <a:path w="33654" h="62230">
                <a:moveTo>
                  <a:pt x="33197" y="0"/>
                </a:moveTo>
                <a:lnTo>
                  <a:pt x="0" y="0"/>
                </a:lnTo>
                <a:lnTo>
                  <a:pt x="16598" y="61963"/>
                </a:lnTo>
                <a:lnTo>
                  <a:pt x="33197" y="0"/>
                </a:lnTo>
                <a:close/>
              </a:path>
            </a:pathLst>
          </a:custGeom>
          <a:solidFill>
            <a:srgbClr val="009D5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3" name="object 113"/>
          <p:cNvSpPr/>
          <p:nvPr/>
        </p:nvSpPr>
        <p:spPr>
          <a:xfrm>
            <a:off x="4116187" y="2925432"/>
            <a:ext cx="33655" cy="62230"/>
          </a:xfrm>
          <a:custGeom>
            <a:avLst/>
            <a:gdLst/>
            <a:ahLst/>
            <a:cxnLst/>
            <a:rect l="l" t="t" r="r" b="b"/>
            <a:pathLst>
              <a:path w="33654" h="62230">
                <a:moveTo>
                  <a:pt x="33210" y="0"/>
                </a:moveTo>
                <a:lnTo>
                  <a:pt x="0" y="0"/>
                </a:lnTo>
                <a:lnTo>
                  <a:pt x="16598" y="61950"/>
                </a:lnTo>
                <a:lnTo>
                  <a:pt x="33210" y="0"/>
                </a:lnTo>
                <a:close/>
              </a:path>
            </a:pathLst>
          </a:custGeom>
          <a:solidFill>
            <a:srgbClr val="009D5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4" name="object 114"/>
          <p:cNvSpPr/>
          <p:nvPr/>
        </p:nvSpPr>
        <p:spPr>
          <a:xfrm>
            <a:off x="6035119" y="2321940"/>
            <a:ext cx="33655" cy="62230"/>
          </a:xfrm>
          <a:custGeom>
            <a:avLst/>
            <a:gdLst/>
            <a:ahLst/>
            <a:cxnLst/>
            <a:rect l="l" t="t" r="r" b="b"/>
            <a:pathLst>
              <a:path w="33654" h="62230">
                <a:moveTo>
                  <a:pt x="16611" y="0"/>
                </a:moveTo>
                <a:lnTo>
                  <a:pt x="0" y="61950"/>
                </a:lnTo>
                <a:lnTo>
                  <a:pt x="33197" y="61950"/>
                </a:lnTo>
                <a:lnTo>
                  <a:pt x="16611" y="0"/>
                </a:lnTo>
                <a:close/>
              </a:path>
            </a:pathLst>
          </a:custGeom>
          <a:solidFill>
            <a:srgbClr val="009D5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5" name="object 115"/>
          <p:cNvSpPr/>
          <p:nvPr/>
        </p:nvSpPr>
        <p:spPr>
          <a:xfrm>
            <a:off x="4132786" y="1748967"/>
            <a:ext cx="1193800" cy="1238885"/>
          </a:xfrm>
          <a:custGeom>
            <a:avLst/>
            <a:gdLst/>
            <a:ahLst/>
            <a:cxnLst/>
            <a:rect l="l" t="t" r="r" b="b"/>
            <a:pathLst>
              <a:path w="1193800" h="1238885">
                <a:moveTo>
                  <a:pt x="0" y="1073302"/>
                </a:moveTo>
                <a:lnTo>
                  <a:pt x="0" y="1238415"/>
                </a:lnTo>
                <a:lnTo>
                  <a:pt x="1193774" y="1238415"/>
                </a:lnTo>
                <a:lnTo>
                  <a:pt x="1193774" y="0"/>
                </a:lnTo>
                <a:lnTo>
                  <a:pt x="60172" y="0"/>
                </a:lnTo>
              </a:path>
            </a:pathLst>
          </a:custGeom>
          <a:ln w="9525">
            <a:solidFill>
              <a:srgbClr val="009D57"/>
            </a:solidFill>
            <a:prstDash val="sysDot"/>
          </a:ln>
        </p:spPr>
        <p:txBody>
          <a:bodyPr wrap="square" lIns="0" tIns="0" rIns="0" bIns="0" rtlCol="0"/>
          <a:lstStyle/>
          <a:p/>
        </p:txBody>
      </p:sp>
      <p:sp>
        <p:nvSpPr>
          <p:cNvPr id="116" name="object 116"/>
          <p:cNvSpPr/>
          <p:nvPr/>
        </p:nvSpPr>
        <p:spPr>
          <a:xfrm>
            <a:off x="4152738" y="2800680"/>
            <a:ext cx="350520" cy="0"/>
          </a:xfrm>
          <a:custGeom>
            <a:avLst/>
            <a:gdLst/>
            <a:ahLst/>
            <a:cxnLst/>
            <a:rect l="l" t="t" r="r" b="b"/>
            <a:pathLst>
              <a:path w="350520" h="0">
                <a:moveTo>
                  <a:pt x="350329" y="0"/>
                </a:moveTo>
                <a:lnTo>
                  <a:pt x="0" y="0"/>
                </a:lnTo>
              </a:path>
            </a:pathLst>
          </a:custGeom>
          <a:ln w="15875">
            <a:solidFill>
              <a:srgbClr val="009D57"/>
            </a:solidFill>
            <a:prstDash val="sysDot"/>
          </a:ln>
        </p:spPr>
        <p:txBody>
          <a:bodyPr wrap="square" lIns="0" tIns="0" rIns="0" bIns="0" rtlCol="0"/>
          <a:lstStyle/>
          <a:p/>
        </p:txBody>
      </p:sp>
      <p:sp>
        <p:nvSpPr>
          <p:cNvPr id="117" name="object 117"/>
          <p:cNvSpPr/>
          <p:nvPr/>
        </p:nvSpPr>
        <p:spPr>
          <a:xfrm>
            <a:off x="4111946" y="1878913"/>
            <a:ext cx="33655" cy="62230"/>
          </a:xfrm>
          <a:custGeom>
            <a:avLst/>
            <a:gdLst/>
            <a:ahLst/>
            <a:cxnLst/>
            <a:rect l="l" t="t" r="r" b="b"/>
            <a:pathLst>
              <a:path w="33654" h="62230">
                <a:moveTo>
                  <a:pt x="16611" y="0"/>
                </a:moveTo>
                <a:lnTo>
                  <a:pt x="0" y="61950"/>
                </a:lnTo>
                <a:lnTo>
                  <a:pt x="33210" y="61950"/>
                </a:lnTo>
                <a:lnTo>
                  <a:pt x="16611" y="0"/>
                </a:lnTo>
                <a:close/>
              </a:path>
            </a:pathLst>
          </a:custGeom>
          <a:solidFill>
            <a:srgbClr val="009D5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8" name="object 118"/>
          <p:cNvSpPr/>
          <p:nvPr/>
        </p:nvSpPr>
        <p:spPr>
          <a:xfrm>
            <a:off x="4116175" y="2657169"/>
            <a:ext cx="33655" cy="62230"/>
          </a:xfrm>
          <a:custGeom>
            <a:avLst/>
            <a:gdLst/>
            <a:ahLst/>
            <a:cxnLst/>
            <a:rect l="l" t="t" r="r" b="b"/>
            <a:pathLst>
              <a:path w="33654" h="62230">
                <a:moveTo>
                  <a:pt x="16611" y="0"/>
                </a:moveTo>
                <a:lnTo>
                  <a:pt x="0" y="61950"/>
                </a:lnTo>
                <a:lnTo>
                  <a:pt x="33210" y="61950"/>
                </a:lnTo>
                <a:lnTo>
                  <a:pt x="16611" y="0"/>
                </a:lnTo>
                <a:close/>
              </a:path>
            </a:pathLst>
          </a:custGeom>
          <a:solidFill>
            <a:srgbClr val="009D5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9" name="object 119"/>
          <p:cNvSpPr/>
          <p:nvPr/>
        </p:nvSpPr>
        <p:spPr>
          <a:xfrm>
            <a:off x="5309949" y="2374569"/>
            <a:ext cx="33655" cy="62230"/>
          </a:xfrm>
          <a:custGeom>
            <a:avLst/>
            <a:gdLst/>
            <a:ahLst/>
            <a:cxnLst/>
            <a:rect l="l" t="t" r="r" b="b"/>
            <a:pathLst>
              <a:path w="33654" h="62230">
                <a:moveTo>
                  <a:pt x="16611" y="0"/>
                </a:moveTo>
                <a:lnTo>
                  <a:pt x="0" y="61963"/>
                </a:lnTo>
                <a:lnTo>
                  <a:pt x="33197" y="61963"/>
                </a:lnTo>
                <a:lnTo>
                  <a:pt x="16611" y="0"/>
                </a:lnTo>
                <a:close/>
              </a:path>
            </a:pathLst>
          </a:custGeom>
          <a:solidFill>
            <a:srgbClr val="009D5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0" name="object 120"/>
          <p:cNvSpPr/>
          <p:nvPr/>
        </p:nvSpPr>
        <p:spPr>
          <a:xfrm>
            <a:off x="5672979" y="1538427"/>
            <a:ext cx="33655" cy="62230"/>
          </a:xfrm>
          <a:custGeom>
            <a:avLst/>
            <a:gdLst/>
            <a:ahLst/>
            <a:cxnLst/>
            <a:rect l="l" t="t" r="r" b="b"/>
            <a:pathLst>
              <a:path w="33654" h="62230">
                <a:moveTo>
                  <a:pt x="16611" y="0"/>
                </a:moveTo>
                <a:lnTo>
                  <a:pt x="0" y="61963"/>
                </a:lnTo>
                <a:lnTo>
                  <a:pt x="33210" y="61963"/>
                </a:lnTo>
                <a:lnTo>
                  <a:pt x="16611" y="0"/>
                </a:lnTo>
                <a:close/>
              </a:path>
            </a:pathLst>
          </a:custGeom>
          <a:solidFill>
            <a:srgbClr val="009D5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1" name="object 121"/>
          <p:cNvSpPr/>
          <p:nvPr/>
        </p:nvSpPr>
        <p:spPr>
          <a:xfrm>
            <a:off x="5672979" y="2375064"/>
            <a:ext cx="33655" cy="62230"/>
          </a:xfrm>
          <a:custGeom>
            <a:avLst/>
            <a:gdLst/>
            <a:ahLst/>
            <a:cxnLst/>
            <a:rect l="l" t="t" r="r" b="b"/>
            <a:pathLst>
              <a:path w="33654" h="62230">
                <a:moveTo>
                  <a:pt x="16611" y="0"/>
                </a:moveTo>
                <a:lnTo>
                  <a:pt x="0" y="61950"/>
                </a:lnTo>
                <a:lnTo>
                  <a:pt x="33210" y="61950"/>
                </a:lnTo>
                <a:lnTo>
                  <a:pt x="16611" y="0"/>
                </a:lnTo>
                <a:close/>
              </a:path>
            </a:pathLst>
          </a:custGeom>
          <a:solidFill>
            <a:srgbClr val="009D5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2" name="object 122"/>
          <p:cNvSpPr/>
          <p:nvPr/>
        </p:nvSpPr>
        <p:spPr>
          <a:xfrm>
            <a:off x="4168092" y="1732368"/>
            <a:ext cx="62230" cy="33655"/>
          </a:xfrm>
          <a:custGeom>
            <a:avLst/>
            <a:gdLst/>
            <a:ahLst/>
            <a:cxnLst/>
            <a:rect l="l" t="t" r="r" b="b"/>
            <a:pathLst>
              <a:path w="62229" h="33655">
                <a:moveTo>
                  <a:pt x="61963" y="0"/>
                </a:moveTo>
                <a:lnTo>
                  <a:pt x="0" y="16598"/>
                </a:lnTo>
                <a:lnTo>
                  <a:pt x="61963" y="33210"/>
                </a:lnTo>
                <a:lnTo>
                  <a:pt x="61963" y="0"/>
                </a:lnTo>
                <a:close/>
              </a:path>
            </a:pathLst>
          </a:custGeom>
          <a:solidFill>
            <a:srgbClr val="009D5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3" name="object 123"/>
          <p:cNvSpPr/>
          <p:nvPr/>
        </p:nvSpPr>
        <p:spPr>
          <a:xfrm>
            <a:off x="4095588" y="1528482"/>
            <a:ext cx="62230" cy="26670"/>
          </a:xfrm>
          <a:custGeom>
            <a:avLst/>
            <a:gdLst/>
            <a:ahLst/>
            <a:cxnLst/>
            <a:rect l="l" t="t" r="r" b="b"/>
            <a:pathLst>
              <a:path w="62229" h="26669">
                <a:moveTo>
                  <a:pt x="61950" y="0"/>
                </a:moveTo>
                <a:lnTo>
                  <a:pt x="0" y="16598"/>
                </a:lnTo>
                <a:lnTo>
                  <a:pt x="61950" y="26555"/>
                </a:lnTo>
                <a:lnTo>
                  <a:pt x="61950" y="0"/>
                </a:lnTo>
                <a:close/>
              </a:path>
            </a:pathLst>
          </a:custGeom>
          <a:solidFill>
            <a:srgbClr val="009D5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4" name="object 124"/>
          <p:cNvSpPr/>
          <p:nvPr/>
        </p:nvSpPr>
        <p:spPr>
          <a:xfrm>
            <a:off x="4493543" y="1992782"/>
            <a:ext cx="62230" cy="33655"/>
          </a:xfrm>
          <a:custGeom>
            <a:avLst/>
            <a:gdLst/>
            <a:ahLst/>
            <a:cxnLst/>
            <a:rect l="l" t="t" r="r" b="b"/>
            <a:pathLst>
              <a:path w="62229" h="33655">
                <a:moveTo>
                  <a:pt x="61950" y="0"/>
                </a:moveTo>
                <a:lnTo>
                  <a:pt x="0" y="16598"/>
                </a:lnTo>
                <a:lnTo>
                  <a:pt x="61950" y="33210"/>
                </a:lnTo>
                <a:lnTo>
                  <a:pt x="61950" y="0"/>
                </a:lnTo>
                <a:close/>
              </a:path>
            </a:pathLst>
          </a:custGeom>
          <a:solidFill>
            <a:srgbClr val="009D5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5" name="object 125"/>
          <p:cNvSpPr/>
          <p:nvPr/>
        </p:nvSpPr>
        <p:spPr>
          <a:xfrm>
            <a:off x="4132786" y="2784081"/>
            <a:ext cx="62230" cy="33655"/>
          </a:xfrm>
          <a:custGeom>
            <a:avLst/>
            <a:gdLst/>
            <a:ahLst/>
            <a:cxnLst/>
            <a:rect l="l" t="t" r="r" b="b"/>
            <a:pathLst>
              <a:path w="62229" h="33655">
                <a:moveTo>
                  <a:pt x="61950" y="0"/>
                </a:moveTo>
                <a:lnTo>
                  <a:pt x="0" y="16598"/>
                </a:lnTo>
                <a:lnTo>
                  <a:pt x="61950" y="33197"/>
                </a:lnTo>
                <a:lnTo>
                  <a:pt x="61950" y="0"/>
                </a:lnTo>
                <a:close/>
              </a:path>
            </a:pathLst>
          </a:custGeom>
          <a:solidFill>
            <a:srgbClr val="009D5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6" name="object 126"/>
          <p:cNvSpPr/>
          <p:nvPr/>
        </p:nvSpPr>
        <p:spPr>
          <a:xfrm>
            <a:off x="3947405" y="2640570"/>
            <a:ext cx="62230" cy="33655"/>
          </a:xfrm>
          <a:custGeom>
            <a:avLst/>
            <a:gdLst/>
            <a:ahLst/>
            <a:cxnLst/>
            <a:rect l="l" t="t" r="r" b="b"/>
            <a:pathLst>
              <a:path w="62229" h="33655">
                <a:moveTo>
                  <a:pt x="61950" y="0"/>
                </a:moveTo>
                <a:lnTo>
                  <a:pt x="0" y="16598"/>
                </a:lnTo>
                <a:lnTo>
                  <a:pt x="61950" y="33210"/>
                </a:lnTo>
                <a:lnTo>
                  <a:pt x="61950" y="0"/>
                </a:lnTo>
                <a:close/>
              </a:path>
            </a:pathLst>
          </a:custGeom>
          <a:solidFill>
            <a:srgbClr val="009D5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7" name="object 127"/>
          <p:cNvSpPr/>
          <p:nvPr/>
        </p:nvSpPr>
        <p:spPr>
          <a:xfrm>
            <a:off x="4002942" y="2179091"/>
            <a:ext cx="62230" cy="33655"/>
          </a:xfrm>
          <a:custGeom>
            <a:avLst/>
            <a:gdLst/>
            <a:ahLst/>
            <a:cxnLst/>
            <a:rect l="l" t="t" r="r" b="b"/>
            <a:pathLst>
              <a:path w="62229" h="33655">
                <a:moveTo>
                  <a:pt x="0" y="0"/>
                </a:moveTo>
                <a:lnTo>
                  <a:pt x="0" y="33210"/>
                </a:lnTo>
                <a:lnTo>
                  <a:pt x="61950" y="16611"/>
                </a:lnTo>
                <a:lnTo>
                  <a:pt x="0" y="0"/>
                </a:lnTo>
                <a:close/>
              </a:path>
            </a:pathLst>
          </a:custGeom>
          <a:solidFill>
            <a:srgbClr val="009D5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8" name="object 128"/>
          <p:cNvSpPr/>
          <p:nvPr/>
        </p:nvSpPr>
        <p:spPr>
          <a:xfrm>
            <a:off x="5240214" y="2970783"/>
            <a:ext cx="62230" cy="33655"/>
          </a:xfrm>
          <a:custGeom>
            <a:avLst/>
            <a:gdLst/>
            <a:ahLst/>
            <a:cxnLst/>
            <a:rect l="l" t="t" r="r" b="b"/>
            <a:pathLst>
              <a:path w="62229" h="33655">
                <a:moveTo>
                  <a:pt x="0" y="0"/>
                </a:moveTo>
                <a:lnTo>
                  <a:pt x="0" y="33197"/>
                </a:lnTo>
                <a:lnTo>
                  <a:pt x="61950" y="16598"/>
                </a:lnTo>
                <a:lnTo>
                  <a:pt x="0" y="0"/>
                </a:lnTo>
                <a:close/>
              </a:path>
            </a:pathLst>
          </a:custGeom>
          <a:solidFill>
            <a:srgbClr val="009D5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9" name="object 129"/>
          <p:cNvSpPr/>
          <p:nvPr/>
        </p:nvSpPr>
        <p:spPr>
          <a:xfrm>
            <a:off x="5627640" y="2970783"/>
            <a:ext cx="62230" cy="33655"/>
          </a:xfrm>
          <a:custGeom>
            <a:avLst/>
            <a:gdLst/>
            <a:ahLst/>
            <a:cxnLst/>
            <a:rect l="l" t="t" r="r" b="b"/>
            <a:pathLst>
              <a:path w="62229" h="33655">
                <a:moveTo>
                  <a:pt x="0" y="0"/>
                </a:moveTo>
                <a:lnTo>
                  <a:pt x="0" y="33197"/>
                </a:lnTo>
                <a:lnTo>
                  <a:pt x="61950" y="16598"/>
                </a:lnTo>
                <a:lnTo>
                  <a:pt x="0" y="0"/>
                </a:lnTo>
                <a:close/>
              </a:path>
            </a:pathLst>
          </a:custGeom>
          <a:solidFill>
            <a:srgbClr val="009D5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0" name="object 130"/>
          <p:cNvSpPr/>
          <p:nvPr/>
        </p:nvSpPr>
        <p:spPr>
          <a:xfrm>
            <a:off x="6250689" y="2704325"/>
            <a:ext cx="184797" cy="189661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1" name="object 131"/>
          <p:cNvSpPr/>
          <p:nvPr/>
        </p:nvSpPr>
        <p:spPr>
          <a:xfrm>
            <a:off x="6578634" y="2808465"/>
            <a:ext cx="48260" cy="37465"/>
          </a:xfrm>
          <a:custGeom>
            <a:avLst/>
            <a:gdLst/>
            <a:ahLst/>
            <a:cxnLst/>
            <a:rect l="l" t="t" r="r" b="b"/>
            <a:pathLst>
              <a:path w="48259" h="37464">
                <a:moveTo>
                  <a:pt x="16441" y="3479"/>
                </a:moveTo>
                <a:lnTo>
                  <a:pt x="25864" y="387"/>
                </a:lnTo>
                <a:lnTo>
                  <a:pt x="34770" y="0"/>
                </a:lnTo>
                <a:lnTo>
                  <a:pt x="42090" y="2222"/>
                </a:lnTo>
                <a:lnTo>
                  <a:pt x="46756" y="6959"/>
                </a:lnTo>
                <a:lnTo>
                  <a:pt x="47772" y="13597"/>
                </a:lnTo>
                <a:lnTo>
                  <a:pt x="45202" y="20883"/>
                </a:lnTo>
                <a:lnTo>
                  <a:pt x="39557" y="27796"/>
                </a:lnTo>
                <a:lnTo>
                  <a:pt x="31351" y="33312"/>
                </a:lnTo>
                <a:lnTo>
                  <a:pt x="21925" y="36690"/>
                </a:lnTo>
                <a:lnTo>
                  <a:pt x="13013" y="37225"/>
                </a:lnTo>
                <a:lnTo>
                  <a:pt x="5685" y="35056"/>
                </a:lnTo>
                <a:lnTo>
                  <a:pt x="1010" y="30327"/>
                </a:lnTo>
                <a:lnTo>
                  <a:pt x="0" y="23687"/>
                </a:lnTo>
                <a:lnTo>
                  <a:pt x="2572" y="16346"/>
                </a:lnTo>
                <a:lnTo>
                  <a:pt x="8222" y="9283"/>
                </a:lnTo>
                <a:lnTo>
                  <a:pt x="16441" y="3479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2" name="object 132"/>
          <p:cNvSpPr/>
          <p:nvPr/>
        </p:nvSpPr>
        <p:spPr>
          <a:xfrm>
            <a:off x="6746700" y="2932264"/>
            <a:ext cx="135255" cy="312420"/>
          </a:xfrm>
          <a:custGeom>
            <a:avLst/>
            <a:gdLst/>
            <a:ahLst/>
            <a:cxnLst/>
            <a:rect l="l" t="t" r="r" b="b"/>
            <a:pathLst>
              <a:path w="135254" h="312419">
                <a:moveTo>
                  <a:pt x="0" y="0"/>
                </a:moveTo>
                <a:lnTo>
                  <a:pt x="44742" y="236169"/>
                </a:lnTo>
                <a:lnTo>
                  <a:pt x="38243" y="238156"/>
                </a:lnTo>
                <a:lnTo>
                  <a:pt x="24430" y="245362"/>
                </a:lnTo>
                <a:lnTo>
                  <a:pt x="11829" y="259652"/>
                </a:lnTo>
                <a:lnTo>
                  <a:pt x="8966" y="282892"/>
                </a:lnTo>
                <a:lnTo>
                  <a:pt x="58674" y="312229"/>
                </a:lnTo>
                <a:lnTo>
                  <a:pt x="135242" y="286880"/>
                </a:lnTo>
                <a:lnTo>
                  <a:pt x="135242" y="30822"/>
                </a:lnTo>
                <a:lnTo>
                  <a:pt x="0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3" name="object 133"/>
          <p:cNvSpPr/>
          <p:nvPr/>
        </p:nvSpPr>
        <p:spPr>
          <a:xfrm>
            <a:off x="6746700" y="2932264"/>
            <a:ext cx="135255" cy="312420"/>
          </a:xfrm>
          <a:custGeom>
            <a:avLst/>
            <a:gdLst/>
            <a:ahLst/>
            <a:cxnLst/>
            <a:rect l="l" t="t" r="r" b="b"/>
            <a:pathLst>
              <a:path w="135254" h="312419">
                <a:moveTo>
                  <a:pt x="0" y="0"/>
                </a:moveTo>
                <a:lnTo>
                  <a:pt x="135242" y="30822"/>
                </a:lnTo>
                <a:lnTo>
                  <a:pt x="135242" y="286880"/>
                </a:lnTo>
                <a:lnTo>
                  <a:pt x="58674" y="312229"/>
                </a:lnTo>
                <a:lnTo>
                  <a:pt x="8966" y="282892"/>
                </a:lnTo>
                <a:lnTo>
                  <a:pt x="11829" y="259652"/>
                </a:lnTo>
                <a:lnTo>
                  <a:pt x="24430" y="245362"/>
                </a:lnTo>
                <a:lnTo>
                  <a:pt x="38243" y="238156"/>
                </a:lnTo>
                <a:lnTo>
                  <a:pt x="44742" y="236169"/>
                </a:lnTo>
                <a:lnTo>
                  <a:pt x="0" y="0"/>
                </a:lnTo>
                <a:close/>
              </a:path>
            </a:pathLst>
          </a:custGeom>
          <a:ln w="635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4" name="object 134"/>
          <p:cNvSpPr/>
          <p:nvPr/>
        </p:nvSpPr>
        <p:spPr>
          <a:xfrm>
            <a:off x="6613274" y="2593161"/>
            <a:ext cx="328523" cy="356692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5" name="object 135"/>
          <p:cNvSpPr/>
          <p:nvPr/>
        </p:nvSpPr>
        <p:spPr>
          <a:xfrm>
            <a:off x="6784000" y="2934258"/>
            <a:ext cx="46355" cy="299085"/>
          </a:xfrm>
          <a:custGeom>
            <a:avLst/>
            <a:gdLst/>
            <a:ahLst/>
            <a:cxnLst/>
            <a:rect l="l" t="t" r="r" b="b"/>
            <a:pathLst>
              <a:path w="46354" h="299085">
                <a:moveTo>
                  <a:pt x="0" y="298792"/>
                </a:moveTo>
                <a:lnTo>
                  <a:pt x="4488" y="280778"/>
                </a:lnTo>
                <a:lnTo>
                  <a:pt x="15781" y="266914"/>
                </a:lnTo>
                <a:lnTo>
                  <a:pt x="30619" y="257057"/>
                </a:lnTo>
                <a:lnTo>
                  <a:pt x="45745" y="251066"/>
                </a:lnTo>
                <a:lnTo>
                  <a:pt x="18872" y="0"/>
                </a:lnTo>
              </a:path>
            </a:pathLst>
          </a:custGeom>
          <a:ln w="17780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6" name="object 136"/>
          <p:cNvSpPr/>
          <p:nvPr/>
        </p:nvSpPr>
        <p:spPr>
          <a:xfrm>
            <a:off x="6895862" y="2915868"/>
            <a:ext cx="33020" cy="51435"/>
          </a:xfrm>
          <a:custGeom>
            <a:avLst/>
            <a:gdLst/>
            <a:ahLst/>
            <a:cxnLst/>
            <a:rect l="l" t="t" r="r" b="b"/>
            <a:pathLst>
              <a:path w="33020" h="51435">
                <a:moveTo>
                  <a:pt x="0" y="23355"/>
                </a:moveTo>
                <a:lnTo>
                  <a:pt x="2403" y="13692"/>
                </a:lnTo>
                <a:lnTo>
                  <a:pt x="6900" y="6081"/>
                </a:lnTo>
                <a:lnTo>
                  <a:pt x="12796" y="1268"/>
                </a:lnTo>
                <a:lnTo>
                  <a:pt x="19392" y="0"/>
                </a:lnTo>
                <a:lnTo>
                  <a:pt x="25476" y="2730"/>
                </a:lnTo>
                <a:lnTo>
                  <a:pt x="30019" y="8816"/>
                </a:lnTo>
                <a:lnTo>
                  <a:pt x="32605" y="17327"/>
                </a:lnTo>
                <a:lnTo>
                  <a:pt x="32816" y="27330"/>
                </a:lnTo>
                <a:lnTo>
                  <a:pt x="30411" y="37072"/>
                </a:lnTo>
                <a:lnTo>
                  <a:pt x="25911" y="44857"/>
                </a:lnTo>
                <a:lnTo>
                  <a:pt x="20015" y="49845"/>
                </a:lnTo>
                <a:lnTo>
                  <a:pt x="13423" y="51193"/>
                </a:lnTo>
                <a:lnTo>
                  <a:pt x="7343" y="48383"/>
                </a:lnTo>
                <a:lnTo>
                  <a:pt x="2797" y="42122"/>
                </a:lnTo>
                <a:lnTo>
                  <a:pt x="207" y="33437"/>
                </a:lnTo>
                <a:lnTo>
                  <a:pt x="0" y="23355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7" name="object 137"/>
          <p:cNvSpPr/>
          <p:nvPr/>
        </p:nvSpPr>
        <p:spPr>
          <a:xfrm>
            <a:off x="6665268" y="2873971"/>
            <a:ext cx="0" cy="324485"/>
          </a:xfrm>
          <a:custGeom>
            <a:avLst/>
            <a:gdLst/>
            <a:ahLst/>
            <a:cxnLst/>
            <a:rect l="l" t="t" r="r" b="b"/>
            <a:pathLst>
              <a:path w="0" h="324485">
                <a:moveTo>
                  <a:pt x="0" y="323888"/>
                </a:moveTo>
                <a:lnTo>
                  <a:pt x="0" y="0"/>
                </a:lnTo>
              </a:path>
            </a:pathLst>
          </a:custGeom>
          <a:ln w="381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8" name="object 138"/>
          <p:cNvSpPr/>
          <p:nvPr/>
        </p:nvSpPr>
        <p:spPr>
          <a:xfrm>
            <a:off x="6650714" y="2830080"/>
            <a:ext cx="29209" cy="53975"/>
          </a:xfrm>
          <a:custGeom>
            <a:avLst/>
            <a:gdLst/>
            <a:ahLst/>
            <a:cxnLst/>
            <a:rect l="l" t="t" r="r" b="b"/>
            <a:pathLst>
              <a:path w="29209" h="53975">
                <a:moveTo>
                  <a:pt x="14389" y="0"/>
                </a:moveTo>
                <a:lnTo>
                  <a:pt x="0" y="53708"/>
                </a:lnTo>
                <a:lnTo>
                  <a:pt x="28778" y="53708"/>
                </a:lnTo>
                <a:lnTo>
                  <a:pt x="14389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9" name="object 139"/>
          <p:cNvSpPr/>
          <p:nvPr/>
        </p:nvSpPr>
        <p:spPr>
          <a:xfrm>
            <a:off x="6651057" y="3188042"/>
            <a:ext cx="29209" cy="53975"/>
          </a:xfrm>
          <a:custGeom>
            <a:avLst/>
            <a:gdLst/>
            <a:ahLst/>
            <a:cxnLst/>
            <a:rect l="l" t="t" r="r" b="b"/>
            <a:pathLst>
              <a:path w="29209" h="53975">
                <a:moveTo>
                  <a:pt x="28790" y="0"/>
                </a:moveTo>
                <a:lnTo>
                  <a:pt x="0" y="0"/>
                </a:lnTo>
                <a:lnTo>
                  <a:pt x="14401" y="53682"/>
                </a:lnTo>
                <a:lnTo>
                  <a:pt x="28790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0" name="object 140"/>
          <p:cNvSpPr/>
          <p:nvPr/>
        </p:nvSpPr>
        <p:spPr>
          <a:xfrm>
            <a:off x="5296958" y="2269388"/>
            <a:ext cx="106045" cy="31115"/>
          </a:xfrm>
          <a:custGeom>
            <a:avLst/>
            <a:gdLst/>
            <a:ahLst/>
            <a:cxnLst/>
            <a:rect l="l" t="t" r="r" b="b"/>
            <a:pathLst>
              <a:path w="106045" h="31114">
                <a:moveTo>
                  <a:pt x="0" y="30822"/>
                </a:moveTo>
                <a:lnTo>
                  <a:pt x="105676" y="30822"/>
                </a:lnTo>
                <a:lnTo>
                  <a:pt x="105676" y="0"/>
                </a:lnTo>
                <a:lnTo>
                  <a:pt x="0" y="0"/>
                </a:lnTo>
                <a:lnTo>
                  <a:pt x="0" y="3082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1" name="object 141"/>
          <p:cNvSpPr/>
          <p:nvPr/>
        </p:nvSpPr>
        <p:spPr>
          <a:xfrm>
            <a:off x="5296957" y="2263038"/>
            <a:ext cx="106045" cy="12700"/>
          </a:xfrm>
          <a:custGeom>
            <a:avLst/>
            <a:gdLst/>
            <a:ahLst/>
            <a:cxnLst/>
            <a:rect l="l" t="t" r="r" b="b"/>
            <a:pathLst>
              <a:path w="106045" h="12700">
                <a:moveTo>
                  <a:pt x="0" y="12700"/>
                </a:moveTo>
                <a:lnTo>
                  <a:pt x="105676" y="12700"/>
                </a:lnTo>
                <a:lnTo>
                  <a:pt x="105676" y="0"/>
                </a:lnTo>
                <a:lnTo>
                  <a:pt x="0" y="0"/>
                </a:lnTo>
                <a:lnTo>
                  <a:pt x="0" y="1270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2" name="object 142"/>
          <p:cNvSpPr/>
          <p:nvPr/>
        </p:nvSpPr>
        <p:spPr>
          <a:xfrm>
            <a:off x="5296957" y="2293848"/>
            <a:ext cx="106045" cy="12700"/>
          </a:xfrm>
          <a:custGeom>
            <a:avLst/>
            <a:gdLst/>
            <a:ahLst/>
            <a:cxnLst/>
            <a:rect l="l" t="t" r="r" b="b"/>
            <a:pathLst>
              <a:path w="106045" h="12700">
                <a:moveTo>
                  <a:pt x="0" y="12699"/>
                </a:moveTo>
                <a:lnTo>
                  <a:pt x="105676" y="12699"/>
                </a:lnTo>
                <a:lnTo>
                  <a:pt x="105676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3" name="object 143"/>
          <p:cNvSpPr/>
          <p:nvPr/>
        </p:nvSpPr>
        <p:spPr>
          <a:xfrm>
            <a:off x="5455809" y="2269388"/>
            <a:ext cx="106045" cy="0"/>
          </a:xfrm>
          <a:custGeom>
            <a:avLst/>
            <a:gdLst/>
            <a:ahLst/>
            <a:cxnLst/>
            <a:rect l="l" t="t" r="r" b="b"/>
            <a:pathLst>
              <a:path w="106045" h="0">
                <a:moveTo>
                  <a:pt x="0" y="0"/>
                </a:moveTo>
                <a:lnTo>
                  <a:pt x="105664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4" name="object 144"/>
          <p:cNvSpPr/>
          <p:nvPr/>
        </p:nvSpPr>
        <p:spPr>
          <a:xfrm>
            <a:off x="5455809" y="2300198"/>
            <a:ext cx="106045" cy="0"/>
          </a:xfrm>
          <a:custGeom>
            <a:avLst/>
            <a:gdLst/>
            <a:ahLst/>
            <a:cxnLst/>
            <a:rect l="l" t="t" r="r" b="b"/>
            <a:pathLst>
              <a:path w="106045" h="0">
                <a:moveTo>
                  <a:pt x="0" y="0"/>
                </a:moveTo>
                <a:lnTo>
                  <a:pt x="105664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5" name="object 145"/>
          <p:cNvSpPr/>
          <p:nvPr/>
        </p:nvSpPr>
        <p:spPr>
          <a:xfrm>
            <a:off x="5614661" y="2269388"/>
            <a:ext cx="106045" cy="0"/>
          </a:xfrm>
          <a:custGeom>
            <a:avLst/>
            <a:gdLst/>
            <a:ahLst/>
            <a:cxnLst/>
            <a:rect l="l" t="t" r="r" b="b"/>
            <a:pathLst>
              <a:path w="106045" h="0">
                <a:moveTo>
                  <a:pt x="0" y="0"/>
                </a:moveTo>
                <a:lnTo>
                  <a:pt x="105664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6" name="object 146"/>
          <p:cNvSpPr/>
          <p:nvPr/>
        </p:nvSpPr>
        <p:spPr>
          <a:xfrm>
            <a:off x="5614661" y="2300198"/>
            <a:ext cx="106045" cy="0"/>
          </a:xfrm>
          <a:custGeom>
            <a:avLst/>
            <a:gdLst/>
            <a:ahLst/>
            <a:cxnLst/>
            <a:rect l="l" t="t" r="r" b="b"/>
            <a:pathLst>
              <a:path w="106045" h="0">
                <a:moveTo>
                  <a:pt x="0" y="0"/>
                </a:moveTo>
                <a:lnTo>
                  <a:pt x="105664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7" name="object 147"/>
          <p:cNvSpPr/>
          <p:nvPr/>
        </p:nvSpPr>
        <p:spPr>
          <a:xfrm>
            <a:off x="3916645" y="2229561"/>
            <a:ext cx="374015" cy="395605"/>
          </a:xfrm>
          <a:custGeom>
            <a:avLst/>
            <a:gdLst/>
            <a:ahLst/>
            <a:cxnLst/>
            <a:rect l="l" t="t" r="r" b="b"/>
            <a:pathLst>
              <a:path w="374014" h="395605">
                <a:moveTo>
                  <a:pt x="0" y="395033"/>
                </a:moveTo>
                <a:lnTo>
                  <a:pt x="373684" y="395033"/>
                </a:lnTo>
                <a:lnTo>
                  <a:pt x="373684" y="0"/>
                </a:lnTo>
                <a:lnTo>
                  <a:pt x="0" y="0"/>
                </a:lnTo>
                <a:lnTo>
                  <a:pt x="0" y="395033"/>
                </a:lnTo>
                <a:close/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8" name="object 148"/>
          <p:cNvSpPr/>
          <p:nvPr/>
        </p:nvSpPr>
        <p:spPr>
          <a:xfrm>
            <a:off x="3856257" y="2314244"/>
            <a:ext cx="121285" cy="214629"/>
          </a:xfrm>
          <a:custGeom>
            <a:avLst/>
            <a:gdLst/>
            <a:ahLst/>
            <a:cxnLst/>
            <a:rect l="l" t="t" r="r" b="b"/>
            <a:pathLst>
              <a:path w="121285" h="214630">
                <a:moveTo>
                  <a:pt x="0" y="214274"/>
                </a:moveTo>
                <a:lnTo>
                  <a:pt x="120789" y="214274"/>
                </a:lnTo>
                <a:lnTo>
                  <a:pt x="120789" y="0"/>
                </a:lnTo>
                <a:lnTo>
                  <a:pt x="0" y="0"/>
                </a:lnTo>
                <a:lnTo>
                  <a:pt x="0" y="21427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9" name="object 149"/>
          <p:cNvSpPr/>
          <p:nvPr/>
        </p:nvSpPr>
        <p:spPr>
          <a:xfrm>
            <a:off x="3856257" y="2314244"/>
            <a:ext cx="121285" cy="214629"/>
          </a:xfrm>
          <a:custGeom>
            <a:avLst/>
            <a:gdLst/>
            <a:ahLst/>
            <a:cxnLst/>
            <a:rect l="l" t="t" r="r" b="b"/>
            <a:pathLst>
              <a:path w="121285" h="214630">
                <a:moveTo>
                  <a:pt x="0" y="214274"/>
                </a:moveTo>
                <a:lnTo>
                  <a:pt x="120789" y="214274"/>
                </a:lnTo>
                <a:lnTo>
                  <a:pt x="120789" y="0"/>
                </a:lnTo>
                <a:lnTo>
                  <a:pt x="0" y="0"/>
                </a:lnTo>
                <a:lnTo>
                  <a:pt x="0" y="214274"/>
                </a:lnTo>
                <a:close/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0" name="object 150"/>
          <p:cNvSpPr/>
          <p:nvPr/>
        </p:nvSpPr>
        <p:spPr>
          <a:xfrm>
            <a:off x="4223579" y="2307894"/>
            <a:ext cx="133489" cy="226974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51" name="object 151"/>
          <p:cNvSpPr/>
          <p:nvPr/>
        </p:nvSpPr>
        <p:spPr>
          <a:xfrm>
            <a:off x="3947405" y="1892998"/>
            <a:ext cx="185420" cy="929640"/>
          </a:xfrm>
          <a:custGeom>
            <a:avLst/>
            <a:gdLst/>
            <a:ahLst/>
            <a:cxnLst/>
            <a:rect l="l" t="t" r="r" b="b"/>
            <a:pathLst>
              <a:path w="185420" h="929639">
                <a:moveTo>
                  <a:pt x="185381" y="929271"/>
                </a:moveTo>
                <a:lnTo>
                  <a:pt x="185381" y="764171"/>
                </a:lnTo>
                <a:lnTo>
                  <a:pt x="0" y="764171"/>
                </a:lnTo>
                <a:lnTo>
                  <a:pt x="0" y="302704"/>
                </a:lnTo>
                <a:lnTo>
                  <a:pt x="183057" y="302704"/>
                </a:lnTo>
                <a:lnTo>
                  <a:pt x="183057" y="0"/>
                </a:lnTo>
              </a:path>
            </a:pathLst>
          </a:custGeom>
          <a:ln w="9525">
            <a:solidFill>
              <a:srgbClr val="009D57"/>
            </a:solidFill>
            <a:prstDash val="sysDashDot"/>
          </a:ln>
        </p:spPr>
        <p:txBody>
          <a:bodyPr wrap="square" lIns="0" tIns="0" rIns="0" bIns="0" rtlCol="0"/>
          <a:lstStyle/>
          <a:p/>
        </p:txBody>
      </p:sp>
      <p:sp>
        <p:nvSpPr>
          <p:cNvPr id="152" name="object 152"/>
          <p:cNvSpPr/>
          <p:nvPr/>
        </p:nvSpPr>
        <p:spPr>
          <a:xfrm>
            <a:off x="4095588" y="1545081"/>
            <a:ext cx="1594485" cy="1442720"/>
          </a:xfrm>
          <a:custGeom>
            <a:avLst/>
            <a:gdLst/>
            <a:ahLst/>
            <a:cxnLst/>
            <a:rect l="l" t="t" r="r" b="b"/>
            <a:pathLst>
              <a:path w="1594485" h="1442720">
                <a:moveTo>
                  <a:pt x="1206576" y="1442300"/>
                </a:moveTo>
                <a:lnTo>
                  <a:pt x="1594002" y="1442300"/>
                </a:lnTo>
                <a:lnTo>
                  <a:pt x="1594002" y="0"/>
                </a:lnTo>
                <a:lnTo>
                  <a:pt x="0" y="0"/>
                </a:lnTo>
              </a:path>
            </a:pathLst>
          </a:custGeom>
          <a:ln w="9525">
            <a:solidFill>
              <a:srgbClr val="009D57"/>
            </a:solidFill>
            <a:prstDash val="sysDot"/>
          </a:ln>
        </p:spPr>
        <p:txBody>
          <a:bodyPr wrap="square" lIns="0" tIns="0" rIns="0" bIns="0" rtlCol="0"/>
          <a:lstStyle/>
          <a:p/>
        </p:txBody>
      </p:sp>
      <p:sp>
        <p:nvSpPr>
          <p:cNvPr id="153" name="object 153"/>
          <p:cNvSpPr txBox="1"/>
          <p:nvPr/>
        </p:nvSpPr>
        <p:spPr>
          <a:xfrm>
            <a:off x="3239392" y="2369302"/>
            <a:ext cx="182245" cy="1327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baseline="11904" sz="1050" spc="7" i="1">
                <a:solidFill>
                  <a:srgbClr val="231F20"/>
                </a:solidFill>
                <a:latin typeface="Arial"/>
                <a:cs typeface="Arial"/>
              </a:rPr>
              <a:t>Z</a:t>
            </a:r>
            <a:r>
              <a:rPr dirty="0" sz="500" spc="5">
                <a:solidFill>
                  <a:srgbClr val="231F20"/>
                </a:solidFill>
                <a:latin typeface="Arial"/>
                <a:cs typeface="Arial"/>
              </a:rPr>
              <a:t>ct</a:t>
            </a:r>
            <a:endParaRPr sz="500">
              <a:latin typeface="Arial"/>
              <a:cs typeface="Arial"/>
            </a:endParaRPr>
          </a:p>
        </p:txBody>
      </p:sp>
      <p:sp>
        <p:nvSpPr>
          <p:cNvPr id="154" name="object 154"/>
          <p:cNvSpPr txBox="1"/>
          <p:nvPr/>
        </p:nvSpPr>
        <p:spPr>
          <a:xfrm>
            <a:off x="3515419" y="2856896"/>
            <a:ext cx="221615" cy="1327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baseline="11904" sz="1050" i="1">
                <a:solidFill>
                  <a:srgbClr val="231F20"/>
                </a:solidFill>
                <a:latin typeface="Arial"/>
                <a:cs typeface="Arial"/>
              </a:rPr>
              <a:t>R</a:t>
            </a:r>
            <a:r>
              <a:rPr dirty="0" sz="500">
                <a:solidFill>
                  <a:srgbClr val="231F20"/>
                </a:solidFill>
                <a:latin typeface="Arial"/>
                <a:cs typeface="Arial"/>
              </a:rPr>
              <a:t>nA</a:t>
            </a:r>
            <a:endParaRPr sz="500">
              <a:latin typeface="Arial"/>
              <a:cs typeface="Arial"/>
            </a:endParaRPr>
          </a:p>
        </p:txBody>
      </p:sp>
      <p:sp>
        <p:nvSpPr>
          <p:cNvPr id="155" name="object 155"/>
          <p:cNvSpPr txBox="1"/>
          <p:nvPr/>
        </p:nvSpPr>
        <p:spPr>
          <a:xfrm>
            <a:off x="5725882" y="2212224"/>
            <a:ext cx="149860" cy="1327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700" spc="5" i="1">
                <a:solidFill>
                  <a:srgbClr val="231F20"/>
                </a:solidFill>
                <a:latin typeface="Arial"/>
                <a:cs typeface="Arial"/>
              </a:rPr>
              <a:t>Z</a:t>
            </a:r>
            <a:r>
              <a:rPr dirty="0" baseline="-16666" sz="750" spc="7">
                <a:solidFill>
                  <a:srgbClr val="231F20"/>
                </a:solidFill>
                <a:latin typeface="Arial"/>
                <a:cs typeface="Arial"/>
              </a:rPr>
              <a:t>f</a:t>
            </a:r>
            <a:endParaRPr baseline="-16666" sz="750">
              <a:latin typeface="Arial"/>
              <a:cs typeface="Arial"/>
            </a:endParaRPr>
          </a:p>
        </p:txBody>
      </p:sp>
      <p:sp>
        <p:nvSpPr>
          <p:cNvPr id="156" name="object 156"/>
          <p:cNvSpPr txBox="1"/>
          <p:nvPr/>
        </p:nvSpPr>
        <p:spPr>
          <a:xfrm>
            <a:off x="7055870" y="2925825"/>
            <a:ext cx="500380" cy="396240"/>
          </a:xfrm>
          <a:prstGeom prst="rect">
            <a:avLst/>
          </a:prstGeom>
          <a:solidFill>
            <a:srgbClr val="231F20"/>
          </a:solidFill>
        </p:spPr>
        <p:txBody>
          <a:bodyPr wrap="square" lIns="0" tIns="0" rIns="0" bIns="0" rtlCol="0" vert="horz">
            <a:spAutoFit/>
          </a:bodyPr>
          <a:lstStyle/>
          <a:p>
            <a:pPr marL="10160">
              <a:lnSpc>
                <a:spcPts val="1085"/>
              </a:lnSpc>
            </a:pPr>
            <a:r>
              <a:rPr dirty="0" sz="1000" spc="-5" b="1">
                <a:solidFill>
                  <a:srgbClr val="FFFFFF"/>
                </a:solidFill>
                <a:latin typeface="Arial"/>
                <a:cs typeface="Arial"/>
              </a:rPr>
              <a:t>F11</a:t>
            </a:r>
            <a:endParaRPr sz="1000">
              <a:latin typeface="Arial"/>
              <a:cs typeface="Arial"/>
            </a:endParaRPr>
          </a:p>
        </p:txBody>
      </p:sp>
      <p:sp>
        <p:nvSpPr>
          <p:cNvPr id="157" name="object 157"/>
          <p:cNvSpPr txBox="1"/>
          <p:nvPr/>
        </p:nvSpPr>
        <p:spPr>
          <a:xfrm>
            <a:off x="539499" y="4738750"/>
            <a:ext cx="2484120" cy="640715"/>
          </a:xfrm>
          <a:prstGeom prst="rect">
            <a:avLst/>
          </a:prstGeom>
          <a:solidFill>
            <a:srgbClr val="C8E4D3"/>
          </a:solidFill>
        </p:spPr>
        <p:txBody>
          <a:bodyPr wrap="square" lIns="0" tIns="12700" rIns="0" bIns="0" rtlCol="0" vert="horz">
            <a:spAutoFit/>
          </a:bodyPr>
          <a:lstStyle/>
          <a:p>
            <a:pPr marL="36195" marR="132080" indent="635">
              <a:lnSpc>
                <a:spcPct val="100000"/>
              </a:lnSpc>
              <a:spcBef>
                <a:spcPts val="100"/>
              </a:spcBef>
            </a:pPr>
            <a:r>
              <a:rPr dirty="0" sz="900" spc="-20" i="1">
                <a:solidFill>
                  <a:srgbClr val="231F20"/>
                </a:solidFill>
                <a:latin typeface="Arial"/>
                <a:cs typeface="Arial"/>
              </a:rPr>
              <a:t>La </a:t>
            </a:r>
            <a:r>
              <a:rPr dirty="0" sz="900" spc="-5" i="1">
                <a:solidFill>
                  <a:srgbClr val="231F20"/>
                </a:solidFill>
                <a:latin typeface="Arial"/>
                <a:cs typeface="Arial"/>
              </a:rPr>
              <a:t>existencia </a:t>
            </a:r>
            <a:r>
              <a:rPr dirty="0" sz="900" spc="-10" i="1">
                <a:solidFill>
                  <a:srgbClr val="231F20"/>
                </a:solidFill>
                <a:latin typeface="Arial"/>
                <a:cs typeface="Arial"/>
              </a:rPr>
              <a:t>simultánea </a:t>
            </a:r>
            <a:r>
              <a:rPr dirty="0" sz="900" spc="5" i="1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900" spc="10" i="1">
                <a:solidFill>
                  <a:srgbClr val="231F20"/>
                </a:solidFill>
                <a:latin typeface="Arial"/>
                <a:cs typeface="Arial"/>
              </a:rPr>
              <a:t>dos defectos </a:t>
            </a:r>
            <a:r>
              <a:rPr dirty="0" sz="900" spc="-35" i="1">
                <a:solidFill>
                  <a:srgbClr val="231F20"/>
                </a:solidFill>
                <a:latin typeface="Arial"/>
                <a:cs typeface="Arial"/>
              </a:rPr>
              <a:t>a  </a:t>
            </a:r>
            <a:r>
              <a:rPr dirty="0" sz="900" spc="-5" i="1">
                <a:solidFill>
                  <a:srgbClr val="231F20"/>
                </a:solidFill>
                <a:latin typeface="Arial"/>
                <a:cs typeface="Arial"/>
              </a:rPr>
              <a:t>tierra </a:t>
            </a:r>
            <a:r>
              <a:rPr dirty="0" sz="900" spc="-30" i="1">
                <a:solidFill>
                  <a:srgbClr val="231F20"/>
                </a:solidFill>
                <a:latin typeface="Arial"/>
                <a:cs typeface="Arial"/>
              </a:rPr>
              <a:t>(si </a:t>
            </a:r>
            <a:r>
              <a:rPr dirty="0" sz="900" spc="5" i="1">
                <a:solidFill>
                  <a:srgbClr val="231F20"/>
                </a:solidFill>
                <a:latin typeface="Arial"/>
                <a:cs typeface="Arial"/>
              </a:rPr>
              <a:t>no </a:t>
            </a:r>
            <a:r>
              <a:rPr dirty="0" sz="900" spc="-5" i="1">
                <a:solidFill>
                  <a:srgbClr val="231F20"/>
                </a:solidFill>
                <a:latin typeface="Arial"/>
                <a:cs typeface="Arial"/>
              </a:rPr>
              <a:t>son </a:t>
            </a:r>
            <a:r>
              <a:rPr dirty="0" sz="900" i="1">
                <a:solidFill>
                  <a:srgbClr val="231F20"/>
                </a:solidFill>
                <a:latin typeface="Arial"/>
                <a:cs typeface="Arial"/>
              </a:rPr>
              <a:t>ambos </a:t>
            </a:r>
            <a:r>
              <a:rPr dirty="0" sz="900" spc="-10" i="1">
                <a:solidFill>
                  <a:srgbClr val="231F20"/>
                </a:solidFill>
                <a:latin typeface="Arial"/>
                <a:cs typeface="Arial"/>
              </a:rPr>
              <a:t>en </a:t>
            </a:r>
            <a:r>
              <a:rPr dirty="0" sz="900" spc="-20" i="1">
                <a:solidFill>
                  <a:srgbClr val="231F20"/>
                </a:solidFill>
                <a:latin typeface="Arial"/>
                <a:cs typeface="Arial"/>
              </a:rPr>
              <a:t>la </a:t>
            </a:r>
            <a:r>
              <a:rPr dirty="0" sz="900" spc="-5" i="1">
                <a:solidFill>
                  <a:srgbClr val="231F20"/>
                </a:solidFill>
                <a:latin typeface="Arial"/>
                <a:cs typeface="Arial"/>
              </a:rPr>
              <a:t>misma </a:t>
            </a:r>
            <a:r>
              <a:rPr dirty="0" sz="900" spc="-25" i="1">
                <a:solidFill>
                  <a:srgbClr val="231F20"/>
                </a:solidFill>
                <a:latin typeface="Arial"/>
                <a:cs typeface="Arial"/>
              </a:rPr>
              <a:t>fase) </a:t>
            </a:r>
            <a:r>
              <a:rPr dirty="0" sz="900" spc="-20" i="1">
                <a:solidFill>
                  <a:srgbClr val="231F20"/>
                </a:solidFill>
                <a:latin typeface="Arial"/>
                <a:cs typeface="Arial"/>
              </a:rPr>
              <a:t>es  </a:t>
            </a:r>
            <a:r>
              <a:rPr dirty="0" sz="900" spc="-5" i="1">
                <a:solidFill>
                  <a:srgbClr val="231F20"/>
                </a:solidFill>
                <a:latin typeface="Arial"/>
                <a:cs typeface="Arial"/>
              </a:rPr>
              <a:t>peligrosa </a:t>
            </a:r>
            <a:r>
              <a:rPr dirty="0" sz="900" spc="-20" i="1">
                <a:solidFill>
                  <a:srgbClr val="231F20"/>
                </a:solidFill>
                <a:latin typeface="Arial"/>
                <a:cs typeface="Arial"/>
              </a:rPr>
              <a:t>y </a:t>
            </a:r>
            <a:r>
              <a:rPr dirty="0" sz="900" spc="-10" i="1">
                <a:solidFill>
                  <a:srgbClr val="231F20"/>
                </a:solidFill>
                <a:latin typeface="Arial"/>
                <a:cs typeface="Arial"/>
              </a:rPr>
              <a:t>su </a:t>
            </a:r>
            <a:r>
              <a:rPr dirty="0" sz="900" i="1">
                <a:solidFill>
                  <a:srgbClr val="231F20"/>
                </a:solidFill>
                <a:latin typeface="Arial"/>
                <a:cs typeface="Arial"/>
              </a:rPr>
              <a:t>eliminación </a:t>
            </a:r>
            <a:r>
              <a:rPr dirty="0" sz="900" spc="-20" i="1">
                <a:solidFill>
                  <a:srgbClr val="231F20"/>
                </a:solidFill>
                <a:latin typeface="Arial"/>
                <a:cs typeface="Arial"/>
              </a:rPr>
              <a:t>es </a:t>
            </a:r>
            <a:r>
              <a:rPr dirty="0" sz="900" spc="-5" i="1">
                <a:solidFill>
                  <a:srgbClr val="231F20"/>
                </a:solidFill>
                <a:latin typeface="Arial"/>
                <a:cs typeface="Arial"/>
              </a:rPr>
              <a:t>rápida </a:t>
            </a:r>
            <a:r>
              <a:rPr dirty="0" sz="900" i="1">
                <a:solidFill>
                  <a:srgbClr val="231F20"/>
                </a:solidFill>
                <a:latin typeface="Arial"/>
                <a:cs typeface="Arial"/>
              </a:rPr>
              <a:t>mediante  </a:t>
            </a:r>
            <a:r>
              <a:rPr dirty="0" sz="900" spc="-5" i="1">
                <a:solidFill>
                  <a:srgbClr val="231F20"/>
                </a:solidFill>
                <a:latin typeface="Arial"/>
                <a:cs typeface="Arial"/>
              </a:rPr>
              <a:t>fusibles </a:t>
            </a:r>
            <a:r>
              <a:rPr dirty="0" sz="900" spc="15" i="1">
                <a:solidFill>
                  <a:srgbClr val="231F20"/>
                </a:solidFill>
                <a:latin typeface="Arial"/>
                <a:cs typeface="Arial"/>
              </a:rPr>
              <a:t>o</a:t>
            </a:r>
            <a:r>
              <a:rPr dirty="0" sz="900" spc="-10" i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00" spc="5" i="1">
                <a:solidFill>
                  <a:srgbClr val="231F20"/>
                </a:solidFill>
                <a:latin typeface="Arial"/>
                <a:cs typeface="Arial"/>
              </a:rPr>
              <a:t>automáticos.</a:t>
            </a:r>
            <a:endParaRPr sz="900">
              <a:latin typeface="Arial"/>
              <a:cs typeface="Arial"/>
            </a:endParaRPr>
          </a:p>
        </p:txBody>
      </p:sp>
      <p:sp>
        <p:nvSpPr>
          <p:cNvPr id="158" name="object 158"/>
          <p:cNvSpPr txBox="1"/>
          <p:nvPr/>
        </p:nvSpPr>
        <p:spPr>
          <a:xfrm>
            <a:off x="539499" y="6124320"/>
            <a:ext cx="2484120" cy="590550"/>
          </a:xfrm>
          <a:prstGeom prst="rect">
            <a:avLst/>
          </a:prstGeom>
          <a:solidFill>
            <a:srgbClr val="C8E4D3"/>
          </a:solidFill>
        </p:spPr>
        <p:txBody>
          <a:bodyPr wrap="square" lIns="0" tIns="12065" rIns="0" bIns="0" rtlCol="0" vert="horz">
            <a:spAutoFit/>
          </a:bodyPr>
          <a:lstStyle/>
          <a:p>
            <a:pPr marL="36195" marR="117475" indent="635">
              <a:lnSpc>
                <a:spcPct val="100000"/>
              </a:lnSpc>
              <a:spcBef>
                <a:spcPts val="95"/>
              </a:spcBef>
            </a:pPr>
            <a:r>
              <a:rPr dirty="0" sz="900" spc="-30" i="1">
                <a:solidFill>
                  <a:srgbClr val="231F20"/>
                </a:solidFill>
                <a:latin typeface="Arial"/>
                <a:cs typeface="Arial"/>
              </a:rPr>
              <a:t>El </a:t>
            </a:r>
            <a:r>
              <a:rPr dirty="0" sz="900" i="1">
                <a:solidFill>
                  <a:srgbClr val="231F20"/>
                </a:solidFill>
                <a:latin typeface="Arial"/>
                <a:cs typeface="Arial"/>
              </a:rPr>
              <a:t>disparo </a:t>
            </a:r>
            <a:r>
              <a:rPr dirty="0" sz="900" spc="5" i="1">
                <a:solidFill>
                  <a:srgbClr val="231F20"/>
                </a:solidFill>
                <a:latin typeface="Arial"/>
                <a:cs typeface="Arial"/>
              </a:rPr>
              <a:t>de interruptor automático depende  </a:t>
            </a:r>
            <a:r>
              <a:rPr dirty="0" sz="900" spc="5" i="1">
                <a:solidFill>
                  <a:srgbClr val="231F20"/>
                </a:solidFill>
                <a:latin typeface="Arial"/>
                <a:cs typeface="Arial"/>
              </a:rPr>
              <a:t>del </a:t>
            </a:r>
            <a:r>
              <a:rPr dirty="0" sz="900" spc="20" i="1">
                <a:solidFill>
                  <a:srgbClr val="231F20"/>
                </a:solidFill>
                <a:latin typeface="Arial"/>
                <a:cs typeface="Arial"/>
              </a:rPr>
              <a:t>tipo </a:t>
            </a:r>
            <a:r>
              <a:rPr dirty="0" sz="900" spc="5" i="1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900" spc="-5" i="1">
                <a:solidFill>
                  <a:srgbClr val="231F20"/>
                </a:solidFill>
                <a:latin typeface="Arial"/>
                <a:cs typeface="Arial"/>
              </a:rPr>
              <a:t>esquema </a:t>
            </a:r>
            <a:r>
              <a:rPr dirty="0" sz="900" spc="5" i="1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900" i="1">
                <a:solidFill>
                  <a:srgbClr val="231F20"/>
                </a:solidFill>
                <a:latin typeface="Arial"/>
                <a:cs typeface="Arial"/>
              </a:rPr>
              <a:t>conexión </a:t>
            </a:r>
            <a:r>
              <a:rPr dirty="0" sz="900" spc="-35" i="1">
                <a:solidFill>
                  <a:srgbClr val="231F20"/>
                </a:solidFill>
                <a:latin typeface="Arial"/>
                <a:cs typeface="Arial"/>
              </a:rPr>
              <a:t>a </a:t>
            </a:r>
            <a:r>
              <a:rPr dirty="0" sz="900" spc="-5" i="1">
                <a:solidFill>
                  <a:srgbClr val="231F20"/>
                </a:solidFill>
                <a:latin typeface="Arial"/>
                <a:cs typeface="Arial"/>
              </a:rPr>
              <a:t>tierra </a:t>
            </a:r>
            <a:r>
              <a:rPr dirty="0" sz="900" spc="-20" i="1">
                <a:solidFill>
                  <a:srgbClr val="231F20"/>
                </a:solidFill>
                <a:latin typeface="Arial"/>
                <a:cs typeface="Arial"/>
              </a:rPr>
              <a:t>y </a:t>
            </a:r>
            <a:r>
              <a:rPr dirty="0" sz="900" spc="5" i="1">
                <a:solidFill>
                  <a:srgbClr val="231F20"/>
                </a:solidFill>
                <a:latin typeface="Arial"/>
                <a:cs typeface="Arial"/>
              </a:rPr>
              <a:t>de  </a:t>
            </a:r>
            <a:r>
              <a:rPr dirty="0" sz="900" spc="-10" i="1">
                <a:solidFill>
                  <a:srgbClr val="231F20"/>
                </a:solidFill>
                <a:latin typeface="Arial"/>
                <a:cs typeface="Arial"/>
              </a:rPr>
              <a:t>si </a:t>
            </a:r>
            <a:r>
              <a:rPr dirty="0" sz="900" spc="-20" i="1">
                <a:solidFill>
                  <a:srgbClr val="231F20"/>
                </a:solidFill>
                <a:latin typeface="Arial"/>
                <a:cs typeface="Arial"/>
              </a:rPr>
              <a:t>se </a:t>
            </a:r>
            <a:r>
              <a:rPr dirty="0" sz="900" spc="-15" i="1">
                <a:solidFill>
                  <a:srgbClr val="231F20"/>
                </a:solidFill>
                <a:latin typeface="Arial"/>
                <a:cs typeface="Arial"/>
              </a:rPr>
              <a:t>usan </a:t>
            </a:r>
            <a:r>
              <a:rPr dirty="0" sz="900" spc="15" i="1">
                <a:solidFill>
                  <a:srgbClr val="231F20"/>
                </a:solidFill>
                <a:latin typeface="Arial"/>
                <a:cs typeface="Arial"/>
              </a:rPr>
              <a:t>o </a:t>
            </a:r>
            <a:r>
              <a:rPr dirty="0" sz="900" spc="5" i="1">
                <a:solidFill>
                  <a:srgbClr val="231F20"/>
                </a:solidFill>
                <a:latin typeface="Arial"/>
                <a:cs typeface="Arial"/>
              </a:rPr>
              <a:t>no </a:t>
            </a:r>
            <a:r>
              <a:rPr dirty="0" sz="900" i="1">
                <a:solidFill>
                  <a:srgbClr val="231F20"/>
                </a:solidFill>
                <a:latin typeface="Arial"/>
                <a:cs typeface="Arial"/>
              </a:rPr>
              <a:t>tomas </a:t>
            </a:r>
            <a:r>
              <a:rPr dirty="0" sz="900" spc="5" i="1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900" i="1">
                <a:solidFill>
                  <a:srgbClr val="231F20"/>
                </a:solidFill>
                <a:latin typeface="Arial"/>
                <a:cs typeface="Arial"/>
              </a:rPr>
              <a:t>conexión </a:t>
            </a:r>
            <a:r>
              <a:rPr dirty="0" sz="900" spc="-35" i="1">
                <a:solidFill>
                  <a:srgbClr val="231F20"/>
                </a:solidFill>
                <a:latin typeface="Arial"/>
                <a:cs typeface="Arial"/>
              </a:rPr>
              <a:t>a </a:t>
            </a:r>
            <a:r>
              <a:rPr dirty="0" sz="900" spc="-5" i="1">
                <a:solidFill>
                  <a:srgbClr val="231F20"/>
                </a:solidFill>
                <a:latin typeface="Arial"/>
                <a:cs typeface="Arial"/>
              </a:rPr>
              <a:t>tierra  </a:t>
            </a:r>
            <a:r>
              <a:rPr dirty="0" sz="900" spc="-10" i="1">
                <a:solidFill>
                  <a:srgbClr val="231F20"/>
                </a:solidFill>
                <a:latin typeface="Arial"/>
                <a:cs typeface="Arial"/>
              </a:rPr>
              <a:t>separadas en </a:t>
            </a:r>
            <a:r>
              <a:rPr dirty="0" sz="900" spc="-20" i="1">
                <a:solidFill>
                  <a:srgbClr val="231F20"/>
                </a:solidFill>
                <a:latin typeface="Arial"/>
                <a:cs typeface="Arial"/>
              </a:rPr>
              <a:t>la </a:t>
            </a:r>
            <a:r>
              <a:rPr dirty="0" sz="900" spc="-5" i="1">
                <a:solidFill>
                  <a:srgbClr val="231F20"/>
                </a:solidFill>
                <a:latin typeface="Arial"/>
                <a:cs typeface="Arial"/>
              </a:rPr>
              <a:t>instalación </a:t>
            </a:r>
            <a:r>
              <a:rPr dirty="0" sz="900" spc="-10" i="1">
                <a:solidFill>
                  <a:srgbClr val="231F20"/>
                </a:solidFill>
                <a:latin typeface="Arial"/>
                <a:cs typeface="Arial"/>
              </a:rPr>
              <a:t>en</a:t>
            </a:r>
            <a:r>
              <a:rPr dirty="0" sz="900" spc="35" i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00" spc="5" i="1">
                <a:solidFill>
                  <a:srgbClr val="231F20"/>
                </a:solidFill>
                <a:latin typeface="Arial"/>
                <a:cs typeface="Arial"/>
              </a:rPr>
              <a:t>cuestión.</a:t>
            </a:r>
            <a:endParaRPr sz="900">
              <a:latin typeface="Arial"/>
              <a:cs typeface="Arial"/>
            </a:endParaRPr>
          </a:p>
        </p:txBody>
      </p:sp>
      <p:sp>
        <p:nvSpPr>
          <p:cNvPr id="159" name="object 159"/>
          <p:cNvSpPr txBox="1"/>
          <p:nvPr/>
        </p:nvSpPr>
        <p:spPr>
          <a:xfrm>
            <a:off x="3165783" y="3584669"/>
            <a:ext cx="3883660" cy="2914650"/>
          </a:xfrm>
          <a:prstGeom prst="rect">
            <a:avLst/>
          </a:prstGeom>
        </p:spPr>
        <p:txBody>
          <a:bodyPr wrap="square" lIns="0" tIns="5715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450"/>
              </a:spcBef>
            </a:pPr>
            <a:r>
              <a:rPr dirty="0" sz="1000" spc="-5" b="1">
                <a:solidFill>
                  <a:srgbClr val="231F20"/>
                </a:solidFill>
                <a:latin typeface="Arial"/>
                <a:cs typeface="Arial"/>
              </a:rPr>
              <a:t>Segundo</a:t>
            </a:r>
            <a:r>
              <a:rPr dirty="0" sz="1000" spc="-1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10" b="1">
                <a:solidFill>
                  <a:srgbClr val="231F20"/>
                </a:solidFill>
                <a:latin typeface="Arial"/>
                <a:cs typeface="Arial"/>
              </a:rPr>
              <a:t>defecto</a:t>
            </a:r>
            <a:endParaRPr sz="1000">
              <a:latin typeface="Arial"/>
              <a:cs typeface="Arial"/>
            </a:endParaRPr>
          </a:p>
          <a:p>
            <a:pPr marL="38735" marR="30480">
              <a:lnSpc>
                <a:spcPct val="100000"/>
              </a:lnSpc>
              <a:spcBef>
                <a:spcPts val="280"/>
              </a:spcBef>
            </a:pP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Cuando aparece el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segundo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defecto en una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fase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diferente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en un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conductor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neutro,  la desconexión rápida es obligatoria. La eliminación del defecto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 realiza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forma 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diferente en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cada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uno de los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casos</a:t>
            </a:r>
            <a:r>
              <a:rPr dirty="0" sz="800" spc="-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siguientes:</a:t>
            </a:r>
            <a:endParaRPr sz="800">
              <a:latin typeface="Arial"/>
              <a:cs typeface="Arial"/>
            </a:endParaRPr>
          </a:p>
          <a:p>
            <a:pPr marL="38100">
              <a:lnSpc>
                <a:spcPct val="100000"/>
              </a:lnSpc>
              <a:spcBef>
                <a:spcPts val="290"/>
              </a:spcBef>
            </a:pPr>
            <a:r>
              <a:rPr dirty="0" sz="800" b="1">
                <a:solidFill>
                  <a:srgbClr val="231F20"/>
                </a:solidFill>
                <a:latin typeface="Arial"/>
                <a:cs typeface="Arial"/>
              </a:rPr>
              <a:t>1.</a:t>
            </a:r>
            <a:r>
              <a:rPr dirty="0" baseline="25252" sz="825" b="1">
                <a:solidFill>
                  <a:srgbClr val="231F20"/>
                </a:solidFill>
                <a:latin typeface="Arial"/>
                <a:cs typeface="Arial"/>
              </a:rPr>
              <a:t>er</a:t>
            </a:r>
            <a:r>
              <a:rPr dirty="0" baseline="25252" sz="825" spc="97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b="1">
                <a:solidFill>
                  <a:srgbClr val="231F20"/>
                </a:solidFill>
                <a:latin typeface="Arial"/>
                <a:cs typeface="Arial"/>
              </a:rPr>
              <a:t>caso</a:t>
            </a:r>
            <a:endParaRPr sz="800">
              <a:latin typeface="Arial"/>
              <a:cs typeface="Arial"/>
            </a:endParaRPr>
          </a:p>
          <a:p>
            <a:pPr marL="38735" marR="60960">
              <a:lnSpc>
                <a:spcPct val="100000"/>
              </a:lnSpc>
              <a:spcBef>
                <a:spcPts val="145"/>
              </a:spcBef>
            </a:pPr>
            <a:r>
              <a:rPr dirty="0" sz="800" spc="110">
                <a:solidFill>
                  <a:srgbClr val="009D57"/>
                </a:solidFill>
                <a:latin typeface="Times New Roman"/>
                <a:cs typeface="Times New Roman"/>
              </a:rPr>
              <a:t>c </a:t>
            </a:r>
            <a:r>
              <a:rPr dirty="0" sz="800" spc="-10">
                <a:solidFill>
                  <a:srgbClr val="231F20"/>
                </a:solidFill>
                <a:latin typeface="Arial"/>
                <a:cs typeface="Arial"/>
              </a:rPr>
              <a:t>Hace referencia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a </a:t>
            </a:r>
            <a:r>
              <a:rPr dirty="0" sz="800" spc="-10">
                <a:solidFill>
                  <a:srgbClr val="231F20"/>
                </a:solidFill>
                <a:latin typeface="Arial"/>
                <a:cs typeface="Arial"/>
              </a:rPr>
              <a:t>una instalación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en la </a:t>
            </a:r>
            <a:r>
              <a:rPr dirty="0" sz="800" spc="-10">
                <a:solidFill>
                  <a:srgbClr val="231F20"/>
                </a:solidFill>
                <a:latin typeface="Arial"/>
                <a:cs typeface="Arial"/>
              </a:rPr>
              <a:t>que todas las partes conductoras activas  están</a:t>
            </a:r>
            <a:r>
              <a:rPr dirty="0" sz="800" spc="-2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10">
                <a:solidFill>
                  <a:srgbClr val="231F20"/>
                </a:solidFill>
                <a:latin typeface="Arial"/>
                <a:cs typeface="Arial"/>
              </a:rPr>
              <a:t>conectadas</a:t>
            </a:r>
            <a:r>
              <a:rPr dirty="0" sz="800" spc="-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a</a:t>
            </a:r>
            <a:r>
              <a:rPr dirty="0" sz="800" spc="-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un</a:t>
            </a:r>
            <a:r>
              <a:rPr dirty="0" sz="800" spc="-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10">
                <a:solidFill>
                  <a:srgbClr val="231F20"/>
                </a:solidFill>
                <a:latin typeface="Arial"/>
                <a:cs typeface="Arial"/>
              </a:rPr>
              <a:t>conductor</a:t>
            </a:r>
            <a:r>
              <a:rPr dirty="0" sz="800" spc="-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PE</a:t>
            </a:r>
            <a:r>
              <a:rPr dirty="0" sz="800" spc="-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10">
                <a:solidFill>
                  <a:srgbClr val="231F20"/>
                </a:solidFill>
                <a:latin typeface="Arial"/>
                <a:cs typeface="Arial"/>
              </a:rPr>
              <a:t>común,</a:t>
            </a:r>
            <a:r>
              <a:rPr dirty="0" sz="800" spc="-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10">
                <a:solidFill>
                  <a:srgbClr val="231F20"/>
                </a:solidFill>
                <a:latin typeface="Arial"/>
                <a:cs typeface="Arial"/>
              </a:rPr>
              <a:t>tal</a:t>
            </a:r>
            <a:r>
              <a:rPr dirty="0" sz="800" spc="-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y</a:t>
            </a:r>
            <a:r>
              <a:rPr dirty="0" sz="800" spc="-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10">
                <a:solidFill>
                  <a:srgbClr val="231F20"/>
                </a:solidFill>
                <a:latin typeface="Arial"/>
                <a:cs typeface="Arial"/>
              </a:rPr>
              <a:t>como</a:t>
            </a:r>
            <a:r>
              <a:rPr dirty="0" sz="800" spc="-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se</a:t>
            </a:r>
            <a:r>
              <a:rPr dirty="0" sz="800" spc="-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10">
                <a:solidFill>
                  <a:srgbClr val="231F20"/>
                </a:solidFill>
                <a:latin typeface="Arial"/>
                <a:cs typeface="Arial"/>
              </a:rPr>
              <a:t>muestra</a:t>
            </a:r>
            <a:r>
              <a:rPr dirty="0" sz="800" spc="-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en</a:t>
            </a:r>
            <a:r>
              <a:rPr dirty="0" sz="800" spc="-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</a:t>
            </a:r>
            <a:r>
              <a:rPr dirty="0" sz="800" spc="-2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15" b="1">
                <a:solidFill>
                  <a:srgbClr val="009D57"/>
                </a:solidFill>
                <a:latin typeface="Arial"/>
                <a:cs typeface="Arial"/>
              </a:rPr>
              <a:t>Figura</a:t>
            </a:r>
            <a:r>
              <a:rPr dirty="0" sz="800" spc="-20" b="1">
                <a:solidFill>
                  <a:srgbClr val="009D57"/>
                </a:solidFill>
                <a:latin typeface="Arial"/>
                <a:cs typeface="Arial"/>
              </a:rPr>
              <a:t> </a:t>
            </a:r>
            <a:r>
              <a:rPr dirty="0" sz="800" spc="-15" b="1">
                <a:solidFill>
                  <a:srgbClr val="009D57"/>
                </a:solidFill>
                <a:latin typeface="Arial"/>
                <a:cs typeface="Arial"/>
              </a:rPr>
              <a:t>F18</a:t>
            </a:r>
            <a:r>
              <a:rPr dirty="0" sz="800" spc="-15">
                <a:solidFill>
                  <a:srgbClr val="231F20"/>
                </a:solidFill>
                <a:latin typeface="Arial"/>
                <a:cs typeface="Arial"/>
              </a:rPr>
              <a:t>. 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En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este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caso,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no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incluyen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tomas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tierra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en el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recorrido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la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corriente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 defecto, 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forma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que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garantiza un alto nivel 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corriente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defecto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y se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utilizan  dispositivos de protección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convencionales contra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sobreintensidades,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es decir,  interruptores automáticos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y</a:t>
            </a:r>
            <a:r>
              <a:rPr dirty="0" sz="800" spc="-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fusibles.</a:t>
            </a:r>
            <a:endParaRPr sz="800">
              <a:latin typeface="Arial"/>
              <a:cs typeface="Arial"/>
            </a:endParaRPr>
          </a:p>
          <a:p>
            <a:pPr marL="38735" marR="81280">
              <a:lnSpc>
                <a:spcPct val="100000"/>
              </a:lnSpc>
              <a:spcBef>
                <a:spcPts val="20"/>
              </a:spcBef>
            </a:pP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El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primer defecto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puede producir al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final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un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circuito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en una parte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remota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la  instalación,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mientras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que el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segundo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puede estar perfectamente ubicado en el  extremo opuesto de la</a:t>
            </a:r>
            <a:r>
              <a:rPr dirty="0" sz="800" spc="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instalación.</a:t>
            </a:r>
            <a:endParaRPr sz="800">
              <a:latin typeface="Arial"/>
              <a:cs typeface="Arial"/>
            </a:endParaRPr>
          </a:p>
          <a:p>
            <a:pPr marL="38735" marR="74295">
              <a:lnSpc>
                <a:spcPct val="100000"/>
              </a:lnSpc>
              <a:spcBef>
                <a:spcPts val="10"/>
              </a:spcBef>
            </a:pP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Por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este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motivo,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es normal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multiplicar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por dos la impedancia de bucle de un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circuito 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al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calcular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el nivel de ajuste de defecto anticipado para este dispositivo de  protección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contra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las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 sobreintensidades.</a:t>
            </a:r>
            <a:endParaRPr sz="800">
              <a:latin typeface="Arial"/>
              <a:cs typeface="Arial"/>
            </a:endParaRPr>
          </a:p>
          <a:p>
            <a:pPr marL="38735" marR="80010">
              <a:lnSpc>
                <a:spcPct val="100000"/>
              </a:lnSpc>
              <a:spcBef>
                <a:spcPts val="290"/>
              </a:spcBef>
            </a:pPr>
            <a:r>
              <a:rPr dirty="0" sz="800" spc="110">
                <a:solidFill>
                  <a:srgbClr val="009D57"/>
                </a:solidFill>
                <a:latin typeface="Times New Roman"/>
                <a:cs typeface="Times New Roman"/>
              </a:rPr>
              <a:t>c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Cuando el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sistema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incluye un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conductor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neutro además de los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conductores 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trifásicos, las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corrientes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defecto 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cortocircuito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más bajas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generan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si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uno de  los dos defectos es del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conductor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neutro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a tierra (los cuatro conductores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están  aislados de la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tierra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en un esquema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IT). Por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tanto,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en las instalaciones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IT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cuatro cables,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tensión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simple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debe usarse para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calcular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los niveles de</a:t>
            </a:r>
            <a:r>
              <a:rPr dirty="0" sz="800" spc="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protección</a:t>
            </a:r>
            <a:endParaRPr sz="800">
              <a:latin typeface="Arial"/>
              <a:cs typeface="Arial"/>
            </a:endParaRPr>
          </a:p>
        </p:txBody>
      </p:sp>
      <p:sp>
        <p:nvSpPr>
          <p:cNvPr id="160" name="object 160"/>
          <p:cNvSpPr txBox="1"/>
          <p:nvPr/>
        </p:nvSpPr>
        <p:spPr>
          <a:xfrm>
            <a:off x="4141117" y="6515454"/>
            <a:ext cx="134620" cy="14541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u="sng" sz="750" spc="80" i="1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Arial"/>
                <a:cs typeface="Arial"/>
              </a:rPr>
              <a:t> </a:t>
            </a:r>
            <a:r>
              <a:rPr dirty="0" u="sng" sz="750" spc="20" i="1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Arial"/>
                <a:cs typeface="Arial"/>
              </a:rPr>
              <a:t>U</a:t>
            </a:r>
            <a:endParaRPr sz="750">
              <a:latin typeface="Arial"/>
              <a:cs typeface="Arial"/>
            </a:endParaRPr>
          </a:p>
        </p:txBody>
      </p:sp>
      <p:sp>
        <p:nvSpPr>
          <p:cNvPr id="161" name="object 161"/>
          <p:cNvSpPr txBox="1"/>
          <p:nvPr/>
        </p:nvSpPr>
        <p:spPr>
          <a:xfrm>
            <a:off x="3192001" y="6579620"/>
            <a:ext cx="941069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cortocircuitos</a:t>
            </a:r>
            <a:r>
              <a:rPr dirty="0" sz="800" spc="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baseline="3703" sz="1125" spc="7">
                <a:solidFill>
                  <a:srgbClr val="231F20"/>
                </a:solidFill>
                <a:latin typeface="Arial"/>
                <a:cs typeface="Arial"/>
              </a:rPr>
              <a:t>0,8</a:t>
            </a:r>
            <a:endParaRPr baseline="3703" sz="1125">
              <a:latin typeface="Arial"/>
              <a:cs typeface="Arial"/>
            </a:endParaRPr>
          </a:p>
        </p:txBody>
      </p:sp>
      <p:sp>
        <p:nvSpPr>
          <p:cNvPr id="162" name="object 162"/>
          <p:cNvSpPr txBox="1"/>
          <p:nvPr/>
        </p:nvSpPr>
        <p:spPr>
          <a:xfrm>
            <a:off x="4250048" y="6569113"/>
            <a:ext cx="280035" cy="1555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u="sng" baseline="38888" sz="750" spc="-7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Arial"/>
                <a:cs typeface="Arial"/>
              </a:rPr>
              <a:t>o</a:t>
            </a:r>
            <a:r>
              <a:rPr dirty="0" baseline="38888" sz="750" spc="-7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50" spc="15">
                <a:solidFill>
                  <a:srgbClr val="231F20"/>
                </a:solidFill>
                <a:latin typeface="Symbol"/>
                <a:cs typeface="Symbol"/>
              </a:rPr>
              <a:t></a:t>
            </a:r>
            <a:r>
              <a:rPr dirty="0" sz="750" spc="6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850" spc="5" i="1">
                <a:solidFill>
                  <a:srgbClr val="231F20"/>
                </a:solidFill>
                <a:latin typeface="Times New Roman"/>
                <a:cs typeface="Times New Roman"/>
              </a:rPr>
              <a:t>I</a:t>
            </a:r>
            <a:endParaRPr sz="850">
              <a:latin typeface="Times New Roman"/>
              <a:cs typeface="Times New Roman"/>
            </a:endParaRPr>
          </a:p>
        </p:txBody>
      </p:sp>
      <p:sp>
        <p:nvSpPr>
          <p:cNvPr id="163" name="object 163"/>
          <p:cNvSpPr txBox="1"/>
          <p:nvPr/>
        </p:nvSpPr>
        <p:spPr>
          <a:xfrm>
            <a:off x="4504199" y="6633779"/>
            <a:ext cx="60960" cy="10033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500" spc="-5">
                <a:solidFill>
                  <a:srgbClr val="231F20"/>
                </a:solidFill>
                <a:latin typeface="Arial"/>
                <a:cs typeface="Arial"/>
              </a:rPr>
              <a:t>a</a:t>
            </a:r>
            <a:endParaRPr sz="500">
              <a:latin typeface="Arial"/>
              <a:cs typeface="Arial"/>
            </a:endParaRPr>
          </a:p>
        </p:txBody>
      </p:sp>
      <p:sp>
        <p:nvSpPr>
          <p:cNvPr id="164" name="object 164"/>
          <p:cNvSpPr txBox="1"/>
          <p:nvPr/>
        </p:nvSpPr>
        <p:spPr>
          <a:xfrm>
            <a:off x="4587624" y="6579616"/>
            <a:ext cx="112395" cy="11112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550" spc="-5">
                <a:solidFill>
                  <a:srgbClr val="231F20"/>
                </a:solidFill>
                <a:latin typeface="Arial"/>
                <a:cs typeface="Arial"/>
              </a:rPr>
              <a:t>(1)</a:t>
            </a:r>
            <a:endParaRPr sz="550">
              <a:latin typeface="Arial"/>
              <a:cs typeface="Arial"/>
            </a:endParaRPr>
          </a:p>
        </p:txBody>
      </p:sp>
      <p:sp>
        <p:nvSpPr>
          <p:cNvPr id="165" name="object 165"/>
          <p:cNvSpPr txBox="1"/>
          <p:nvPr/>
        </p:nvSpPr>
        <p:spPr>
          <a:xfrm>
            <a:off x="4702569" y="6579615"/>
            <a:ext cx="308610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donde</a:t>
            </a:r>
            <a:endParaRPr sz="800">
              <a:latin typeface="Arial"/>
              <a:cs typeface="Arial"/>
            </a:endParaRPr>
          </a:p>
        </p:txBody>
      </p:sp>
      <p:sp>
        <p:nvSpPr>
          <p:cNvPr id="166" name="object 166"/>
          <p:cNvSpPr txBox="1"/>
          <p:nvPr/>
        </p:nvSpPr>
        <p:spPr>
          <a:xfrm>
            <a:off x="4115720" y="6639914"/>
            <a:ext cx="251460" cy="14541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35"/>
              </a:spcBef>
            </a:pPr>
            <a:r>
              <a:rPr dirty="0" sz="750" spc="15">
                <a:solidFill>
                  <a:srgbClr val="231F20"/>
                </a:solidFill>
                <a:latin typeface="Arial"/>
                <a:cs typeface="Arial"/>
              </a:rPr>
              <a:t>2</a:t>
            </a:r>
            <a:r>
              <a:rPr dirty="0" sz="750" spc="-3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50" spc="5" i="1">
                <a:solidFill>
                  <a:srgbClr val="231F20"/>
                </a:solidFill>
                <a:latin typeface="Arial"/>
                <a:cs typeface="Arial"/>
              </a:rPr>
              <a:t>Z</a:t>
            </a:r>
            <a:r>
              <a:rPr dirty="0" baseline="-16666" sz="750" spc="7">
                <a:solidFill>
                  <a:srgbClr val="231F20"/>
                </a:solidFill>
                <a:latin typeface="Arial"/>
                <a:cs typeface="Arial"/>
              </a:rPr>
              <a:t>c</a:t>
            </a:r>
            <a:endParaRPr baseline="-16666" sz="750">
              <a:latin typeface="Arial"/>
              <a:cs typeface="Arial"/>
            </a:endParaRPr>
          </a:p>
        </p:txBody>
      </p:sp>
      <p:sp>
        <p:nvSpPr>
          <p:cNvPr id="167" name="object 167"/>
          <p:cNvSpPr txBox="1"/>
          <p:nvPr/>
        </p:nvSpPr>
        <p:spPr>
          <a:xfrm>
            <a:off x="3166997" y="6787235"/>
            <a:ext cx="3855085" cy="579120"/>
          </a:xfrm>
          <a:prstGeom prst="rect">
            <a:avLst/>
          </a:prstGeom>
        </p:spPr>
        <p:txBody>
          <a:bodyPr wrap="square" lIns="0" tIns="2222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75"/>
              </a:spcBef>
            </a:pPr>
            <a:r>
              <a:rPr dirty="0" sz="800" i="1">
                <a:solidFill>
                  <a:srgbClr val="231F20"/>
                </a:solidFill>
                <a:latin typeface="Arial"/>
                <a:cs typeface="Arial"/>
              </a:rPr>
              <a:t>U</a:t>
            </a:r>
            <a:r>
              <a:rPr dirty="0" baseline="-15151" sz="825">
                <a:solidFill>
                  <a:srgbClr val="231F20"/>
                </a:solidFill>
                <a:latin typeface="Arial"/>
                <a:cs typeface="Arial"/>
              </a:rPr>
              <a:t>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=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tensión</a:t>
            </a:r>
            <a:r>
              <a:rPr dirty="0" sz="800" spc="-9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simple.</a:t>
            </a:r>
            <a:endParaRPr sz="800">
              <a:latin typeface="Arial"/>
              <a:cs typeface="Arial"/>
            </a:endParaRPr>
          </a:p>
          <a:p>
            <a:pPr marL="38100">
              <a:lnSpc>
                <a:spcPts val="944"/>
              </a:lnSpc>
              <a:spcBef>
                <a:spcPts val="75"/>
              </a:spcBef>
            </a:pPr>
            <a:r>
              <a:rPr dirty="0" sz="800" i="1">
                <a:solidFill>
                  <a:srgbClr val="231F20"/>
                </a:solidFill>
                <a:latin typeface="Arial"/>
                <a:cs typeface="Arial"/>
              </a:rPr>
              <a:t>Z</a:t>
            </a:r>
            <a:r>
              <a:rPr dirty="0" baseline="-15151" sz="825">
                <a:solidFill>
                  <a:srgbClr val="231F20"/>
                </a:solidFill>
                <a:latin typeface="Arial"/>
                <a:cs typeface="Arial"/>
              </a:rPr>
              <a:t>c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=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impedancia del bucle 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corriente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defecto del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circuito (ver subapartado</a:t>
            </a:r>
            <a:r>
              <a:rPr dirty="0" sz="800" spc="-10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3.3).</a:t>
            </a:r>
            <a:endParaRPr sz="800">
              <a:latin typeface="Arial"/>
              <a:cs typeface="Arial"/>
            </a:endParaRPr>
          </a:p>
          <a:p>
            <a:pPr marL="38100">
              <a:lnSpc>
                <a:spcPts val="1065"/>
              </a:lnSpc>
            </a:pPr>
            <a:r>
              <a:rPr dirty="0" sz="900" i="1">
                <a:solidFill>
                  <a:srgbClr val="231F20"/>
                </a:solidFill>
                <a:latin typeface="Times New Roman"/>
                <a:cs typeface="Times New Roman"/>
              </a:rPr>
              <a:t>I</a:t>
            </a:r>
            <a:r>
              <a:rPr dirty="0" baseline="-15151" sz="825">
                <a:solidFill>
                  <a:srgbClr val="231F20"/>
                </a:solidFill>
                <a:latin typeface="Arial"/>
                <a:cs typeface="Arial"/>
              </a:rPr>
              <a:t>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=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nivel 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corriente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para ajuste del</a:t>
            </a:r>
            <a:r>
              <a:rPr dirty="0" sz="800" spc="-7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disparo.</a:t>
            </a:r>
            <a:endParaRPr sz="800">
              <a:latin typeface="Arial"/>
              <a:cs typeface="Arial"/>
            </a:endParaRPr>
          </a:p>
          <a:p>
            <a:pPr marL="38100">
              <a:lnSpc>
                <a:spcPct val="100000"/>
              </a:lnSpc>
              <a:spcBef>
                <a:spcPts val="270"/>
              </a:spcBef>
            </a:pPr>
            <a:r>
              <a:rPr dirty="0" sz="800" spc="110">
                <a:solidFill>
                  <a:srgbClr val="009D57"/>
                </a:solidFill>
                <a:latin typeface="Times New Roman"/>
                <a:cs typeface="Times New Roman"/>
              </a:rPr>
              <a:t>c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Si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no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distribuye ningún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conductor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neutro, la tensión que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debe utilizar</a:t>
            </a:r>
            <a:r>
              <a:rPr dirty="0" sz="800" spc="-114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para</a:t>
            </a:r>
            <a:endParaRPr sz="800">
              <a:latin typeface="Arial"/>
              <a:cs typeface="Arial"/>
            </a:endParaRPr>
          </a:p>
        </p:txBody>
      </p:sp>
      <p:sp>
        <p:nvSpPr>
          <p:cNvPr id="168" name="object 168"/>
          <p:cNvSpPr txBox="1"/>
          <p:nvPr/>
        </p:nvSpPr>
        <p:spPr>
          <a:xfrm>
            <a:off x="5839026" y="7407119"/>
            <a:ext cx="248285" cy="14414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baseline="3703" sz="1125" spc="22">
                <a:solidFill>
                  <a:srgbClr val="231F20"/>
                </a:solidFill>
                <a:latin typeface="Symbol"/>
                <a:cs typeface="Symbol"/>
              </a:rPr>
              <a:t></a:t>
            </a:r>
            <a:r>
              <a:rPr dirty="0" baseline="3703" sz="1125" spc="22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750">
                <a:solidFill>
                  <a:srgbClr val="231F20"/>
                </a:solidFill>
                <a:latin typeface="Arial"/>
                <a:cs typeface="Arial"/>
              </a:rPr>
              <a:t>3</a:t>
            </a:r>
            <a:r>
              <a:rPr dirty="0" sz="750" spc="-12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50" i="1">
                <a:solidFill>
                  <a:srgbClr val="231F20"/>
                </a:solidFill>
                <a:latin typeface="Arial"/>
                <a:cs typeface="Arial"/>
              </a:rPr>
              <a:t>U</a:t>
            </a:r>
            <a:endParaRPr sz="750">
              <a:latin typeface="Arial"/>
              <a:cs typeface="Arial"/>
            </a:endParaRPr>
          </a:p>
        </p:txBody>
      </p:sp>
      <p:sp>
        <p:nvSpPr>
          <p:cNvPr id="169" name="object 169"/>
          <p:cNvSpPr txBox="1"/>
          <p:nvPr/>
        </p:nvSpPr>
        <p:spPr>
          <a:xfrm>
            <a:off x="6061790" y="7468951"/>
            <a:ext cx="59690" cy="9969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450" spc="15">
                <a:solidFill>
                  <a:srgbClr val="231F20"/>
                </a:solidFill>
                <a:latin typeface="Arial"/>
                <a:cs typeface="Arial"/>
              </a:rPr>
              <a:t>o</a:t>
            </a:r>
            <a:endParaRPr sz="450">
              <a:latin typeface="Arial"/>
              <a:cs typeface="Arial"/>
            </a:endParaRPr>
          </a:p>
        </p:txBody>
      </p:sp>
      <p:sp>
        <p:nvSpPr>
          <p:cNvPr id="170" name="object 170"/>
          <p:cNvSpPr txBox="1"/>
          <p:nvPr/>
        </p:nvSpPr>
        <p:spPr>
          <a:xfrm>
            <a:off x="6384039" y="7479538"/>
            <a:ext cx="113030" cy="11112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550">
                <a:solidFill>
                  <a:srgbClr val="231F20"/>
                </a:solidFill>
                <a:latin typeface="Arial"/>
                <a:cs typeface="Arial"/>
              </a:rPr>
              <a:t>(1)</a:t>
            </a:r>
            <a:endParaRPr sz="550">
              <a:latin typeface="Arial"/>
              <a:cs typeface="Arial"/>
            </a:endParaRPr>
          </a:p>
        </p:txBody>
      </p:sp>
      <p:sp>
        <p:nvSpPr>
          <p:cNvPr id="171" name="object 171"/>
          <p:cNvSpPr txBox="1"/>
          <p:nvPr/>
        </p:nvSpPr>
        <p:spPr>
          <a:xfrm>
            <a:off x="3192026" y="7479537"/>
            <a:ext cx="2610485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calcular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corriente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defecto es el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valor compuesto</a:t>
            </a:r>
            <a:r>
              <a:rPr dirty="0" sz="800" spc="14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50" spc="-5">
                <a:solidFill>
                  <a:srgbClr val="231F20"/>
                </a:solidFill>
                <a:latin typeface="Arial"/>
                <a:cs typeface="Arial"/>
              </a:rPr>
              <a:t>0,8</a:t>
            </a:r>
            <a:endParaRPr sz="750">
              <a:latin typeface="Arial"/>
              <a:cs typeface="Arial"/>
            </a:endParaRPr>
          </a:p>
        </p:txBody>
      </p:sp>
      <p:sp>
        <p:nvSpPr>
          <p:cNvPr id="172" name="object 172"/>
          <p:cNvSpPr txBox="1"/>
          <p:nvPr/>
        </p:nvSpPr>
        <p:spPr>
          <a:xfrm>
            <a:off x="6291931" y="7543103"/>
            <a:ext cx="59690" cy="9969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450" spc="15">
                <a:solidFill>
                  <a:srgbClr val="231F20"/>
                </a:solidFill>
                <a:latin typeface="Arial"/>
                <a:cs typeface="Arial"/>
              </a:rPr>
              <a:t>a</a:t>
            </a:r>
            <a:endParaRPr sz="450">
              <a:latin typeface="Arial"/>
              <a:cs typeface="Arial"/>
            </a:endParaRPr>
          </a:p>
        </p:txBody>
      </p:sp>
      <p:sp>
        <p:nvSpPr>
          <p:cNvPr id="173" name="object 173"/>
          <p:cNvSpPr txBox="1"/>
          <p:nvPr/>
        </p:nvSpPr>
        <p:spPr>
          <a:xfrm>
            <a:off x="6179799" y="7479537"/>
            <a:ext cx="348615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07340" algn="l"/>
              </a:tabLst>
            </a:pPr>
            <a:r>
              <a:rPr dirty="0" sz="750">
                <a:solidFill>
                  <a:srgbClr val="231F20"/>
                </a:solidFill>
                <a:latin typeface="Symbol"/>
                <a:cs typeface="Symbol"/>
              </a:rPr>
              <a:t></a:t>
            </a:r>
            <a:r>
              <a:rPr dirty="0" sz="750" spc="85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750" i="1">
                <a:solidFill>
                  <a:srgbClr val="231F20"/>
                </a:solidFill>
                <a:latin typeface="Times New Roman"/>
                <a:cs typeface="Times New Roman"/>
              </a:rPr>
              <a:t>I</a:t>
            </a:r>
            <a:r>
              <a:rPr dirty="0" sz="750" i="1">
                <a:solidFill>
                  <a:srgbClr val="231F20"/>
                </a:solidFill>
                <a:latin typeface="Times New Roman"/>
                <a:cs typeface="Times New Roman"/>
              </a:rPr>
              <a:t>	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.</a:t>
            </a:r>
            <a:endParaRPr sz="800">
              <a:latin typeface="Arial"/>
              <a:cs typeface="Arial"/>
            </a:endParaRPr>
          </a:p>
        </p:txBody>
      </p:sp>
      <p:sp>
        <p:nvSpPr>
          <p:cNvPr id="174" name="object 174"/>
          <p:cNvSpPr txBox="1"/>
          <p:nvPr/>
        </p:nvSpPr>
        <p:spPr>
          <a:xfrm>
            <a:off x="5880888" y="7555481"/>
            <a:ext cx="163830" cy="14414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750">
                <a:solidFill>
                  <a:srgbClr val="231F20"/>
                </a:solidFill>
                <a:latin typeface="Arial"/>
                <a:cs typeface="Arial"/>
              </a:rPr>
              <a:t>2</a:t>
            </a:r>
            <a:r>
              <a:rPr dirty="0" sz="750" spc="-7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50" i="1">
                <a:solidFill>
                  <a:srgbClr val="231F20"/>
                </a:solidFill>
                <a:latin typeface="Arial"/>
                <a:cs typeface="Arial"/>
              </a:rPr>
              <a:t>Z</a:t>
            </a:r>
            <a:endParaRPr sz="750">
              <a:latin typeface="Arial"/>
              <a:cs typeface="Arial"/>
            </a:endParaRPr>
          </a:p>
        </p:txBody>
      </p:sp>
      <p:sp>
        <p:nvSpPr>
          <p:cNvPr id="175" name="object 175"/>
          <p:cNvSpPr txBox="1"/>
          <p:nvPr/>
        </p:nvSpPr>
        <p:spPr>
          <a:xfrm>
            <a:off x="6018726" y="7617313"/>
            <a:ext cx="55880" cy="9969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450" spc="10">
                <a:solidFill>
                  <a:srgbClr val="231F20"/>
                </a:solidFill>
                <a:latin typeface="Arial"/>
                <a:cs typeface="Arial"/>
              </a:rPr>
              <a:t>c</a:t>
            </a:r>
            <a:endParaRPr sz="450">
              <a:latin typeface="Arial"/>
              <a:cs typeface="Arial"/>
            </a:endParaRPr>
          </a:p>
        </p:txBody>
      </p:sp>
      <p:sp>
        <p:nvSpPr>
          <p:cNvPr id="176" name="object 176"/>
          <p:cNvSpPr txBox="1"/>
          <p:nvPr/>
        </p:nvSpPr>
        <p:spPr>
          <a:xfrm>
            <a:off x="3191259" y="7679587"/>
            <a:ext cx="3837304" cy="2572385"/>
          </a:xfrm>
          <a:prstGeom prst="rect">
            <a:avLst/>
          </a:prstGeom>
        </p:spPr>
        <p:txBody>
          <a:bodyPr wrap="square" lIns="0" tIns="4889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384"/>
              </a:spcBef>
            </a:pPr>
            <a:r>
              <a:rPr dirty="0" sz="800" spc="-5" b="1">
                <a:solidFill>
                  <a:srgbClr val="231F20"/>
                </a:solidFill>
                <a:latin typeface="Arial"/>
                <a:cs typeface="Arial"/>
              </a:rPr>
              <a:t>Tiempos </a:t>
            </a:r>
            <a:r>
              <a:rPr dirty="0" sz="800" spc="5" b="1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800" spc="-5" b="1">
                <a:solidFill>
                  <a:srgbClr val="231F20"/>
                </a:solidFill>
                <a:latin typeface="Arial"/>
                <a:cs typeface="Arial"/>
              </a:rPr>
              <a:t>disparo máximos</a:t>
            </a:r>
            <a:endParaRPr sz="800">
              <a:latin typeface="Arial"/>
              <a:cs typeface="Arial"/>
            </a:endParaRPr>
          </a:p>
          <a:p>
            <a:pPr marL="13335" marR="88900">
              <a:lnSpc>
                <a:spcPct val="100000"/>
              </a:lnSpc>
              <a:spcBef>
                <a:spcPts val="284"/>
              </a:spcBef>
            </a:pP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Los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tiempos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desconexión para el esquema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IT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dependen de la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forma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en que  están interconectadas las diferentes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tomas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tierra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la instalación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y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centro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 transformación:</a:t>
            </a:r>
            <a:endParaRPr sz="800">
              <a:latin typeface="Arial"/>
              <a:cs typeface="Arial"/>
            </a:endParaRPr>
          </a:p>
          <a:p>
            <a:pPr marL="12700" marR="117475">
              <a:lnSpc>
                <a:spcPct val="100000"/>
              </a:lnSpc>
              <a:spcBef>
                <a:spcPts val="140"/>
              </a:spcBef>
            </a:pPr>
            <a:r>
              <a:rPr dirty="0" sz="800" spc="110">
                <a:solidFill>
                  <a:srgbClr val="009D57"/>
                </a:solidFill>
                <a:latin typeface="Times New Roman"/>
                <a:cs typeface="Times New Roman"/>
              </a:rPr>
              <a:t>c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Para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los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circuitos finales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que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suministran 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los equipos eléctricos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corriente 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nominal que no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supera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los 32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A y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que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tienen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las partes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conductoras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activas 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conectadas 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toma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tierra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centro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transformación, el disparo máximo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 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indica en la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tabla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la </a:t>
            </a:r>
            <a:r>
              <a:rPr dirty="0" sz="800" spc="-5" b="1">
                <a:solidFill>
                  <a:srgbClr val="009D57"/>
                </a:solidFill>
                <a:latin typeface="Arial"/>
                <a:cs typeface="Arial"/>
              </a:rPr>
              <a:t>Figura </a:t>
            </a:r>
            <a:r>
              <a:rPr dirty="0" sz="800" spc="-10" b="1">
                <a:solidFill>
                  <a:srgbClr val="009D57"/>
                </a:solidFill>
                <a:latin typeface="Arial"/>
                <a:cs typeface="Arial"/>
              </a:rPr>
              <a:t>F8</a:t>
            </a:r>
            <a:r>
              <a:rPr dirty="0" sz="800" spc="-10">
                <a:solidFill>
                  <a:srgbClr val="231F20"/>
                </a:solidFill>
                <a:latin typeface="Arial"/>
                <a:cs typeface="Arial"/>
              </a:rPr>
              <a:t>.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Para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los demás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circuitos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mismo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grupo de  partes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conductoras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activas interconectadas, el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tiempo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desconexión máximo es  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5 s. Esto se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debe al hecho de que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cualquier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situación de doble defecto en este  grupo provocará una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corriente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cortocircuito como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en el esquema</a:t>
            </a:r>
            <a:r>
              <a:rPr dirty="0" sz="800" spc="-2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TN.</a:t>
            </a:r>
            <a:endParaRPr sz="800">
              <a:latin typeface="Arial"/>
              <a:cs typeface="Arial"/>
            </a:endParaRPr>
          </a:p>
          <a:p>
            <a:pPr marL="12700" marR="5080">
              <a:lnSpc>
                <a:spcPct val="100000"/>
              </a:lnSpc>
              <a:spcBef>
                <a:spcPts val="145"/>
              </a:spcBef>
            </a:pPr>
            <a:r>
              <a:rPr dirty="0" sz="800" spc="110">
                <a:solidFill>
                  <a:srgbClr val="009D57"/>
                </a:solidFill>
                <a:latin typeface="Times New Roman"/>
                <a:cs typeface="Times New Roman"/>
              </a:rPr>
              <a:t>c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Para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los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circuitos finales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que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suministran 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los equipos eléctricos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corriente 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nominal que no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supera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los 32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A y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que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tienen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las partes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conductoras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activas 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conectadas 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una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toma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tierra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independiente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separada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la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toma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tierra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del 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centro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transformación, el disparo máximo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indica en la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tabla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la </a:t>
            </a:r>
            <a:r>
              <a:rPr dirty="0" sz="800" spc="-5" b="1">
                <a:solidFill>
                  <a:srgbClr val="009D57"/>
                </a:solidFill>
                <a:latin typeface="Arial"/>
                <a:cs typeface="Arial"/>
              </a:rPr>
              <a:t>Figura F11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. 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Para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los demás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circuitos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mismo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grupo de partes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conductoras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activas no  interconectadas, el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tiempo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desconexión máximo es 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1 s. Esto se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debe al hecho  de </a:t>
            </a:r>
            <a:r>
              <a:rPr dirty="0" sz="800" spc="-10">
                <a:solidFill>
                  <a:srgbClr val="231F20"/>
                </a:solidFill>
                <a:latin typeface="Arial"/>
                <a:cs typeface="Arial"/>
              </a:rPr>
              <a:t>que toda situación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800" spc="-10">
                <a:solidFill>
                  <a:srgbClr val="231F20"/>
                </a:solidFill>
                <a:latin typeface="Arial"/>
                <a:cs typeface="Arial"/>
              </a:rPr>
              <a:t>doble defecto derivada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un </a:t>
            </a:r>
            <a:r>
              <a:rPr dirty="0" sz="800" spc="-10">
                <a:solidFill>
                  <a:srgbClr val="231F20"/>
                </a:solidFill>
                <a:latin typeface="Arial"/>
                <a:cs typeface="Arial"/>
              </a:rPr>
              <a:t>defecto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800" spc="-10">
                <a:solidFill>
                  <a:srgbClr val="231F20"/>
                </a:solidFill>
                <a:latin typeface="Arial"/>
                <a:cs typeface="Arial"/>
              </a:rPr>
              <a:t>aislamiento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800" spc="-10">
                <a:solidFill>
                  <a:srgbClr val="231F20"/>
                </a:solidFill>
                <a:latin typeface="Arial"/>
                <a:cs typeface="Arial"/>
              </a:rPr>
              <a:t>este 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grupo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y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otro defecto de aislamiento de otro grupo generará una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corriente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defecto  limitada por las diferentes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resistencias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tomas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tierra como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en el esquema</a:t>
            </a:r>
            <a:r>
              <a:rPr dirty="0" sz="800" spc="-5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TN.</a:t>
            </a:r>
            <a:endParaRPr sz="800">
              <a:latin typeface="Arial"/>
              <a:cs typeface="Arial"/>
            </a:endParaRPr>
          </a:p>
        </p:txBody>
      </p:sp>
      <p:sp>
        <p:nvSpPr>
          <p:cNvPr id="177" name="object 177"/>
          <p:cNvSpPr txBox="1"/>
          <p:nvPr/>
        </p:nvSpPr>
        <p:spPr>
          <a:xfrm>
            <a:off x="526926" y="10132948"/>
            <a:ext cx="2265045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(1)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Según el “método 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convencional”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descrito en el primer  ejemplo del 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subapartado</a:t>
            </a:r>
            <a:r>
              <a:rPr dirty="0" sz="700" spc="-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3.3.</a:t>
            </a:r>
            <a:endParaRPr sz="700">
              <a:latin typeface="Arial"/>
              <a:cs typeface="Arial"/>
            </a:endParaRPr>
          </a:p>
        </p:txBody>
      </p:sp>
      <p:sp>
        <p:nvSpPr>
          <p:cNvPr id="178" name="object 178"/>
          <p:cNvSpPr txBox="1"/>
          <p:nvPr/>
        </p:nvSpPr>
        <p:spPr>
          <a:xfrm>
            <a:off x="527307" y="10456164"/>
            <a:ext cx="640080" cy="1168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">
                <a:solidFill>
                  <a:srgbClr val="231F20"/>
                </a:solidFill>
                <a:latin typeface="Arial"/>
                <a:cs typeface="Arial"/>
              </a:rPr>
              <a:t>Schneider</a:t>
            </a:r>
            <a:r>
              <a:rPr dirty="0" sz="600" spc="-6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600">
                <a:solidFill>
                  <a:srgbClr val="231F20"/>
                </a:solidFill>
                <a:latin typeface="Arial"/>
                <a:cs typeface="Arial"/>
              </a:rPr>
              <a:t>Electric</a:t>
            </a:r>
            <a:endParaRPr sz="600">
              <a:latin typeface="Arial"/>
              <a:cs typeface="Arial"/>
            </a:endParaRPr>
          </a:p>
        </p:txBody>
      </p:sp>
      <p:sp>
        <p:nvSpPr>
          <p:cNvPr id="179" name="object 179"/>
          <p:cNvSpPr txBox="1"/>
          <p:nvPr/>
        </p:nvSpPr>
        <p:spPr>
          <a:xfrm>
            <a:off x="5474592" y="10456164"/>
            <a:ext cx="1558925" cy="1168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">
                <a:solidFill>
                  <a:srgbClr val="231F20"/>
                </a:solidFill>
                <a:latin typeface="Arial"/>
                <a:cs typeface="Arial"/>
              </a:rPr>
              <a:t>Guía </a:t>
            </a:r>
            <a:r>
              <a:rPr dirty="0" sz="600" spc="-5">
                <a:solidFill>
                  <a:srgbClr val="231F20"/>
                </a:solidFill>
                <a:latin typeface="Arial"/>
                <a:cs typeface="Arial"/>
              </a:rPr>
              <a:t>de diseño de instalaciones eléctricas</a:t>
            </a:r>
            <a:r>
              <a:rPr dirty="0" sz="600" spc="-4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600" spc="-5">
                <a:solidFill>
                  <a:srgbClr val="231F20"/>
                </a:solidFill>
                <a:latin typeface="Arial"/>
                <a:cs typeface="Arial"/>
              </a:rPr>
              <a:t>08</a:t>
            </a:r>
            <a:endParaRPr sz="600">
              <a:latin typeface="Arial"/>
              <a:cs typeface="Arial"/>
            </a:endParaRPr>
          </a:p>
        </p:txBody>
      </p:sp>
      <p:sp>
        <p:nvSpPr>
          <p:cNvPr id="180" name="object 180"/>
          <p:cNvSpPr/>
          <p:nvPr/>
        </p:nvSpPr>
        <p:spPr>
          <a:xfrm>
            <a:off x="3644118" y="10508992"/>
            <a:ext cx="113373" cy="118075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81" name="object 181"/>
          <p:cNvSpPr/>
          <p:nvPr/>
        </p:nvSpPr>
        <p:spPr>
          <a:xfrm>
            <a:off x="3557464" y="10441380"/>
            <a:ext cx="450037" cy="182499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82" name="object 182"/>
          <p:cNvSpPr/>
          <p:nvPr/>
        </p:nvSpPr>
        <p:spPr>
          <a:xfrm>
            <a:off x="3635086" y="10532262"/>
            <a:ext cx="108064" cy="95602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83" name="object 183"/>
          <p:cNvSpPr/>
          <p:nvPr/>
        </p:nvSpPr>
        <p:spPr>
          <a:xfrm>
            <a:off x="3652274" y="10532261"/>
            <a:ext cx="88895" cy="71589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40896" y="10409999"/>
            <a:ext cx="7015480" cy="0"/>
          </a:xfrm>
          <a:custGeom>
            <a:avLst/>
            <a:gdLst/>
            <a:ahLst/>
            <a:cxnLst/>
            <a:rect l="l" t="t" r="r" b="b"/>
            <a:pathLst>
              <a:path w="7015480" h="0">
                <a:moveTo>
                  <a:pt x="0" y="0"/>
                </a:moveTo>
                <a:lnTo>
                  <a:pt x="7015098" y="0"/>
                </a:lnTo>
              </a:path>
            </a:pathLst>
          </a:custGeom>
          <a:ln w="10287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3204086" y="4301426"/>
            <a:ext cx="3816350" cy="0"/>
          </a:xfrm>
          <a:custGeom>
            <a:avLst/>
            <a:gdLst/>
            <a:ahLst/>
            <a:cxnLst/>
            <a:rect l="l" t="t" r="r" b="b"/>
            <a:pathLst>
              <a:path w="3816350" h="0">
                <a:moveTo>
                  <a:pt x="0" y="0"/>
                </a:moveTo>
                <a:lnTo>
                  <a:pt x="3816096" y="0"/>
                </a:lnTo>
              </a:path>
            </a:pathLst>
          </a:custGeom>
          <a:ln w="25526">
            <a:solidFill>
              <a:srgbClr val="009D5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3204086" y="1991804"/>
            <a:ext cx="3816350" cy="0"/>
          </a:xfrm>
          <a:custGeom>
            <a:avLst/>
            <a:gdLst/>
            <a:ahLst/>
            <a:cxnLst/>
            <a:rect l="l" t="t" r="r" b="b"/>
            <a:pathLst>
              <a:path w="3816350" h="0">
                <a:moveTo>
                  <a:pt x="0" y="0"/>
                </a:moveTo>
                <a:lnTo>
                  <a:pt x="3816096" y="0"/>
                </a:lnTo>
              </a:path>
            </a:pathLst>
          </a:custGeom>
          <a:ln w="25526">
            <a:solidFill>
              <a:srgbClr val="009D5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5636289" y="6455574"/>
            <a:ext cx="66675" cy="0"/>
          </a:xfrm>
          <a:custGeom>
            <a:avLst/>
            <a:gdLst/>
            <a:ahLst/>
            <a:cxnLst/>
            <a:rect l="l" t="t" r="r" b="b"/>
            <a:pathLst>
              <a:path w="66675" h="0">
                <a:moveTo>
                  <a:pt x="0" y="0"/>
                </a:moveTo>
                <a:lnTo>
                  <a:pt x="66675" y="0"/>
                </a:lnTo>
              </a:path>
            </a:pathLst>
          </a:custGeom>
          <a:ln w="476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 txBox="1"/>
          <p:nvPr/>
        </p:nvSpPr>
        <p:spPr>
          <a:xfrm>
            <a:off x="528196" y="237870"/>
            <a:ext cx="2091055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-15" b="1">
                <a:solidFill>
                  <a:srgbClr val="009D57"/>
                </a:solidFill>
                <a:latin typeface="Arial"/>
                <a:cs typeface="Arial"/>
              </a:rPr>
              <a:t>F </a:t>
            </a:r>
            <a:r>
              <a:rPr dirty="0" sz="800" spc="55" b="1">
                <a:solidFill>
                  <a:srgbClr val="009D57"/>
                </a:solidFill>
                <a:latin typeface="Arial"/>
                <a:cs typeface="Arial"/>
              </a:rPr>
              <a:t>- </a:t>
            </a:r>
            <a:r>
              <a:rPr dirty="0" sz="800" b="1">
                <a:solidFill>
                  <a:srgbClr val="009D57"/>
                </a:solidFill>
                <a:latin typeface="Arial"/>
                <a:cs typeface="Arial"/>
              </a:rPr>
              <a:t>Protección contra descargas</a:t>
            </a:r>
            <a:r>
              <a:rPr dirty="0" sz="800" spc="-40" b="1">
                <a:solidFill>
                  <a:srgbClr val="009D57"/>
                </a:solidFill>
                <a:latin typeface="Arial"/>
                <a:cs typeface="Arial"/>
              </a:rPr>
              <a:t> </a:t>
            </a:r>
            <a:r>
              <a:rPr dirty="0" sz="800" b="1">
                <a:solidFill>
                  <a:srgbClr val="009D57"/>
                </a:solidFill>
                <a:latin typeface="Arial"/>
                <a:cs typeface="Arial"/>
              </a:rPr>
              <a:t>eléctricas</a:t>
            </a:r>
            <a:endParaRPr sz="8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191386" y="212597"/>
            <a:ext cx="3776345" cy="574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800" spc="-5" b="1">
                <a:solidFill>
                  <a:srgbClr val="BCBEC0"/>
                </a:solidFill>
                <a:latin typeface="Arial"/>
                <a:cs typeface="Arial"/>
              </a:rPr>
              <a:t>3 </a:t>
            </a:r>
            <a:r>
              <a:rPr dirty="0" sz="1800" b="1">
                <a:solidFill>
                  <a:srgbClr val="BCBEC0"/>
                </a:solidFill>
                <a:latin typeface="Arial"/>
                <a:cs typeface="Arial"/>
              </a:rPr>
              <a:t>Protección </a:t>
            </a:r>
            <a:r>
              <a:rPr dirty="0" sz="1800" spc="10" b="1">
                <a:solidFill>
                  <a:srgbClr val="BCBEC0"/>
                </a:solidFill>
                <a:latin typeface="Arial"/>
                <a:cs typeface="Arial"/>
              </a:rPr>
              <a:t>contra </a:t>
            </a:r>
            <a:r>
              <a:rPr dirty="0" sz="1800" spc="-25" b="1">
                <a:solidFill>
                  <a:srgbClr val="BCBEC0"/>
                </a:solidFill>
                <a:latin typeface="Arial"/>
                <a:cs typeface="Arial"/>
              </a:rPr>
              <a:t>los</a:t>
            </a:r>
            <a:r>
              <a:rPr dirty="0" sz="1800" spc="-65" b="1">
                <a:solidFill>
                  <a:srgbClr val="BCBEC0"/>
                </a:solidFill>
                <a:latin typeface="Arial"/>
                <a:cs typeface="Arial"/>
              </a:rPr>
              <a:t> </a:t>
            </a:r>
            <a:r>
              <a:rPr dirty="0" sz="1800" spc="10" b="1">
                <a:solidFill>
                  <a:srgbClr val="BCBEC0"/>
                </a:solidFill>
                <a:latin typeface="Arial"/>
                <a:cs typeface="Arial"/>
              </a:rPr>
              <a:t>contactos  </a:t>
            </a:r>
            <a:r>
              <a:rPr dirty="0" sz="1800" spc="-10" b="1">
                <a:solidFill>
                  <a:srgbClr val="BCBEC0"/>
                </a:solidFill>
                <a:latin typeface="Arial"/>
                <a:cs typeface="Arial"/>
              </a:rPr>
              <a:t>indirectos</a:t>
            </a:r>
            <a:endParaRPr sz="18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191818" y="1371725"/>
            <a:ext cx="3589020" cy="464820"/>
          </a:xfrm>
          <a:prstGeom prst="rect">
            <a:avLst/>
          </a:prstGeom>
        </p:spPr>
        <p:txBody>
          <a:bodyPr wrap="square" lIns="0" tIns="48895" rIns="0" bIns="0" rtlCol="0" vert="horz">
            <a:spAutoFit/>
          </a:bodyPr>
          <a:lstStyle/>
          <a:p>
            <a:pPr marL="13335">
              <a:lnSpc>
                <a:spcPct val="100000"/>
              </a:lnSpc>
              <a:spcBef>
                <a:spcPts val="385"/>
              </a:spcBef>
            </a:pPr>
            <a:r>
              <a:rPr dirty="0" sz="800" spc="-5" b="1">
                <a:solidFill>
                  <a:srgbClr val="231F20"/>
                </a:solidFill>
                <a:latin typeface="Arial"/>
                <a:cs typeface="Arial"/>
              </a:rPr>
              <a:t>Ejemplo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(ver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</a:t>
            </a:r>
            <a:r>
              <a:rPr dirty="0" sz="800" spc="-5" b="1">
                <a:solidFill>
                  <a:srgbClr val="009D57"/>
                </a:solidFill>
                <a:latin typeface="Arial"/>
                <a:cs typeface="Arial"/>
              </a:rPr>
              <a:t>Figura F18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)</a:t>
            </a:r>
            <a:endParaRPr sz="800">
              <a:latin typeface="Arial"/>
              <a:cs typeface="Arial"/>
            </a:endParaRPr>
          </a:p>
          <a:p>
            <a:pPr marL="12700" marR="5080" indent="635">
              <a:lnSpc>
                <a:spcPct val="100000"/>
              </a:lnSpc>
              <a:spcBef>
                <a:spcPts val="290"/>
              </a:spcBef>
            </a:pP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Los niveles 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corriente y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medidas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protección dependen de los aparatos 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y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los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fusibles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en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cuestión.</a:t>
            </a:r>
            <a:endParaRPr sz="800">
              <a:latin typeface="Arial"/>
              <a:cs typeface="Arial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4623489" y="2402128"/>
            <a:ext cx="2044064" cy="0"/>
          </a:xfrm>
          <a:custGeom>
            <a:avLst/>
            <a:gdLst/>
            <a:ahLst/>
            <a:cxnLst/>
            <a:rect l="l" t="t" r="r" b="b"/>
            <a:pathLst>
              <a:path w="2044065" h="0">
                <a:moveTo>
                  <a:pt x="0" y="0"/>
                </a:moveTo>
                <a:lnTo>
                  <a:pt x="2043963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3579892" y="2374709"/>
            <a:ext cx="364490" cy="364490"/>
          </a:xfrm>
          <a:custGeom>
            <a:avLst/>
            <a:gdLst/>
            <a:ahLst/>
            <a:cxnLst/>
            <a:rect l="l" t="t" r="r" b="b"/>
            <a:pathLst>
              <a:path w="364489" h="364489">
                <a:moveTo>
                  <a:pt x="364032" y="182041"/>
                </a:moveTo>
                <a:lnTo>
                  <a:pt x="357531" y="133649"/>
                </a:lnTo>
                <a:lnTo>
                  <a:pt x="339184" y="90164"/>
                </a:lnTo>
                <a:lnTo>
                  <a:pt x="310724" y="53320"/>
                </a:lnTo>
                <a:lnTo>
                  <a:pt x="273887" y="24855"/>
                </a:lnTo>
                <a:lnTo>
                  <a:pt x="230406" y="6503"/>
                </a:lnTo>
                <a:lnTo>
                  <a:pt x="182016" y="0"/>
                </a:lnTo>
                <a:lnTo>
                  <a:pt x="133630" y="6503"/>
                </a:lnTo>
                <a:lnTo>
                  <a:pt x="90151" y="24855"/>
                </a:lnTo>
                <a:lnTo>
                  <a:pt x="53313" y="53320"/>
                </a:lnTo>
                <a:lnTo>
                  <a:pt x="24851" y="90164"/>
                </a:lnTo>
                <a:lnTo>
                  <a:pt x="6502" y="133649"/>
                </a:lnTo>
                <a:lnTo>
                  <a:pt x="0" y="182041"/>
                </a:lnTo>
                <a:lnTo>
                  <a:pt x="6502" y="230431"/>
                </a:lnTo>
                <a:lnTo>
                  <a:pt x="24851" y="273912"/>
                </a:lnTo>
                <a:lnTo>
                  <a:pt x="53313" y="310749"/>
                </a:lnTo>
                <a:lnTo>
                  <a:pt x="90151" y="339209"/>
                </a:lnTo>
                <a:lnTo>
                  <a:pt x="133630" y="357556"/>
                </a:lnTo>
                <a:lnTo>
                  <a:pt x="182016" y="364058"/>
                </a:lnTo>
                <a:lnTo>
                  <a:pt x="230406" y="357556"/>
                </a:lnTo>
                <a:lnTo>
                  <a:pt x="273887" y="339209"/>
                </a:lnTo>
                <a:lnTo>
                  <a:pt x="310724" y="310749"/>
                </a:lnTo>
                <a:lnTo>
                  <a:pt x="339184" y="273912"/>
                </a:lnTo>
                <a:lnTo>
                  <a:pt x="357531" y="230431"/>
                </a:lnTo>
                <a:lnTo>
                  <a:pt x="364032" y="182041"/>
                </a:lnTo>
                <a:close/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3866125" y="2372804"/>
            <a:ext cx="364490" cy="364490"/>
          </a:xfrm>
          <a:custGeom>
            <a:avLst/>
            <a:gdLst/>
            <a:ahLst/>
            <a:cxnLst/>
            <a:rect l="l" t="t" r="r" b="b"/>
            <a:pathLst>
              <a:path w="364489" h="364489">
                <a:moveTo>
                  <a:pt x="364032" y="182016"/>
                </a:moveTo>
                <a:lnTo>
                  <a:pt x="357531" y="133626"/>
                </a:lnTo>
                <a:lnTo>
                  <a:pt x="339184" y="90145"/>
                </a:lnTo>
                <a:lnTo>
                  <a:pt x="310724" y="53308"/>
                </a:lnTo>
                <a:lnTo>
                  <a:pt x="273887" y="24848"/>
                </a:lnTo>
                <a:lnTo>
                  <a:pt x="230406" y="6501"/>
                </a:lnTo>
                <a:lnTo>
                  <a:pt x="182016" y="0"/>
                </a:lnTo>
                <a:lnTo>
                  <a:pt x="133630" y="6501"/>
                </a:lnTo>
                <a:lnTo>
                  <a:pt x="90151" y="24848"/>
                </a:lnTo>
                <a:lnTo>
                  <a:pt x="53313" y="53308"/>
                </a:lnTo>
                <a:lnTo>
                  <a:pt x="24851" y="90145"/>
                </a:lnTo>
                <a:lnTo>
                  <a:pt x="6502" y="133626"/>
                </a:lnTo>
                <a:lnTo>
                  <a:pt x="0" y="182016"/>
                </a:lnTo>
                <a:lnTo>
                  <a:pt x="6502" y="230410"/>
                </a:lnTo>
                <a:lnTo>
                  <a:pt x="24851" y="273892"/>
                </a:lnTo>
                <a:lnTo>
                  <a:pt x="53313" y="310729"/>
                </a:lnTo>
                <a:lnTo>
                  <a:pt x="90151" y="339186"/>
                </a:lnTo>
                <a:lnTo>
                  <a:pt x="133630" y="357532"/>
                </a:lnTo>
                <a:lnTo>
                  <a:pt x="182016" y="364032"/>
                </a:lnTo>
                <a:lnTo>
                  <a:pt x="230406" y="357532"/>
                </a:lnTo>
                <a:lnTo>
                  <a:pt x="273887" y="339186"/>
                </a:lnTo>
                <a:lnTo>
                  <a:pt x="310724" y="310729"/>
                </a:lnTo>
                <a:lnTo>
                  <a:pt x="339184" y="273892"/>
                </a:lnTo>
                <a:lnTo>
                  <a:pt x="357531" y="230410"/>
                </a:lnTo>
                <a:lnTo>
                  <a:pt x="364032" y="182016"/>
                </a:lnTo>
                <a:close/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 txBox="1"/>
          <p:nvPr/>
        </p:nvSpPr>
        <p:spPr>
          <a:xfrm>
            <a:off x="4135251" y="2257217"/>
            <a:ext cx="332105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18770" algn="l"/>
              </a:tabLst>
            </a:pPr>
            <a:r>
              <a:rPr dirty="0" u="sng" sz="800" i="1">
                <a:solidFill>
                  <a:srgbClr val="009D57"/>
                </a:solidFill>
                <a:uFill>
                  <a:solidFill>
                    <a:srgbClr val="231F20"/>
                  </a:solidFill>
                </a:uFill>
                <a:latin typeface="Times New Roman"/>
                <a:cs typeface="Times New Roman"/>
              </a:rPr>
              <a:t> 	</a:t>
            </a:r>
            <a:endParaRPr sz="8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643603" y="2257217"/>
            <a:ext cx="135890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800" spc="-40" i="1">
                <a:solidFill>
                  <a:srgbClr val="009D57"/>
                </a:solidFill>
                <a:latin typeface="Times New Roman"/>
                <a:cs typeface="Times New Roman"/>
              </a:rPr>
              <a:t>I</a:t>
            </a:r>
            <a:r>
              <a:rPr dirty="0" baseline="-16666" sz="750" spc="-60">
                <a:solidFill>
                  <a:srgbClr val="009D57"/>
                </a:solidFill>
                <a:latin typeface="Arial"/>
                <a:cs typeface="Arial"/>
              </a:rPr>
              <a:t>d</a:t>
            </a:r>
            <a:endParaRPr baseline="-16666" sz="750">
              <a:latin typeface="Arial"/>
              <a:cs typeface="Arial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4623489" y="2706953"/>
            <a:ext cx="2044064" cy="0"/>
          </a:xfrm>
          <a:custGeom>
            <a:avLst/>
            <a:gdLst/>
            <a:ahLst/>
            <a:cxnLst/>
            <a:rect l="l" t="t" r="r" b="b"/>
            <a:pathLst>
              <a:path w="2044065" h="0">
                <a:moveTo>
                  <a:pt x="0" y="0"/>
                </a:moveTo>
                <a:lnTo>
                  <a:pt x="2043963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4147951" y="2706953"/>
            <a:ext cx="262890" cy="0"/>
          </a:xfrm>
          <a:custGeom>
            <a:avLst/>
            <a:gdLst/>
            <a:ahLst/>
            <a:cxnLst/>
            <a:rect l="l" t="t" r="r" b="b"/>
            <a:pathLst>
              <a:path w="262889" h="0">
                <a:moveTo>
                  <a:pt x="0" y="0"/>
                </a:moveTo>
                <a:lnTo>
                  <a:pt x="262750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4623489" y="2505239"/>
            <a:ext cx="2044064" cy="0"/>
          </a:xfrm>
          <a:custGeom>
            <a:avLst/>
            <a:gdLst/>
            <a:ahLst/>
            <a:cxnLst/>
            <a:rect l="l" t="t" r="r" b="b"/>
            <a:pathLst>
              <a:path w="2044065" h="0">
                <a:moveTo>
                  <a:pt x="0" y="0"/>
                </a:moveTo>
                <a:lnTo>
                  <a:pt x="2043963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4224468" y="2505239"/>
            <a:ext cx="186690" cy="0"/>
          </a:xfrm>
          <a:custGeom>
            <a:avLst/>
            <a:gdLst/>
            <a:ahLst/>
            <a:cxnLst/>
            <a:rect l="l" t="t" r="r" b="b"/>
            <a:pathLst>
              <a:path w="186689" h="0">
                <a:moveTo>
                  <a:pt x="0" y="0"/>
                </a:moveTo>
                <a:lnTo>
                  <a:pt x="186232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4623489" y="2606090"/>
            <a:ext cx="2044064" cy="0"/>
          </a:xfrm>
          <a:custGeom>
            <a:avLst/>
            <a:gdLst/>
            <a:ahLst/>
            <a:cxnLst/>
            <a:rect l="l" t="t" r="r" b="b"/>
            <a:pathLst>
              <a:path w="2044065" h="0">
                <a:moveTo>
                  <a:pt x="0" y="0"/>
                </a:moveTo>
                <a:lnTo>
                  <a:pt x="2043963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6549952" y="2404439"/>
            <a:ext cx="0" cy="504825"/>
          </a:xfrm>
          <a:custGeom>
            <a:avLst/>
            <a:gdLst/>
            <a:ahLst/>
            <a:cxnLst/>
            <a:rect l="l" t="t" r="r" b="b"/>
            <a:pathLst>
              <a:path w="0" h="504825">
                <a:moveTo>
                  <a:pt x="0" y="0"/>
                </a:moveTo>
                <a:lnTo>
                  <a:pt x="0" y="504431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6549952" y="3121672"/>
            <a:ext cx="0" cy="196850"/>
          </a:xfrm>
          <a:custGeom>
            <a:avLst/>
            <a:gdLst/>
            <a:ahLst/>
            <a:cxnLst/>
            <a:rect l="l" t="t" r="r" b="b"/>
            <a:pathLst>
              <a:path w="0" h="196850">
                <a:moveTo>
                  <a:pt x="0" y="0"/>
                </a:moveTo>
                <a:lnTo>
                  <a:pt x="0" y="196595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6448352" y="2506052"/>
            <a:ext cx="0" cy="403225"/>
          </a:xfrm>
          <a:custGeom>
            <a:avLst/>
            <a:gdLst/>
            <a:ahLst/>
            <a:cxnLst/>
            <a:rect l="l" t="t" r="r" b="b"/>
            <a:pathLst>
              <a:path w="0" h="403225">
                <a:moveTo>
                  <a:pt x="0" y="0"/>
                </a:moveTo>
                <a:lnTo>
                  <a:pt x="0" y="402818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6448352" y="3121672"/>
            <a:ext cx="0" cy="196850"/>
          </a:xfrm>
          <a:custGeom>
            <a:avLst/>
            <a:gdLst/>
            <a:ahLst/>
            <a:cxnLst/>
            <a:rect l="l" t="t" r="r" b="b"/>
            <a:pathLst>
              <a:path w="0" h="196850">
                <a:moveTo>
                  <a:pt x="0" y="0"/>
                </a:moveTo>
                <a:lnTo>
                  <a:pt x="0" y="196595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/>
          <p:nvPr/>
        </p:nvSpPr>
        <p:spPr>
          <a:xfrm>
            <a:off x="6346740" y="2607665"/>
            <a:ext cx="0" cy="301625"/>
          </a:xfrm>
          <a:custGeom>
            <a:avLst/>
            <a:gdLst/>
            <a:ahLst/>
            <a:cxnLst/>
            <a:rect l="l" t="t" r="r" b="b"/>
            <a:pathLst>
              <a:path w="0" h="301625">
                <a:moveTo>
                  <a:pt x="0" y="0"/>
                </a:moveTo>
                <a:lnTo>
                  <a:pt x="0" y="301205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/>
          <p:nvPr/>
        </p:nvSpPr>
        <p:spPr>
          <a:xfrm>
            <a:off x="6346740" y="3121672"/>
            <a:ext cx="0" cy="196850"/>
          </a:xfrm>
          <a:custGeom>
            <a:avLst/>
            <a:gdLst/>
            <a:ahLst/>
            <a:cxnLst/>
            <a:rect l="l" t="t" r="r" b="b"/>
            <a:pathLst>
              <a:path w="0" h="196850">
                <a:moveTo>
                  <a:pt x="0" y="0"/>
                </a:moveTo>
                <a:lnTo>
                  <a:pt x="0" y="196595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/>
          <p:nvPr/>
        </p:nvSpPr>
        <p:spPr>
          <a:xfrm>
            <a:off x="6245140" y="2709265"/>
            <a:ext cx="0" cy="200025"/>
          </a:xfrm>
          <a:custGeom>
            <a:avLst/>
            <a:gdLst/>
            <a:ahLst/>
            <a:cxnLst/>
            <a:rect l="l" t="t" r="r" b="b"/>
            <a:pathLst>
              <a:path w="0" h="200025">
                <a:moveTo>
                  <a:pt x="0" y="0"/>
                </a:moveTo>
                <a:lnTo>
                  <a:pt x="0" y="199605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/>
          <p:nvPr/>
        </p:nvSpPr>
        <p:spPr>
          <a:xfrm>
            <a:off x="6245140" y="3121672"/>
            <a:ext cx="0" cy="196850"/>
          </a:xfrm>
          <a:custGeom>
            <a:avLst/>
            <a:gdLst/>
            <a:ahLst/>
            <a:cxnLst/>
            <a:rect l="l" t="t" r="r" b="b"/>
            <a:pathLst>
              <a:path w="0" h="196850">
                <a:moveTo>
                  <a:pt x="0" y="0"/>
                </a:moveTo>
                <a:lnTo>
                  <a:pt x="0" y="196595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/>
          <p:nvPr/>
        </p:nvSpPr>
        <p:spPr>
          <a:xfrm>
            <a:off x="6095915" y="3520833"/>
            <a:ext cx="518159" cy="224790"/>
          </a:xfrm>
          <a:custGeom>
            <a:avLst/>
            <a:gdLst/>
            <a:ahLst/>
            <a:cxnLst/>
            <a:rect l="l" t="t" r="r" b="b"/>
            <a:pathLst>
              <a:path w="518159" h="224789">
                <a:moveTo>
                  <a:pt x="0" y="224536"/>
                </a:moveTo>
                <a:lnTo>
                  <a:pt x="517537" y="224536"/>
                </a:lnTo>
                <a:lnTo>
                  <a:pt x="517537" y="0"/>
                </a:lnTo>
                <a:lnTo>
                  <a:pt x="0" y="0"/>
                </a:lnTo>
                <a:lnTo>
                  <a:pt x="0" y="224536"/>
                </a:lnTo>
                <a:close/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8" name="object 28"/>
          <p:cNvSpPr/>
          <p:nvPr/>
        </p:nvSpPr>
        <p:spPr>
          <a:xfrm>
            <a:off x="5357143" y="3520833"/>
            <a:ext cx="518159" cy="224790"/>
          </a:xfrm>
          <a:custGeom>
            <a:avLst/>
            <a:gdLst/>
            <a:ahLst/>
            <a:cxnLst/>
            <a:rect l="l" t="t" r="r" b="b"/>
            <a:pathLst>
              <a:path w="518160" h="224789">
                <a:moveTo>
                  <a:pt x="0" y="224536"/>
                </a:moveTo>
                <a:lnTo>
                  <a:pt x="517537" y="224536"/>
                </a:lnTo>
                <a:lnTo>
                  <a:pt x="517537" y="0"/>
                </a:lnTo>
                <a:lnTo>
                  <a:pt x="0" y="0"/>
                </a:lnTo>
                <a:lnTo>
                  <a:pt x="0" y="224536"/>
                </a:lnTo>
                <a:close/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9" name="object 29"/>
          <p:cNvSpPr/>
          <p:nvPr/>
        </p:nvSpPr>
        <p:spPr>
          <a:xfrm>
            <a:off x="4095779" y="3743781"/>
            <a:ext cx="111760" cy="0"/>
          </a:xfrm>
          <a:custGeom>
            <a:avLst/>
            <a:gdLst/>
            <a:ahLst/>
            <a:cxnLst/>
            <a:rect l="l" t="t" r="r" b="b"/>
            <a:pathLst>
              <a:path w="111760" h="0">
                <a:moveTo>
                  <a:pt x="0" y="0"/>
                </a:moveTo>
                <a:lnTo>
                  <a:pt x="111188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0" name="object 30"/>
          <p:cNvSpPr/>
          <p:nvPr/>
        </p:nvSpPr>
        <p:spPr>
          <a:xfrm>
            <a:off x="4140051" y="3797769"/>
            <a:ext cx="22225" cy="0"/>
          </a:xfrm>
          <a:custGeom>
            <a:avLst/>
            <a:gdLst/>
            <a:ahLst/>
            <a:cxnLst/>
            <a:rect l="l" t="t" r="r" b="b"/>
            <a:pathLst>
              <a:path w="22225" h="0">
                <a:moveTo>
                  <a:pt x="0" y="0"/>
                </a:moveTo>
                <a:lnTo>
                  <a:pt x="21653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1" name="object 31"/>
          <p:cNvSpPr/>
          <p:nvPr/>
        </p:nvSpPr>
        <p:spPr>
          <a:xfrm>
            <a:off x="4146388" y="2802876"/>
            <a:ext cx="366395" cy="806450"/>
          </a:xfrm>
          <a:custGeom>
            <a:avLst/>
            <a:gdLst/>
            <a:ahLst/>
            <a:cxnLst/>
            <a:rect l="l" t="t" r="r" b="b"/>
            <a:pathLst>
              <a:path w="366395" h="806450">
                <a:moveTo>
                  <a:pt x="366204" y="0"/>
                </a:moveTo>
                <a:lnTo>
                  <a:pt x="366204" y="805853"/>
                </a:lnTo>
                <a:lnTo>
                  <a:pt x="0" y="805853"/>
                </a:lnTo>
              </a:path>
            </a:pathLst>
          </a:custGeom>
          <a:ln w="12700">
            <a:solidFill>
              <a:srgbClr val="231F20"/>
            </a:solidFill>
            <a:prstDash val="sysDashDot"/>
          </a:ln>
        </p:spPr>
        <p:txBody>
          <a:bodyPr wrap="square" lIns="0" tIns="0" rIns="0" bIns="0" rtlCol="0"/>
          <a:lstStyle/>
          <a:p/>
        </p:txBody>
      </p:sp>
      <p:sp>
        <p:nvSpPr>
          <p:cNvPr id="32" name="object 32"/>
          <p:cNvSpPr txBox="1"/>
          <p:nvPr/>
        </p:nvSpPr>
        <p:spPr>
          <a:xfrm>
            <a:off x="6696846" y="2317807"/>
            <a:ext cx="144145" cy="5670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1</a:t>
            </a:r>
            <a:endParaRPr sz="700">
              <a:latin typeface="Arial"/>
              <a:cs typeface="Arial"/>
            </a:endParaRPr>
          </a:p>
          <a:p>
            <a:pPr marL="12700">
              <a:lnSpc>
                <a:spcPts val="819"/>
              </a:lnSpc>
              <a:spcBef>
                <a:spcPts val="10"/>
              </a:spcBef>
            </a:pP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2</a:t>
            </a:r>
            <a:endParaRPr sz="700">
              <a:latin typeface="Arial"/>
              <a:cs typeface="Arial"/>
            </a:endParaRPr>
          </a:p>
          <a:p>
            <a:pPr marL="12700">
              <a:lnSpc>
                <a:spcPts val="819"/>
              </a:lnSpc>
            </a:pP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3</a:t>
            </a:r>
            <a:endParaRPr sz="7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0"/>
              </a:spcBef>
            </a:pP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N</a:t>
            </a:r>
            <a:endParaRPr sz="7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80"/>
              </a:spcBef>
            </a:pP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PE</a:t>
            </a:r>
            <a:endParaRPr sz="700">
              <a:latin typeface="Arial"/>
              <a:cs typeface="Arial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6574098" y="3173377"/>
            <a:ext cx="376555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50</a:t>
            </a:r>
            <a:r>
              <a:rPr dirty="0" sz="700" spc="-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m</a:t>
            </a:r>
            <a:endParaRPr sz="700">
              <a:latin typeface="Arial"/>
              <a:cs typeface="Arial"/>
            </a:endParaRPr>
          </a:p>
          <a:p>
            <a:pPr marL="38100">
              <a:lnSpc>
                <a:spcPct val="100000"/>
              </a:lnSpc>
            </a:pP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35</a:t>
            </a:r>
            <a:r>
              <a:rPr dirty="0" sz="700" spc="-4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mm</a:t>
            </a:r>
            <a:r>
              <a:rPr dirty="0" baseline="34722" sz="600" spc="-7">
                <a:solidFill>
                  <a:srgbClr val="231F20"/>
                </a:solidFill>
                <a:latin typeface="Arial"/>
                <a:cs typeface="Arial"/>
              </a:rPr>
              <a:t>2</a:t>
            </a:r>
            <a:endParaRPr baseline="34722" sz="600">
              <a:latin typeface="Arial"/>
              <a:cs typeface="Arial"/>
            </a:endParaRPr>
          </a:p>
        </p:txBody>
      </p:sp>
      <p:sp>
        <p:nvSpPr>
          <p:cNvPr id="34" name="object 34"/>
          <p:cNvSpPr/>
          <p:nvPr/>
        </p:nvSpPr>
        <p:spPr>
          <a:xfrm>
            <a:off x="4518689" y="2808553"/>
            <a:ext cx="2148840" cy="0"/>
          </a:xfrm>
          <a:custGeom>
            <a:avLst/>
            <a:gdLst/>
            <a:ahLst/>
            <a:cxnLst/>
            <a:rect l="l" t="t" r="r" b="b"/>
            <a:pathLst>
              <a:path w="2148840" h="0">
                <a:moveTo>
                  <a:pt x="0" y="0"/>
                </a:moveTo>
                <a:lnTo>
                  <a:pt x="2148763" y="0"/>
                </a:lnTo>
              </a:path>
            </a:pathLst>
          </a:custGeom>
          <a:ln w="12700">
            <a:solidFill>
              <a:srgbClr val="231F20"/>
            </a:solidFill>
            <a:prstDash val="sysDashDot"/>
          </a:ln>
        </p:spPr>
        <p:txBody>
          <a:bodyPr wrap="square" lIns="0" tIns="0" rIns="0" bIns="0" rtlCol="0"/>
          <a:lstStyle/>
          <a:p/>
        </p:txBody>
      </p:sp>
      <p:sp>
        <p:nvSpPr>
          <p:cNvPr id="35" name="object 35"/>
          <p:cNvSpPr/>
          <p:nvPr/>
        </p:nvSpPr>
        <p:spPr>
          <a:xfrm>
            <a:off x="6126953" y="2810878"/>
            <a:ext cx="0" cy="707390"/>
          </a:xfrm>
          <a:custGeom>
            <a:avLst/>
            <a:gdLst/>
            <a:ahLst/>
            <a:cxnLst/>
            <a:rect l="l" t="t" r="r" b="b"/>
            <a:pathLst>
              <a:path w="0" h="707389">
                <a:moveTo>
                  <a:pt x="0" y="0"/>
                </a:moveTo>
                <a:lnTo>
                  <a:pt x="0" y="706780"/>
                </a:lnTo>
              </a:path>
            </a:pathLst>
          </a:custGeom>
          <a:ln w="12700">
            <a:solidFill>
              <a:srgbClr val="231F20"/>
            </a:solidFill>
            <a:prstDash val="sysDashDot"/>
          </a:ln>
        </p:spPr>
        <p:txBody>
          <a:bodyPr wrap="square" lIns="0" tIns="0" rIns="0" bIns="0" rtlCol="0"/>
          <a:lstStyle/>
          <a:p/>
        </p:txBody>
      </p:sp>
      <p:sp>
        <p:nvSpPr>
          <p:cNvPr id="36" name="object 36"/>
          <p:cNvSpPr/>
          <p:nvPr/>
        </p:nvSpPr>
        <p:spPr>
          <a:xfrm>
            <a:off x="5811180" y="2404439"/>
            <a:ext cx="0" cy="504825"/>
          </a:xfrm>
          <a:custGeom>
            <a:avLst/>
            <a:gdLst/>
            <a:ahLst/>
            <a:cxnLst/>
            <a:rect l="l" t="t" r="r" b="b"/>
            <a:pathLst>
              <a:path w="0" h="504825">
                <a:moveTo>
                  <a:pt x="0" y="0"/>
                </a:moveTo>
                <a:lnTo>
                  <a:pt x="0" y="504431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7" name="object 37"/>
          <p:cNvSpPr/>
          <p:nvPr/>
        </p:nvSpPr>
        <p:spPr>
          <a:xfrm>
            <a:off x="5811180" y="3121672"/>
            <a:ext cx="0" cy="196850"/>
          </a:xfrm>
          <a:custGeom>
            <a:avLst/>
            <a:gdLst/>
            <a:ahLst/>
            <a:cxnLst/>
            <a:rect l="l" t="t" r="r" b="b"/>
            <a:pathLst>
              <a:path w="0" h="196850">
                <a:moveTo>
                  <a:pt x="0" y="0"/>
                </a:moveTo>
                <a:lnTo>
                  <a:pt x="0" y="196595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8" name="object 38"/>
          <p:cNvSpPr/>
          <p:nvPr/>
        </p:nvSpPr>
        <p:spPr>
          <a:xfrm>
            <a:off x="5709580" y="2506052"/>
            <a:ext cx="0" cy="403225"/>
          </a:xfrm>
          <a:custGeom>
            <a:avLst/>
            <a:gdLst/>
            <a:ahLst/>
            <a:cxnLst/>
            <a:rect l="l" t="t" r="r" b="b"/>
            <a:pathLst>
              <a:path w="0" h="403225">
                <a:moveTo>
                  <a:pt x="0" y="0"/>
                </a:moveTo>
                <a:lnTo>
                  <a:pt x="0" y="402818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9" name="object 39"/>
          <p:cNvSpPr/>
          <p:nvPr/>
        </p:nvSpPr>
        <p:spPr>
          <a:xfrm>
            <a:off x="5709580" y="3121672"/>
            <a:ext cx="0" cy="196850"/>
          </a:xfrm>
          <a:custGeom>
            <a:avLst/>
            <a:gdLst/>
            <a:ahLst/>
            <a:cxnLst/>
            <a:rect l="l" t="t" r="r" b="b"/>
            <a:pathLst>
              <a:path w="0" h="196850">
                <a:moveTo>
                  <a:pt x="0" y="0"/>
                </a:moveTo>
                <a:lnTo>
                  <a:pt x="0" y="196595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0" name="object 40"/>
          <p:cNvSpPr/>
          <p:nvPr/>
        </p:nvSpPr>
        <p:spPr>
          <a:xfrm>
            <a:off x="5607968" y="2607665"/>
            <a:ext cx="0" cy="301625"/>
          </a:xfrm>
          <a:custGeom>
            <a:avLst/>
            <a:gdLst/>
            <a:ahLst/>
            <a:cxnLst/>
            <a:rect l="l" t="t" r="r" b="b"/>
            <a:pathLst>
              <a:path w="0" h="301625">
                <a:moveTo>
                  <a:pt x="0" y="0"/>
                </a:moveTo>
                <a:lnTo>
                  <a:pt x="0" y="301205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1" name="object 41"/>
          <p:cNvSpPr/>
          <p:nvPr/>
        </p:nvSpPr>
        <p:spPr>
          <a:xfrm>
            <a:off x="5607968" y="3121672"/>
            <a:ext cx="0" cy="196850"/>
          </a:xfrm>
          <a:custGeom>
            <a:avLst/>
            <a:gdLst/>
            <a:ahLst/>
            <a:cxnLst/>
            <a:rect l="l" t="t" r="r" b="b"/>
            <a:pathLst>
              <a:path w="0" h="196850">
                <a:moveTo>
                  <a:pt x="0" y="0"/>
                </a:moveTo>
                <a:lnTo>
                  <a:pt x="0" y="196595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2" name="object 42"/>
          <p:cNvSpPr/>
          <p:nvPr/>
        </p:nvSpPr>
        <p:spPr>
          <a:xfrm>
            <a:off x="5506368" y="2709265"/>
            <a:ext cx="0" cy="200025"/>
          </a:xfrm>
          <a:custGeom>
            <a:avLst/>
            <a:gdLst/>
            <a:ahLst/>
            <a:cxnLst/>
            <a:rect l="l" t="t" r="r" b="b"/>
            <a:pathLst>
              <a:path w="0" h="200025">
                <a:moveTo>
                  <a:pt x="0" y="0"/>
                </a:moveTo>
                <a:lnTo>
                  <a:pt x="0" y="199605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3" name="object 43"/>
          <p:cNvSpPr/>
          <p:nvPr/>
        </p:nvSpPr>
        <p:spPr>
          <a:xfrm>
            <a:off x="5506368" y="3121672"/>
            <a:ext cx="0" cy="196850"/>
          </a:xfrm>
          <a:custGeom>
            <a:avLst/>
            <a:gdLst/>
            <a:ahLst/>
            <a:cxnLst/>
            <a:rect l="l" t="t" r="r" b="b"/>
            <a:pathLst>
              <a:path w="0" h="196850">
                <a:moveTo>
                  <a:pt x="0" y="0"/>
                </a:moveTo>
                <a:lnTo>
                  <a:pt x="0" y="196595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4" name="object 44"/>
          <p:cNvSpPr/>
          <p:nvPr/>
        </p:nvSpPr>
        <p:spPr>
          <a:xfrm>
            <a:off x="5811180" y="3318267"/>
            <a:ext cx="0" cy="201930"/>
          </a:xfrm>
          <a:custGeom>
            <a:avLst/>
            <a:gdLst/>
            <a:ahLst/>
            <a:cxnLst/>
            <a:rect l="l" t="t" r="r" b="b"/>
            <a:pathLst>
              <a:path w="0" h="201929">
                <a:moveTo>
                  <a:pt x="0" y="0"/>
                </a:moveTo>
                <a:lnTo>
                  <a:pt x="0" y="201599"/>
                </a:lnTo>
              </a:path>
            </a:pathLst>
          </a:custGeom>
          <a:ln w="12700">
            <a:solidFill>
              <a:srgbClr val="231F20"/>
            </a:solidFill>
            <a:prstDash val="sysDot"/>
          </a:ln>
        </p:spPr>
        <p:txBody>
          <a:bodyPr wrap="square" lIns="0" tIns="0" rIns="0" bIns="0" rtlCol="0"/>
          <a:lstStyle/>
          <a:p/>
        </p:txBody>
      </p:sp>
      <p:sp>
        <p:nvSpPr>
          <p:cNvPr id="45" name="object 45"/>
          <p:cNvSpPr/>
          <p:nvPr/>
        </p:nvSpPr>
        <p:spPr>
          <a:xfrm>
            <a:off x="5709580" y="3318267"/>
            <a:ext cx="0" cy="201930"/>
          </a:xfrm>
          <a:custGeom>
            <a:avLst/>
            <a:gdLst/>
            <a:ahLst/>
            <a:cxnLst/>
            <a:rect l="l" t="t" r="r" b="b"/>
            <a:pathLst>
              <a:path w="0" h="201929">
                <a:moveTo>
                  <a:pt x="0" y="0"/>
                </a:moveTo>
                <a:lnTo>
                  <a:pt x="0" y="201599"/>
                </a:lnTo>
              </a:path>
            </a:pathLst>
          </a:custGeom>
          <a:ln w="12700">
            <a:solidFill>
              <a:srgbClr val="231F20"/>
            </a:solidFill>
            <a:prstDash val="sysDot"/>
          </a:ln>
        </p:spPr>
        <p:txBody>
          <a:bodyPr wrap="square" lIns="0" tIns="0" rIns="0" bIns="0" rtlCol="0"/>
          <a:lstStyle/>
          <a:p/>
        </p:txBody>
      </p:sp>
      <p:sp>
        <p:nvSpPr>
          <p:cNvPr id="46" name="object 46"/>
          <p:cNvSpPr/>
          <p:nvPr/>
        </p:nvSpPr>
        <p:spPr>
          <a:xfrm>
            <a:off x="5607968" y="3318267"/>
            <a:ext cx="0" cy="201930"/>
          </a:xfrm>
          <a:custGeom>
            <a:avLst/>
            <a:gdLst/>
            <a:ahLst/>
            <a:cxnLst/>
            <a:rect l="l" t="t" r="r" b="b"/>
            <a:pathLst>
              <a:path w="0" h="201929">
                <a:moveTo>
                  <a:pt x="0" y="0"/>
                </a:moveTo>
                <a:lnTo>
                  <a:pt x="0" y="201599"/>
                </a:lnTo>
              </a:path>
            </a:pathLst>
          </a:custGeom>
          <a:ln w="12700">
            <a:solidFill>
              <a:srgbClr val="231F20"/>
            </a:solidFill>
            <a:prstDash val="sysDot"/>
          </a:ln>
        </p:spPr>
        <p:txBody>
          <a:bodyPr wrap="square" lIns="0" tIns="0" rIns="0" bIns="0" rtlCol="0"/>
          <a:lstStyle/>
          <a:p/>
        </p:txBody>
      </p:sp>
      <p:sp>
        <p:nvSpPr>
          <p:cNvPr id="47" name="object 47"/>
          <p:cNvSpPr/>
          <p:nvPr/>
        </p:nvSpPr>
        <p:spPr>
          <a:xfrm>
            <a:off x="5506368" y="3318267"/>
            <a:ext cx="0" cy="201930"/>
          </a:xfrm>
          <a:custGeom>
            <a:avLst/>
            <a:gdLst/>
            <a:ahLst/>
            <a:cxnLst/>
            <a:rect l="l" t="t" r="r" b="b"/>
            <a:pathLst>
              <a:path w="0" h="201929">
                <a:moveTo>
                  <a:pt x="0" y="0"/>
                </a:moveTo>
                <a:lnTo>
                  <a:pt x="0" y="201599"/>
                </a:lnTo>
              </a:path>
            </a:pathLst>
          </a:custGeom>
          <a:ln w="12700">
            <a:solidFill>
              <a:srgbClr val="231F20"/>
            </a:solidFill>
            <a:prstDash val="sysDot"/>
          </a:ln>
        </p:spPr>
        <p:txBody>
          <a:bodyPr wrap="square" lIns="0" tIns="0" rIns="0" bIns="0" rtlCol="0"/>
          <a:lstStyle/>
          <a:p/>
        </p:txBody>
      </p:sp>
      <p:sp>
        <p:nvSpPr>
          <p:cNvPr id="48" name="object 48"/>
          <p:cNvSpPr/>
          <p:nvPr/>
        </p:nvSpPr>
        <p:spPr>
          <a:xfrm>
            <a:off x="6549952" y="3318267"/>
            <a:ext cx="0" cy="201930"/>
          </a:xfrm>
          <a:custGeom>
            <a:avLst/>
            <a:gdLst/>
            <a:ahLst/>
            <a:cxnLst/>
            <a:rect l="l" t="t" r="r" b="b"/>
            <a:pathLst>
              <a:path w="0" h="201929">
                <a:moveTo>
                  <a:pt x="0" y="0"/>
                </a:moveTo>
                <a:lnTo>
                  <a:pt x="0" y="201599"/>
                </a:lnTo>
              </a:path>
            </a:pathLst>
          </a:custGeom>
          <a:ln w="12700">
            <a:solidFill>
              <a:srgbClr val="231F20"/>
            </a:solidFill>
            <a:prstDash val="sysDot"/>
          </a:ln>
        </p:spPr>
        <p:txBody>
          <a:bodyPr wrap="square" lIns="0" tIns="0" rIns="0" bIns="0" rtlCol="0"/>
          <a:lstStyle/>
          <a:p/>
        </p:txBody>
      </p:sp>
      <p:sp>
        <p:nvSpPr>
          <p:cNvPr id="49" name="object 49"/>
          <p:cNvSpPr/>
          <p:nvPr/>
        </p:nvSpPr>
        <p:spPr>
          <a:xfrm>
            <a:off x="6448352" y="3318267"/>
            <a:ext cx="0" cy="201930"/>
          </a:xfrm>
          <a:custGeom>
            <a:avLst/>
            <a:gdLst/>
            <a:ahLst/>
            <a:cxnLst/>
            <a:rect l="l" t="t" r="r" b="b"/>
            <a:pathLst>
              <a:path w="0" h="201929">
                <a:moveTo>
                  <a:pt x="0" y="0"/>
                </a:moveTo>
                <a:lnTo>
                  <a:pt x="0" y="201599"/>
                </a:lnTo>
              </a:path>
            </a:pathLst>
          </a:custGeom>
          <a:ln w="12700">
            <a:solidFill>
              <a:srgbClr val="231F20"/>
            </a:solidFill>
            <a:prstDash val="sysDot"/>
          </a:ln>
        </p:spPr>
        <p:txBody>
          <a:bodyPr wrap="square" lIns="0" tIns="0" rIns="0" bIns="0" rtlCol="0"/>
          <a:lstStyle/>
          <a:p/>
        </p:txBody>
      </p:sp>
      <p:sp>
        <p:nvSpPr>
          <p:cNvPr id="50" name="object 50"/>
          <p:cNvSpPr/>
          <p:nvPr/>
        </p:nvSpPr>
        <p:spPr>
          <a:xfrm>
            <a:off x="6346739" y="3318267"/>
            <a:ext cx="0" cy="201930"/>
          </a:xfrm>
          <a:custGeom>
            <a:avLst/>
            <a:gdLst/>
            <a:ahLst/>
            <a:cxnLst/>
            <a:rect l="l" t="t" r="r" b="b"/>
            <a:pathLst>
              <a:path w="0" h="201929">
                <a:moveTo>
                  <a:pt x="0" y="0"/>
                </a:moveTo>
                <a:lnTo>
                  <a:pt x="0" y="201599"/>
                </a:lnTo>
              </a:path>
            </a:pathLst>
          </a:custGeom>
          <a:ln w="12700">
            <a:solidFill>
              <a:srgbClr val="231F20"/>
            </a:solidFill>
            <a:prstDash val="sysDot"/>
          </a:ln>
        </p:spPr>
        <p:txBody>
          <a:bodyPr wrap="square" lIns="0" tIns="0" rIns="0" bIns="0" rtlCol="0"/>
          <a:lstStyle/>
          <a:p/>
        </p:txBody>
      </p:sp>
      <p:sp>
        <p:nvSpPr>
          <p:cNvPr id="51" name="object 51"/>
          <p:cNvSpPr/>
          <p:nvPr/>
        </p:nvSpPr>
        <p:spPr>
          <a:xfrm>
            <a:off x="6245139" y="3318267"/>
            <a:ext cx="0" cy="201930"/>
          </a:xfrm>
          <a:custGeom>
            <a:avLst/>
            <a:gdLst/>
            <a:ahLst/>
            <a:cxnLst/>
            <a:rect l="l" t="t" r="r" b="b"/>
            <a:pathLst>
              <a:path w="0" h="201929">
                <a:moveTo>
                  <a:pt x="0" y="0"/>
                </a:moveTo>
                <a:lnTo>
                  <a:pt x="0" y="201599"/>
                </a:lnTo>
              </a:path>
            </a:pathLst>
          </a:custGeom>
          <a:ln w="12700">
            <a:solidFill>
              <a:srgbClr val="231F20"/>
            </a:solidFill>
            <a:prstDash val="sysDot"/>
          </a:ln>
        </p:spPr>
        <p:txBody>
          <a:bodyPr wrap="square" lIns="0" tIns="0" rIns="0" bIns="0" rtlCol="0"/>
          <a:lstStyle/>
          <a:p/>
        </p:txBody>
      </p:sp>
      <p:sp>
        <p:nvSpPr>
          <p:cNvPr id="52" name="object 52"/>
          <p:cNvSpPr/>
          <p:nvPr/>
        </p:nvSpPr>
        <p:spPr>
          <a:xfrm>
            <a:off x="5388181" y="2810878"/>
            <a:ext cx="0" cy="707390"/>
          </a:xfrm>
          <a:custGeom>
            <a:avLst/>
            <a:gdLst/>
            <a:ahLst/>
            <a:cxnLst/>
            <a:rect l="l" t="t" r="r" b="b"/>
            <a:pathLst>
              <a:path w="0" h="707389">
                <a:moveTo>
                  <a:pt x="0" y="0"/>
                </a:moveTo>
                <a:lnTo>
                  <a:pt x="0" y="706780"/>
                </a:lnTo>
              </a:path>
            </a:pathLst>
          </a:custGeom>
          <a:ln w="12700">
            <a:solidFill>
              <a:srgbClr val="231F20"/>
            </a:solidFill>
            <a:prstDash val="sysDashDot"/>
          </a:ln>
        </p:spPr>
        <p:txBody>
          <a:bodyPr wrap="square" lIns="0" tIns="0" rIns="0" bIns="0" rtlCol="0"/>
          <a:lstStyle/>
          <a:p/>
        </p:txBody>
      </p:sp>
      <p:sp>
        <p:nvSpPr>
          <p:cNvPr id="53" name="object 53"/>
          <p:cNvSpPr/>
          <p:nvPr/>
        </p:nvSpPr>
        <p:spPr>
          <a:xfrm>
            <a:off x="6100740" y="3496208"/>
            <a:ext cx="54610" cy="54610"/>
          </a:xfrm>
          <a:custGeom>
            <a:avLst/>
            <a:gdLst/>
            <a:ahLst/>
            <a:cxnLst/>
            <a:rect l="l" t="t" r="r" b="b"/>
            <a:pathLst>
              <a:path w="54610" h="54610">
                <a:moveTo>
                  <a:pt x="27000" y="0"/>
                </a:moveTo>
                <a:lnTo>
                  <a:pt x="16491" y="2124"/>
                </a:lnTo>
                <a:lnTo>
                  <a:pt x="7908" y="7915"/>
                </a:lnTo>
                <a:lnTo>
                  <a:pt x="2122" y="16502"/>
                </a:lnTo>
                <a:lnTo>
                  <a:pt x="0" y="27012"/>
                </a:lnTo>
                <a:lnTo>
                  <a:pt x="2122" y="37516"/>
                </a:lnTo>
                <a:lnTo>
                  <a:pt x="7908" y="46099"/>
                </a:lnTo>
                <a:lnTo>
                  <a:pt x="16491" y="51889"/>
                </a:lnTo>
                <a:lnTo>
                  <a:pt x="27000" y="54013"/>
                </a:lnTo>
                <a:lnTo>
                  <a:pt x="37514" y="51889"/>
                </a:lnTo>
                <a:lnTo>
                  <a:pt x="46096" y="46099"/>
                </a:lnTo>
                <a:lnTo>
                  <a:pt x="51880" y="37516"/>
                </a:lnTo>
                <a:lnTo>
                  <a:pt x="54000" y="27012"/>
                </a:lnTo>
                <a:lnTo>
                  <a:pt x="51880" y="16502"/>
                </a:lnTo>
                <a:lnTo>
                  <a:pt x="46096" y="7915"/>
                </a:lnTo>
                <a:lnTo>
                  <a:pt x="37514" y="2124"/>
                </a:lnTo>
                <a:lnTo>
                  <a:pt x="27000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4" name="object 54"/>
          <p:cNvSpPr/>
          <p:nvPr/>
        </p:nvSpPr>
        <p:spPr>
          <a:xfrm>
            <a:off x="5361969" y="3496208"/>
            <a:ext cx="54610" cy="54610"/>
          </a:xfrm>
          <a:custGeom>
            <a:avLst/>
            <a:gdLst/>
            <a:ahLst/>
            <a:cxnLst/>
            <a:rect l="l" t="t" r="r" b="b"/>
            <a:pathLst>
              <a:path w="54610" h="54610">
                <a:moveTo>
                  <a:pt x="27000" y="0"/>
                </a:moveTo>
                <a:lnTo>
                  <a:pt x="16491" y="2124"/>
                </a:lnTo>
                <a:lnTo>
                  <a:pt x="7908" y="7915"/>
                </a:lnTo>
                <a:lnTo>
                  <a:pt x="2122" y="16502"/>
                </a:lnTo>
                <a:lnTo>
                  <a:pt x="0" y="27012"/>
                </a:lnTo>
                <a:lnTo>
                  <a:pt x="2122" y="37516"/>
                </a:lnTo>
                <a:lnTo>
                  <a:pt x="7908" y="46099"/>
                </a:lnTo>
                <a:lnTo>
                  <a:pt x="16491" y="51889"/>
                </a:lnTo>
                <a:lnTo>
                  <a:pt x="27000" y="54013"/>
                </a:lnTo>
                <a:lnTo>
                  <a:pt x="37514" y="51889"/>
                </a:lnTo>
                <a:lnTo>
                  <a:pt x="46096" y="46099"/>
                </a:lnTo>
                <a:lnTo>
                  <a:pt x="51880" y="37516"/>
                </a:lnTo>
                <a:lnTo>
                  <a:pt x="54000" y="27012"/>
                </a:lnTo>
                <a:lnTo>
                  <a:pt x="51880" y="16502"/>
                </a:lnTo>
                <a:lnTo>
                  <a:pt x="46096" y="7915"/>
                </a:lnTo>
                <a:lnTo>
                  <a:pt x="37514" y="2124"/>
                </a:lnTo>
                <a:lnTo>
                  <a:pt x="27000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5" name="object 55"/>
          <p:cNvSpPr txBox="1"/>
          <p:nvPr/>
        </p:nvSpPr>
        <p:spPr>
          <a:xfrm>
            <a:off x="5987081" y="2843878"/>
            <a:ext cx="85090" cy="1327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E</a:t>
            </a:r>
            <a:endParaRPr sz="700">
              <a:latin typeface="Arial"/>
              <a:cs typeface="Arial"/>
            </a:endParaRPr>
          </a:p>
        </p:txBody>
      </p:sp>
      <p:sp>
        <p:nvSpPr>
          <p:cNvPr id="56" name="object 56"/>
          <p:cNvSpPr txBox="1"/>
          <p:nvPr/>
        </p:nvSpPr>
        <p:spPr>
          <a:xfrm>
            <a:off x="5613073" y="3386474"/>
            <a:ext cx="90170" cy="1327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H</a:t>
            </a:r>
            <a:endParaRPr sz="700">
              <a:latin typeface="Arial"/>
              <a:cs typeface="Arial"/>
            </a:endParaRPr>
          </a:p>
        </p:txBody>
      </p:sp>
      <p:sp>
        <p:nvSpPr>
          <p:cNvPr id="57" name="object 57"/>
          <p:cNvSpPr txBox="1"/>
          <p:nvPr/>
        </p:nvSpPr>
        <p:spPr>
          <a:xfrm>
            <a:off x="5817530" y="2482118"/>
            <a:ext cx="654050" cy="1327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r" marR="45720">
              <a:lnSpc>
                <a:spcPct val="100000"/>
              </a:lnSpc>
              <a:spcBef>
                <a:spcPts val="100"/>
              </a:spcBef>
            </a:pP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B</a:t>
            </a:r>
            <a:endParaRPr sz="700">
              <a:latin typeface="Arial"/>
              <a:cs typeface="Arial"/>
            </a:endParaRPr>
          </a:p>
        </p:txBody>
      </p:sp>
      <p:sp>
        <p:nvSpPr>
          <p:cNvPr id="58" name="object 58"/>
          <p:cNvSpPr txBox="1"/>
          <p:nvPr/>
        </p:nvSpPr>
        <p:spPr>
          <a:xfrm>
            <a:off x="4211768" y="2482118"/>
            <a:ext cx="255270" cy="1327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41935" algn="l"/>
              </a:tabLst>
            </a:pPr>
            <a:r>
              <a:rPr dirty="0" u="sng" sz="700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Arial"/>
                <a:cs typeface="Arial"/>
              </a:rPr>
              <a:t> </a:t>
            </a:r>
            <a:r>
              <a:rPr dirty="0" u="sng" sz="700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Arial"/>
                <a:cs typeface="Arial"/>
              </a:rPr>
              <a:t>A	</a:t>
            </a:r>
            <a:endParaRPr sz="700">
              <a:latin typeface="Arial"/>
              <a:cs typeface="Arial"/>
            </a:endParaRPr>
          </a:p>
        </p:txBody>
      </p:sp>
      <p:sp>
        <p:nvSpPr>
          <p:cNvPr id="59" name="object 59"/>
          <p:cNvSpPr txBox="1"/>
          <p:nvPr/>
        </p:nvSpPr>
        <p:spPr>
          <a:xfrm>
            <a:off x="4107974" y="2540352"/>
            <a:ext cx="85090" cy="1327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K</a:t>
            </a:r>
            <a:endParaRPr sz="700">
              <a:latin typeface="Arial"/>
              <a:cs typeface="Arial"/>
            </a:endParaRPr>
          </a:p>
        </p:txBody>
      </p:sp>
      <p:sp>
        <p:nvSpPr>
          <p:cNvPr id="60" name="object 60"/>
          <p:cNvSpPr txBox="1"/>
          <p:nvPr/>
        </p:nvSpPr>
        <p:spPr>
          <a:xfrm>
            <a:off x="5542574" y="2485141"/>
            <a:ext cx="69850" cy="1327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J</a:t>
            </a:r>
            <a:endParaRPr sz="700">
              <a:latin typeface="Arial"/>
              <a:cs typeface="Arial"/>
            </a:endParaRPr>
          </a:p>
        </p:txBody>
      </p:sp>
      <p:sp>
        <p:nvSpPr>
          <p:cNvPr id="61" name="object 61"/>
          <p:cNvSpPr txBox="1"/>
          <p:nvPr/>
        </p:nvSpPr>
        <p:spPr>
          <a:xfrm>
            <a:off x="6128078" y="3386474"/>
            <a:ext cx="320040" cy="1327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41935" algn="l"/>
              </a:tabLst>
            </a:pP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D	C</a:t>
            </a:r>
            <a:endParaRPr sz="700">
              <a:latin typeface="Arial"/>
              <a:cs typeface="Arial"/>
            </a:endParaRPr>
          </a:p>
        </p:txBody>
      </p:sp>
      <p:sp>
        <p:nvSpPr>
          <p:cNvPr id="62" name="object 62"/>
          <p:cNvSpPr/>
          <p:nvPr/>
        </p:nvSpPr>
        <p:spPr>
          <a:xfrm>
            <a:off x="4147951" y="2706953"/>
            <a:ext cx="0" cy="428625"/>
          </a:xfrm>
          <a:custGeom>
            <a:avLst/>
            <a:gdLst/>
            <a:ahLst/>
            <a:cxnLst/>
            <a:rect l="l" t="t" r="r" b="b"/>
            <a:pathLst>
              <a:path w="0" h="428625">
                <a:moveTo>
                  <a:pt x="0" y="0"/>
                </a:moveTo>
                <a:lnTo>
                  <a:pt x="0" y="428409"/>
                </a:lnTo>
              </a:path>
            </a:pathLst>
          </a:custGeom>
          <a:ln w="12700">
            <a:solidFill>
              <a:srgbClr val="231F20"/>
            </a:solidFill>
            <a:prstDash val="sysDashDot"/>
          </a:ln>
        </p:spPr>
        <p:txBody>
          <a:bodyPr wrap="square" lIns="0" tIns="0" rIns="0" bIns="0" rtlCol="0"/>
          <a:lstStyle/>
          <a:p/>
        </p:txBody>
      </p:sp>
      <p:sp>
        <p:nvSpPr>
          <p:cNvPr id="63" name="object 63"/>
          <p:cNvSpPr/>
          <p:nvPr/>
        </p:nvSpPr>
        <p:spPr>
          <a:xfrm>
            <a:off x="4147951" y="3389045"/>
            <a:ext cx="0" cy="352425"/>
          </a:xfrm>
          <a:custGeom>
            <a:avLst/>
            <a:gdLst/>
            <a:ahLst/>
            <a:cxnLst/>
            <a:rect l="l" t="t" r="r" b="b"/>
            <a:pathLst>
              <a:path w="0" h="352425">
                <a:moveTo>
                  <a:pt x="0" y="0"/>
                </a:moveTo>
                <a:lnTo>
                  <a:pt x="0" y="352412"/>
                </a:lnTo>
              </a:path>
            </a:pathLst>
          </a:custGeom>
          <a:ln w="12700">
            <a:solidFill>
              <a:srgbClr val="231F20"/>
            </a:solidFill>
            <a:prstDash val="sysDashDot"/>
          </a:ln>
        </p:spPr>
        <p:txBody>
          <a:bodyPr wrap="square" lIns="0" tIns="0" rIns="0" bIns="0" rtlCol="0"/>
          <a:lstStyle/>
          <a:p/>
        </p:txBody>
      </p:sp>
      <p:sp>
        <p:nvSpPr>
          <p:cNvPr id="64" name="object 64"/>
          <p:cNvSpPr/>
          <p:nvPr/>
        </p:nvSpPr>
        <p:spPr>
          <a:xfrm>
            <a:off x="4147944" y="3135363"/>
            <a:ext cx="0" cy="254000"/>
          </a:xfrm>
          <a:custGeom>
            <a:avLst/>
            <a:gdLst/>
            <a:ahLst/>
            <a:cxnLst/>
            <a:rect l="l" t="t" r="r" b="b"/>
            <a:pathLst>
              <a:path w="0" h="254000">
                <a:moveTo>
                  <a:pt x="0" y="0"/>
                </a:moveTo>
                <a:lnTo>
                  <a:pt x="0" y="253682"/>
                </a:lnTo>
              </a:path>
            </a:pathLst>
          </a:custGeom>
          <a:ln w="51015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5" name="object 65"/>
          <p:cNvSpPr/>
          <p:nvPr/>
        </p:nvSpPr>
        <p:spPr>
          <a:xfrm>
            <a:off x="4122436" y="3135363"/>
            <a:ext cx="52069" cy="96520"/>
          </a:xfrm>
          <a:custGeom>
            <a:avLst/>
            <a:gdLst/>
            <a:ahLst/>
            <a:cxnLst/>
            <a:rect l="l" t="t" r="r" b="b"/>
            <a:pathLst>
              <a:path w="52070" h="96519">
                <a:moveTo>
                  <a:pt x="51650" y="0"/>
                </a:moveTo>
                <a:lnTo>
                  <a:pt x="0" y="0"/>
                </a:lnTo>
                <a:lnTo>
                  <a:pt x="25819" y="96393"/>
                </a:lnTo>
                <a:lnTo>
                  <a:pt x="51650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6" name="object 66"/>
          <p:cNvSpPr/>
          <p:nvPr/>
        </p:nvSpPr>
        <p:spPr>
          <a:xfrm>
            <a:off x="4121814" y="3292665"/>
            <a:ext cx="52069" cy="96520"/>
          </a:xfrm>
          <a:custGeom>
            <a:avLst/>
            <a:gdLst/>
            <a:ahLst/>
            <a:cxnLst/>
            <a:rect l="l" t="t" r="r" b="b"/>
            <a:pathLst>
              <a:path w="52070" h="96520">
                <a:moveTo>
                  <a:pt x="25819" y="0"/>
                </a:moveTo>
                <a:lnTo>
                  <a:pt x="0" y="96393"/>
                </a:lnTo>
                <a:lnTo>
                  <a:pt x="51638" y="96393"/>
                </a:lnTo>
                <a:lnTo>
                  <a:pt x="25819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7" name="object 67"/>
          <p:cNvSpPr/>
          <p:nvPr/>
        </p:nvSpPr>
        <p:spPr>
          <a:xfrm>
            <a:off x="4460421" y="3743781"/>
            <a:ext cx="111760" cy="0"/>
          </a:xfrm>
          <a:custGeom>
            <a:avLst/>
            <a:gdLst/>
            <a:ahLst/>
            <a:cxnLst/>
            <a:rect l="l" t="t" r="r" b="b"/>
            <a:pathLst>
              <a:path w="111760" h="0">
                <a:moveTo>
                  <a:pt x="0" y="0"/>
                </a:moveTo>
                <a:lnTo>
                  <a:pt x="111188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8" name="object 68"/>
          <p:cNvSpPr/>
          <p:nvPr/>
        </p:nvSpPr>
        <p:spPr>
          <a:xfrm>
            <a:off x="4504693" y="3797769"/>
            <a:ext cx="22225" cy="0"/>
          </a:xfrm>
          <a:custGeom>
            <a:avLst/>
            <a:gdLst/>
            <a:ahLst/>
            <a:cxnLst/>
            <a:rect l="l" t="t" r="r" b="b"/>
            <a:pathLst>
              <a:path w="22225" h="0">
                <a:moveTo>
                  <a:pt x="0" y="0"/>
                </a:moveTo>
                <a:lnTo>
                  <a:pt x="21653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9" name="object 69"/>
          <p:cNvSpPr/>
          <p:nvPr/>
        </p:nvSpPr>
        <p:spPr>
          <a:xfrm>
            <a:off x="4512593" y="3608730"/>
            <a:ext cx="0" cy="133350"/>
          </a:xfrm>
          <a:custGeom>
            <a:avLst/>
            <a:gdLst/>
            <a:ahLst/>
            <a:cxnLst/>
            <a:rect l="l" t="t" r="r" b="b"/>
            <a:pathLst>
              <a:path w="0" h="133350">
                <a:moveTo>
                  <a:pt x="0" y="0"/>
                </a:moveTo>
                <a:lnTo>
                  <a:pt x="0" y="132727"/>
                </a:lnTo>
              </a:path>
            </a:pathLst>
          </a:custGeom>
          <a:ln w="12700">
            <a:solidFill>
              <a:srgbClr val="231F20"/>
            </a:solidFill>
            <a:prstDash val="sysDashDot"/>
          </a:ln>
        </p:spPr>
        <p:txBody>
          <a:bodyPr wrap="square" lIns="0" tIns="0" rIns="0" bIns="0" rtlCol="0"/>
          <a:lstStyle/>
          <a:p/>
        </p:txBody>
      </p:sp>
      <p:sp>
        <p:nvSpPr>
          <p:cNvPr id="70" name="object 70"/>
          <p:cNvSpPr/>
          <p:nvPr/>
        </p:nvSpPr>
        <p:spPr>
          <a:xfrm>
            <a:off x="6197159" y="2979356"/>
            <a:ext cx="48260" cy="192405"/>
          </a:xfrm>
          <a:custGeom>
            <a:avLst/>
            <a:gdLst/>
            <a:ahLst/>
            <a:cxnLst/>
            <a:rect l="l" t="t" r="r" b="b"/>
            <a:pathLst>
              <a:path w="48260" h="192405">
                <a:moveTo>
                  <a:pt x="47980" y="191973"/>
                </a:moveTo>
                <a:lnTo>
                  <a:pt x="47980" y="95783"/>
                </a:lnTo>
                <a:lnTo>
                  <a:pt x="0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1" name="object 71"/>
          <p:cNvSpPr/>
          <p:nvPr/>
        </p:nvSpPr>
        <p:spPr>
          <a:xfrm>
            <a:off x="6245140" y="2842818"/>
            <a:ext cx="0" cy="109855"/>
          </a:xfrm>
          <a:custGeom>
            <a:avLst/>
            <a:gdLst/>
            <a:ahLst/>
            <a:cxnLst/>
            <a:rect l="l" t="t" r="r" b="b"/>
            <a:pathLst>
              <a:path w="0" h="109855">
                <a:moveTo>
                  <a:pt x="0" y="109613"/>
                </a:moveTo>
                <a:lnTo>
                  <a:pt x="0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2" name="object 72"/>
          <p:cNvSpPr/>
          <p:nvPr/>
        </p:nvSpPr>
        <p:spPr>
          <a:xfrm>
            <a:off x="6224565" y="2931858"/>
            <a:ext cx="41275" cy="41275"/>
          </a:xfrm>
          <a:custGeom>
            <a:avLst/>
            <a:gdLst/>
            <a:ahLst/>
            <a:cxnLst/>
            <a:rect l="l" t="t" r="r" b="b"/>
            <a:pathLst>
              <a:path w="41275" h="41275">
                <a:moveTo>
                  <a:pt x="0" y="0"/>
                </a:moveTo>
                <a:lnTo>
                  <a:pt x="41135" y="41147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3" name="object 73"/>
          <p:cNvSpPr/>
          <p:nvPr/>
        </p:nvSpPr>
        <p:spPr>
          <a:xfrm>
            <a:off x="6224565" y="2931858"/>
            <a:ext cx="41275" cy="41275"/>
          </a:xfrm>
          <a:custGeom>
            <a:avLst/>
            <a:gdLst/>
            <a:ahLst/>
            <a:cxnLst/>
            <a:rect l="l" t="t" r="r" b="b"/>
            <a:pathLst>
              <a:path w="41275" h="41275">
                <a:moveTo>
                  <a:pt x="0" y="41147"/>
                </a:moveTo>
                <a:lnTo>
                  <a:pt x="41135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4" name="object 74"/>
          <p:cNvSpPr/>
          <p:nvPr/>
        </p:nvSpPr>
        <p:spPr>
          <a:xfrm>
            <a:off x="6298759" y="2979356"/>
            <a:ext cx="48260" cy="192405"/>
          </a:xfrm>
          <a:custGeom>
            <a:avLst/>
            <a:gdLst/>
            <a:ahLst/>
            <a:cxnLst/>
            <a:rect l="l" t="t" r="r" b="b"/>
            <a:pathLst>
              <a:path w="48260" h="192405">
                <a:moveTo>
                  <a:pt x="47980" y="191973"/>
                </a:moveTo>
                <a:lnTo>
                  <a:pt x="47980" y="95783"/>
                </a:lnTo>
                <a:lnTo>
                  <a:pt x="0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5" name="object 75"/>
          <p:cNvSpPr/>
          <p:nvPr/>
        </p:nvSpPr>
        <p:spPr>
          <a:xfrm>
            <a:off x="6346740" y="2842818"/>
            <a:ext cx="0" cy="109855"/>
          </a:xfrm>
          <a:custGeom>
            <a:avLst/>
            <a:gdLst/>
            <a:ahLst/>
            <a:cxnLst/>
            <a:rect l="l" t="t" r="r" b="b"/>
            <a:pathLst>
              <a:path w="0" h="109855">
                <a:moveTo>
                  <a:pt x="0" y="109613"/>
                </a:moveTo>
                <a:lnTo>
                  <a:pt x="0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6" name="object 76"/>
          <p:cNvSpPr/>
          <p:nvPr/>
        </p:nvSpPr>
        <p:spPr>
          <a:xfrm>
            <a:off x="6326178" y="2931858"/>
            <a:ext cx="41275" cy="41275"/>
          </a:xfrm>
          <a:custGeom>
            <a:avLst/>
            <a:gdLst/>
            <a:ahLst/>
            <a:cxnLst/>
            <a:rect l="l" t="t" r="r" b="b"/>
            <a:pathLst>
              <a:path w="41275" h="41275">
                <a:moveTo>
                  <a:pt x="0" y="0"/>
                </a:moveTo>
                <a:lnTo>
                  <a:pt x="41122" y="41147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7" name="object 77"/>
          <p:cNvSpPr/>
          <p:nvPr/>
        </p:nvSpPr>
        <p:spPr>
          <a:xfrm>
            <a:off x="6326178" y="2931858"/>
            <a:ext cx="41275" cy="41275"/>
          </a:xfrm>
          <a:custGeom>
            <a:avLst/>
            <a:gdLst/>
            <a:ahLst/>
            <a:cxnLst/>
            <a:rect l="l" t="t" r="r" b="b"/>
            <a:pathLst>
              <a:path w="41275" h="41275">
                <a:moveTo>
                  <a:pt x="0" y="41147"/>
                </a:moveTo>
                <a:lnTo>
                  <a:pt x="41122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8" name="object 78"/>
          <p:cNvSpPr/>
          <p:nvPr/>
        </p:nvSpPr>
        <p:spPr>
          <a:xfrm>
            <a:off x="6400372" y="2979356"/>
            <a:ext cx="48260" cy="192405"/>
          </a:xfrm>
          <a:custGeom>
            <a:avLst/>
            <a:gdLst/>
            <a:ahLst/>
            <a:cxnLst/>
            <a:rect l="l" t="t" r="r" b="b"/>
            <a:pathLst>
              <a:path w="48260" h="192405">
                <a:moveTo>
                  <a:pt x="47980" y="191973"/>
                </a:moveTo>
                <a:lnTo>
                  <a:pt x="47980" y="95783"/>
                </a:lnTo>
                <a:lnTo>
                  <a:pt x="0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9" name="object 79"/>
          <p:cNvSpPr/>
          <p:nvPr/>
        </p:nvSpPr>
        <p:spPr>
          <a:xfrm>
            <a:off x="6448352" y="2842818"/>
            <a:ext cx="0" cy="109855"/>
          </a:xfrm>
          <a:custGeom>
            <a:avLst/>
            <a:gdLst/>
            <a:ahLst/>
            <a:cxnLst/>
            <a:rect l="l" t="t" r="r" b="b"/>
            <a:pathLst>
              <a:path w="0" h="109855">
                <a:moveTo>
                  <a:pt x="0" y="109613"/>
                </a:moveTo>
                <a:lnTo>
                  <a:pt x="0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0" name="object 80"/>
          <p:cNvSpPr/>
          <p:nvPr/>
        </p:nvSpPr>
        <p:spPr>
          <a:xfrm>
            <a:off x="6427791" y="2931858"/>
            <a:ext cx="41275" cy="41275"/>
          </a:xfrm>
          <a:custGeom>
            <a:avLst/>
            <a:gdLst/>
            <a:ahLst/>
            <a:cxnLst/>
            <a:rect l="l" t="t" r="r" b="b"/>
            <a:pathLst>
              <a:path w="41275" h="41275">
                <a:moveTo>
                  <a:pt x="0" y="0"/>
                </a:moveTo>
                <a:lnTo>
                  <a:pt x="41122" y="41147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1" name="object 81"/>
          <p:cNvSpPr/>
          <p:nvPr/>
        </p:nvSpPr>
        <p:spPr>
          <a:xfrm>
            <a:off x="6427791" y="2931858"/>
            <a:ext cx="41275" cy="41275"/>
          </a:xfrm>
          <a:custGeom>
            <a:avLst/>
            <a:gdLst/>
            <a:ahLst/>
            <a:cxnLst/>
            <a:rect l="l" t="t" r="r" b="b"/>
            <a:pathLst>
              <a:path w="41275" h="41275">
                <a:moveTo>
                  <a:pt x="0" y="41147"/>
                </a:moveTo>
                <a:lnTo>
                  <a:pt x="41122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2" name="object 82"/>
          <p:cNvSpPr/>
          <p:nvPr/>
        </p:nvSpPr>
        <p:spPr>
          <a:xfrm>
            <a:off x="6501972" y="2979356"/>
            <a:ext cx="48260" cy="192405"/>
          </a:xfrm>
          <a:custGeom>
            <a:avLst/>
            <a:gdLst/>
            <a:ahLst/>
            <a:cxnLst/>
            <a:rect l="l" t="t" r="r" b="b"/>
            <a:pathLst>
              <a:path w="48259" h="192405">
                <a:moveTo>
                  <a:pt x="47980" y="191973"/>
                </a:moveTo>
                <a:lnTo>
                  <a:pt x="47980" y="95783"/>
                </a:lnTo>
                <a:lnTo>
                  <a:pt x="0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3" name="object 83"/>
          <p:cNvSpPr/>
          <p:nvPr/>
        </p:nvSpPr>
        <p:spPr>
          <a:xfrm>
            <a:off x="6549952" y="2842818"/>
            <a:ext cx="0" cy="109855"/>
          </a:xfrm>
          <a:custGeom>
            <a:avLst/>
            <a:gdLst/>
            <a:ahLst/>
            <a:cxnLst/>
            <a:rect l="l" t="t" r="r" b="b"/>
            <a:pathLst>
              <a:path w="0" h="109855">
                <a:moveTo>
                  <a:pt x="0" y="109613"/>
                </a:moveTo>
                <a:lnTo>
                  <a:pt x="0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4" name="object 84"/>
          <p:cNvSpPr/>
          <p:nvPr/>
        </p:nvSpPr>
        <p:spPr>
          <a:xfrm>
            <a:off x="6529391" y="2931858"/>
            <a:ext cx="41275" cy="41275"/>
          </a:xfrm>
          <a:custGeom>
            <a:avLst/>
            <a:gdLst/>
            <a:ahLst/>
            <a:cxnLst/>
            <a:rect l="l" t="t" r="r" b="b"/>
            <a:pathLst>
              <a:path w="41275" h="41275">
                <a:moveTo>
                  <a:pt x="0" y="0"/>
                </a:moveTo>
                <a:lnTo>
                  <a:pt x="41122" y="41147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5" name="object 85"/>
          <p:cNvSpPr/>
          <p:nvPr/>
        </p:nvSpPr>
        <p:spPr>
          <a:xfrm>
            <a:off x="6529391" y="2931858"/>
            <a:ext cx="41275" cy="41275"/>
          </a:xfrm>
          <a:custGeom>
            <a:avLst/>
            <a:gdLst/>
            <a:ahLst/>
            <a:cxnLst/>
            <a:rect l="l" t="t" r="r" b="b"/>
            <a:pathLst>
              <a:path w="41275" h="41275">
                <a:moveTo>
                  <a:pt x="0" y="41147"/>
                </a:moveTo>
                <a:lnTo>
                  <a:pt x="41122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6" name="object 86"/>
          <p:cNvSpPr/>
          <p:nvPr/>
        </p:nvSpPr>
        <p:spPr>
          <a:xfrm>
            <a:off x="5458387" y="2979356"/>
            <a:ext cx="48260" cy="192405"/>
          </a:xfrm>
          <a:custGeom>
            <a:avLst/>
            <a:gdLst/>
            <a:ahLst/>
            <a:cxnLst/>
            <a:rect l="l" t="t" r="r" b="b"/>
            <a:pathLst>
              <a:path w="48260" h="192405">
                <a:moveTo>
                  <a:pt x="47980" y="191973"/>
                </a:moveTo>
                <a:lnTo>
                  <a:pt x="47980" y="95783"/>
                </a:lnTo>
                <a:lnTo>
                  <a:pt x="0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7" name="object 87"/>
          <p:cNvSpPr/>
          <p:nvPr/>
        </p:nvSpPr>
        <p:spPr>
          <a:xfrm>
            <a:off x="5506368" y="2842818"/>
            <a:ext cx="0" cy="109855"/>
          </a:xfrm>
          <a:custGeom>
            <a:avLst/>
            <a:gdLst/>
            <a:ahLst/>
            <a:cxnLst/>
            <a:rect l="l" t="t" r="r" b="b"/>
            <a:pathLst>
              <a:path w="0" h="109855">
                <a:moveTo>
                  <a:pt x="0" y="109613"/>
                </a:moveTo>
                <a:lnTo>
                  <a:pt x="0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8" name="object 88"/>
          <p:cNvSpPr/>
          <p:nvPr/>
        </p:nvSpPr>
        <p:spPr>
          <a:xfrm>
            <a:off x="5485794" y="2931858"/>
            <a:ext cx="41275" cy="41275"/>
          </a:xfrm>
          <a:custGeom>
            <a:avLst/>
            <a:gdLst/>
            <a:ahLst/>
            <a:cxnLst/>
            <a:rect l="l" t="t" r="r" b="b"/>
            <a:pathLst>
              <a:path w="41275" h="41275">
                <a:moveTo>
                  <a:pt x="0" y="0"/>
                </a:moveTo>
                <a:lnTo>
                  <a:pt x="41148" y="41147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9" name="object 89"/>
          <p:cNvSpPr/>
          <p:nvPr/>
        </p:nvSpPr>
        <p:spPr>
          <a:xfrm>
            <a:off x="5485794" y="2931858"/>
            <a:ext cx="41275" cy="41275"/>
          </a:xfrm>
          <a:custGeom>
            <a:avLst/>
            <a:gdLst/>
            <a:ahLst/>
            <a:cxnLst/>
            <a:rect l="l" t="t" r="r" b="b"/>
            <a:pathLst>
              <a:path w="41275" h="41275">
                <a:moveTo>
                  <a:pt x="0" y="41147"/>
                </a:moveTo>
                <a:lnTo>
                  <a:pt x="41148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0" name="object 90"/>
          <p:cNvSpPr/>
          <p:nvPr/>
        </p:nvSpPr>
        <p:spPr>
          <a:xfrm>
            <a:off x="5559987" y="2979356"/>
            <a:ext cx="48260" cy="192405"/>
          </a:xfrm>
          <a:custGeom>
            <a:avLst/>
            <a:gdLst/>
            <a:ahLst/>
            <a:cxnLst/>
            <a:rect l="l" t="t" r="r" b="b"/>
            <a:pathLst>
              <a:path w="48260" h="192405">
                <a:moveTo>
                  <a:pt x="47980" y="191973"/>
                </a:moveTo>
                <a:lnTo>
                  <a:pt x="47980" y="95783"/>
                </a:lnTo>
                <a:lnTo>
                  <a:pt x="0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1" name="object 91"/>
          <p:cNvSpPr/>
          <p:nvPr/>
        </p:nvSpPr>
        <p:spPr>
          <a:xfrm>
            <a:off x="5607968" y="2842818"/>
            <a:ext cx="0" cy="109855"/>
          </a:xfrm>
          <a:custGeom>
            <a:avLst/>
            <a:gdLst/>
            <a:ahLst/>
            <a:cxnLst/>
            <a:rect l="l" t="t" r="r" b="b"/>
            <a:pathLst>
              <a:path w="0" h="109855">
                <a:moveTo>
                  <a:pt x="0" y="109613"/>
                </a:moveTo>
                <a:lnTo>
                  <a:pt x="0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2" name="object 92"/>
          <p:cNvSpPr/>
          <p:nvPr/>
        </p:nvSpPr>
        <p:spPr>
          <a:xfrm>
            <a:off x="5587407" y="2931858"/>
            <a:ext cx="41275" cy="41275"/>
          </a:xfrm>
          <a:custGeom>
            <a:avLst/>
            <a:gdLst/>
            <a:ahLst/>
            <a:cxnLst/>
            <a:rect l="l" t="t" r="r" b="b"/>
            <a:pathLst>
              <a:path w="41275" h="41275">
                <a:moveTo>
                  <a:pt x="0" y="0"/>
                </a:moveTo>
                <a:lnTo>
                  <a:pt x="41122" y="41147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3" name="object 93"/>
          <p:cNvSpPr/>
          <p:nvPr/>
        </p:nvSpPr>
        <p:spPr>
          <a:xfrm>
            <a:off x="5587407" y="2931858"/>
            <a:ext cx="41275" cy="41275"/>
          </a:xfrm>
          <a:custGeom>
            <a:avLst/>
            <a:gdLst/>
            <a:ahLst/>
            <a:cxnLst/>
            <a:rect l="l" t="t" r="r" b="b"/>
            <a:pathLst>
              <a:path w="41275" h="41275">
                <a:moveTo>
                  <a:pt x="0" y="41147"/>
                </a:moveTo>
                <a:lnTo>
                  <a:pt x="41122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4" name="object 94"/>
          <p:cNvSpPr/>
          <p:nvPr/>
        </p:nvSpPr>
        <p:spPr>
          <a:xfrm>
            <a:off x="5661600" y="2979356"/>
            <a:ext cx="48260" cy="192405"/>
          </a:xfrm>
          <a:custGeom>
            <a:avLst/>
            <a:gdLst/>
            <a:ahLst/>
            <a:cxnLst/>
            <a:rect l="l" t="t" r="r" b="b"/>
            <a:pathLst>
              <a:path w="48260" h="192405">
                <a:moveTo>
                  <a:pt x="47980" y="191973"/>
                </a:moveTo>
                <a:lnTo>
                  <a:pt x="47980" y="95783"/>
                </a:lnTo>
                <a:lnTo>
                  <a:pt x="0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5" name="object 95"/>
          <p:cNvSpPr/>
          <p:nvPr/>
        </p:nvSpPr>
        <p:spPr>
          <a:xfrm>
            <a:off x="5709580" y="2842818"/>
            <a:ext cx="0" cy="109855"/>
          </a:xfrm>
          <a:custGeom>
            <a:avLst/>
            <a:gdLst/>
            <a:ahLst/>
            <a:cxnLst/>
            <a:rect l="l" t="t" r="r" b="b"/>
            <a:pathLst>
              <a:path w="0" h="109855">
                <a:moveTo>
                  <a:pt x="0" y="109613"/>
                </a:moveTo>
                <a:lnTo>
                  <a:pt x="0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6" name="object 96"/>
          <p:cNvSpPr/>
          <p:nvPr/>
        </p:nvSpPr>
        <p:spPr>
          <a:xfrm>
            <a:off x="5689019" y="2931858"/>
            <a:ext cx="41275" cy="41275"/>
          </a:xfrm>
          <a:custGeom>
            <a:avLst/>
            <a:gdLst/>
            <a:ahLst/>
            <a:cxnLst/>
            <a:rect l="l" t="t" r="r" b="b"/>
            <a:pathLst>
              <a:path w="41275" h="41275">
                <a:moveTo>
                  <a:pt x="0" y="0"/>
                </a:moveTo>
                <a:lnTo>
                  <a:pt x="41122" y="41147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7" name="object 97"/>
          <p:cNvSpPr/>
          <p:nvPr/>
        </p:nvSpPr>
        <p:spPr>
          <a:xfrm>
            <a:off x="5689019" y="2931858"/>
            <a:ext cx="41275" cy="41275"/>
          </a:xfrm>
          <a:custGeom>
            <a:avLst/>
            <a:gdLst/>
            <a:ahLst/>
            <a:cxnLst/>
            <a:rect l="l" t="t" r="r" b="b"/>
            <a:pathLst>
              <a:path w="41275" h="41275">
                <a:moveTo>
                  <a:pt x="0" y="41147"/>
                </a:moveTo>
                <a:lnTo>
                  <a:pt x="41122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8" name="object 98"/>
          <p:cNvSpPr/>
          <p:nvPr/>
        </p:nvSpPr>
        <p:spPr>
          <a:xfrm>
            <a:off x="5763200" y="2979356"/>
            <a:ext cx="48260" cy="192405"/>
          </a:xfrm>
          <a:custGeom>
            <a:avLst/>
            <a:gdLst/>
            <a:ahLst/>
            <a:cxnLst/>
            <a:rect l="l" t="t" r="r" b="b"/>
            <a:pathLst>
              <a:path w="48260" h="192405">
                <a:moveTo>
                  <a:pt x="47980" y="191973"/>
                </a:moveTo>
                <a:lnTo>
                  <a:pt x="47980" y="95783"/>
                </a:lnTo>
                <a:lnTo>
                  <a:pt x="0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9" name="object 99"/>
          <p:cNvSpPr/>
          <p:nvPr/>
        </p:nvSpPr>
        <p:spPr>
          <a:xfrm>
            <a:off x="5811180" y="2842818"/>
            <a:ext cx="0" cy="109855"/>
          </a:xfrm>
          <a:custGeom>
            <a:avLst/>
            <a:gdLst/>
            <a:ahLst/>
            <a:cxnLst/>
            <a:rect l="l" t="t" r="r" b="b"/>
            <a:pathLst>
              <a:path w="0" h="109855">
                <a:moveTo>
                  <a:pt x="0" y="109613"/>
                </a:moveTo>
                <a:lnTo>
                  <a:pt x="0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0" name="object 100"/>
          <p:cNvSpPr/>
          <p:nvPr/>
        </p:nvSpPr>
        <p:spPr>
          <a:xfrm>
            <a:off x="5790619" y="2931858"/>
            <a:ext cx="41275" cy="41275"/>
          </a:xfrm>
          <a:custGeom>
            <a:avLst/>
            <a:gdLst/>
            <a:ahLst/>
            <a:cxnLst/>
            <a:rect l="l" t="t" r="r" b="b"/>
            <a:pathLst>
              <a:path w="41275" h="41275">
                <a:moveTo>
                  <a:pt x="0" y="0"/>
                </a:moveTo>
                <a:lnTo>
                  <a:pt x="41122" y="41147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1" name="object 101"/>
          <p:cNvSpPr/>
          <p:nvPr/>
        </p:nvSpPr>
        <p:spPr>
          <a:xfrm>
            <a:off x="5790619" y="2931858"/>
            <a:ext cx="41275" cy="41275"/>
          </a:xfrm>
          <a:custGeom>
            <a:avLst/>
            <a:gdLst/>
            <a:ahLst/>
            <a:cxnLst/>
            <a:rect l="l" t="t" r="r" b="b"/>
            <a:pathLst>
              <a:path w="41275" h="41275">
                <a:moveTo>
                  <a:pt x="0" y="41147"/>
                </a:moveTo>
                <a:lnTo>
                  <a:pt x="41122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2" name="object 102"/>
          <p:cNvSpPr/>
          <p:nvPr/>
        </p:nvSpPr>
        <p:spPr>
          <a:xfrm>
            <a:off x="4481173" y="2402128"/>
            <a:ext cx="192405" cy="48260"/>
          </a:xfrm>
          <a:custGeom>
            <a:avLst/>
            <a:gdLst/>
            <a:ahLst/>
            <a:cxnLst/>
            <a:rect l="l" t="t" r="r" b="b"/>
            <a:pathLst>
              <a:path w="192404" h="48260">
                <a:moveTo>
                  <a:pt x="191973" y="0"/>
                </a:moveTo>
                <a:lnTo>
                  <a:pt x="95796" y="0"/>
                </a:lnTo>
                <a:lnTo>
                  <a:pt x="0" y="4798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3" name="object 103"/>
          <p:cNvSpPr/>
          <p:nvPr/>
        </p:nvSpPr>
        <p:spPr>
          <a:xfrm>
            <a:off x="4433687" y="2381554"/>
            <a:ext cx="41275" cy="41275"/>
          </a:xfrm>
          <a:custGeom>
            <a:avLst/>
            <a:gdLst/>
            <a:ahLst/>
            <a:cxnLst/>
            <a:rect l="l" t="t" r="r" b="b"/>
            <a:pathLst>
              <a:path w="41275" h="41275">
                <a:moveTo>
                  <a:pt x="0" y="41135"/>
                </a:moveTo>
                <a:lnTo>
                  <a:pt x="41135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4" name="object 104"/>
          <p:cNvSpPr/>
          <p:nvPr/>
        </p:nvSpPr>
        <p:spPr>
          <a:xfrm>
            <a:off x="4433687" y="2381554"/>
            <a:ext cx="41275" cy="41275"/>
          </a:xfrm>
          <a:custGeom>
            <a:avLst/>
            <a:gdLst/>
            <a:ahLst/>
            <a:cxnLst/>
            <a:rect l="l" t="t" r="r" b="b"/>
            <a:pathLst>
              <a:path w="41275" h="41275">
                <a:moveTo>
                  <a:pt x="41135" y="41135"/>
                </a:moveTo>
                <a:lnTo>
                  <a:pt x="0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5" name="object 105"/>
          <p:cNvSpPr/>
          <p:nvPr/>
        </p:nvSpPr>
        <p:spPr>
          <a:xfrm>
            <a:off x="4481173" y="2505239"/>
            <a:ext cx="192405" cy="48260"/>
          </a:xfrm>
          <a:custGeom>
            <a:avLst/>
            <a:gdLst/>
            <a:ahLst/>
            <a:cxnLst/>
            <a:rect l="l" t="t" r="r" b="b"/>
            <a:pathLst>
              <a:path w="192404" h="48260">
                <a:moveTo>
                  <a:pt x="191973" y="0"/>
                </a:moveTo>
                <a:lnTo>
                  <a:pt x="95796" y="0"/>
                </a:lnTo>
                <a:lnTo>
                  <a:pt x="0" y="4798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6" name="object 106"/>
          <p:cNvSpPr/>
          <p:nvPr/>
        </p:nvSpPr>
        <p:spPr>
          <a:xfrm>
            <a:off x="4344648" y="2505239"/>
            <a:ext cx="109855" cy="0"/>
          </a:xfrm>
          <a:custGeom>
            <a:avLst/>
            <a:gdLst/>
            <a:ahLst/>
            <a:cxnLst/>
            <a:rect l="l" t="t" r="r" b="b"/>
            <a:pathLst>
              <a:path w="109854" h="0">
                <a:moveTo>
                  <a:pt x="109613" y="0"/>
                </a:moveTo>
                <a:lnTo>
                  <a:pt x="0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7" name="object 107"/>
          <p:cNvSpPr/>
          <p:nvPr/>
        </p:nvSpPr>
        <p:spPr>
          <a:xfrm>
            <a:off x="4433687" y="2484665"/>
            <a:ext cx="41275" cy="41275"/>
          </a:xfrm>
          <a:custGeom>
            <a:avLst/>
            <a:gdLst/>
            <a:ahLst/>
            <a:cxnLst/>
            <a:rect l="l" t="t" r="r" b="b"/>
            <a:pathLst>
              <a:path w="41275" h="41275">
                <a:moveTo>
                  <a:pt x="0" y="41135"/>
                </a:moveTo>
                <a:lnTo>
                  <a:pt x="41135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8" name="object 108"/>
          <p:cNvSpPr/>
          <p:nvPr/>
        </p:nvSpPr>
        <p:spPr>
          <a:xfrm>
            <a:off x="4433687" y="2484665"/>
            <a:ext cx="41275" cy="41275"/>
          </a:xfrm>
          <a:custGeom>
            <a:avLst/>
            <a:gdLst/>
            <a:ahLst/>
            <a:cxnLst/>
            <a:rect l="l" t="t" r="r" b="b"/>
            <a:pathLst>
              <a:path w="41275" h="41275">
                <a:moveTo>
                  <a:pt x="41135" y="41135"/>
                </a:moveTo>
                <a:lnTo>
                  <a:pt x="0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9" name="object 109"/>
          <p:cNvSpPr/>
          <p:nvPr/>
        </p:nvSpPr>
        <p:spPr>
          <a:xfrm>
            <a:off x="4481173" y="2606090"/>
            <a:ext cx="192405" cy="48260"/>
          </a:xfrm>
          <a:custGeom>
            <a:avLst/>
            <a:gdLst/>
            <a:ahLst/>
            <a:cxnLst/>
            <a:rect l="l" t="t" r="r" b="b"/>
            <a:pathLst>
              <a:path w="192404" h="48260">
                <a:moveTo>
                  <a:pt x="191973" y="0"/>
                </a:moveTo>
                <a:lnTo>
                  <a:pt x="95796" y="0"/>
                </a:lnTo>
                <a:lnTo>
                  <a:pt x="0" y="4798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0" name="object 110"/>
          <p:cNvSpPr/>
          <p:nvPr/>
        </p:nvSpPr>
        <p:spPr>
          <a:xfrm>
            <a:off x="4433687" y="2585516"/>
            <a:ext cx="41275" cy="41275"/>
          </a:xfrm>
          <a:custGeom>
            <a:avLst/>
            <a:gdLst/>
            <a:ahLst/>
            <a:cxnLst/>
            <a:rect l="l" t="t" r="r" b="b"/>
            <a:pathLst>
              <a:path w="41275" h="41275">
                <a:moveTo>
                  <a:pt x="0" y="41135"/>
                </a:moveTo>
                <a:lnTo>
                  <a:pt x="41135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1" name="object 111"/>
          <p:cNvSpPr/>
          <p:nvPr/>
        </p:nvSpPr>
        <p:spPr>
          <a:xfrm>
            <a:off x="4433687" y="2585516"/>
            <a:ext cx="41275" cy="41275"/>
          </a:xfrm>
          <a:custGeom>
            <a:avLst/>
            <a:gdLst/>
            <a:ahLst/>
            <a:cxnLst/>
            <a:rect l="l" t="t" r="r" b="b"/>
            <a:pathLst>
              <a:path w="41275" h="41275">
                <a:moveTo>
                  <a:pt x="41135" y="41135"/>
                </a:moveTo>
                <a:lnTo>
                  <a:pt x="0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2" name="object 112"/>
          <p:cNvSpPr/>
          <p:nvPr/>
        </p:nvSpPr>
        <p:spPr>
          <a:xfrm>
            <a:off x="4481173" y="2706953"/>
            <a:ext cx="192405" cy="48260"/>
          </a:xfrm>
          <a:custGeom>
            <a:avLst/>
            <a:gdLst/>
            <a:ahLst/>
            <a:cxnLst/>
            <a:rect l="l" t="t" r="r" b="b"/>
            <a:pathLst>
              <a:path w="192404" h="48260">
                <a:moveTo>
                  <a:pt x="191973" y="0"/>
                </a:moveTo>
                <a:lnTo>
                  <a:pt x="95796" y="0"/>
                </a:lnTo>
                <a:lnTo>
                  <a:pt x="0" y="4798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3" name="object 113"/>
          <p:cNvSpPr/>
          <p:nvPr/>
        </p:nvSpPr>
        <p:spPr>
          <a:xfrm>
            <a:off x="4344648" y="2706953"/>
            <a:ext cx="109855" cy="0"/>
          </a:xfrm>
          <a:custGeom>
            <a:avLst/>
            <a:gdLst/>
            <a:ahLst/>
            <a:cxnLst/>
            <a:rect l="l" t="t" r="r" b="b"/>
            <a:pathLst>
              <a:path w="109854" h="0">
                <a:moveTo>
                  <a:pt x="109613" y="0"/>
                </a:moveTo>
                <a:lnTo>
                  <a:pt x="0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4" name="object 114"/>
          <p:cNvSpPr/>
          <p:nvPr/>
        </p:nvSpPr>
        <p:spPr>
          <a:xfrm>
            <a:off x="4433687" y="2686380"/>
            <a:ext cx="41275" cy="41275"/>
          </a:xfrm>
          <a:custGeom>
            <a:avLst/>
            <a:gdLst/>
            <a:ahLst/>
            <a:cxnLst/>
            <a:rect l="l" t="t" r="r" b="b"/>
            <a:pathLst>
              <a:path w="41275" h="41275">
                <a:moveTo>
                  <a:pt x="0" y="41135"/>
                </a:moveTo>
                <a:lnTo>
                  <a:pt x="41135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5" name="object 115"/>
          <p:cNvSpPr/>
          <p:nvPr/>
        </p:nvSpPr>
        <p:spPr>
          <a:xfrm>
            <a:off x="4433687" y="2686380"/>
            <a:ext cx="41275" cy="41275"/>
          </a:xfrm>
          <a:custGeom>
            <a:avLst/>
            <a:gdLst/>
            <a:ahLst/>
            <a:cxnLst/>
            <a:rect l="l" t="t" r="r" b="b"/>
            <a:pathLst>
              <a:path w="41275" h="41275">
                <a:moveTo>
                  <a:pt x="41135" y="41135"/>
                </a:moveTo>
                <a:lnTo>
                  <a:pt x="0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6" name="object 116"/>
          <p:cNvSpPr/>
          <p:nvPr/>
        </p:nvSpPr>
        <p:spPr>
          <a:xfrm>
            <a:off x="4222588" y="2474721"/>
            <a:ext cx="2255520" cy="987425"/>
          </a:xfrm>
          <a:custGeom>
            <a:avLst/>
            <a:gdLst/>
            <a:ahLst/>
            <a:cxnLst/>
            <a:rect l="l" t="t" r="r" b="b"/>
            <a:pathLst>
              <a:path w="2255520" h="987425">
                <a:moveTo>
                  <a:pt x="0" y="0"/>
                </a:moveTo>
                <a:lnTo>
                  <a:pt x="2255329" y="0"/>
                </a:lnTo>
                <a:lnTo>
                  <a:pt x="2255329" y="987044"/>
                </a:lnTo>
              </a:path>
            </a:pathLst>
          </a:custGeom>
          <a:ln w="9525">
            <a:solidFill>
              <a:srgbClr val="009D57"/>
            </a:solidFill>
            <a:prstDash val="sysDot"/>
          </a:ln>
        </p:spPr>
        <p:txBody>
          <a:bodyPr wrap="square" lIns="0" tIns="0" rIns="0" bIns="0" rtlCol="0"/>
          <a:lstStyle/>
          <a:p/>
        </p:txBody>
      </p:sp>
      <p:sp>
        <p:nvSpPr>
          <p:cNvPr id="117" name="object 117"/>
          <p:cNvSpPr/>
          <p:nvPr/>
        </p:nvSpPr>
        <p:spPr>
          <a:xfrm>
            <a:off x="6461522" y="3450437"/>
            <a:ext cx="33655" cy="62230"/>
          </a:xfrm>
          <a:custGeom>
            <a:avLst/>
            <a:gdLst/>
            <a:ahLst/>
            <a:cxnLst/>
            <a:rect l="l" t="t" r="r" b="b"/>
            <a:pathLst>
              <a:path w="33654" h="62229">
                <a:moveTo>
                  <a:pt x="33197" y="0"/>
                </a:moveTo>
                <a:lnTo>
                  <a:pt x="0" y="0"/>
                </a:lnTo>
                <a:lnTo>
                  <a:pt x="16598" y="61963"/>
                </a:lnTo>
                <a:lnTo>
                  <a:pt x="33197" y="0"/>
                </a:lnTo>
                <a:close/>
              </a:path>
            </a:pathLst>
          </a:custGeom>
          <a:solidFill>
            <a:srgbClr val="009D5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8" name="object 118"/>
          <p:cNvSpPr/>
          <p:nvPr/>
        </p:nvSpPr>
        <p:spPr>
          <a:xfrm>
            <a:off x="6411802" y="2458313"/>
            <a:ext cx="62230" cy="33655"/>
          </a:xfrm>
          <a:custGeom>
            <a:avLst/>
            <a:gdLst/>
            <a:ahLst/>
            <a:cxnLst/>
            <a:rect l="l" t="t" r="r" b="b"/>
            <a:pathLst>
              <a:path w="62229" h="33655">
                <a:moveTo>
                  <a:pt x="0" y="0"/>
                </a:moveTo>
                <a:lnTo>
                  <a:pt x="0" y="33210"/>
                </a:lnTo>
                <a:lnTo>
                  <a:pt x="61963" y="16611"/>
                </a:lnTo>
                <a:lnTo>
                  <a:pt x="0" y="0"/>
                </a:lnTo>
                <a:close/>
              </a:path>
            </a:pathLst>
          </a:custGeom>
          <a:solidFill>
            <a:srgbClr val="009D5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9" name="object 119"/>
          <p:cNvSpPr/>
          <p:nvPr/>
        </p:nvSpPr>
        <p:spPr>
          <a:xfrm>
            <a:off x="5428872" y="2844507"/>
            <a:ext cx="667385" cy="676910"/>
          </a:xfrm>
          <a:custGeom>
            <a:avLst/>
            <a:gdLst/>
            <a:ahLst/>
            <a:cxnLst/>
            <a:rect l="l" t="t" r="r" b="b"/>
            <a:pathLst>
              <a:path w="667385" h="676910">
                <a:moveTo>
                  <a:pt x="667042" y="676325"/>
                </a:moveTo>
                <a:lnTo>
                  <a:pt x="667042" y="0"/>
                </a:lnTo>
                <a:lnTo>
                  <a:pt x="0" y="0"/>
                </a:lnTo>
                <a:lnTo>
                  <a:pt x="0" y="631799"/>
                </a:lnTo>
              </a:path>
            </a:pathLst>
          </a:custGeom>
          <a:ln w="9525">
            <a:solidFill>
              <a:srgbClr val="009D57"/>
            </a:solidFill>
            <a:prstDash val="sysDot"/>
          </a:ln>
        </p:spPr>
        <p:txBody>
          <a:bodyPr wrap="square" lIns="0" tIns="0" rIns="0" bIns="0" rtlCol="0"/>
          <a:lstStyle/>
          <a:p/>
        </p:txBody>
      </p:sp>
      <p:sp>
        <p:nvSpPr>
          <p:cNvPr id="120" name="object 120"/>
          <p:cNvSpPr/>
          <p:nvPr/>
        </p:nvSpPr>
        <p:spPr>
          <a:xfrm>
            <a:off x="5412286" y="3458869"/>
            <a:ext cx="33655" cy="62230"/>
          </a:xfrm>
          <a:custGeom>
            <a:avLst/>
            <a:gdLst/>
            <a:ahLst/>
            <a:cxnLst/>
            <a:rect l="l" t="t" r="r" b="b"/>
            <a:pathLst>
              <a:path w="33654" h="62229">
                <a:moveTo>
                  <a:pt x="33197" y="0"/>
                </a:moveTo>
                <a:lnTo>
                  <a:pt x="0" y="0"/>
                </a:lnTo>
                <a:lnTo>
                  <a:pt x="16586" y="61963"/>
                </a:lnTo>
                <a:lnTo>
                  <a:pt x="33197" y="0"/>
                </a:lnTo>
                <a:close/>
              </a:path>
            </a:pathLst>
          </a:custGeom>
          <a:solidFill>
            <a:srgbClr val="009D5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1" name="object 121"/>
          <p:cNvSpPr/>
          <p:nvPr/>
        </p:nvSpPr>
        <p:spPr>
          <a:xfrm>
            <a:off x="6079519" y="3157067"/>
            <a:ext cx="33655" cy="62230"/>
          </a:xfrm>
          <a:custGeom>
            <a:avLst/>
            <a:gdLst/>
            <a:ahLst/>
            <a:cxnLst/>
            <a:rect l="l" t="t" r="r" b="b"/>
            <a:pathLst>
              <a:path w="33654" h="62230">
                <a:moveTo>
                  <a:pt x="16598" y="0"/>
                </a:moveTo>
                <a:lnTo>
                  <a:pt x="0" y="61950"/>
                </a:lnTo>
                <a:lnTo>
                  <a:pt x="33197" y="61950"/>
                </a:lnTo>
                <a:lnTo>
                  <a:pt x="16598" y="0"/>
                </a:lnTo>
                <a:close/>
              </a:path>
            </a:pathLst>
          </a:custGeom>
          <a:solidFill>
            <a:srgbClr val="009D5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2" name="object 122"/>
          <p:cNvSpPr/>
          <p:nvPr/>
        </p:nvSpPr>
        <p:spPr>
          <a:xfrm>
            <a:off x="4271585" y="2639110"/>
            <a:ext cx="1299845" cy="882015"/>
          </a:xfrm>
          <a:custGeom>
            <a:avLst/>
            <a:gdLst/>
            <a:ahLst/>
            <a:cxnLst/>
            <a:rect l="l" t="t" r="r" b="b"/>
            <a:pathLst>
              <a:path w="1299845" h="882014">
                <a:moveTo>
                  <a:pt x="1299743" y="881722"/>
                </a:moveTo>
                <a:lnTo>
                  <a:pt x="1299743" y="0"/>
                </a:lnTo>
                <a:lnTo>
                  <a:pt x="0" y="0"/>
                </a:lnTo>
              </a:path>
            </a:pathLst>
          </a:custGeom>
          <a:ln w="9525">
            <a:solidFill>
              <a:srgbClr val="009D57"/>
            </a:solidFill>
            <a:prstDash val="sysDot"/>
          </a:ln>
        </p:spPr>
        <p:txBody>
          <a:bodyPr wrap="square" lIns="0" tIns="0" rIns="0" bIns="0" rtlCol="0"/>
          <a:lstStyle/>
          <a:p/>
        </p:txBody>
      </p:sp>
      <p:sp>
        <p:nvSpPr>
          <p:cNvPr id="123" name="object 123"/>
          <p:cNvSpPr/>
          <p:nvPr/>
        </p:nvSpPr>
        <p:spPr>
          <a:xfrm>
            <a:off x="5554933" y="3276625"/>
            <a:ext cx="33655" cy="62230"/>
          </a:xfrm>
          <a:custGeom>
            <a:avLst/>
            <a:gdLst/>
            <a:ahLst/>
            <a:cxnLst/>
            <a:rect l="l" t="t" r="r" b="b"/>
            <a:pathLst>
              <a:path w="33654" h="62229">
                <a:moveTo>
                  <a:pt x="16598" y="0"/>
                </a:moveTo>
                <a:lnTo>
                  <a:pt x="0" y="61950"/>
                </a:lnTo>
                <a:lnTo>
                  <a:pt x="33197" y="61950"/>
                </a:lnTo>
                <a:lnTo>
                  <a:pt x="16598" y="0"/>
                </a:lnTo>
                <a:close/>
              </a:path>
            </a:pathLst>
          </a:custGeom>
          <a:solidFill>
            <a:srgbClr val="009D5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4" name="object 124"/>
          <p:cNvSpPr/>
          <p:nvPr/>
        </p:nvSpPr>
        <p:spPr>
          <a:xfrm>
            <a:off x="5554933" y="2633103"/>
            <a:ext cx="33655" cy="62230"/>
          </a:xfrm>
          <a:custGeom>
            <a:avLst/>
            <a:gdLst/>
            <a:ahLst/>
            <a:cxnLst/>
            <a:rect l="l" t="t" r="r" b="b"/>
            <a:pathLst>
              <a:path w="33654" h="62230">
                <a:moveTo>
                  <a:pt x="16598" y="0"/>
                </a:moveTo>
                <a:lnTo>
                  <a:pt x="0" y="61963"/>
                </a:lnTo>
                <a:lnTo>
                  <a:pt x="33197" y="61963"/>
                </a:lnTo>
                <a:lnTo>
                  <a:pt x="16598" y="0"/>
                </a:lnTo>
                <a:close/>
              </a:path>
            </a:pathLst>
          </a:custGeom>
          <a:solidFill>
            <a:srgbClr val="009D5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5" name="object 125"/>
          <p:cNvSpPr/>
          <p:nvPr/>
        </p:nvSpPr>
        <p:spPr>
          <a:xfrm>
            <a:off x="4212555" y="2619044"/>
            <a:ext cx="62230" cy="33655"/>
          </a:xfrm>
          <a:custGeom>
            <a:avLst/>
            <a:gdLst/>
            <a:ahLst/>
            <a:cxnLst/>
            <a:rect l="l" t="t" r="r" b="b"/>
            <a:pathLst>
              <a:path w="62229" h="33655">
                <a:moveTo>
                  <a:pt x="61950" y="0"/>
                </a:moveTo>
                <a:lnTo>
                  <a:pt x="0" y="16598"/>
                </a:lnTo>
                <a:lnTo>
                  <a:pt x="61950" y="33197"/>
                </a:lnTo>
                <a:lnTo>
                  <a:pt x="61950" y="0"/>
                </a:lnTo>
                <a:close/>
              </a:path>
            </a:pathLst>
          </a:custGeom>
          <a:solidFill>
            <a:srgbClr val="009D5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6" name="object 126"/>
          <p:cNvSpPr/>
          <p:nvPr/>
        </p:nvSpPr>
        <p:spPr>
          <a:xfrm>
            <a:off x="5425812" y="2827908"/>
            <a:ext cx="62230" cy="33655"/>
          </a:xfrm>
          <a:custGeom>
            <a:avLst/>
            <a:gdLst/>
            <a:ahLst/>
            <a:cxnLst/>
            <a:rect l="l" t="t" r="r" b="b"/>
            <a:pathLst>
              <a:path w="62229" h="33655">
                <a:moveTo>
                  <a:pt x="61950" y="0"/>
                </a:moveTo>
                <a:lnTo>
                  <a:pt x="0" y="16598"/>
                </a:lnTo>
                <a:lnTo>
                  <a:pt x="61950" y="33197"/>
                </a:lnTo>
                <a:lnTo>
                  <a:pt x="61950" y="0"/>
                </a:lnTo>
                <a:close/>
              </a:path>
            </a:pathLst>
          </a:custGeom>
          <a:solidFill>
            <a:srgbClr val="009D5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7" name="object 127"/>
          <p:cNvSpPr/>
          <p:nvPr/>
        </p:nvSpPr>
        <p:spPr>
          <a:xfrm>
            <a:off x="6295076" y="3539464"/>
            <a:ext cx="184797" cy="18964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28" name="object 128"/>
          <p:cNvSpPr/>
          <p:nvPr/>
        </p:nvSpPr>
        <p:spPr>
          <a:xfrm>
            <a:off x="5402647" y="3539464"/>
            <a:ext cx="184784" cy="18964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29" name="object 129"/>
          <p:cNvSpPr/>
          <p:nvPr/>
        </p:nvSpPr>
        <p:spPr>
          <a:xfrm>
            <a:off x="3961108" y="3064700"/>
            <a:ext cx="374015" cy="395605"/>
          </a:xfrm>
          <a:custGeom>
            <a:avLst/>
            <a:gdLst/>
            <a:ahLst/>
            <a:cxnLst/>
            <a:rect l="l" t="t" r="r" b="b"/>
            <a:pathLst>
              <a:path w="374014" h="395604">
                <a:moveTo>
                  <a:pt x="0" y="395033"/>
                </a:moveTo>
                <a:lnTo>
                  <a:pt x="373672" y="395033"/>
                </a:lnTo>
                <a:lnTo>
                  <a:pt x="373672" y="0"/>
                </a:lnTo>
                <a:lnTo>
                  <a:pt x="0" y="0"/>
                </a:lnTo>
                <a:lnTo>
                  <a:pt x="0" y="395033"/>
                </a:lnTo>
                <a:close/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0" name="object 130"/>
          <p:cNvSpPr/>
          <p:nvPr/>
        </p:nvSpPr>
        <p:spPr>
          <a:xfrm>
            <a:off x="3900720" y="3149383"/>
            <a:ext cx="121285" cy="214629"/>
          </a:xfrm>
          <a:custGeom>
            <a:avLst/>
            <a:gdLst/>
            <a:ahLst/>
            <a:cxnLst/>
            <a:rect l="l" t="t" r="r" b="b"/>
            <a:pathLst>
              <a:path w="121285" h="214629">
                <a:moveTo>
                  <a:pt x="0" y="214274"/>
                </a:moveTo>
                <a:lnTo>
                  <a:pt x="120789" y="214274"/>
                </a:lnTo>
                <a:lnTo>
                  <a:pt x="120789" y="0"/>
                </a:lnTo>
                <a:lnTo>
                  <a:pt x="0" y="0"/>
                </a:lnTo>
                <a:lnTo>
                  <a:pt x="0" y="21427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1" name="object 131"/>
          <p:cNvSpPr/>
          <p:nvPr/>
        </p:nvSpPr>
        <p:spPr>
          <a:xfrm>
            <a:off x="3900720" y="3149383"/>
            <a:ext cx="121285" cy="214629"/>
          </a:xfrm>
          <a:custGeom>
            <a:avLst/>
            <a:gdLst/>
            <a:ahLst/>
            <a:cxnLst/>
            <a:rect l="l" t="t" r="r" b="b"/>
            <a:pathLst>
              <a:path w="121285" h="214629">
                <a:moveTo>
                  <a:pt x="0" y="214274"/>
                </a:moveTo>
                <a:lnTo>
                  <a:pt x="120789" y="214274"/>
                </a:lnTo>
                <a:lnTo>
                  <a:pt x="120789" y="0"/>
                </a:lnTo>
                <a:lnTo>
                  <a:pt x="0" y="0"/>
                </a:lnTo>
                <a:lnTo>
                  <a:pt x="0" y="214274"/>
                </a:lnTo>
                <a:close/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2" name="object 132"/>
          <p:cNvSpPr/>
          <p:nvPr/>
        </p:nvSpPr>
        <p:spPr>
          <a:xfrm>
            <a:off x="4268042" y="3143033"/>
            <a:ext cx="133489" cy="22697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3" name="object 133"/>
          <p:cNvSpPr txBox="1"/>
          <p:nvPr/>
        </p:nvSpPr>
        <p:spPr>
          <a:xfrm>
            <a:off x="3550307" y="3669523"/>
            <a:ext cx="672465" cy="1327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  <a:tabLst>
                <a:tab pos="567055" algn="l"/>
              </a:tabLst>
            </a:pPr>
            <a:r>
              <a:rPr dirty="0" sz="700" spc="-10" i="1">
                <a:solidFill>
                  <a:srgbClr val="231F20"/>
                </a:solidFill>
                <a:latin typeface="Arial"/>
                <a:cs typeface="Arial"/>
              </a:rPr>
              <a:t>R</a:t>
            </a:r>
            <a:r>
              <a:rPr dirty="0" baseline="-33333" sz="750" spc="-15">
                <a:solidFill>
                  <a:srgbClr val="231F20"/>
                </a:solidFill>
                <a:latin typeface="Arial"/>
                <a:cs typeface="Arial"/>
              </a:rPr>
              <a:t>nA  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=</a:t>
            </a:r>
            <a:r>
              <a:rPr dirty="0" sz="700" spc="-6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5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>
                <a:solidFill>
                  <a:srgbClr val="231F20"/>
                </a:solidFill>
                <a:latin typeface="Symbol"/>
                <a:cs typeface="Symbol"/>
              </a:rPr>
              <a:t></a:t>
            </a:r>
            <a:r>
              <a:rPr dirty="0" sz="700">
                <a:solidFill>
                  <a:srgbClr val="231F20"/>
                </a:solidFill>
                <a:latin typeface="Times New Roman"/>
                <a:cs typeface="Times New Roman"/>
              </a:rPr>
              <a:t>	</a:t>
            </a:r>
            <a:r>
              <a:rPr dirty="0" u="sng" sz="700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Symbol"/>
                <a:cs typeface="Symbol"/>
              </a:rPr>
              <a:t></a:t>
            </a:r>
            <a:r>
              <a:rPr dirty="0" u="sng" sz="700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Times New Roman"/>
                <a:cs typeface="Times New Roman"/>
              </a:rPr>
              <a:t> </a:t>
            </a:r>
            <a:endParaRPr sz="700">
              <a:latin typeface="Times New Roman"/>
              <a:cs typeface="Times New Roman"/>
            </a:endParaRPr>
          </a:p>
        </p:txBody>
      </p:sp>
      <p:sp>
        <p:nvSpPr>
          <p:cNvPr id="134" name="object 134"/>
          <p:cNvSpPr txBox="1"/>
          <p:nvPr/>
        </p:nvSpPr>
        <p:spPr>
          <a:xfrm>
            <a:off x="4443962" y="3672331"/>
            <a:ext cx="307340" cy="1327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u="sng" sz="700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Symbol"/>
                <a:cs typeface="Symbol"/>
              </a:rPr>
              <a:t></a:t>
            </a:r>
            <a:r>
              <a:rPr dirty="0" sz="700" spc="55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700" spc="-15" i="1">
                <a:solidFill>
                  <a:srgbClr val="231F20"/>
                </a:solidFill>
                <a:latin typeface="Arial"/>
                <a:cs typeface="Arial"/>
              </a:rPr>
              <a:t>R</a:t>
            </a:r>
            <a:r>
              <a:rPr dirty="0" baseline="-33333" sz="750" spc="-22">
                <a:solidFill>
                  <a:srgbClr val="231F20"/>
                </a:solidFill>
                <a:latin typeface="Arial"/>
                <a:cs typeface="Arial"/>
              </a:rPr>
              <a:t>A</a:t>
            </a:r>
            <a:endParaRPr baseline="-33333" sz="750">
              <a:latin typeface="Arial"/>
              <a:cs typeface="Arial"/>
            </a:endParaRPr>
          </a:p>
        </p:txBody>
      </p:sp>
      <p:sp>
        <p:nvSpPr>
          <p:cNvPr id="135" name="object 135"/>
          <p:cNvSpPr txBox="1"/>
          <p:nvPr/>
        </p:nvSpPr>
        <p:spPr>
          <a:xfrm>
            <a:off x="3276857" y="3184734"/>
            <a:ext cx="603250" cy="1327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700" i="1">
                <a:solidFill>
                  <a:srgbClr val="231F20"/>
                </a:solidFill>
                <a:latin typeface="Arial"/>
                <a:cs typeface="Arial"/>
              </a:rPr>
              <a:t>Z</a:t>
            </a:r>
            <a:r>
              <a:rPr dirty="0" sz="700" spc="-160" i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baseline="-33333" sz="750">
                <a:solidFill>
                  <a:srgbClr val="231F20"/>
                </a:solidFill>
                <a:latin typeface="Arial"/>
                <a:cs typeface="Arial"/>
              </a:rPr>
              <a:t>ct 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=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1.500 </a:t>
            </a:r>
            <a:r>
              <a:rPr dirty="0" sz="700">
                <a:solidFill>
                  <a:srgbClr val="231F20"/>
                </a:solidFill>
                <a:latin typeface="Symbol"/>
                <a:cs typeface="Symbol"/>
              </a:rPr>
              <a:t></a:t>
            </a:r>
            <a:endParaRPr sz="700">
              <a:latin typeface="Symbol"/>
              <a:cs typeface="Symbol"/>
            </a:endParaRPr>
          </a:p>
        </p:txBody>
      </p:sp>
      <p:sp>
        <p:nvSpPr>
          <p:cNvPr id="136" name="object 136"/>
          <p:cNvSpPr txBox="1"/>
          <p:nvPr/>
        </p:nvSpPr>
        <p:spPr>
          <a:xfrm>
            <a:off x="4948109" y="2742828"/>
            <a:ext cx="436245" cy="675640"/>
          </a:xfrm>
          <a:prstGeom prst="rect">
            <a:avLst/>
          </a:prstGeom>
        </p:spPr>
        <p:txBody>
          <a:bodyPr wrap="square" lIns="0" tIns="70485" rIns="0" bIns="0" rtlCol="0" vert="horz">
            <a:spAutoFit/>
          </a:bodyPr>
          <a:lstStyle/>
          <a:p>
            <a:pPr marL="343535">
              <a:lnSpc>
                <a:spcPct val="100000"/>
              </a:lnSpc>
              <a:spcBef>
                <a:spcPts val="555"/>
              </a:spcBef>
            </a:pP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F</a:t>
            </a:r>
            <a:endParaRPr sz="700">
              <a:latin typeface="Arial"/>
              <a:cs typeface="Arial"/>
            </a:endParaRPr>
          </a:p>
          <a:p>
            <a:pPr marL="38100" marR="118110">
              <a:lnSpc>
                <a:spcPct val="100000"/>
              </a:lnSpc>
              <a:spcBef>
                <a:spcPts val="459"/>
              </a:spcBef>
            </a:pP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NS160 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160</a:t>
            </a:r>
            <a:r>
              <a:rPr dirty="0" sz="700" spc="-4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>
                <a:solidFill>
                  <a:srgbClr val="231F20"/>
                </a:solidFill>
                <a:latin typeface="Symbol"/>
                <a:cs typeface="Symbol"/>
              </a:rPr>
              <a:t></a:t>
            </a:r>
            <a:endParaRPr sz="700">
              <a:latin typeface="Symbol"/>
              <a:cs typeface="Symbol"/>
            </a:endParaRPr>
          </a:p>
          <a:p>
            <a:pPr marL="38100">
              <a:lnSpc>
                <a:spcPct val="100000"/>
              </a:lnSpc>
            </a:pP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50</a:t>
            </a:r>
            <a:r>
              <a:rPr dirty="0" sz="700" spc="-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m</a:t>
            </a:r>
            <a:endParaRPr sz="700">
              <a:latin typeface="Arial"/>
              <a:cs typeface="Arial"/>
            </a:endParaRPr>
          </a:p>
          <a:p>
            <a:pPr marL="38100">
              <a:lnSpc>
                <a:spcPct val="100000"/>
              </a:lnSpc>
            </a:pP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35</a:t>
            </a:r>
            <a:r>
              <a:rPr dirty="0" sz="700" spc="-2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mm</a:t>
            </a:r>
            <a:r>
              <a:rPr dirty="0" baseline="24691" sz="675">
                <a:solidFill>
                  <a:srgbClr val="231F20"/>
                </a:solidFill>
                <a:latin typeface="Arial"/>
                <a:cs typeface="Arial"/>
              </a:rPr>
              <a:t>2</a:t>
            </a:r>
            <a:endParaRPr baseline="24691" sz="675">
              <a:latin typeface="Arial"/>
              <a:cs typeface="Arial"/>
            </a:endParaRPr>
          </a:p>
        </p:txBody>
      </p:sp>
      <p:sp>
        <p:nvSpPr>
          <p:cNvPr id="137" name="object 137"/>
          <p:cNvSpPr/>
          <p:nvPr/>
        </p:nvSpPr>
        <p:spPr>
          <a:xfrm>
            <a:off x="0" y="2925825"/>
            <a:ext cx="504190" cy="396240"/>
          </a:xfrm>
          <a:custGeom>
            <a:avLst/>
            <a:gdLst/>
            <a:ahLst/>
            <a:cxnLst/>
            <a:rect l="l" t="t" r="r" b="b"/>
            <a:pathLst>
              <a:path w="504190" h="396239">
                <a:moveTo>
                  <a:pt x="0" y="396240"/>
                </a:moveTo>
                <a:lnTo>
                  <a:pt x="0" y="0"/>
                </a:lnTo>
                <a:lnTo>
                  <a:pt x="503939" y="0"/>
                </a:lnTo>
                <a:lnTo>
                  <a:pt x="503939" y="396240"/>
                </a:lnTo>
                <a:lnTo>
                  <a:pt x="0" y="39624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8" name="object 138"/>
          <p:cNvSpPr txBox="1"/>
          <p:nvPr/>
        </p:nvSpPr>
        <p:spPr>
          <a:xfrm>
            <a:off x="254257" y="2898520"/>
            <a:ext cx="245110" cy="177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00" b="1">
                <a:solidFill>
                  <a:srgbClr val="FFFFFF"/>
                </a:solidFill>
                <a:latin typeface="Arial"/>
                <a:cs typeface="Arial"/>
              </a:rPr>
              <a:t>F</a:t>
            </a:r>
            <a:r>
              <a:rPr dirty="0" sz="1000" spc="-5" b="1">
                <a:solidFill>
                  <a:srgbClr val="FFFFFF"/>
                </a:solidFill>
                <a:latin typeface="Arial"/>
                <a:cs typeface="Arial"/>
              </a:rPr>
              <a:t>12</a:t>
            </a:r>
            <a:endParaRPr sz="1000">
              <a:latin typeface="Arial"/>
              <a:cs typeface="Arial"/>
            </a:endParaRPr>
          </a:p>
        </p:txBody>
      </p:sp>
      <p:sp>
        <p:nvSpPr>
          <p:cNvPr id="139" name="object 139"/>
          <p:cNvSpPr txBox="1"/>
          <p:nvPr/>
        </p:nvSpPr>
        <p:spPr>
          <a:xfrm>
            <a:off x="3191386" y="3996943"/>
            <a:ext cx="3739515" cy="226695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18415">
              <a:lnSpc>
                <a:spcPct val="100000"/>
              </a:lnSpc>
              <a:spcBef>
                <a:spcPts val="100"/>
              </a:spcBef>
            </a:pPr>
            <a:r>
              <a:rPr dirty="0" sz="700" spc="-10" b="1">
                <a:solidFill>
                  <a:srgbClr val="009D57"/>
                </a:solidFill>
                <a:latin typeface="Arial"/>
                <a:cs typeface="Arial"/>
              </a:rPr>
              <a:t>Fig. </a:t>
            </a:r>
            <a:r>
              <a:rPr dirty="0" sz="700" spc="-15" b="1">
                <a:solidFill>
                  <a:srgbClr val="009D57"/>
                </a:solidFill>
                <a:latin typeface="Arial"/>
                <a:cs typeface="Arial"/>
              </a:rPr>
              <a:t>F18: </a:t>
            </a:r>
            <a:r>
              <a:rPr dirty="0" sz="700" spc="-5" i="1">
                <a:solidFill>
                  <a:srgbClr val="231F20"/>
                </a:solidFill>
                <a:latin typeface="Arial"/>
                <a:cs typeface="Arial"/>
              </a:rPr>
              <a:t>Disparo </a:t>
            </a:r>
            <a:r>
              <a:rPr dirty="0" sz="700" i="1">
                <a:solidFill>
                  <a:srgbClr val="231F20"/>
                </a:solidFill>
                <a:latin typeface="Arial"/>
                <a:cs typeface="Arial"/>
              </a:rPr>
              <a:t>del </a:t>
            </a:r>
            <a:r>
              <a:rPr dirty="0" sz="700" spc="5" i="1">
                <a:solidFill>
                  <a:srgbClr val="231F20"/>
                </a:solidFill>
                <a:latin typeface="Arial"/>
                <a:cs typeface="Arial"/>
              </a:rPr>
              <a:t>interruptor automático </a:t>
            </a:r>
            <a:r>
              <a:rPr dirty="0" sz="700" spc="10" i="1">
                <a:solidFill>
                  <a:srgbClr val="231F20"/>
                </a:solidFill>
                <a:latin typeface="Arial"/>
                <a:cs typeface="Arial"/>
              </a:rPr>
              <a:t>por </a:t>
            </a:r>
            <a:r>
              <a:rPr dirty="0" sz="700" i="1">
                <a:solidFill>
                  <a:srgbClr val="231F20"/>
                </a:solidFill>
                <a:latin typeface="Arial"/>
                <a:cs typeface="Arial"/>
              </a:rPr>
              <a:t>situación </a:t>
            </a:r>
            <a:r>
              <a:rPr dirty="0" sz="700" spc="5" i="1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700" spc="10" i="1">
                <a:solidFill>
                  <a:srgbClr val="231F20"/>
                </a:solidFill>
                <a:latin typeface="Arial"/>
                <a:cs typeface="Arial"/>
              </a:rPr>
              <a:t>doble defecto </a:t>
            </a:r>
            <a:r>
              <a:rPr dirty="0" sz="700" spc="5" i="1">
                <a:solidFill>
                  <a:srgbClr val="231F20"/>
                </a:solidFill>
                <a:latin typeface="Arial"/>
                <a:cs typeface="Arial"/>
              </a:rPr>
              <a:t>cuando </a:t>
            </a:r>
            <a:r>
              <a:rPr dirty="0" sz="700" spc="-15" i="1">
                <a:solidFill>
                  <a:srgbClr val="231F20"/>
                </a:solidFill>
                <a:latin typeface="Arial"/>
                <a:cs typeface="Arial"/>
              </a:rPr>
              <a:t>las </a:t>
            </a:r>
            <a:r>
              <a:rPr dirty="0" sz="700" spc="-5" i="1">
                <a:solidFill>
                  <a:srgbClr val="231F20"/>
                </a:solidFill>
                <a:latin typeface="Arial"/>
                <a:cs typeface="Arial"/>
              </a:rPr>
              <a:t>partes  </a:t>
            </a:r>
            <a:r>
              <a:rPr dirty="0" sz="700" spc="5" i="1">
                <a:solidFill>
                  <a:srgbClr val="231F20"/>
                </a:solidFill>
                <a:latin typeface="Arial"/>
                <a:cs typeface="Arial"/>
              </a:rPr>
              <a:t>conductoras </a:t>
            </a:r>
            <a:r>
              <a:rPr dirty="0" sz="700" spc="-5" i="1">
                <a:solidFill>
                  <a:srgbClr val="231F20"/>
                </a:solidFill>
                <a:latin typeface="Arial"/>
                <a:cs typeface="Arial"/>
              </a:rPr>
              <a:t>activas </a:t>
            </a:r>
            <a:r>
              <a:rPr dirty="0" sz="700" spc="-10" i="1">
                <a:solidFill>
                  <a:srgbClr val="231F20"/>
                </a:solidFill>
                <a:latin typeface="Arial"/>
                <a:cs typeface="Arial"/>
              </a:rPr>
              <a:t>están </a:t>
            </a:r>
            <a:r>
              <a:rPr dirty="0" sz="700" i="1">
                <a:solidFill>
                  <a:srgbClr val="231F20"/>
                </a:solidFill>
                <a:latin typeface="Arial"/>
                <a:cs typeface="Arial"/>
              </a:rPr>
              <a:t>conectadas </a:t>
            </a:r>
            <a:r>
              <a:rPr dirty="0" sz="700" spc="-30" i="1">
                <a:solidFill>
                  <a:srgbClr val="231F20"/>
                </a:solidFill>
                <a:latin typeface="Arial"/>
                <a:cs typeface="Arial"/>
              </a:rPr>
              <a:t>a </a:t>
            </a:r>
            <a:r>
              <a:rPr dirty="0" sz="700" spc="-5" i="1">
                <a:solidFill>
                  <a:srgbClr val="231F20"/>
                </a:solidFill>
                <a:latin typeface="Arial"/>
                <a:cs typeface="Arial"/>
              </a:rPr>
              <a:t>un </a:t>
            </a:r>
            <a:r>
              <a:rPr dirty="0" sz="700" spc="10" i="1">
                <a:solidFill>
                  <a:srgbClr val="231F20"/>
                </a:solidFill>
                <a:latin typeface="Arial"/>
                <a:cs typeface="Arial"/>
              </a:rPr>
              <a:t>conductor </a:t>
            </a:r>
            <a:r>
              <a:rPr dirty="0" sz="700" spc="5" i="1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700" spc="10" i="1">
                <a:solidFill>
                  <a:srgbClr val="231F20"/>
                </a:solidFill>
                <a:latin typeface="Arial"/>
                <a:cs typeface="Arial"/>
              </a:rPr>
              <a:t>protección</a:t>
            </a:r>
            <a:r>
              <a:rPr dirty="0" sz="700" spc="50" i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 spc="5" i="1">
                <a:solidFill>
                  <a:srgbClr val="231F20"/>
                </a:solidFill>
                <a:latin typeface="Arial"/>
                <a:cs typeface="Arial"/>
              </a:rPr>
              <a:t>común.</a:t>
            </a:r>
            <a:endParaRPr sz="7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900">
              <a:latin typeface="Times New Roman"/>
              <a:cs typeface="Times New Roman"/>
            </a:endParaRPr>
          </a:p>
          <a:p>
            <a:pPr marL="13335">
              <a:lnSpc>
                <a:spcPct val="100000"/>
              </a:lnSpc>
            </a:pPr>
            <a:r>
              <a:rPr dirty="0" sz="800" spc="110">
                <a:solidFill>
                  <a:srgbClr val="009D57"/>
                </a:solidFill>
                <a:latin typeface="Times New Roman"/>
                <a:cs typeface="Times New Roman"/>
              </a:rPr>
              <a:t>c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Interruptor</a:t>
            </a:r>
            <a:r>
              <a:rPr dirty="0" sz="800" spc="-9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automático.</a:t>
            </a:r>
            <a:endParaRPr sz="800">
              <a:latin typeface="Arial"/>
              <a:cs typeface="Arial"/>
            </a:endParaRPr>
          </a:p>
          <a:p>
            <a:pPr marL="12700" marR="5080" indent="-635">
              <a:lnSpc>
                <a:spcPct val="100000"/>
              </a:lnSpc>
              <a:spcBef>
                <a:spcPts val="280"/>
              </a:spcBef>
            </a:pP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En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el ejemplo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mostrado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en la </a:t>
            </a:r>
            <a:r>
              <a:rPr dirty="0" sz="800" spc="-5" b="1">
                <a:solidFill>
                  <a:srgbClr val="009D57"/>
                </a:solidFill>
                <a:latin typeface="Arial"/>
                <a:cs typeface="Arial"/>
              </a:rPr>
              <a:t>Figura F18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, deben decidirse los ajustes de la unidad  de disparo 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sobreintensidad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instantáneo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y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corta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duración. Los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tiempos  recomendados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arriba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pueden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cumplir sin</a:t>
            </a:r>
            <a:r>
              <a:rPr dirty="0" sz="800" spc="-3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problemas.</a:t>
            </a:r>
            <a:endParaRPr sz="800">
              <a:latin typeface="Arial"/>
              <a:cs typeface="Arial"/>
            </a:endParaRPr>
          </a:p>
          <a:p>
            <a:pPr marL="12700" marR="48260">
              <a:lnSpc>
                <a:spcPct val="100000"/>
              </a:lnSpc>
              <a:spcBef>
                <a:spcPts val="140"/>
              </a:spcBef>
            </a:pP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Ejemplo: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en el ejemplo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mostrado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en la </a:t>
            </a:r>
            <a:r>
              <a:rPr dirty="0" sz="800" spc="-5" b="1">
                <a:solidFill>
                  <a:srgbClr val="009D57"/>
                </a:solidFill>
                <a:latin typeface="Arial"/>
                <a:cs typeface="Arial"/>
              </a:rPr>
              <a:t>Figura F18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, selección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instalación de la  protección 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cortocircuito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proporcionada por el interruptor automático NS 160  apropiado para eliminar un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cortocircuito compuesto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producido en los extremos de 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carga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los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circuitos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en</a:t>
            </a:r>
            <a:r>
              <a:rPr dirty="0" sz="800" spc="-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cuestión.</a:t>
            </a:r>
            <a:endParaRPr sz="800">
              <a:latin typeface="Arial"/>
              <a:cs typeface="Arial"/>
            </a:endParaRPr>
          </a:p>
          <a:p>
            <a:pPr marL="12700" marR="25400">
              <a:lnSpc>
                <a:spcPct val="100000"/>
              </a:lnSpc>
              <a:spcBef>
                <a:spcPts val="140"/>
              </a:spcBef>
            </a:pP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Recapitulación: en un esquema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IT se considera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que los dos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circuitos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involucrados  en un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cortocircuito compuesto tienen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misma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longitud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y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misma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sección de 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conductores;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los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conductores PE tienen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misma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sección que los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conductores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fase. En tal caso,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impedancia del bucle 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circuito cuando se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utiliza el “método 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convencional” (subapartado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6.2) será el doble de la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calculada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para uno de los 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circuitos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del ejemplo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TN,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que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 muestra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en el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capítulo F, subapartado</a:t>
            </a:r>
            <a:r>
              <a:rPr dirty="0" sz="8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3.3.</a:t>
            </a:r>
            <a:endParaRPr sz="800">
              <a:latin typeface="Arial"/>
              <a:cs typeface="Arial"/>
            </a:endParaRPr>
          </a:p>
        </p:txBody>
      </p:sp>
      <p:sp>
        <p:nvSpPr>
          <p:cNvPr id="140" name="object 140"/>
          <p:cNvSpPr txBox="1"/>
          <p:nvPr/>
        </p:nvSpPr>
        <p:spPr>
          <a:xfrm>
            <a:off x="3167231" y="6338820"/>
            <a:ext cx="3288029" cy="1784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Resistencia del bucle 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circuito 1 </a:t>
            </a:r>
            <a:r>
              <a:rPr dirty="0" sz="800" spc="-25">
                <a:latin typeface="Arial"/>
                <a:cs typeface="Arial"/>
              </a:rPr>
              <a:t>FGHJ </a:t>
            </a:r>
            <a:r>
              <a:rPr dirty="0" sz="800" spc="-5">
                <a:latin typeface="Symbol"/>
                <a:cs typeface="Symbol"/>
              </a:rPr>
              <a:t></a:t>
            </a:r>
            <a:r>
              <a:rPr dirty="0" sz="800" spc="-5">
                <a:latin typeface="Times New Roman"/>
                <a:cs typeface="Times New Roman"/>
              </a:rPr>
              <a:t> </a:t>
            </a:r>
            <a:r>
              <a:rPr dirty="0" sz="800" spc="-5">
                <a:latin typeface="Arial"/>
                <a:cs typeface="Arial"/>
              </a:rPr>
              <a:t>2 </a:t>
            </a:r>
            <a:r>
              <a:rPr dirty="0" sz="800" spc="-20">
                <a:latin typeface="Arial"/>
                <a:cs typeface="Arial"/>
              </a:rPr>
              <a:t>RJH </a:t>
            </a:r>
            <a:r>
              <a:rPr dirty="0" sz="800" spc="-5">
                <a:latin typeface="Symbol"/>
                <a:cs typeface="Symbol"/>
              </a:rPr>
              <a:t></a:t>
            </a:r>
            <a:r>
              <a:rPr dirty="0" sz="800" spc="-5">
                <a:latin typeface="Times New Roman"/>
                <a:cs typeface="Times New Roman"/>
              </a:rPr>
              <a:t> </a:t>
            </a:r>
            <a:r>
              <a:rPr dirty="0" sz="800" spc="-30">
                <a:latin typeface="Arial"/>
                <a:cs typeface="Arial"/>
              </a:rPr>
              <a:t>2</a:t>
            </a:r>
            <a:r>
              <a:rPr dirty="0" sz="1000" spc="-30">
                <a:latin typeface="Symbol"/>
                <a:cs typeface="Symbol"/>
              </a:rPr>
              <a:t></a:t>
            </a:r>
            <a:r>
              <a:rPr dirty="0" sz="1000" spc="-30">
                <a:latin typeface="Times New Roman"/>
                <a:cs typeface="Times New Roman"/>
              </a:rPr>
              <a:t> </a:t>
            </a:r>
            <a:r>
              <a:rPr dirty="0" baseline="34722" sz="1200" spc="-7" i="1">
                <a:latin typeface="Arial"/>
                <a:cs typeface="Arial"/>
              </a:rPr>
              <a:t>L </a:t>
            </a:r>
            <a:r>
              <a:rPr dirty="0" sz="800" spc="-25">
                <a:latin typeface="Arial"/>
                <a:cs typeface="Arial"/>
              </a:rPr>
              <a:t>en </a:t>
            </a:r>
            <a:r>
              <a:rPr dirty="0" sz="800" spc="-5">
                <a:latin typeface="Arial"/>
                <a:cs typeface="Arial"/>
              </a:rPr>
              <a:t>m</a:t>
            </a:r>
            <a:r>
              <a:rPr dirty="0" sz="1000" spc="-5">
                <a:latin typeface="Symbol"/>
                <a:cs typeface="Symbol"/>
              </a:rPr>
              <a:t></a:t>
            </a:r>
            <a:r>
              <a:rPr dirty="0" sz="1000" spc="-130">
                <a:latin typeface="Times New Roman"/>
                <a:cs typeface="Times New Roman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donde:</a:t>
            </a:r>
            <a:endParaRPr sz="800">
              <a:latin typeface="Arial"/>
              <a:cs typeface="Arial"/>
            </a:endParaRPr>
          </a:p>
        </p:txBody>
      </p:sp>
      <p:sp>
        <p:nvSpPr>
          <p:cNvPr id="141" name="object 141"/>
          <p:cNvSpPr txBox="1"/>
          <p:nvPr/>
        </p:nvSpPr>
        <p:spPr>
          <a:xfrm>
            <a:off x="3165986" y="6430098"/>
            <a:ext cx="3893185" cy="3124200"/>
          </a:xfrm>
          <a:prstGeom prst="rect">
            <a:avLst/>
          </a:prstGeom>
        </p:spPr>
        <p:txBody>
          <a:bodyPr wrap="square" lIns="0" tIns="28575" rIns="0" bIns="0" rtlCol="0" vert="horz">
            <a:spAutoFit/>
          </a:bodyPr>
          <a:lstStyle/>
          <a:p>
            <a:pPr marL="2480310">
              <a:lnSpc>
                <a:spcPct val="100000"/>
              </a:lnSpc>
              <a:spcBef>
                <a:spcPts val="225"/>
              </a:spcBef>
            </a:pPr>
            <a:r>
              <a:rPr dirty="0" sz="800" spc="-30" i="1">
                <a:latin typeface="Arial"/>
                <a:cs typeface="Arial"/>
              </a:rPr>
              <a:t>a</a:t>
            </a:r>
            <a:endParaRPr sz="800">
              <a:latin typeface="Arial"/>
              <a:cs typeface="Arial"/>
            </a:endParaRPr>
          </a:p>
          <a:p>
            <a:pPr marL="38100">
              <a:lnSpc>
                <a:spcPct val="100000"/>
              </a:lnSpc>
              <a:spcBef>
                <a:spcPts val="140"/>
              </a:spcBef>
            </a:pPr>
            <a:r>
              <a:rPr dirty="0" sz="900">
                <a:solidFill>
                  <a:srgbClr val="231F20"/>
                </a:solidFill>
                <a:latin typeface="Symbol"/>
                <a:cs typeface="Symbol"/>
              </a:rPr>
              <a:t></a:t>
            </a:r>
            <a:r>
              <a:rPr dirty="0" sz="900" spc="-2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=</a:t>
            </a:r>
            <a:r>
              <a:rPr dirty="0" sz="8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resistencia</a:t>
            </a:r>
            <a:r>
              <a:rPr dirty="0" sz="8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en</a:t>
            </a:r>
            <a:r>
              <a:rPr dirty="0" sz="8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m</a:t>
            </a:r>
            <a:r>
              <a:rPr dirty="0" sz="900" spc="-5">
                <a:solidFill>
                  <a:srgbClr val="231F20"/>
                </a:solidFill>
                <a:latin typeface="Symbol"/>
                <a:cs typeface="Symbol"/>
              </a:rPr>
              <a:t></a:t>
            </a:r>
            <a:r>
              <a:rPr dirty="0" sz="900" spc="-15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</a:t>
            </a:r>
            <a:r>
              <a:rPr dirty="0" sz="800" spc="-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varilla</a:t>
            </a:r>
            <a:r>
              <a:rPr dirty="0" sz="8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</a:t>
            </a:r>
            <a:r>
              <a:rPr dirty="0" sz="8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cobre</a:t>
            </a:r>
            <a:r>
              <a:rPr dirty="0" sz="8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</a:t>
            </a:r>
            <a:r>
              <a:rPr dirty="0" sz="8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1</a:t>
            </a:r>
            <a:r>
              <a:rPr dirty="0" sz="800" spc="-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metro</a:t>
            </a:r>
            <a:r>
              <a:rPr dirty="0" sz="8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</a:t>
            </a:r>
            <a:r>
              <a:rPr dirty="0" sz="8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longitud</a:t>
            </a:r>
            <a:r>
              <a:rPr dirty="0" sz="8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y</a:t>
            </a:r>
            <a:r>
              <a:rPr dirty="0" sz="8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sección</a:t>
            </a:r>
            <a:r>
              <a:rPr dirty="0" sz="800" spc="-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</a:t>
            </a:r>
            <a:r>
              <a:rPr dirty="0" sz="8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1</a:t>
            </a:r>
            <a:r>
              <a:rPr dirty="0" sz="8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mm</a:t>
            </a:r>
            <a:r>
              <a:rPr dirty="0" baseline="25252" sz="825" spc="-7">
                <a:solidFill>
                  <a:srgbClr val="231F20"/>
                </a:solidFill>
                <a:latin typeface="Arial"/>
                <a:cs typeface="Arial"/>
              </a:rPr>
              <a:t>2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.</a:t>
            </a:r>
            <a:endParaRPr sz="800">
              <a:latin typeface="Arial"/>
              <a:cs typeface="Arial"/>
            </a:endParaRPr>
          </a:p>
          <a:p>
            <a:pPr marL="38735">
              <a:lnSpc>
                <a:spcPct val="100000"/>
              </a:lnSpc>
              <a:spcBef>
                <a:spcPts val="50"/>
              </a:spcBef>
            </a:pPr>
            <a:r>
              <a:rPr dirty="0" sz="800" spc="-5" i="1">
                <a:solidFill>
                  <a:srgbClr val="231F20"/>
                </a:solidFill>
                <a:latin typeface="Arial"/>
                <a:cs typeface="Arial"/>
              </a:rPr>
              <a:t>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=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longitud del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circuito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en</a:t>
            </a:r>
            <a:r>
              <a:rPr dirty="0" sz="800" spc="-7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metros.</a:t>
            </a:r>
            <a:endParaRPr sz="800">
              <a:latin typeface="Arial"/>
              <a:cs typeface="Arial"/>
            </a:endParaRPr>
          </a:p>
          <a:p>
            <a:pPr marL="38735">
              <a:lnSpc>
                <a:spcPct val="100000"/>
              </a:lnSpc>
              <a:spcBef>
                <a:spcPts val="75"/>
              </a:spcBef>
            </a:pPr>
            <a:r>
              <a:rPr dirty="0" sz="800" spc="-30" i="1">
                <a:solidFill>
                  <a:srgbClr val="231F20"/>
                </a:solidFill>
                <a:latin typeface="Arial"/>
                <a:cs typeface="Arial"/>
              </a:rPr>
              <a:t>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=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sección del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conductor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en</a:t>
            </a:r>
            <a:r>
              <a:rPr dirty="0" sz="800" spc="-7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mm</a:t>
            </a:r>
            <a:r>
              <a:rPr dirty="0" baseline="25252" sz="825">
                <a:solidFill>
                  <a:srgbClr val="231F20"/>
                </a:solidFill>
                <a:latin typeface="Arial"/>
                <a:cs typeface="Arial"/>
              </a:rPr>
              <a:t>2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.</a:t>
            </a:r>
            <a:endParaRPr sz="800">
              <a:latin typeface="Arial"/>
              <a:cs typeface="Arial"/>
            </a:endParaRPr>
          </a:p>
          <a:p>
            <a:pPr marL="38735">
              <a:lnSpc>
                <a:spcPts val="1055"/>
              </a:lnSpc>
              <a:spcBef>
                <a:spcPts val="190"/>
              </a:spcBef>
            </a:pP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FGHJ = 2 </a:t>
            </a:r>
            <a:r>
              <a:rPr dirty="0" sz="800">
                <a:solidFill>
                  <a:srgbClr val="231F20"/>
                </a:solidFill>
                <a:latin typeface="Symbol"/>
                <a:cs typeface="Symbol"/>
              </a:rPr>
              <a:t></a:t>
            </a:r>
            <a:r>
              <a:rPr dirty="0" sz="80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22,5 </a:t>
            </a:r>
            <a:r>
              <a:rPr dirty="0" sz="800">
                <a:solidFill>
                  <a:srgbClr val="231F20"/>
                </a:solidFill>
                <a:latin typeface="Symbol"/>
                <a:cs typeface="Symbol"/>
              </a:rPr>
              <a:t></a:t>
            </a:r>
            <a:r>
              <a:rPr dirty="0" sz="80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50/35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=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64,3</a:t>
            </a:r>
            <a:r>
              <a:rPr dirty="0" sz="800" spc="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m</a:t>
            </a:r>
            <a:r>
              <a:rPr dirty="0" sz="900">
                <a:solidFill>
                  <a:srgbClr val="231F20"/>
                </a:solidFill>
                <a:latin typeface="Symbol"/>
                <a:cs typeface="Symbol"/>
              </a:rPr>
              <a:t></a:t>
            </a:r>
            <a:endParaRPr sz="900">
              <a:latin typeface="Symbol"/>
              <a:cs typeface="Symbol"/>
            </a:endParaRPr>
          </a:p>
          <a:p>
            <a:pPr marL="38735">
              <a:lnSpc>
                <a:spcPts val="1055"/>
              </a:lnSpc>
            </a:pP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y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resistencia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bucle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B,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C, D,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E, F, G,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H,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J será 2 </a:t>
            </a:r>
            <a:r>
              <a:rPr dirty="0" sz="800">
                <a:solidFill>
                  <a:srgbClr val="231F20"/>
                </a:solidFill>
                <a:latin typeface="Symbol"/>
                <a:cs typeface="Symbol"/>
              </a:rPr>
              <a:t></a:t>
            </a:r>
            <a:r>
              <a:rPr dirty="0" sz="80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64,3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=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129</a:t>
            </a:r>
            <a:r>
              <a:rPr dirty="0" sz="800" spc="2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m</a:t>
            </a:r>
            <a:r>
              <a:rPr dirty="0" sz="900" spc="-5">
                <a:solidFill>
                  <a:srgbClr val="231F20"/>
                </a:solidFill>
                <a:latin typeface="Symbol"/>
                <a:cs typeface="Symbol"/>
              </a:rPr>
              <a:t>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.</a:t>
            </a:r>
            <a:endParaRPr sz="800">
              <a:latin typeface="Arial"/>
              <a:cs typeface="Arial"/>
            </a:endParaRPr>
          </a:p>
          <a:p>
            <a:pPr marL="38735">
              <a:lnSpc>
                <a:spcPct val="100000"/>
              </a:lnSpc>
              <a:spcBef>
                <a:spcPts val="125"/>
              </a:spcBef>
            </a:pP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corriente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defecto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será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por lo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tanto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0,8 </a:t>
            </a:r>
            <a:r>
              <a:rPr dirty="0" sz="800">
                <a:solidFill>
                  <a:srgbClr val="231F20"/>
                </a:solidFill>
                <a:latin typeface="Symbol"/>
                <a:cs typeface="Symbol"/>
              </a:rPr>
              <a:t></a:t>
            </a:r>
            <a:r>
              <a:rPr dirty="0" sz="80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800" spc="675">
                <a:solidFill>
                  <a:srgbClr val="231F20"/>
                </a:solidFill>
                <a:latin typeface="Times New Roman"/>
                <a:cs typeface="Times New Roman"/>
              </a:rPr>
              <a:t>e</a:t>
            </a:r>
            <a:r>
              <a:rPr dirty="0" sz="800" spc="4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800">
                <a:solidFill>
                  <a:srgbClr val="231F20"/>
                </a:solidFill>
                <a:latin typeface="Symbol"/>
                <a:cs typeface="Symbol"/>
              </a:rPr>
              <a:t></a:t>
            </a:r>
            <a:r>
              <a:rPr dirty="0" sz="80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230 </a:t>
            </a:r>
            <a:r>
              <a:rPr dirty="0" sz="800">
                <a:solidFill>
                  <a:srgbClr val="231F20"/>
                </a:solidFill>
                <a:latin typeface="Symbol"/>
                <a:cs typeface="Symbol"/>
              </a:rPr>
              <a:t></a:t>
            </a:r>
            <a:r>
              <a:rPr dirty="0" sz="80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103/129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=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2.470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A.</a:t>
            </a:r>
            <a:endParaRPr sz="800">
              <a:latin typeface="Arial"/>
              <a:cs typeface="Arial"/>
            </a:endParaRPr>
          </a:p>
          <a:p>
            <a:pPr marL="39370">
              <a:lnSpc>
                <a:spcPct val="100000"/>
              </a:lnSpc>
              <a:spcBef>
                <a:spcPts val="290"/>
              </a:spcBef>
            </a:pPr>
            <a:r>
              <a:rPr dirty="0" sz="800" spc="110">
                <a:solidFill>
                  <a:srgbClr val="009D57"/>
                </a:solidFill>
                <a:latin typeface="Times New Roman"/>
                <a:cs typeface="Times New Roman"/>
              </a:rPr>
              <a:t>c</a:t>
            </a:r>
            <a:r>
              <a:rPr dirty="0" sz="800" spc="15">
                <a:solidFill>
                  <a:srgbClr val="009D57"/>
                </a:solidFill>
                <a:latin typeface="Times New Roman"/>
                <a:cs typeface="Times New Roman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Fusibles.</a:t>
            </a:r>
            <a:endParaRPr sz="800">
              <a:latin typeface="Arial"/>
              <a:cs typeface="Arial"/>
            </a:endParaRPr>
          </a:p>
          <a:p>
            <a:pPr marL="38100" marR="46355" indent="635">
              <a:lnSpc>
                <a:spcPts val="960"/>
              </a:lnSpc>
              <a:spcBef>
                <a:spcPts val="175"/>
              </a:spcBef>
            </a:pP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corriente </a:t>
            </a:r>
            <a:r>
              <a:rPr dirty="0" sz="900" i="1">
                <a:solidFill>
                  <a:srgbClr val="231F20"/>
                </a:solidFill>
                <a:latin typeface="Times New Roman"/>
                <a:cs typeface="Times New Roman"/>
              </a:rPr>
              <a:t>I</a:t>
            </a:r>
            <a:r>
              <a:rPr dirty="0" baseline="-15151" sz="825">
                <a:solidFill>
                  <a:srgbClr val="231F20"/>
                </a:solidFill>
                <a:latin typeface="Arial"/>
                <a:cs typeface="Arial"/>
              </a:rPr>
              <a:t>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para la que debe garantizarse el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funcionamiento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los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fusibles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en un 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tiempo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especificado de acuerdo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lo anterior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puede obtener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partir de las 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curvas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funcionamiento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los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fusibles, como se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describe en la </a:t>
            </a:r>
            <a:r>
              <a:rPr dirty="0" sz="800" spc="-5" b="1">
                <a:solidFill>
                  <a:srgbClr val="009D57"/>
                </a:solidFill>
                <a:latin typeface="Arial"/>
                <a:cs typeface="Arial"/>
              </a:rPr>
              <a:t>Figura</a:t>
            </a:r>
            <a:r>
              <a:rPr dirty="0" sz="800" spc="-75" b="1">
                <a:solidFill>
                  <a:srgbClr val="009D57"/>
                </a:solidFill>
                <a:latin typeface="Arial"/>
                <a:cs typeface="Arial"/>
              </a:rPr>
              <a:t> </a:t>
            </a:r>
            <a:r>
              <a:rPr dirty="0" sz="800" spc="-5" b="1">
                <a:solidFill>
                  <a:srgbClr val="009D57"/>
                </a:solidFill>
                <a:latin typeface="Arial"/>
                <a:cs typeface="Arial"/>
              </a:rPr>
              <a:t>F15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.</a:t>
            </a:r>
            <a:endParaRPr sz="800">
              <a:latin typeface="Arial"/>
              <a:cs typeface="Arial"/>
            </a:endParaRPr>
          </a:p>
          <a:p>
            <a:pPr marL="38100" marR="86360">
              <a:lnSpc>
                <a:spcPct val="100000"/>
              </a:lnSpc>
              <a:spcBef>
                <a:spcPts val="114"/>
              </a:spcBef>
            </a:pP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corriente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indicada debe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ser significativamente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inferior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corrientes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defecto 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calculadas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para el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circuito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en</a:t>
            </a:r>
            <a:r>
              <a:rPr dirty="0" sz="800" spc="-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cuestión.</a:t>
            </a:r>
            <a:endParaRPr sz="800">
              <a:latin typeface="Arial"/>
              <a:cs typeface="Arial"/>
            </a:endParaRPr>
          </a:p>
          <a:p>
            <a:pPr marL="38100">
              <a:lnSpc>
                <a:spcPct val="100000"/>
              </a:lnSpc>
              <a:spcBef>
                <a:spcPts val="425"/>
              </a:spcBef>
            </a:pPr>
            <a:r>
              <a:rPr dirty="0" sz="800" b="1">
                <a:solidFill>
                  <a:srgbClr val="231F20"/>
                </a:solidFill>
                <a:latin typeface="Arial"/>
                <a:cs typeface="Arial"/>
              </a:rPr>
              <a:t>2.º</a:t>
            </a:r>
            <a:r>
              <a:rPr dirty="0" sz="800" spc="-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b="1">
                <a:solidFill>
                  <a:srgbClr val="231F20"/>
                </a:solidFill>
                <a:latin typeface="Arial"/>
                <a:cs typeface="Arial"/>
              </a:rPr>
              <a:t>caso</a:t>
            </a:r>
            <a:endParaRPr sz="800">
              <a:latin typeface="Arial"/>
              <a:cs typeface="Arial"/>
            </a:endParaRPr>
          </a:p>
          <a:p>
            <a:pPr marL="38100" marR="53340" indent="635">
              <a:lnSpc>
                <a:spcPct val="100000"/>
              </a:lnSpc>
              <a:spcBef>
                <a:spcPts val="150"/>
              </a:spcBef>
            </a:pPr>
            <a:r>
              <a:rPr dirty="0" sz="800" spc="110">
                <a:solidFill>
                  <a:srgbClr val="009D57"/>
                </a:solidFill>
                <a:latin typeface="Times New Roman"/>
                <a:cs typeface="Times New Roman"/>
              </a:rPr>
              <a:t>c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Hace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referencia 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las partes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conductoras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activas que están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conectadas a tierra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forma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individual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(cada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parte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tiene su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propia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toma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tierra) 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en grupos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separados  (una toma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para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cada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 grupo).</a:t>
            </a:r>
            <a:endParaRPr sz="800">
              <a:latin typeface="Arial"/>
              <a:cs typeface="Arial"/>
            </a:endParaRPr>
          </a:p>
          <a:p>
            <a:pPr marL="38100" marR="40640">
              <a:lnSpc>
                <a:spcPct val="100000"/>
              </a:lnSpc>
              <a:spcBef>
                <a:spcPts val="140"/>
              </a:spcBef>
            </a:pP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Si todas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las partes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conductoras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activas no están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conectadas 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un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sistema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 electrodos común, es posible que el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segundo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defecto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a tierra se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produzca en un  grupo diferente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en un aparato individual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conectado a tierra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por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separado. Se 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necesita una protección adicional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descrita anteriormente para el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caso 1 y  consiste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en un DDR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colocado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en el interruptor automático que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controla cada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grupo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y  cada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aparato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conectado a tierra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 individualmente.</a:t>
            </a:r>
            <a:endParaRPr sz="800">
              <a:latin typeface="Arial"/>
              <a:cs typeface="Arial"/>
            </a:endParaRPr>
          </a:p>
        </p:txBody>
      </p:sp>
      <p:sp>
        <p:nvSpPr>
          <p:cNvPr id="142" name="object 142"/>
          <p:cNvSpPr txBox="1"/>
          <p:nvPr/>
        </p:nvSpPr>
        <p:spPr>
          <a:xfrm>
            <a:off x="528196" y="10456164"/>
            <a:ext cx="1558925" cy="1168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">
                <a:solidFill>
                  <a:srgbClr val="231F20"/>
                </a:solidFill>
                <a:latin typeface="Arial"/>
                <a:cs typeface="Arial"/>
              </a:rPr>
              <a:t>Guía </a:t>
            </a:r>
            <a:r>
              <a:rPr dirty="0" sz="600" spc="-5">
                <a:solidFill>
                  <a:srgbClr val="231F20"/>
                </a:solidFill>
                <a:latin typeface="Arial"/>
                <a:cs typeface="Arial"/>
              </a:rPr>
              <a:t>de diseño de instalaciones eléctricas</a:t>
            </a:r>
            <a:r>
              <a:rPr dirty="0" sz="600" spc="-4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600" spc="-5">
                <a:solidFill>
                  <a:srgbClr val="231F20"/>
                </a:solidFill>
                <a:latin typeface="Arial"/>
                <a:cs typeface="Arial"/>
              </a:rPr>
              <a:t>08</a:t>
            </a:r>
            <a:endParaRPr sz="600">
              <a:latin typeface="Arial"/>
              <a:cs typeface="Arial"/>
            </a:endParaRPr>
          </a:p>
        </p:txBody>
      </p:sp>
      <p:sp>
        <p:nvSpPr>
          <p:cNvPr id="143" name="object 143"/>
          <p:cNvSpPr txBox="1"/>
          <p:nvPr/>
        </p:nvSpPr>
        <p:spPr>
          <a:xfrm>
            <a:off x="6394072" y="10456164"/>
            <a:ext cx="640080" cy="1168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">
                <a:solidFill>
                  <a:srgbClr val="231F20"/>
                </a:solidFill>
                <a:latin typeface="Arial"/>
                <a:cs typeface="Arial"/>
              </a:rPr>
              <a:t>Schneider</a:t>
            </a:r>
            <a:r>
              <a:rPr dirty="0" sz="600" spc="-6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600">
                <a:solidFill>
                  <a:srgbClr val="231F20"/>
                </a:solidFill>
                <a:latin typeface="Arial"/>
                <a:cs typeface="Arial"/>
              </a:rPr>
              <a:t>Electric</a:t>
            </a:r>
            <a:endParaRPr sz="600">
              <a:latin typeface="Arial"/>
              <a:cs typeface="Arial"/>
            </a:endParaRPr>
          </a:p>
        </p:txBody>
      </p:sp>
      <p:sp>
        <p:nvSpPr>
          <p:cNvPr id="144" name="object 144"/>
          <p:cNvSpPr/>
          <p:nvPr/>
        </p:nvSpPr>
        <p:spPr>
          <a:xfrm>
            <a:off x="3641067" y="10508992"/>
            <a:ext cx="113884" cy="11807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45" name="object 145"/>
          <p:cNvSpPr/>
          <p:nvPr/>
        </p:nvSpPr>
        <p:spPr>
          <a:xfrm>
            <a:off x="3554924" y="10441380"/>
            <a:ext cx="450037" cy="182499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46" name="object 146"/>
          <p:cNvSpPr/>
          <p:nvPr/>
        </p:nvSpPr>
        <p:spPr>
          <a:xfrm>
            <a:off x="3632546" y="10532262"/>
            <a:ext cx="108064" cy="95602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47" name="object 147"/>
          <p:cNvSpPr/>
          <p:nvPr/>
        </p:nvSpPr>
        <p:spPr>
          <a:xfrm>
            <a:off x="3649733" y="10532261"/>
            <a:ext cx="88895" cy="71589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325745" y="0"/>
            <a:ext cx="230504" cy="2926080"/>
          </a:xfrm>
          <a:custGeom>
            <a:avLst/>
            <a:gdLst/>
            <a:ahLst/>
            <a:cxnLst/>
            <a:rect l="l" t="t" r="r" b="b"/>
            <a:pathLst>
              <a:path w="230504" h="2926080">
                <a:moveTo>
                  <a:pt x="0" y="2925825"/>
                </a:moveTo>
                <a:lnTo>
                  <a:pt x="230250" y="2925825"/>
                </a:lnTo>
                <a:lnTo>
                  <a:pt x="230250" y="0"/>
                </a:lnTo>
                <a:lnTo>
                  <a:pt x="0" y="0"/>
                </a:lnTo>
                <a:lnTo>
                  <a:pt x="0" y="2925825"/>
                </a:lnTo>
                <a:close/>
              </a:path>
            </a:pathLst>
          </a:custGeom>
          <a:solidFill>
            <a:srgbClr val="009D5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7325745" y="3322065"/>
            <a:ext cx="230504" cy="7371080"/>
          </a:xfrm>
          <a:custGeom>
            <a:avLst/>
            <a:gdLst/>
            <a:ahLst/>
            <a:cxnLst/>
            <a:rect l="l" t="t" r="r" b="b"/>
            <a:pathLst>
              <a:path w="230504" h="7371080">
                <a:moveTo>
                  <a:pt x="0" y="7370829"/>
                </a:moveTo>
                <a:lnTo>
                  <a:pt x="230250" y="7370829"/>
                </a:lnTo>
                <a:lnTo>
                  <a:pt x="230250" y="0"/>
                </a:lnTo>
                <a:lnTo>
                  <a:pt x="0" y="0"/>
                </a:lnTo>
                <a:lnTo>
                  <a:pt x="0" y="7370829"/>
                </a:lnTo>
                <a:close/>
              </a:path>
            </a:pathLst>
          </a:custGeom>
          <a:solidFill>
            <a:srgbClr val="009D5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0" y="1338389"/>
            <a:ext cx="7019925" cy="0"/>
          </a:xfrm>
          <a:custGeom>
            <a:avLst/>
            <a:gdLst/>
            <a:ahLst/>
            <a:cxnLst/>
            <a:rect l="l" t="t" r="r" b="b"/>
            <a:pathLst>
              <a:path w="7019925" h="0">
                <a:moveTo>
                  <a:pt x="0" y="0"/>
                </a:moveTo>
                <a:lnTo>
                  <a:pt x="7019674" y="0"/>
                </a:lnTo>
              </a:path>
            </a:pathLst>
          </a:custGeom>
          <a:ln w="10286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0" y="10409999"/>
            <a:ext cx="7020559" cy="0"/>
          </a:xfrm>
          <a:custGeom>
            <a:avLst/>
            <a:gdLst/>
            <a:ahLst/>
            <a:cxnLst/>
            <a:rect l="l" t="t" r="r" b="b"/>
            <a:pathLst>
              <a:path w="7020559" h="0">
                <a:moveTo>
                  <a:pt x="0" y="0"/>
                </a:moveTo>
                <a:lnTo>
                  <a:pt x="7020436" y="0"/>
                </a:lnTo>
              </a:path>
            </a:pathLst>
          </a:custGeom>
          <a:ln w="10287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3204721" y="3551999"/>
            <a:ext cx="3815715" cy="0"/>
          </a:xfrm>
          <a:custGeom>
            <a:avLst/>
            <a:gdLst/>
            <a:ahLst/>
            <a:cxnLst/>
            <a:rect l="l" t="t" r="r" b="b"/>
            <a:pathLst>
              <a:path w="3815715" h="0">
                <a:moveTo>
                  <a:pt x="0" y="0"/>
                </a:moveTo>
                <a:lnTo>
                  <a:pt x="3815715" y="0"/>
                </a:lnTo>
              </a:path>
            </a:pathLst>
          </a:custGeom>
          <a:ln w="25526">
            <a:solidFill>
              <a:srgbClr val="009D5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3203959" y="2357564"/>
            <a:ext cx="3816985" cy="0"/>
          </a:xfrm>
          <a:custGeom>
            <a:avLst/>
            <a:gdLst/>
            <a:ahLst/>
            <a:cxnLst/>
            <a:rect l="l" t="t" r="r" b="b"/>
            <a:pathLst>
              <a:path w="3816984" h="0">
                <a:moveTo>
                  <a:pt x="0" y="0"/>
                </a:moveTo>
                <a:lnTo>
                  <a:pt x="3816477" y="0"/>
                </a:lnTo>
              </a:path>
            </a:pathLst>
          </a:custGeom>
          <a:ln w="25526">
            <a:solidFill>
              <a:srgbClr val="009D5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1740030" y="6389763"/>
            <a:ext cx="17780" cy="0"/>
          </a:xfrm>
          <a:custGeom>
            <a:avLst/>
            <a:gdLst/>
            <a:ahLst/>
            <a:cxnLst/>
            <a:rect l="l" t="t" r="r" b="b"/>
            <a:pathLst>
              <a:path w="17780" h="0">
                <a:moveTo>
                  <a:pt x="0" y="0"/>
                </a:moveTo>
                <a:lnTo>
                  <a:pt x="17411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3056106" y="6389763"/>
            <a:ext cx="17780" cy="0"/>
          </a:xfrm>
          <a:custGeom>
            <a:avLst/>
            <a:gdLst/>
            <a:ahLst/>
            <a:cxnLst/>
            <a:rect l="l" t="t" r="r" b="b"/>
            <a:pathLst>
              <a:path w="17780" h="0">
                <a:moveTo>
                  <a:pt x="0" y="0"/>
                </a:moveTo>
                <a:lnTo>
                  <a:pt x="17424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4198268" y="6389763"/>
            <a:ext cx="17780" cy="0"/>
          </a:xfrm>
          <a:custGeom>
            <a:avLst/>
            <a:gdLst/>
            <a:ahLst/>
            <a:cxnLst/>
            <a:rect l="l" t="t" r="r" b="b"/>
            <a:pathLst>
              <a:path w="17779" h="0">
                <a:moveTo>
                  <a:pt x="0" y="0"/>
                </a:moveTo>
                <a:lnTo>
                  <a:pt x="17399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5269373" y="6389763"/>
            <a:ext cx="17780" cy="0"/>
          </a:xfrm>
          <a:custGeom>
            <a:avLst/>
            <a:gdLst/>
            <a:ahLst/>
            <a:cxnLst/>
            <a:rect l="l" t="t" r="r" b="b"/>
            <a:pathLst>
              <a:path w="17779" h="0">
                <a:moveTo>
                  <a:pt x="0" y="0"/>
                </a:moveTo>
                <a:lnTo>
                  <a:pt x="17424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5772166" y="6389763"/>
            <a:ext cx="17780" cy="0"/>
          </a:xfrm>
          <a:custGeom>
            <a:avLst/>
            <a:gdLst/>
            <a:ahLst/>
            <a:cxnLst/>
            <a:rect l="l" t="t" r="r" b="b"/>
            <a:pathLst>
              <a:path w="17779" h="0">
                <a:moveTo>
                  <a:pt x="0" y="0"/>
                </a:moveTo>
                <a:lnTo>
                  <a:pt x="17424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5278580" y="5980798"/>
            <a:ext cx="0" cy="207010"/>
          </a:xfrm>
          <a:custGeom>
            <a:avLst/>
            <a:gdLst/>
            <a:ahLst/>
            <a:cxnLst/>
            <a:rect l="l" t="t" r="r" b="b"/>
            <a:pathLst>
              <a:path w="0" h="207010">
                <a:moveTo>
                  <a:pt x="0" y="0"/>
                </a:moveTo>
                <a:lnTo>
                  <a:pt x="0" y="206463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5781374" y="5980798"/>
            <a:ext cx="0" cy="207010"/>
          </a:xfrm>
          <a:custGeom>
            <a:avLst/>
            <a:gdLst/>
            <a:ahLst/>
            <a:cxnLst/>
            <a:rect l="l" t="t" r="r" b="b"/>
            <a:pathLst>
              <a:path w="0" h="207010">
                <a:moveTo>
                  <a:pt x="0" y="0"/>
                </a:moveTo>
                <a:lnTo>
                  <a:pt x="0" y="206463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539626" y="6759257"/>
            <a:ext cx="6480810" cy="0"/>
          </a:xfrm>
          <a:custGeom>
            <a:avLst/>
            <a:gdLst/>
            <a:ahLst/>
            <a:cxnLst/>
            <a:rect l="l" t="t" r="r" b="b"/>
            <a:pathLst>
              <a:path w="6480809" h="0">
                <a:moveTo>
                  <a:pt x="0" y="0"/>
                </a:moveTo>
                <a:lnTo>
                  <a:pt x="6480810" y="0"/>
                </a:lnTo>
              </a:path>
            </a:pathLst>
          </a:custGeom>
          <a:ln w="25526">
            <a:solidFill>
              <a:srgbClr val="009D5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539626" y="4866449"/>
            <a:ext cx="6480810" cy="0"/>
          </a:xfrm>
          <a:custGeom>
            <a:avLst/>
            <a:gdLst/>
            <a:ahLst/>
            <a:cxnLst/>
            <a:rect l="l" t="t" r="r" b="b"/>
            <a:pathLst>
              <a:path w="6480809" h="0">
                <a:moveTo>
                  <a:pt x="0" y="0"/>
                </a:moveTo>
                <a:lnTo>
                  <a:pt x="6480810" y="0"/>
                </a:lnTo>
              </a:path>
            </a:pathLst>
          </a:custGeom>
          <a:ln w="25526">
            <a:solidFill>
              <a:srgbClr val="009D57"/>
            </a:solidFill>
          </a:ln>
        </p:spPr>
        <p:txBody>
          <a:bodyPr wrap="square" lIns="0" tIns="0" rIns="0" bIns="0" rtlCol="0"/>
          <a:lstStyle/>
          <a:p/>
        </p:txBody>
      </p:sp>
      <p:graphicFrame>
        <p:nvGraphicFramePr>
          <p:cNvPr id="17" name="object 17"/>
          <p:cNvGraphicFramePr>
            <a:graphicFrameLocks noGrp="1"/>
          </p:cNvGraphicFramePr>
          <p:nvPr/>
        </p:nvGraphicFramePr>
        <p:xfrm>
          <a:off x="3874583" y="2477515"/>
          <a:ext cx="2527935" cy="59055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238885"/>
                <a:gridCol w="1270000"/>
              </a:tblGrid>
              <a:tr h="93790">
                <a:tc>
                  <a:txBody>
                    <a:bodyPr/>
                    <a:lstStyle/>
                    <a:p>
                      <a:pPr marL="20955">
                        <a:lnSpc>
                          <a:spcPts val="640"/>
                        </a:lnSpc>
                      </a:pPr>
                      <a:r>
                        <a:rPr dirty="0" sz="700" spc="5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Capacidad de</a:t>
                      </a:r>
                      <a:r>
                        <a:rPr dirty="0" sz="700" spc="-25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fuga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R w="9525">
                      <a:solidFill>
                        <a:srgbClr val="009D57"/>
                      </a:solidFill>
                      <a:prstDash val="solid"/>
                    </a:lnR>
                    <a:solidFill>
                      <a:srgbClr val="C8E4D3"/>
                    </a:solidFill>
                  </a:tcPr>
                </a:tc>
                <a:tc>
                  <a:txBody>
                    <a:bodyPr/>
                    <a:lstStyle/>
                    <a:p>
                      <a:pPr marL="23495">
                        <a:lnSpc>
                          <a:spcPts val="640"/>
                        </a:lnSpc>
                      </a:pPr>
                      <a:r>
                        <a:rPr dirty="0" sz="70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Corriente </a:t>
                      </a:r>
                      <a:r>
                        <a:rPr dirty="0" sz="700" spc="5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de </a:t>
                      </a:r>
                      <a:r>
                        <a:rPr dirty="0" sz="70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primer</a:t>
                      </a:r>
                      <a:r>
                        <a:rPr dirty="0" sz="700" spc="-45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spc="5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defecto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9525">
                      <a:solidFill>
                        <a:srgbClr val="009D57"/>
                      </a:solidFill>
                      <a:prstDash val="solid"/>
                    </a:lnL>
                    <a:solidFill>
                      <a:srgbClr val="C8E4D3"/>
                    </a:solidFill>
                  </a:tcPr>
                </a:tc>
              </a:tr>
              <a:tr h="122109">
                <a:tc>
                  <a:txBody>
                    <a:bodyPr/>
                    <a:lstStyle/>
                    <a:p>
                      <a:pPr marL="20955">
                        <a:lnSpc>
                          <a:spcPts val="830"/>
                        </a:lnSpc>
                      </a:pPr>
                      <a:r>
                        <a:rPr dirty="0" sz="700" spc="-15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(</a:t>
                      </a:r>
                      <a:r>
                        <a:rPr dirty="0" sz="700" spc="-15">
                          <a:solidFill>
                            <a:srgbClr val="231F20"/>
                          </a:solidFill>
                          <a:latin typeface="Symbol"/>
                          <a:cs typeface="Symbol"/>
                        </a:rPr>
                        <a:t></a:t>
                      </a:r>
                      <a:r>
                        <a:rPr dirty="0" sz="700" spc="-15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F)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R w="9525">
                      <a:solidFill>
                        <a:srgbClr val="009D57"/>
                      </a:solidFill>
                      <a:prstDash val="solid"/>
                    </a:lnR>
                    <a:solidFill>
                      <a:srgbClr val="C8E4D3"/>
                    </a:solidFill>
                  </a:tcPr>
                </a:tc>
                <a:tc>
                  <a:txBody>
                    <a:bodyPr/>
                    <a:lstStyle/>
                    <a:p>
                      <a:pPr marL="24130">
                        <a:lnSpc>
                          <a:spcPts val="830"/>
                        </a:lnSpc>
                      </a:pPr>
                      <a:r>
                        <a:rPr dirty="0" sz="700" spc="-3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(A)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9525">
                      <a:solidFill>
                        <a:srgbClr val="009D57"/>
                      </a:solidFill>
                      <a:prstDash val="solid"/>
                    </a:lnL>
                    <a:solidFill>
                      <a:srgbClr val="C8E4D3"/>
                    </a:solidFill>
                  </a:tcPr>
                </a:tc>
              </a:tr>
              <a:tr h="124206">
                <a:tc>
                  <a:txBody>
                    <a:bodyPr/>
                    <a:lstStyle/>
                    <a:p>
                      <a:pPr marL="2540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1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R w="9525">
                      <a:solidFill>
                        <a:srgbClr val="009D57"/>
                      </a:solidFill>
                      <a:prstDash val="solid"/>
                    </a:lnR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130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 spc="-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0,07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L w="9525">
                      <a:solidFill>
                        <a:srgbClr val="009D57"/>
                      </a:solidFill>
                      <a:prstDash val="solid"/>
                    </a:lnL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</a:tr>
              <a:tr h="124586">
                <a:tc>
                  <a:txBody>
                    <a:bodyPr/>
                    <a:lstStyle/>
                    <a:p>
                      <a:pPr marL="2540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5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R w="9525">
                      <a:solidFill>
                        <a:srgbClr val="009D57"/>
                      </a:solidFill>
                      <a:prstDash val="solid"/>
                    </a:lnR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130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 spc="-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0,36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L w="9525">
                      <a:solidFill>
                        <a:srgbClr val="009D57"/>
                      </a:solidFill>
                      <a:prstDash val="solid"/>
                    </a:lnL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</a:tr>
              <a:tr h="119443">
                <a:tc>
                  <a:txBody>
                    <a:bodyPr/>
                    <a:lstStyle/>
                    <a:p>
                      <a:pPr marL="2540">
                        <a:lnSpc>
                          <a:spcPts val="830"/>
                        </a:lnSpc>
                        <a:spcBef>
                          <a:spcPts val="10"/>
                        </a:spcBef>
                      </a:pPr>
                      <a:r>
                        <a:rPr dirty="0" sz="700" spc="-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30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R w="9525">
                      <a:solidFill>
                        <a:srgbClr val="009D57"/>
                      </a:solidFill>
                      <a:prstDash val="solid"/>
                    </a:lnR>
                    <a:lnT w="3175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3495">
                        <a:lnSpc>
                          <a:spcPts val="830"/>
                        </a:lnSpc>
                        <a:spcBef>
                          <a:spcPts val="10"/>
                        </a:spcBef>
                      </a:pPr>
                      <a:r>
                        <a:rPr dirty="0" sz="700" spc="-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2,17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L w="9525">
                      <a:solidFill>
                        <a:srgbClr val="009D57"/>
                      </a:solidFill>
                      <a:prstDash val="solid"/>
                    </a:lnL>
                    <a:lnT w="3175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18" name="object 18"/>
          <p:cNvSpPr txBox="1"/>
          <p:nvPr/>
        </p:nvSpPr>
        <p:spPr>
          <a:xfrm>
            <a:off x="527307" y="237870"/>
            <a:ext cx="2091055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-15" b="1">
                <a:solidFill>
                  <a:srgbClr val="009D57"/>
                </a:solidFill>
                <a:latin typeface="Arial"/>
                <a:cs typeface="Arial"/>
              </a:rPr>
              <a:t>F </a:t>
            </a:r>
            <a:r>
              <a:rPr dirty="0" sz="800" spc="55" b="1">
                <a:solidFill>
                  <a:srgbClr val="009D57"/>
                </a:solidFill>
                <a:latin typeface="Arial"/>
                <a:cs typeface="Arial"/>
              </a:rPr>
              <a:t>- </a:t>
            </a:r>
            <a:r>
              <a:rPr dirty="0" sz="800" b="1">
                <a:solidFill>
                  <a:srgbClr val="009D57"/>
                </a:solidFill>
                <a:latin typeface="Arial"/>
                <a:cs typeface="Arial"/>
              </a:rPr>
              <a:t>Protección contra descargas</a:t>
            </a:r>
            <a:r>
              <a:rPr dirty="0" sz="800" spc="-40" b="1">
                <a:solidFill>
                  <a:srgbClr val="009D57"/>
                </a:solidFill>
                <a:latin typeface="Arial"/>
                <a:cs typeface="Arial"/>
              </a:rPr>
              <a:t> </a:t>
            </a:r>
            <a:r>
              <a:rPr dirty="0" sz="800" b="1">
                <a:solidFill>
                  <a:srgbClr val="009D57"/>
                </a:solidFill>
                <a:latin typeface="Arial"/>
                <a:cs typeface="Arial"/>
              </a:rPr>
              <a:t>eléctricas</a:t>
            </a:r>
            <a:endParaRPr sz="8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3191259" y="212597"/>
            <a:ext cx="3776345" cy="574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800" spc="-5" b="1">
                <a:solidFill>
                  <a:srgbClr val="BCBEC0"/>
                </a:solidFill>
                <a:latin typeface="Arial"/>
                <a:cs typeface="Arial"/>
              </a:rPr>
              <a:t>3 </a:t>
            </a:r>
            <a:r>
              <a:rPr dirty="0" sz="1800" b="1">
                <a:solidFill>
                  <a:srgbClr val="BCBEC0"/>
                </a:solidFill>
                <a:latin typeface="Arial"/>
                <a:cs typeface="Arial"/>
              </a:rPr>
              <a:t>Protección </a:t>
            </a:r>
            <a:r>
              <a:rPr dirty="0" sz="1800" spc="10" b="1">
                <a:solidFill>
                  <a:srgbClr val="BCBEC0"/>
                </a:solidFill>
                <a:latin typeface="Arial"/>
                <a:cs typeface="Arial"/>
              </a:rPr>
              <a:t>contra </a:t>
            </a:r>
            <a:r>
              <a:rPr dirty="0" sz="1800" spc="-25" b="1">
                <a:solidFill>
                  <a:srgbClr val="BCBEC0"/>
                </a:solidFill>
                <a:latin typeface="Arial"/>
                <a:cs typeface="Arial"/>
              </a:rPr>
              <a:t>los</a:t>
            </a:r>
            <a:r>
              <a:rPr dirty="0" sz="1800" spc="-65" b="1">
                <a:solidFill>
                  <a:srgbClr val="BCBEC0"/>
                </a:solidFill>
                <a:latin typeface="Arial"/>
                <a:cs typeface="Arial"/>
              </a:rPr>
              <a:t> </a:t>
            </a:r>
            <a:r>
              <a:rPr dirty="0" sz="1800" spc="10" b="1">
                <a:solidFill>
                  <a:srgbClr val="BCBEC0"/>
                </a:solidFill>
                <a:latin typeface="Arial"/>
                <a:cs typeface="Arial"/>
              </a:rPr>
              <a:t>contactos  </a:t>
            </a:r>
            <a:r>
              <a:rPr dirty="0" sz="1800" spc="-10" b="1">
                <a:solidFill>
                  <a:srgbClr val="BCBEC0"/>
                </a:solidFill>
                <a:latin typeface="Arial"/>
                <a:cs typeface="Arial"/>
              </a:rPr>
              <a:t>indirectos</a:t>
            </a:r>
            <a:endParaRPr sz="18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3191996" y="1408302"/>
            <a:ext cx="3793490" cy="8788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razón de este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requisito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es que los electrodos del grupo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separado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están 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conectados 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través de la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tierra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forma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que la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corriente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cortocircuito  compuesta se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limita generalmente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cuando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atraviesa la conexión 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tierra, mediante 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resistencias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contacto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toma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tierra, con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lo que la protección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mediante 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dispositivos 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sobreintensidad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no es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fiable. Por consiguiente, son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necesarios los  DDR más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sensibles,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pero la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corriente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funcionamiento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los DDR debe  evidentemente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superar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que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produce para un primer defecto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(ver </a:t>
            </a:r>
            <a:r>
              <a:rPr dirty="0" sz="800" spc="-5" b="1">
                <a:solidFill>
                  <a:srgbClr val="009D57"/>
                </a:solidFill>
                <a:latin typeface="Arial"/>
                <a:cs typeface="Arial"/>
              </a:rPr>
              <a:t>Figura</a:t>
            </a:r>
            <a:r>
              <a:rPr dirty="0" sz="800" spc="-65" b="1">
                <a:solidFill>
                  <a:srgbClr val="009D57"/>
                </a:solidFill>
                <a:latin typeface="Arial"/>
                <a:cs typeface="Arial"/>
              </a:rPr>
              <a:t> </a:t>
            </a:r>
            <a:r>
              <a:rPr dirty="0" sz="800" spc="-5" b="1">
                <a:solidFill>
                  <a:srgbClr val="009D57"/>
                </a:solidFill>
                <a:latin typeface="Arial"/>
                <a:cs typeface="Arial"/>
              </a:rPr>
              <a:t>F19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).</a:t>
            </a:r>
            <a:endParaRPr sz="8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3192009" y="3064167"/>
            <a:ext cx="3750310" cy="42290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691515" marR="591185">
              <a:lnSpc>
                <a:spcPct val="100000"/>
              </a:lnSpc>
              <a:spcBef>
                <a:spcPts val="100"/>
              </a:spcBef>
            </a:pPr>
            <a:r>
              <a:rPr dirty="0" sz="700" spc="5" b="1">
                <a:solidFill>
                  <a:srgbClr val="231F20"/>
                </a:solidFill>
                <a:latin typeface="Arial"/>
                <a:cs typeface="Arial"/>
              </a:rPr>
              <a:t>Nota</a:t>
            </a:r>
            <a:r>
              <a:rPr dirty="0" sz="700" spc="5">
                <a:solidFill>
                  <a:srgbClr val="231F20"/>
                </a:solidFill>
                <a:latin typeface="Arial"/>
                <a:cs typeface="Arial"/>
              </a:rPr>
              <a:t>: 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1 </a:t>
            </a:r>
            <a:r>
              <a:rPr dirty="0" sz="700" spc="-10">
                <a:solidFill>
                  <a:srgbClr val="231F20"/>
                </a:solidFill>
                <a:latin typeface="Symbol"/>
                <a:cs typeface="Symbol"/>
              </a:rPr>
              <a:t></a:t>
            </a:r>
            <a:r>
              <a:rPr dirty="0" sz="700" spc="-10">
                <a:solidFill>
                  <a:srgbClr val="231F20"/>
                </a:solidFill>
                <a:latin typeface="Arial"/>
                <a:cs typeface="Arial"/>
              </a:rPr>
              <a:t>F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es la 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capacidad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fuga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típica de 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1 km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para 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cables 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4 fases.</a:t>
            </a:r>
            <a:endParaRPr sz="7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605"/>
              </a:spcBef>
            </a:pPr>
            <a:r>
              <a:rPr dirty="0" sz="700" spc="-10" b="1" i="1">
                <a:solidFill>
                  <a:srgbClr val="009D57"/>
                </a:solidFill>
                <a:latin typeface="Arial"/>
                <a:cs typeface="Arial"/>
              </a:rPr>
              <a:t>Fig. </a:t>
            </a:r>
            <a:r>
              <a:rPr dirty="0" sz="700" spc="-15" b="1" i="1">
                <a:solidFill>
                  <a:srgbClr val="009D57"/>
                </a:solidFill>
                <a:latin typeface="Arial"/>
                <a:cs typeface="Arial"/>
              </a:rPr>
              <a:t>F19: </a:t>
            </a:r>
            <a:r>
              <a:rPr dirty="0" sz="700" i="1">
                <a:solidFill>
                  <a:srgbClr val="231F20"/>
                </a:solidFill>
                <a:latin typeface="Arial"/>
                <a:cs typeface="Arial"/>
              </a:rPr>
              <a:t>Correspondencia </a:t>
            </a:r>
            <a:r>
              <a:rPr dirty="0" sz="700" spc="-5" i="1">
                <a:solidFill>
                  <a:srgbClr val="231F20"/>
                </a:solidFill>
                <a:latin typeface="Arial"/>
                <a:cs typeface="Arial"/>
              </a:rPr>
              <a:t>entre </a:t>
            </a:r>
            <a:r>
              <a:rPr dirty="0" sz="700" spc="-15" i="1">
                <a:solidFill>
                  <a:srgbClr val="231F20"/>
                </a:solidFill>
                <a:latin typeface="Arial"/>
                <a:cs typeface="Arial"/>
              </a:rPr>
              <a:t>la </a:t>
            </a:r>
            <a:r>
              <a:rPr dirty="0" sz="700" spc="5" i="1">
                <a:solidFill>
                  <a:srgbClr val="231F20"/>
                </a:solidFill>
                <a:latin typeface="Arial"/>
                <a:cs typeface="Arial"/>
              </a:rPr>
              <a:t>capacidad de </a:t>
            </a:r>
            <a:r>
              <a:rPr dirty="0" sz="700" spc="-5" i="1">
                <a:solidFill>
                  <a:srgbClr val="231F20"/>
                </a:solidFill>
                <a:latin typeface="Arial"/>
                <a:cs typeface="Arial"/>
              </a:rPr>
              <a:t>fuga </a:t>
            </a:r>
            <a:r>
              <a:rPr dirty="0" sz="700" spc="-30" i="1">
                <a:solidFill>
                  <a:srgbClr val="231F20"/>
                </a:solidFill>
                <a:latin typeface="Arial"/>
                <a:cs typeface="Arial"/>
              </a:rPr>
              <a:t>a</a:t>
            </a:r>
            <a:r>
              <a:rPr dirty="0" sz="700" spc="35" i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 spc="-5" i="1">
                <a:solidFill>
                  <a:srgbClr val="231F20"/>
                </a:solidFill>
                <a:latin typeface="Arial"/>
                <a:cs typeface="Arial"/>
              </a:rPr>
              <a:t>tierra </a:t>
            </a:r>
            <a:r>
              <a:rPr dirty="0" sz="700" spc="-15" i="1">
                <a:solidFill>
                  <a:srgbClr val="231F20"/>
                </a:solidFill>
                <a:latin typeface="Arial"/>
                <a:cs typeface="Arial"/>
              </a:rPr>
              <a:t>y la </a:t>
            </a:r>
            <a:r>
              <a:rPr dirty="0" sz="700" i="1">
                <a:solidFill>
                  <a:srgbClr val="231F20"/>
                </a:solidFill>
                <a:latin typeface="Arial"/>
                <a:cs typeface="Arial"/>
              </a:rPr>
              <a:t>corriente </a:t>
            </a:r>
            <a:r>
              <a:rPr dirty="0" sz="700" spc="5" i="1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700" i="1">
                <a:solidFill>
                  <a:srgbClr val="231F20"/>
                </a:solidFill>
                <a:latin typeface="Arial"/>
                <a:cs typeface="Arial"/>
              </a:rPr>
              <a:t>primer </a:t>
            </a:r>
            <a:r>
              <a:rPr dirty="0" sz="700" spc="5" i="1">
                <a:solidFill>
                  <a:srgbClr val="231F20"/>
                </a:solidFill>
                <a:latin typeface="Arial"/>
                <a:cs typeface="Arial"/>
              </a:rPr>
              <a:t>defecto.</a:t>
            </a:r>
            <a:endParaRPr sz="70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7055870" y="2925825"/>
            <a:ext cx="500380" cy="396240"/>
          </a:xfrm>
          <a:prstGeom prst="rect">
            <a:avLst/>
          </a:prstGeom>
          <a:solidFill>
            <a:srgbClr val="231F20"/>
          </a:solidFill>
        </p:spPr>
        <p:txBody>
          <a:bodyPr wrap="square" lIns="0" tIns="0" rIns="0" bIns="0" rtlCol="0" vert="horz">
            <a:spAutoFit/>
          </a:bodyPr>
          <a:lstStyle/>
          <a:p>
            <a:pPr marL="10160">
              <a:lnSpc>
                <a:spcPts val="1085"/>
              </a:lnSpc>
            </a:pPr>
            <a:r>
              <a:rPr dirty="0" sz="1000" spc="-5" b="1">
                <a:solidFill>
                  <a:srgbClr val="FFFFFF"/>
                </a:solidFill>
                <a:latin typeface="Arial"/>
                <a:cs typeface="Arial"/>
              </a:rPr>
              <a:t>F13</a:t>
            </a:r>
            <a:endParaRPr sz="100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3191996" y="3628770"/>
            <a:ext cx="3827145" cy="1178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0">
              <a:lnSpc>
                <a:spcPct val="100000"/>
              </a:lnSpc>
              <a:spcBef>
                <a:spcPts val="100"/>
              </a:spcBef>
            </a:pP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Para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un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segundo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defecto que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produce en un grupo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un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sistema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toma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tierra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común, la protección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contra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sobreintensidades funciona como se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describe  anteriormente para el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caso</a:t>
            </a:r>
            <a:r>
              <a:rPr dirty="0" sz="800" spc="-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1.</a:t>
            </a:r>
            <a:endParaRPr sz="800">
              <a:latin typeface="Arial"/>
              <a:cs typeface="Arial"/>
            </a:endParaRPr>
          </a:p>
          <a:p>
            <a:pPr marL="12700" marR="43815">
              <a:lnSpc>
                <a:spcPct val="100000"/>
              </a:lnSpc>
              <a:spcBef>
                <a:spcPts val="290"/>
              </a:spcBef>
            </a:pPr>
            <a:r>
              <a:rPr dirty="0" sz="800" spc="10" b="1">
                <a:solidFill>
                  <a:srgbClr val="231F20"/>
                </a:solidFill>
                <a:latin typeface="Arial"/>
                <a:cs typeface="Arial"/>
              </a:rPr>
              <a:t>Nota </a:t>
            </a:r>
            <a:r>
              <a:rPr dirty="0" sz="800" spc="-5" b="1">
                <a:solidFill>
                  <a:srgbClr val="231F20"/>
                </a:solidFill>
                <a:latin typeface="Arial"/>
                <a:cs typeface="Arial"/>
              </a:rPr>
              <a:t>1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: Consulte también el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capítulo G, subapartado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7.2: “Protección del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conductor 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neutro”.</a:t>
            </a:r>
            <a:endParaRPr sz="800">
              <a:latin typeface="Arial"/>
              <a:cs typeface="Arial"/>
            </a:endParaRPr>
          </a:p>
          <a:p>
            <a:pPr marL="12700" marR="5080">
              <a:lnSpc>
                <a:spcPct val="100000"/>
              </a:lnSpc>
              <a:spcBef>
                <a:spcPts val="145"/>
              </a:spcBef>
            </a:pPr>
            <a:r>
              <a:rPr dirty="0" sz="800" spc="10" b="1">
                <a:solidFill>
                  <a:srgbClr val="231F20"/>
                </a:solidFill>
                <a:latin typeface="Arial"/>
                <a:cs typeface="Arial"/>
              </a:rPr>
              <a:t>Nota </a:t>
            </a:r>
            <a:r>
              <a:rPr dirty="0" sz="800" spc="-5" b="1">
                <a:solidFill>
                  <a:srgbClr val="231F20"/>
                </a:solidFill>
                <a:latin typeface="Arial"/>
                <a:cs typeface="Arial"/>
              </a:rPr>
              <a:t>2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: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En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las instalaciones trifásicas 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4 cables,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protección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contra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sobreintensidad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en el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conductor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neutro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 consigue mejor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en ocasiones utilizando  un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transformador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corriente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tipo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anillo en el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conductor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neutro de un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solo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núcleo 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(ver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</a:t>
            </a:r>
            <a:r>
              <a:rPr dirty="0" sz="800" spc="-5" b="1">
                <a:solidFill>
                  <a:srgbClr val="009D57"/>
                </a:solidFill>
                <a:latin typeface="Arial"/>
                <a:cs typeface="Arial"/>
              </a:rPr>
              <a:t>Figura</a:t>
            </a:r>
            <a:r>
              <a:rPr dirty="0" sz="800" spc="-10" b="1">
                <a:solidFill>
                  <a:srgbClr val="009D57"/>
                </a:solidFill>
                <a:latin typeface="Arial"/>
                <a:cs typeface="Arial"/>
              </a:rPr>
              <a:t> </a:t>
            </a:r>
            <a:r>
              <a:rPr dirty="0" sz="800" spc="-5" b="1">
                <a:solidFill>
                  <a:srgbClr val="009D57"/>
                </a:solidFill>
                <a:latin typeface="Arial"/>
                <a:cs typeface="Arial"/>
              </a:rPr>
              <a:t>F20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).</a:t>
            </a:r>
            <a:endParaRPr sz="80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1389129" y="4919089"/>
            <a:ext cx="307340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Caso</a:t>
            </a:r>
            <a:r>
              <a:rPr dirty="0" sz="700" spc="-6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1</a:t>
            </a:r>
            <a:endParaRPr sz="700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3847374" y="4919089"/>
            <a:ext cx="307340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Caso</a:t>
            </a:r>
            <a:r>
              <a:rPr dirty="0" sz="700" spc="-6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2</a:t>
            </a:r>
            <a:endParaRPr sz="700">
              <a:latin typeface="Arial"/>
              <a:cs typeface="Arial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2820343" y="5961062"/>
            <a:ext cx="502920" cy="226695"/>
          </a:xfrm>
          <a:custGeom>
            <a:avLst/>
            <a:gdLst/>
            <a:ahLst/>
            <a:cxnLst/>
            <a:rect l="l" t="t" r="r" b="b"/>
            <a:pathLst>
              <a:path w="502920" h="226695">
                <a:moveTo>
                  <a:pt x="502792" y="4940"/>
                </a:moveTo>
                <a:lnTo>
                  <a:pt x="502792" y="226199"/>
                </a:lnTo>
                <a:lnTo>
                  <a:pt x="0" y="226199"/>
                </a:lnTo>
                <a:lnTo>
                  <a:pt x="0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/>
          <p:nvPr/>
        </p:nvSpPr>
        <p:spPr>
          <a:xfrm>
            <a:off x="1464682" y="5103659"/>
            <a:ext cx="403161" cy="23721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8" name="object 28"/>
          <p:cNvSpPr/>
          <p:nvPr/>
        </p:nvSpPr>
        <p:spPr>
          <a:xfrm>
            <a:off x="1491415" y="5370436"/>
            <a:ext cx="549275" cy="822325"/>
          </a:xfrm>
          <a:custGeom>
            <a:avLst/>
            <a:gdLst/>
            <a:ahLst/>
            <a:cxnLst/>
            <a:rect l="l" t="t" r="r" b="b"/>
            <a:pathLst>
              <a:path w="549275" h="822325">
                <a:moveTo>
                  <a:pt x="549020" y="624484"/>
                </a:moveTo>
                <a:lnTo>
                  <a:pt x="549020" y="821766"/>
                </a:lnTo>
                <a:lnTo>
                  <a:pt x="0" y="821766"/>
                </a:lnTo>
                <a:lnTo>
                  <a:pt x="0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9" name="object 29"/>
          <p:cNvSpPr/>
          <p:nvPr/>
        </p:nvSpPr>
        <p:spPr>
          <a:xfrm>
            <a:off x="1743307" y="5688431"/>
            <a:ext cx="297180" cy="179705"/>
          </a:xfrm>
          <a:custGeom>
            <a:avLst/>
            <a:gdLst/>
            <a:ahLst/>
            <a:cxnLst/>
            <a:rect l="l" t="t" r="r" b="b"/>
            <a:pathLst>
              <a:path w="297180" h="179704">
                <a:moveTo>
                  <a:pt x="0" y="0"/>
                </a:moveTo>
                <a:lnTo>
                  <a:pt x="297129" y="0"/>
                </a:lnTo>
                <a:lnTo>
                  <a:pt x="297129" y="179285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0" name="object 30"/>
          <p:cNvSpPr/>
          <p:nvPr/>
        </p:nvSpPr>
        <p:spPr>
          <a:xfrm>
            <a:off x="1864808" y="5226227"/>
            <a:ext cx="309245" cy="0"/>
          </a:xfrm>
          <a:custGeom>
            <a:avLst/>
            <a:gdLst/>
            <a:ahLst/>
            <a:cxnLst/>
            <a:rect l="l" t="t" r="r" b="b"/>
            <a:pathLst>
              <a:path w="309244" h="0">
                <a:moveTo>
                  <a:pt x="0" y="0"/>
                </a:moveTo>
                <a:lnTo>
                  <a:pt x="309232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1" name="object 31"/>
          <p:cNvSpPr/>
          <p:nvPr/>
        </p:nvSpPr>
        <p:spPr>
          <a:xfrm>
            <a:off x="1749238" y="5333885"/>
            <a:ext cx="0" cy="513080"/>
          </a:xfrm>
          <a:custGeom>
            <a:avLst/>
            <a:gdLst/>
            <a:ahLst/>
            <a:cxnLst/>
            <a:rect l="l" t="t" r="r" b="b"/>
            <a:pathLst>
              <a:path w="0" h="513079">
                <a:moveTo>
                  <a:pt x="0" y="512597"/>
                </a:moveTo>
                <a:lnTo>
                  <a:pt x="0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2" name="object 32"/>
          <p:cNvSpPr/>
          <p:nvPr/>
        </p:nvSpPr>
        <p:spPr>
          <a:xfrm>
            <a:off x="2229349" y="5226227"/>
            <a:ext cx="1289050" cy="61594"/>
          </a:xfrm>
          <a:custGeom>
            <a:avLst/>
            <a:gdLst/>
            <a:ahLst/>
            <a:cxnLst/>
            <a:rect l="l" t="t" r="r" b="b"/>
            <a:pathLst>
              <a:path w="1289050" h="61595">
                <a:moveTo>
                  <a:pt x="0" y="61239"/>
                </a:moveTo>
                <a:lnTo>
                  <a:pt x="168922" y="0"/>
                </a:lnTo>
                <a:lnTo>
                  <a:pt x="1288503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3" name="object 33"/>
          <p:cNvSpPr/>
          <p:nvPr/>
        </p:nvSpPr>
        <p:spPr>
          <a:xfrm>
            <a:off x="1713919" y="6362102"/>
            <a:ext cx="69850" cy="0"/>
          </a:xfrm>
          <a:custGeom>
            <a:avLst/>
            <a:gdLst/>
            <a:ahLst/>
            <a:cxnLst/>
            <a:rect l="l" t="t" r="r" b="b"/>
            <a:pathLst>
              <a:path w="69850" h="0">
                <a:moveTo>
                  <a:pt x="0" y="0"/>
                </a:moveTo>
                <a:lnTo>
                  <a:pt x="69646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4" name="object 34"/>
          <p:cNvSpPr/>
          <p:nvPr/>
        </p:nvSpPr>
        <p:spPr>
          <a:xfrm>
            <a:off x="1679096" y="6334442"/>
            <a:ext cx="139700" cy="0"/>
          </a:xfrm>
          <a:custGeom>
            <a:avLst/>
            <a:gdLst/>
            <a:ahLst/>
            <a:cxnLst/>
            <a:rect l="l" t="t" r="r" b="b"/>
            <a:pathLst>
              <a:path w="139700" h="0">
                <a:moveTo>
                  <a:pt x="0" y="0"/>
                </a:moveTo>
                <a:lnTo>
                  <a:pt x="139280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5" name="object 35"/>
          <p:cNvSpPr txBox="1"/>
          <p:nvPr/>
        </p:nvSpPr>
        <p:spPr>
          <a:xfrm>
            <a:off x="3218272" y="6187767"/>
            <a:ext cx="377190" cy="24002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Tierra  de</a:t>
            </a:r>
            <a:r>
              <a:rPr dirty="0" sz="700" spc="-7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grupo</a:t>
            </a:r>
            <a:endParaRPr sz="700">
              <a:latin typeface="Arial"/>
              <a:cs typeface="Arial"/>
            </a:endParaRPr>
          </a:p>
        </p:txBody>
      </p:sp>
      <p:sp>
        <p:nvSpPr>
          <p:cNvPr id="36" name="object 36"/>
          <p:cNvSpPr/>
          <p:nvPr/>
        </p:nvSpPr>
        <p:spPr>
          <a:xfrm>
            <a:off x="2146380" y="5198554"/>
            <a:ext cx="55880" cy="56515"/>
          </a:xfrm>
          <a:custGeom>
            <a:avLst/>
            <a:gdLst/>
            <a:ahLst/>
            <a:cxnLst/>
            <a:rect l="l" t="t" r="r" b="b"/>
            <a:pathLst>
              <a:path w="55880" h="56514">
                <a:moveTo>
                  <a:pt x="55308" y="56311"/>
                </a:moveTo>
                <a:lnTo>
                  <a:pt x="0" y="0"/>
                </a:lnTo>
              </a:path>
            </a:pathLst>
          </a:custGeom>
          <a:ln w="13969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7" name="object 37"/>
          <p:cNvSpPr/>
          <p:nvPr/>
        </p:nvSpPr>
        <p:spPr>
          <a:xfrm>
            <a:off x="2146380" y="5198554"/>
            <a:ext cx="55880" cy="56515"/>
          </a:xfrm>
          <a:custGeom>
            <a:avLst/>
            <a:gdLst/>
            <a:ahLst/>
            <a:cxnLst/>
            <a:rect l="l" t="t" r="r" b="b"/>
            <a:pathLst>
              <a:path w="55880" h="56514">
                <a:moveTo>
                  <a:pt x="55308" y="0"/>
                </a:moveTo>
                <a:lnTo>
                  <a:pt x="0" y="56311"/>
                </a:lnTo>
              </a:path>
            </a:pathLst>
          </a:custGeom>
          <a:ln w="13969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8" name="object 38"/>
          <p:cNvSpPr/>
          <p:nvPr/>
        </p:nvSpPr>
        <p:spPr>
          <a:xfrm>
            <a:off x="1749238" y="5989713"/>
            <a:ext cx="0" cy="340995"/>
          </a:xfrm>
          <a:custGeom>
            <a:avLst/>
            <a:gdLst/>
            <a:ahLst/>
            <a:cxnLst/>
            <a:rect l="l" t="t" r="r" b="b"/>
            <a:pathLst>
              <a:path w="0" h="340995">
                <a:moveTo>
                  <a:pt x="0" y="340791"/>
                </a:moveTo>
                <a:lnTo>
                  <a:pt x="0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9" name="object 39"/>
          <p:cNvSpPr/>
          <p:nvPr/>
        </p:nvSpPr>
        <p:spPr>
          <a:xfrm>
            <a:off x="2001231" y="5893307"/>
            <a:ext cx="69341" cy="6797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0" name="object 40"/>
          <p:cNvSpPr txBox="1"/>
          <p:nvPr/>
        </p:nvSpPr>
        <p:spPr>
          <a:xfrm>
            <a:off x="2136401" y="5860650"/>
            <a:ext cx="173990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CPI</a:t>
            </a:r>
            <a:endParaRPr sz="700">
              <a:latin typeface="Arial"/>
              <a:cs typeface="Arial"/>
            </a:endParaRPr>
          </a:p>
        </p:txBody>
      </p:sp>
      <p:sp>
        <p:nvSpPr>
          <p:cNvPr id="41" name="object 41"/>
          <p:cNvSpPr/>
          <p:nvPr/>
        </p:nvSpPr>
        <p:spPr>
          <a:xfrm>
            <a:off x="1939878" y="5764478"/>
            <a:ext cx="160020" cy="326390"/>
          </a:xfrm>
          <a:custGeom>
            <a:avLst/>
            <a:gdLst/>
            <a:ahLst/>
            <a:cxnLst/>
            <a:rect l="l" t="t" r="r" b="b"/>
            <a:pathLst>
              <a:path w="160019" h="326389">
                <a:moveTo>
                  <a:pt x="0" y="325983"/>
                </a:moveTo>
                <a:lnTo>
                  <a:pt x="159829" y="325983"/>
                </a:lnTo>
                <a:lnTo>
                  <a:pt x="159829" y="0"/>
                </a:lnTo>
                <a:lnTo>
                  <a:pt x="0" y="0"/>
                </a:lnTo>
                <a:lnTo>
                  <a:pt x="0" y="325983"/>
                </a:lnTo>
                <a:close/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2" name="object 42"/>
          <p:cNvSpPr/>
          <p:nvPr/>
        </p:nvSpPr>
        <p:spPr>
          <a:xfrm>
            <a:off x="1707969" y="5937878"/>
            <a:ext cx="72047" cy="12834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3" name="object 43"/>
          <p:cNvSpPr/>
          <p:nvPr/>
        </p:nvSpPr>
        <p:spPr>
          <a:xfrm>
            <a:off x="1707969" y="5769946"/>
            <a:ext cx="72047" cy="12835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4" name="object 44"/>
          <p:cNvSpPr/>
          <p:nvPr/>
        </p:nvSpPr>
        <p:spPr>
          <a:xfrm>
            <a:off x="1728486" y="5670651"/>
            <a:ext cx="36195" cy="35560"/>
          </a:xfrm>
          <a:custGeom>
            <a:avLst/>
            <a:gdLst/>
            <a:ahLst/>
            <a:cxnLst/>
            <a:rect l="l" t="t" r="r" b="b"/>
            <a:pathLst>
              <a:path w="36194" h="35560">
                <a:moveTo>
                  <a:pt x="26670" y="0"/>
                </a:moveTo>
                <a:lnTo>
                  <a:pt x="8890" y="0"/>
                </a:lnTo>
                <a:lnTo>
                  <a:pt x="0" y="8877"/>
                </a:lnTo>
                <a:lnTo>
                  <a:pt x="0" y="26657"/>
                </a:lnTo>
                <a:lnTo>
                  <a:pt x="8890" y="35559"/>
                </a:lnTo>
                <a:lnTo>
                  <a:pt x="26670" y="35559"/>
                </a:lnTo>
                <a:lnTo>
                  <a:pt x="35572" y="26657"/>
                </a:lnTo>
                <a:lnTo>
                  <a:pt x="35572" y="8877"/>
                </a:lnTo>
                <a:lnTo>
                  <a:pt x="26670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5" name="object 45"/>
          <p:cNvSpPr/>
          <p:nvPr/>
        </p:nvSpPr>
        <p:spPr>
          <a:xfrm>
            <a:off x="1728486" y="5670651"/>
            <a:ext cx="36195" cy="35560"/>
          </a:xfrm>
          <a:custGeom>
            <a:avLst/>
            <a:gdLst/>
            <a:ahLst/>
            <a:cxnLst/>
            <a:rect l="l" t="t" r="r" b="b"/>
            <a:pathLst>
              <a:path w="36194" h="35560">
                <a:moveTo>
                  <a:pt x="0" y="17779"/>
                </a:moveTo>
                <a:lnTo>
                  <a:pt x="0" y="8877"/>
                </a:lnTo>
                <a:lnTo>
                  <a:pt x="8890" y="0"/>
                </a:lnTo>
                <a:lnTo>
                  <a:pt x="17780" y="0"/>
                </a:lnTo>
                <a:lnTo>
                  <a:pt x="26670" y="0"/>
                </a:lnTo>
                <a:lnTo>
                  <a:pt x="35572" y="8877"/>
                </a:lnTo>
                <a:lnTo>
                  <a:pt x="35572" y="17779"/>
                </a:lnTo>
                <a:lnTo>
                  <a:pt x="35572" y="26657"/>
                </a:lnTo>
                <a:lnTo>
                  <a:pt x="26670" y="35559"/>
                </a:lnTo>
                <a:lnTo>
                  <a:pt x="17780" y="35559"/>
                </a:lnTo>
                <a:lnTo>
                  <a:pt x="8890" y="35559"/>
                </a:lnTo>
                <a:lnTo>
                  <a:pt x="0" y="26657"/>
                </a:lnTo>
                <a:lnTo>
                  <a:pt x="0" y="17779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6" name="object 46"/>
          <p:cNvSpPr/>
          <p:nvPr/>
        </p:nvSpPr>
        <p:spPr>
          <a:xfrm>
            <a:off x="1728486" y="6171463"/>
            <a:ext cx="36195" cy="35560"/>
          </a:xfrm>
          <a:custGeom>
            <a:avLst/>
            <a:gdLst/>
            <a:ahLst/>
            <a:cxnLst/>
            <a:rect l="l" t="t" r="r" b="b"/>
            <a:pathLst>
              <a:path w="36194" h="35560">
                <a:moveTo>
                  <a:pt x="26670" y="0"/>
                </a:moveTo>
                <a:lnTo>
                  <a:pt x="8890" y="0"/>
                </a:lnTo>
                <a:lnTo>
                  <a:pt x="0" y="8889"/>
                </a:lnTo>
                <a:lnTo>
                  <a:pt x="0" y="26657"/>
                </a:lnTo>
                <a:lnTo>
                  <a:pt x="8890" y="35559"/>
                </a:lnTo>
                <a:lnTo>
                  <a:pt x="26670" y="35559"/>
                </a:lnTo>
                <a:lnTo>
                  <a:pt x="35572" y="26657"/>
                </a:lnTo>
                <a:lnTo>
                  <a:pt x="35572" y="8889"/>
                </a:lnTo>
                <a:lnTo>
                  <a:pt x="26670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7" name="object 47"/>
          <p:cNvSpPr/>
          <p:nvPr/>
        </p:nvSpPr>
        <p:spPr>
          <a:xfrm>
            <a:off x="1728486" y="6171463"/>
            <a:ext cx="36195" cy="35560"/>
          </a:xfrm>
          <a:custGeom>
            <a:avLst/>
            <a:gdLst/>
            <a:ahLst/>
            <a:cxnLst/>
            <a:rect l="l" t="t" r="r" b="b"/>
            <a:pathLst>
              <a:path w="36194" h="35560">
                <a:moveTo>
                  <a:pt x="0" y="17779"/>
                </a:moveTo>
                <a:lnTo>
                  <a:pt x="0" y="8889"/>
                </a:lnTo>
                <a:lnTo>
                  <a:pt x="8890" y="0"/>
                </a:lnTo>
                <a:lnTo>
                  <a:pt x="17780" y="0"/>
                </a:lnTo>
                <a:lnTo>
                  <a:pt x="26670" y="0"/>
                </a:lnTo>
                <a:lnTo>
                  <a:pt x="35572" y="8889"/>
                </a:lnTo>
                <a:lnTo>
                  <a:pt x="35572" y="17779"/>
                </a:lnTo>
                <a:lnTo>
                  <a:pt x="35572" y="26657"/>
                </a:lnTo>
                <a:lnTo>
                  <a:pt x="26670" y="35559"/>
                </a:lnTo>
                <a:lnTo>
                  <a:pt x="17780" y="35559"/>
                </a:lnTo>
                <a:lnTo>
                  <a:pt x="8890" y="35559"/>
                </a:lnTo>
                <a:lnTo>
                  <a:pt x="0" y="26657"/>
                </a:lnTo>
                <a:lnTo>
                  <a:pt x="0" y="17779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8" name="object 48"/>
          <p:cNvSpPr/>
          <p:nvPr/>
        </p:nvSpPr>
        <p:spPr>
          <a:xfrm>
            <a:off x="3030020" y="6362102"/>
            <a:ext cx="69850" cy="0"/>
          </a:xfrm>
          <a:custGeom>
            <a:avLst/>
            <a:gdLst/>
            <a:ahLst/>
            <a:cxnLst/>
            <a:rect l="l" t="t" r="r" b="b"/>
            <a:pathLst>
              <a:path w="69850" h="0">
                <a:moveTo>
                  <a:pt x="0" y="0"/>
                </a:moveTo>
                <a:lnTo>
                  <a:pt x="69621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9" name="object 49"/>
          <p:cNvSpPr/>
          <p:nvPr/>
        </p:nvSpPr>
        <p:spPr>
          <a:xfrm>
            <a:off x="2995184" y="6334442"/>
            <a:ext cx="139700" cy="0"/>
          </a:xfrm>
          <a:custGeom>
            <a:avLst/>
            <a:gdLst/>
            <a:ahLst/>
            <a:cxnLst/>
            <a:rect l="l" t="t" r="r" b="b"/>
            <a:pathLst>
              <a:path w="139700" h="0">
                <a:moveTo>
                  <a:pt x="0" y="0"/>
                </a:moveTo>
                <a:lnTo>
                  <a:pt x="139280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0" name="object 50"/>
          <p:cNvSpPr txBox="1"/>
          <p:nvPr/>
        </p:nvSpPr>
        <p:spPr>
          <a:xfrm>
            <a:off x="2051650" y="5374564"/>
            <a:ext cx="90170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N</a:t>
            </a:r>
            <a:endParaRPr sz="700">
              <a:latin typeface="Arial"/>
              <a:cs typeface="Arial"/>
            </a:endParaRPr>
          </a:p>
        </p:txBody>
      </p:sp>
      <p:sp>
        <p:nvSpPr>
          <p:cNvPr id="51" name="object 51"/>
          <p:cNvSpPr/>
          <p:nvPr/>
        </p:nvSpPr>
        <p:spPr>
          <a:xfrm>
            <a:off x="3065313" y="6189243"/>
            <a:ext cx="0" cy="141605"/>
          </a:xfrm>
          <a:custGeom>
            <a:avLst/>
            <a:gdLst/>
            <a:ahLst/>
            <a:cxnLst/>
            <a:rect l="l" t="t" r="r" b="b"/>
            <a:pathLst>
              <a:path w="0" h="141604">
                <a:moveTo>
                  <a:pt x="0" y="141262"/>
                </a:moveTo>
                <a:lnTo>
                  <a:pt x="0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2" name="object 52"/>
          <p:cNvSpPr/>
          <p:nvPr/>
        </p:nvSpPr>
        <p:spPr>
          <a:xfrm>
            <a:off x="3046543" y="6171463"/>
            <a:ext cx="35560" cy="35560"/>
          </a:xfrm>
          <a:custGeom>
            <a:avLst/>
            <a:gdLst/>
            <a:ahLst/>
            <a:cxnLst/>
            <a:rect l="l" t="t" r="r" b="b"/>
            <a:pathLst>
              <a:path w="35560" h="35560">
                <a:moveTo>
                  <a:pt x="26670" y="0"/>
                </a:moveTo>
                <a:lnTo>
                  <a:pt x="8902" y="0"/>
                </a:lnTo>
                <a:lnTo>
                  <a:pt x="0" y="8889"/>
                </a:lnTo>
                <a:lnTo>
                  <a:pt x="0" y="26657"/>
                </a:lnTo>
                <a:lnTo>
                  <a:pt x="8902" y="35559"/>
                </a:lnTo>
                <a:lnTo>
                  <a:pt x="26670" y="35559"/>
                </a:lnTo>
                <a:lnTo>
                  <a:pt x="35560" y="26657"/>
                </a:lnTo>
                <a:lnTo>
                  <a:pt x="35560" y="8889"/>
                </a:lnTo>
                <a:lnTo>
                  <a:pt x="26670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3" name="object 53"/>
          <p:cNvSpPr/>
          <p:nvPr/>
        </p:nvSpPr>
        <p:spPr>
          <a:xfrm>
            <a:off x="3046543" y="6171463"/>
            <a:ext cx="35560" cy="35560"/>
          </a:xfrm>
          <a:custGeom>
            <a:avLst/>
            <a:gdLst/>
            <a:ahLst/>
            <a:cxnLst/>
            <a:rect l="l" t="t" r="r" b="b"/>
            <a:pathLst>
              <a:path w="35560" h="35560">
                <a:moveTo>
                  <a:pt x="0" y="17779"/>
                </a:moveTo>
                <a:lnTo>
                  <a:pt x="0" y="8889"/>
                </a:lnTo>
                <a:lnTo>
                  <a:pt x="8902" y="0"/>
                </a:lnTo>
                <a:lnTo>
                  <a:pt x="17780" y="0"/>
                </a:lnTo>
                <a:lnTo>
                  <a:pt x="26670" y="0"/>
                </a:lnTo>
                <a:lnTo>
                  <a:pt x="35560" y="8889"/>
                </a:lnTo>
                <a:lnTo>
                  <a:pt x="35560" y="17779"/>
                </a:lnTo>
                <a:lnTo>
                  <a:pt x="35560" y="26657"/>
                </a:lnTo>
                <a:lnTo>
                  <a:pt x="26670" y="35559"/>
                </a:lnTo>
                <a:lnTo>
                  <a:pt x="17780" y="35559"/>
                </a:lnTo>
                <a:lnTo>
                  <a:pt x="8902" y="35559"/>
                </a:lnTo>
                <a:lnTo>
                  <a:pt x="0" y="26657"/>
                </a:lnTo>
                <a:lnTo>
                  <a:pt x="0" y="17779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4" name="object 54"/>
          <p:cNvSpPr/>
          <p:nvPr/>
        </p:nvSpPr>
        <p:spPr>
          <a:xfrm>
            <a:off x="3304353" y="5205475"/>
            <a:ext cx="36195" cy="35560"/>
          </a:xfrm>
          <a:custGeom>
            <a:avLst/>
            <a:gdLst/>
            <a:ahLst/>
            <a:cxnLst/>
            <a:rect l="l" t="t" r="r" b="b"/>
            <a:pathLst>
              <a:path w="36195" h="35560">
                <a:moveTo>
                  <a:pt x="26695" y="0"/>
                </a:moveTo>
                <a:lnTo>
                  <a:pt x="8902" y="0"/>
                </a:lnTo>
                <a:lnTo>
                  <a:pt x="0" y="8890"/>
                </a:lnTo>
                <a:lnTo>
                  <a:pt x="0" y="26670"/>
                </a:lnTo>
                <a:lnTo>
                  <a:pt x="8902" y="35560"/>
                </a:lnTo>
                <a:lnTo>
                  <a:pt x="26695" y="35560"/>
                </a:lnTo>
                <a:lnTo>
                  <a:pt x="35572" y="26670"/>
                </a:lnTo>
                <a:lnTo>
                  <a:pt x="35572" y="8890"/>
                </a:lnTo>
                <a:lnTo>
                  <a:pt x="26695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5" name="object 55"/>
          <p:cNvSpPr/>
          <p:nvPr/>
        </p:nvSpPr>
        <p:spPr>
          <a:xfrm>
            <a:off x="3304353" y="5205475"/>
            <a:ext cx="36195" cy="35560"/>
          </a:xfrm>
          <a:custGeom>
            <a:avLst/>
            <a:gdLst/>
            <a:ahLst/>
            <a:cxnLst/>
            <a:rect l="l" t="t" r="r" b="b"/>
            <a:pathLst>
              <a:path w="36195" h="35560">
                <a:moveTo>
                  <a:pt x="0" y="17767"/>
                </a:moveTo>
                <a:lnTo>
                  <a:pt x="0" y="8890"/>
                </a:lnTo>
                <a:lnTo>
                  <a:pt x="8902" y="0"/>
                </a:lnTo>
                <a:lnTo>
                  <a:pt x="17792" y="0"/>
                </a:lnTo>
                <a:lnTo>
                  <a:pt x="26695" y="0"/>
                </a:lnTo>
                <a:lnTo>
                  <a:pt x="35572" y="8890"/>
                </a:lnTo>
                <a:lnTo>
                  <a:pt x="35572" y="17767"/>
                </a:lnTo>
                <a:lnTo>
                  <a:pt x="35572" y="26670"/>
                </a:lnTo>
                <a:lnTo>
                  <a:pt x="26695" y="35560"/>
                </a:lnTo>
                <a:lnTo>
                  <a:pt x="17792" y="35560"/>
                </a:lnTo>
                <a:lnTo>
                  <a:pt x="8902" y="35560"/>
                </a:lnTo>
                <a:lnTo>
                  <a:pt x="0" y="26670"/>
                </a:lnTo>
                <a:lnTo>
                  <a:pt x="0" y="17767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6" name="object 56"/>
          <p:cNvSpPr/>
          <p:nvPr/>
        </p:nvSpPr>
        <p:spPr>
          <a:xfrm>
            <a:off x="2802563" y="5204497"/>
            <a:ext cx="35560" cy="35560"/>
          </a:xfrm>
          <a:custGeom>
            <a:avLst/>
            <a:gdLst/>
            <a:ahLst/>
            <a:cxnLst/>
            <a:rect l="l" t="t" r="r" b="b"/>
            <a:pathLst>
              <a:path w="35560" h="35560">
                <a:moveTo>
                  <a:pt x="26670" y="0"/>
                </a:moveTo>
                <a:lnTo>
                  <a:pt x="8877" y="0"/>
                </a:lnTo>
                <a:lnTo>
                  <a:pt x="0" y="8877"/>
                </a:lnTo>
                <a:lnTo>
                  <a:pt x="0" y="26657"/>
                </a:lnTo>
                <a:lnTo>
                  <a:pt x="8877" y="35547"/>
                </a:lnTo>
                <a:lnTo>
                  <a:pt x="26670" y="35547"/>
                </a:lnTo>
                <a:lnTo>
                  <a:pt x="35560" y="26657"/>
                </a:lnTo>
                <a:lnTo>
                  <a:pt x="35560" y="8877"/>
                </a:lnTo>
                <a:lnTo>
                  <a:pt x="26670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7" name="object 57"/>
          <p:cNvSpPr/>
          <p:nvPr/>
        </p:nvSpPr>
        <p:spPr>
          <a:xfrm>
            <a:off x="2802563" y="5204497"/>
            <a:ext cx="35560" cy="35560"/>
          </a:xfrm>
          <a:custGeom>
            <a:avLst/>
            <a:gdLst/>
            <a:ahLst/>
            <a:cxnLst/>
            <a:rect l="l" t="t" r="r" b="b"/>
            <a:pathLst>
              <a:path w="35560" h="35560">
                <a:moveTo>
                  <a:pt x="0" y="17767"/>
                </a:moveTo>
                <a:lnTo>
                  <a:pt x="0" y="8877"/>
                </a:lnTo>
                <a:lnTo>
                  <a:pt x="8877" y="0"/>
                </a:lnTo>
                <a:lnTo>
                  <a:pt x="17780" y="0"/>
                </a:lnTo>
                <a:lnTo>
                  <a:pt x="26670" y="0"/>
                </a:lnTo>
                <a:lnTo>
                  <a:pt x="35560" y="8877"/>
                </a:lnTo>
                <a:lnTo>
                  <a:pt x="35560" y="17767"/>
                </a:lnTo>
                <a:lnTo>
                  <a:pt x="35560" y="26657"/>
                </a:lnTo>
                <a:lnTo>
                  <a:pt x="26670" y="35547"/>
                </a:lnTo>
                <a:lnTo>
                  <a:pt x="17780" y="35547"/>
                </a:lnTo>
                <a:lnTo>
                  <a:pt x="8877" y="35547"/>
                </a:lnTo>
                <a:lnTo>
                  <a:pt x="0" y="26657"/>
                </a:lnTo>
                <a:lnTo>
                  <a:pt x="0" y="17767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8" name="object 58"/>
          <p:cNvSpPr/>
          <p:nvPr/>
        </p:nvSpPr>
        <p:spPr>
          <a:xfrm>
            <a:off x="2820343" y="5221287"/>
            <a:ext cx="0" cy="173990"/>
          </a:xfrm>
          <a:custGeom>
            <a:avLst/>
            <a:gdLst/>
            <a:ahLst/>
            <a:cxnLst/>
            <a:rect l="l" t="t" r="r" b="b"/>
            <a:pathLst>
              <a:path w="0" h="173989">
                <a:moveTo>
                  <a:pt x="0" y="0"/>
                </a:moveTo>
                <a:lnTo>
                  <a:pt x="0" y="173837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9" name="object 59"/>
          <p:cNvSpPr/>
          <p:nvPr/>
        </p:nvSpPr>
        <p:spPr>
          <a:xfrm>
            <a:off x="3323136" y="5225236"/>
            <a:ext cx="0" cy="170180"/>
          </a:xfrm>
          <a:custGeom>
            <a:avLst/>
            <a:gdLst/>
            <a:ahLst/>
            <a:cxnLst/>
            <a:rect l="l" t="t" r="r" b="b"/>
            <a:pathLst>
              <a:path w="0" h="170179">
                <a:moveTo>
                  <a:pt x="0" y="0"/>
                </a:moveTo>
                <a:lnTo>
                  <a:pt x="0" y="169887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0" name="object 60"/>
          <p:cNvSpPr/>
          <p:nvPr/>
        </p:nvSpPr>
        <p:spPr>
          <a:xfrm>
            <a:off x="2791692" y="5367477"/>
            <a:ext cx="56515" cy="55880"/>
          </a:xfrm>
          <a:custGeom>
            <a:avLst/>
            <a:gdLst/>
            <a:ahLst/>
            <a:cxnLst/>
            <a:rect l="l" t="t" r="r" b="b"/>
            <a:pathLst>
              <a:path w="56514" h="55879">
                <a:moveTo>
                  <a:pt x="0" y="55308"/>
                </a:moveTo>
                <a:lnTo>
                  <a:pt x="56311" y="0"/>
                </a:lnTo>
              </a:path>
            </a:pathLst>
          </a:custGeom>
          <a:ln w="13969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1" name="object 61"/>
          <p:cNvSpPr/>
          <p:nvPr/>
        </p:nvSpPr>
        <p:spPr>
          <a:xfrm>
            <a:off x="2791692" y="5367477"/>
            <a:ext cx="56515" cy="55880"/>
          </a:xfrm>
          <a:custGeom>
            <a:avLst/>
            <a:gdLst/>
            <a:ahLst/>
            <a:cxnLst/>
            <a:rect l="l" t="t" r="r" b="b"/>
            <a:pathLst>
              <a:path w="56514" h="55879">
                <a:moveTo>
                  <a:pt x="56311" y="55308"/>
                </a:moveTo>
                <a:lnTo>
                  <a:pt x="0" y="0"/>
                </a:lnTo>
              </a:path>
            </a:pathLst>
          </a:custGeom>
          <a:ln w="13969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2" name="object 62"/>
          <p:cNvSpPr/>
          <p:nvPr/>
        </p:nvSpPr>
        <p:spPr>
          <a:xfrm>
            <a:off x="3294485" y="5367477"/>
            <a:ext cx="56515" cy="55880"/>
          </a:xfrm>
          <a:custGeom>
            <a:avLst/>
            <a:gdLst/>
            <a:ahLst/>
            <a:cxnLst/>
            <a:rect l="l" t="t" r="r" b="b"/>
            <a:pathLst>
              <a:path w="56514" h="55879">
                <a:moveTo>
                  <a:pt x="0" y="55308"/>
                </a:moveTo>
                <a:lnTo>
                  <a:pt x="56299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3" name="object 63"/>
          <p:cNvSpPr/>
          <p:nvPr/>
        </p:nvSpPr>
        <p:spPr>
          <a:xfrm>
            <a:off x="3294485" y="5367477"/>
            <a:ext cx="56515" cy="55880"/>
          </a:xfrm>
          <a:custGeom>
            <a:avLst/>
            <a:gdLst/>
            <a:ahLst/>
            <a:cxnLst/>
            <a:rect l="l" t="t" r="r" b="b"/>
            <a:pathLst>
              <a:path w="56514" h="55879">
                <a:moveTo>
                  <a:pt x="56299" y="55308"/>
                </a:moveTo>
                <a:lnTo>
                  <a:pt x="0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4" name="object 64"/>
          <p:cNvSpPr/>
          <p:nvPr/>
        </p:nvSpPr>
        <p:spPr>
          <a:xfrm>
            <a:off x="2707732" y="5868199"/>
            <a:ext cx="223520" cy="113030"/>
          </a:xfrm>
          <a:custGeom>
            <a:avLst/>
            <a:gdLst/>
            <a:ahLst/>
            <a:cxnLst/>
            <a:rect l="l" t="t" r="r" b="b"/>
            <a:pathLst>
              <a:path w="223519" h="113029">
                <a:moveTo>
                  <a:pt x="0" y="0"/>
                </a:moveTo>
                <a:lnTo>
                  <a:pt x="223240" y="0"/>
                </a:lnTo>
                <a:lnTo>
                  <a:pt x="223240" y="112598"/>
                </a:lnTo>
                <a:lnTo>
                  <a:pt x="0" y="11259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5" name="object 65"/>
          <p:cNvSpPr/>
          <p:nvPr/>
        </p:nvSpPr>
        <p:spPr>
          <a:xfrm>
            <a:off x="2707732" y="5868199"/>
            <a:ext cx="223520" cy="113030"/>
          </a:xfrm>
          <a:custGeom>
            <a:avLst/>
            <a:gdLst/>
            <a:ahLst/>
            <a:cxnLst/>
            <a:rect l="l" t="t" r="r" b="b"/>
            <a:pathLst>
              <a:path w="223519" h="113029">
                <a:moveTo>
                  <a:pt x="0" y="0"/>
                </a:moveTo>
                <a:lnTo>
                  <a:pt x="223240" y="0"/>
                </a:lnTo>
                <a:lnTo>
                  <a:pt x="223240" y="112598"/>
                </a:lnTo>
                <a:lnTo>
                  <a:pt x="0" y="112598"/>
                </a:lnTo>
                <a:lnTo>
                  <a:pt x="0" y="0"/>
                </a:lnTo>
                <a:close/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6" name="object 66"/>
          <p:cNvSpPr/>
          <p:nvPr/>
        </p:nvSpPr>
        <p:spPr>
          <a:xfrm>
            <a:off x="3213484" y="5868199"/>
            <a:ext cx="223520" cy="113030"/>
          </a:xfrm>
          <a:custGeom>
            <a:avLst/>
            <a:gdLst/>
            <a:ahLst/>
            <a:cxnLst/>
            <a:rect l="l" t="t" r="r" b="b"/>
            <a:pathLst>
              <a:path w="223520" h="113029">
                <a:moveTo>
                  <a:pt x="0" y="0"/>
                </a:moveTo>
                <a:lnTo>
                  <a:pt x="223253" y="0"/>
                </a:lnTo>
                <a:lnTo>
                  <a:pt x="223253" y="112598"/>
                </a:lnTo>
                <a:lnTo>
                  <a:pt x="0" y="11259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7" name="object 67"/>
          <p:cNvSpPr/>
          <p:nvPr/>
        </p:nvSpPr>
        <p:spPr>
          <a:xfrm>
            <a:off x="3213484" y="5868199"/>
            <a:ext cx="223520" cy="113030"/>
          </a:xfrm>
          <a:custGeom>
            <a:avLst/>
            <a:gdLst/>
            <a:ahLst/>
            <a:cxnLst/>
            <a:rect l="l" t="t" r="r" b="b"/>
            <a:pathLst>
              <a:path w="223520" h="113029">
                <a:moveTo>
                  <a:pt x="0" y="0"/>
                </a:moveTo>
                <a:lnTo>
                  <a:pt x="223253" y="0"/>
                </a:lnTo>
                <a:lnTo>
                  <a:pt x="223253" y="112598"/>
                </a:lnTo>
                <a:lnTo>
                  <a:pt x="0" y="112598"/>
                </a:lnTo>
                <a:lnTo>
                  <a:pt x="0" y="0"/>
                </a:lnTo>
                <a:close/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8" name="object 68"/>
          <p:cNvSpPr/>
          <p:nvPr/>
        </p:nvSpPr>
        <p:spPr>
          <a:xfrm>
            <a:off x="2749210" y="5424753"/>
            <a:ext cx="71755" cy="549275"/>
          </a:xfrm>
          <a:custGeom>
            <a:avLst/>
            <a:gdLst/>
            <a:ahLst/>
            <a:cxnLst/>
            <a:rect l="l" t="t" r="r" b="b"/>
            <a:pathLst>
              <a:path w="71755" h="549275">
                <a:moveTo>
                  <a:pt x="71132" y="549059"/>
                </a:moveTo>
                <a:lnTo>
                  <a:pt x="71132" y="110566"/>
                </a:lnTo>
                <a:lnTo>
                  <a:pt x="0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9" name="object 69"/>
          <p:cNvSpPr/>
          <p:nvPr/>
        </p:nvSpPr>
        <p:spPr>
          <a:xfrm>
            <a:off x="3252016" y="5424753"/>
            <a:ext cx="71120" cy="559435"/>
          </a:xfrm>
          <a:custGeom>
            <a:avLst/>
            <a:gdLst/>
            <a:ahLst/>
            <a:cxnLst/>
            <a:rect l="l" t="t" r="r" b="b"/>
            <a:pathLst>
              <a:path w="71120" h="559435">
                <a:moveTo>
                  <a:pt x="0" y="0"/>
                </a:moveTo>
                <a:lnTo>
                  <a:pt x="71120" y="110566"/>
                </a:lnTo>
                <a:lnTo>
                  <a:pt x="71120" y="558939"/>
                </a:lnTo>
              </a:path>
            </a:pathLst>
          </a:custGeom>
          <a:ln w="13969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0" name="object 70"/>
          <p:cNvSpPr/>
          <p:nvPr/>
        </p:nvSpPr>
        <p:spPr>
          <a:xfrm>
            <a:off x="1669152" y="5488812"/>
            <a:ext cx="156210" cy="75209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1" name="object 71"/>
          <p:cNvSpPr/>
          <p:nvPr/>
        </p:nvSpPr>
        <p:spPr>
          <a:xfrm>
            <a:off x="2281304" y="5267997"/>
            <a:ext cx="35560" cy="63500"/>
          </a:xfrm>
          <a:custGeom>
            <a:avLst/>
            <a:gdLst/>
            <a:ahLst/>
            <a:cxnLst/>
            <a:rect l="l" t="t" r="r" b="b"/>
            <a:pathLst>
              <a:path w="35560" h="63500">
                <a:moveTo>
                  <a:pt x="17906" y="0"/>
                </a:moveTo>
                <a:lnTo>
                  <a:pt x="0" y="63195"/>
                </a:lnTo>
                <a:lnTo>
                  <a:pt x="17906" y="56019"/>
                </a:lnTo>
                <a:lnTo>
                  <a:pt x="33116" y="56019"/>
                </a:lnTo>
                <a:lnTo>
                  <a:pt x="17906" y="0"/>
                </a:lnTo>
                <a:close/>
              </a:path>
              <a:path w="35560" h="63500">
                <a:moveTo>
                  <a:pt x="33116" y="56019"/>
                </a:moveTo>
                <a:lnTo>
                  <a:pt x="17906" y="56019"/>
                </a:lnTo>
                <a:lnTo>
                  <a:pt x="35064" y="63195"/>
                </a:lnTo>
                <a:lnTo>
                  <a:pt x="33116" y="56019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2" name="object 72"/>
          <p:cNvSpPr/>
          <p:nvPr/>
        </p:nvSpPr>
        <p:spPr>
          <a:xfrm>
            <a:off x="2281304" y="5267997"/>
            <a:ext cx="35560" cy="63500"/>
          </a:xfrm>
          <a:custGeom>
            <a:avLst/>
            <a:gdLst/>
            <a:ahLst/>
            <a:cxnLst/>
            <a:rect l="l" t="t" r="r" b="b"/>
            <a:pathLst>
              <a:path w="35560" h="63500">
                <a:moveTo>
                  <a:pt x="17906" y="0"/>
                </a:moveTo>
                <a:lnTo>
                  <a:pt x="35064" y="63195"/>
                </a:lnTo>
                <a:lnTo>
                  <a:pt x="17906" y="56019"/>
                </a:lnTo>
                <a:lnTo>
                  <a:pt x="0" y="63195"/>
                </a:lnTo>
                <a:lnTo>
                  <a:pt x="17906" y="0"/>
                </a:lnTo>
                <a:close/>
              </a:path>
            </a:pathLst>
          </a:custGeom>
          <a:ln w="3175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3" name="object 73"/>
          <p:cNvSpPr/>
          <p:nvPr/>
        </p:nvSpPr>
        <p:spPr>
          <a:xfrm>
            <a:off x="2475144" y="5182044"/>
            <a:ext cx="76835" cy="88900"/>
          </a:xfrm>
          <a:custGeom>
            <a:avLst/>
            <a:gdLst/>
            <a:ahLst/>
            <a:cxnLst/>
            <a:rect l="l" t="t" r="r" b="b"/>
            <a:pathLst>
              <a:path w="76835" h="88900">
                <a:moveTo>
                  <a:pt x="0" y="88353"/>
                </a:moveTo>
                <a:lnTo>
                  <a:pt x="76238" y="0"/>
                </a:lnTo>
              </a:path>
            </a:pathLst>
          </a:custGeom>
          <a:ln w="9525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4" name="object 74"/>
          <p:cNvSpPr/>
          <p:nvPr/>
        </p:nvSpPr>
        <p:spPr>
          <a:xfrm>
            <a:off x="2516572" y="5182044"/>
            <a:ext cx="76835" cy="88900"/>
          </a:xfrm>
          <a:custGeom>
            <a:avLst/>
            <a:gdLst/>
            <a:ahLst/>
            <a:cxnLst/>
            <a:rect l="l" t="t" r="r" b="b"/>
            <a:pathLst>
              <a:path w="76835" h="88900">
                <a:moveTo>
                  <a:pt x="0" y="88353"/>
                </a:moveTo>
                <a:lnTo>
                  <a:pt x="76225" y="0"/>
                </a:lnTo>
              </a:path>
            </a:pathLst>
          </a:custGeom>
          <a:ln w="9525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5" name="object 75"/>
          <p:cNvSpPr/>
          <p:nvPr/>
        </p:nvSpPr>
        <p:spPr>
          <a:xfrm>
            <a:off x="2557999" y="5182044"/>
            <a:ext cx="76835" cy="88900"/>
          </a:xfrm>
          <a:custGeom>
            <a:avLst/>
            <a:gdLst/>
            <a:ahLst/>
            <a:cxnLst/>
            <a:rect l="l" t="t" r="r" b="b"/>
            <a:pathLst>
              <a:path w="76835" h="88900">
                <a:moveTo>
                  <a:pt x="0" y="88353"/>
                </a:moveTo>
                <a:lnTo>
                  <a:pt x="76225" y="0"/>
                </a:lnTo>
              </a:path>
            </a:pathLst>
          </a:custGeom>
          <a:ln w="9525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6" name="object 76"/>
          <p:cNvSpPr/>
          <p:nvPr/>
        </p:nvSpPr>
        <p:spPr>
          <a:xfrm>
            <a:off x="1877216" y="5182044"/>
            <a:ext cx="76835" cy="88900"/>
          </a:xfrm>
          <a:custGeom>
            <a:avLst/>
            <a:gdLst/>
            <a:ahLst/>
            <a:cxnLst/>
            <a:rect l="l" t="t" r="r" b="b"/>
            <a:pathLst>
              <a:path w="76835" h="88900">
                <a:moveTo>
                  <a:pt x="0" y="88353"/>
                </a:moveTo>
                <a:lnTo>
                  <a:pt x="76225" y="0"/>
                </a:lnTo>
              </a:path>
            </a:pathLst>
          </a:custGeom>
          <a:ln w="9525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7" name="object 77"/>
          <p:cNvSpPr/>
          <p:nvPr/>
        </p:nvSpPr>
        <p:spPr>
          <a:xfrm>
            <a:off x="1918630" y="5182044"/>
            <a:ext cx="76835" cy="88900"/>
          </a:xfrm>
          <a:custGeom>
            <a:avLst/>
            <a:gdLst/>
            <a:ahLst/>
            <a:cxnLst/>
            <a:rect l="l" t="t" r="r" b="b"/>
            <a:pathLst>
              <a:path w="76835" h="88900">
                <a:moveTo>
                  <a:pt x="0" y="88353"/>
                </a:moveTo>
                <a:lnTo>
                  <a:pt x="76238" y="0"/>
                </a:lnTo>
              </a:path>
            </a:pathLst>
          </a:custGeom>
          <a:ln w="9525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8" name="object 78"/>
          <p:cNvSpPr/>
          <p:nvPr/>
        </p:nvSpPr>
        <p:spPr>
          <a:xfrm>
            <a:off x="1960058" y="5182044"/>
            <a:ext cx="76835" cy="88900"/>
          </a:xfrm>
          <a:custGeom>
            <a:avLst/>
            <a:gdLst/>
            <a:ahLst/>
            <a:cxnLst/>
            <a:rect l="l" t="t" r="r" b="b"/>
            <a:pathLst>
              <a:path w="76835" h="88900">
                <a:moveTo>
                  <a:pt x="0" y="88353"/>
                </a:moveTo>
                <a:lnTo>
                  <a:pt x="76225" y="0"/>
                </a:lnTo>
              </a:path>
            </a:pathLst>
          </a:custGeom>
          <a:ln w="9525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9" name="object 79"/>
          <p:cNvSpPr/>
          <p:nvPr/>
        </p:nvSpPr>
        <p:spPr>
          <a:xfrm>
            <a:off x="2051955" y="5269153"/>
            <a:ext cx="76835" cy="88900"/>
          </a:xfrm>
          <a:custGeom>
            <a:avLst/>
            <a:gdLst/>
            <a:ahLst/>
            <a:cxnLst/>
            <a:rect l="l" t="t" r="r" b="b"/>
            <a:pathLst>
              <a:path w="76835" h="88900">
                <a:moveTo>
                  <a:pt x="0" y="88366"/>
                </a:moveTo>
                <a:lnTo>
                  <a:pt x="76225" y="0"/>
                </a:lnTo>
              </a:path>
            </a:pathLst>
          </a:custGeom>
          <a:ln w="9525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0" name="object 80"/>
          <p:cNvSpPr/>
          <p:nvPr/>
        </p:nvSpPr>
        <p:spPr>
          <a:xfrm>
            <a:off x="2666965" y="5182044"/>
            <a:ext cx="76835" cy="88900"/>
          </a:xfrm>
          <a:custGeom>
            <a:avLst/>
            <a:gdLst/>
            <a:ahLst/>
            <a:cxnLst/>
            <a:rect l="l" t="t" r="r" b="b"/>
            <a:pathLst>
              <a:path w="76835" h="88900">
                <a:moveTo>
                  <a:pt x="0" y="88353"/>
                </a:moveTo>
                <a:lnTo>
                  <a:pt x="76225" y="0"/>
                </a:lnTo>
              </a:path>
            </a:pathLst>
          </a:custGeom>
          <a:ln w="9525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1" name="object 81"/>
          <p:cNvSpPr/>
          <p:nvPr/>
        </p:nvSpPr>
        <p:spPr>
          <a:xfrm>
            <a:off x="1412396" y="5210416"/>
            <a:ext cx="0" cy="163195"/>
          </a:xfrm>
          <a:custGeom>
            <a:avLst/>
            <a:gdLst/>
            <a:ahLst/>
            <a:cxnLst/>
            <a:rect l="l" t="t" r="r" b="b"/>
            <a:pathLst>
              <a:path w="0" h="163195">
                <a:moveTo>
                  <a:pt x="0" y="0"/>
                </a:moveTo>
                <a:lnTo>
                  <a:pt x="0" y="162979"/>
                </a:lnTo>
              </a:path>
            </a:pathLst>
          </a:custGeom>
          <a:ln w="1778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2" name="object 82"/>
          <p:cNvSpPr/>
          <p:nvPr/>
        </p:nvSpPr>
        <p:spPr>
          <a:xfrm>
            <a:off x="1405474" y="5371426"/>
            <a:ext cx="138430" cy="0"/>
          </a:xfrm>
          <a:custGeom>
            <a:avLst/>
            <a:gdLst/>
            <a:ahLst/>
            <a:cxnLst/>
            <a:rect l="l" t="t" r="r" b="b"/>
            <a:pathLst>
              <a:path w="138430" h="0">
                <a:moveTo>
                  <a:pt x="0" y="0"/>
                </a:moveTo>
                <a:lnTo>
                  <a:pt x="138290" y="0"/>
                </a:lnTo>
              </a:path>
            </a:pathLst>
          </a:custGeom>
          <a:ln w="1778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3" name="object 83"/>
          <p:cNvSpPr/>
          <p:nvPr/>
        </p:nvSpPr>
        <p:spPr>
          <a:xfrm>
            <a:off x="1817386" y="5525439"/>
            <a:ext cx="485140" cy="0"/>
          </a:xfrm>
          <a:custGeom>
            <a:avLst/>
            <a:gdLst/>
            <a:ahLst/>
            <a:cxnLst/>
            <a:rect l="l" t="t" r="r" b="b"/>
            <a:pathLst>
              <a:path w="485139" h="0">
                <a:moveTo>
                  <a:pt x="0" y="0"/>
                </a:moveTo>
                <a:lnTo>
                  <a:pt x="485063" y="0"/>
                </a:lnTo>
              </a:path>
            </a:pathLst>
          </a:custGeom>
          <a:ln w="13970">
            <a:solidFill>
              <a:srgbClr val="231F20"/>
            </a:solidFill>
            <a:prstDash val="sysDash"/>
          </a:ln>
        </p:spPr>
        <p:txBody>
          <a:bodyPr wrap="square" lIns="0" tIns="0" rIns="0" bIns="0" rtlCol="0"/>
          <a:lstStyle/>
          <a:p/>
        </p:txBody>
      </p:sp>
      <p:sp>
        <p:nvSpPr>
          <p:cNvPr id="84" name="object 84"/>
          <p:cNvSpPr/>
          <p:nvPr/>
        </p:nvSpPr>
        <p:spPr>
          <a:xfrm>
            <a:off x="2297509" y="5321045"/>
            <a:ext cx="0" cy="204470"/>
          </a:xfrm>
          <a:custGeom>
            <a:avLst/>
            <a:gdLst/>
            <a:ahLst/>
            <a:cxnLst/>
            <a:rect l="l" t="t" r="r" b="b"/>
            <a:pathLst>
              <a:path w="0" h="204470">
                <a:moveTo>
                  <a:pt x="0" y="0"/>
                </a:moveTo>
                <a:lnTo>
                  <a:pt x="0" y="204393"/>
                </a:lnTo>
              </a:path>
            </a:pathLst>
          </a:custGeom>
          <a:ln w="13970">
            <a:solidFill>
              <a:srgbClr val="231F20"/>
            </a:solidFill>
            <a:prstDash val="sysDash"/>
          </a:ln>
        </p:spPr>
        <p:txBody>
          <a:bodyPr wrap="square" lIns="0" tIns="0" rIns="0" bIns="0" rtlCol="0"/>
          <a:lstStyle/>
          <a:p/>
        </p:txBody>
      </p:sp>
      <p:sp>
        <p:nvSpPr>
          <p:cNvPr id="85" name="object 85"/>
          <p:cNvSpPr/>
          <p:nvPr/>
        </p:nvSpPr>
        <p:spPr>
          <a:xfrm>
            <a:off x="2090068" y="5226227"/>
            <a:ext cx="0" cy="151130"/>
          </a:xfrm>
          <a:custGeom>
            <a:avLst/>
            <a:gdLst/>
            <a:ahLst/>
            <a:cxnLst/>
            <a:rect l="l" t="t" r="r" b="b"/>
            <a:pathLst>
              <a:path w="0" h="151129">
                <a:moveTo>
                  <a:pt x="0" y="0"/>
                </a:moveTo>
                <a:lnTo>
                  <a:pt x="0" y="151028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6" name="object 86"/>
          <p:cNvSpPr/>
          <p:nvPr/>
        </p:nvSpPr>
        <p:spPr>
          <a:xfrm>
            <a:off x="3922919" y="5103659"/>
            <a:ext cx="403148" cy="23721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7" name="object 87"/>
          <p:cNvSpPr/>
          <p:nvPr/>
        </p:nvSpPr>
        <p:spPr>
          <a:xfrm>
            <a:off x="3949653" y="5370436"/>
            <a:ext cx="549275" cy="822325"/>
          </a:xfrm>
          <a:custGeom>
            <a:avLst/>
            <a:gdLst/>
            <a:ahLst/>
            <a:cxnLst/>
            <a:rect l="l" t="t" r="r" b="b"/>
            <a:pathLst>
              <a:path w="549275" h="822325">
                <a:moveTo>
                  <a:pt x="549020" y="624484"/>
                </a:moveTo>
                <a:lnTo>
                  <a:pt x="549020" y="821766"/>
                </a:lnTo>
                <a:lnTo>
                  <a:pt x="0" y="821766"/>
                </a:lnTo>
                <a:lnTo>
                  <a:pt x="0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8" name="object 88"/>
          <p:cNvSpPr/>
          <p:nvPr/>
        </p:nvSpPr>
        <p:spPr>
          <a:xfrm>
            <a:off x="4201531" y="5688431"/>
            <a:ext cx="297180" cy="179705"/>
          </a:xfrm>
          <a:custGeom>
            <a:avLst/>
            <a:gdLst/>
            <a:ahLst/>
            <a:cxnLst/>
            <a:rect l="l" t="t" r="r" b="b"/>
            <a:pathLst>
              <a:path w="297179" h="179704">
                <a:moveTo>
                  <a:pt x="0" y="0"/>
                </a:moveTo>
                <a:lnTo>
                  <a:pt x="297141" y="0"/>
                </a:lnTo>
                <a:lnTo>
                  <a:pt x="297141" y="179285"/>
                </a:lnTo>
              </a:path>
            </a:pathLst>
          </a:custGeom>
          <a:ln w="13969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9" name="object 89"/>
          <p:cNvSpPr/>
          <p:nvPr/>
        </p:nvSpPr>
        <p:spPr>
          <a:xfrm>
            <a:off x="4323045" y="5226227"/>
            <a:ext cx="309245" cy="0"/>
          </a:xfrm>
          <a:custGeom>
            <a:avLst/>
            <a:gdLst/>
            <a:ahLst/>
            <a:cxnLst/>
            <a:rect l="l" t="t" r="r" b="b"/>
            <a:pathLst>
              <a:path w="309245" h="0">
                <a:moveTo>
                  <a:pt x="0" y="0"/>
                </a:moveTo>
                <a:lnTo>
                  <a:pt x="309219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0" name="object 90"/>
          <p:cNvSpPr/>
          <p:nvPr/>
        </p:nvSpPr>
        <p:spPr>
          <a:xfrm>
            <a:off x="4207462" y="5333885"/>
            <a:ext cx="0" cy="513080"/>
          </a:xfrm>
          <a:custGeom>
            <a:avLst/>
            <a:gdLst/>
            <a:ahLst/>
            <a:cxnLst/>
            <a:rect l="l" t="t" r="r" b="b"/>
            <a:pathLst>
              <a:path w="0" h="513079">
                <a:moveTo>
                  <a:pt x="0" y="512597"/>
                </a:moveTo>
                <a:lnTo>
                  <a:pt x="0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1" name="object 91"/>
          <p:cNvSpPr/>
          <p:nvPr/>
        </p:nvSpPr>
        <p:spPr>
          <a:xfrm>
            <a:off x="4687586" y="5226227"/>
            <a:ext cx="1289050" cy="61594"/>
          </a:xfrm>
          <a:custGeom>
            <a:avLst/>
            <a:gdLst/>
            <a:ahLst/>
            <a:cxnLst/>
            <a:rect l="l" t="t" r="r" b="b"/>
            <a:pathLst>
              <a:path w="1289050" h="61595">
                <a:moveTo>
                  <a:pt x="0" y="61239"/>
                </a:moveTo>
                <a:lnTo>
                  <a:pt x="168909" y="0"/>
                </a:lnTo>
                <a:lnTo>
                  <a:pt x="1288529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2" name="object 92"/>
          <p:cNvSpPr/>
          <p:nvPr/>
        </p:nvSpPr>
        <p:spPr>
          <a:xfrm>
            <a:off x="4172156" y="6362102"/>
            <a:ext cx="69850" cy="0"/>
          </a:xfrm>
          <a:custGeom>
            <a:avLst/>
            <a:gdLst/>
            <a:ahLst/>
            <a:cxnLst/>
            <a:rect l="l" t="t" r="r" b="b"/>
            <a:pathLst>
              <a:path w="69850" h="0">
                <a:moveTo>
                  <a:pt x="0" y="0"/>
                </a:moveTo>
                <a:lnTo>
                  <a:pt x="69634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3" name="object 93"/>
          <p:cNvSpPr/>
          <p:nvPr/>
        </p:nvSpPr>
        <p:spPr>
          <a:xfrm>
            <a:off x="4137346" y="6334442"/>
            <a:ext cx="139700" cy="0"/>
          </a:xfrm>
          <a:custGeom>
            <a:avLst/>
            <a:gdLst/>
            <a:ahLst/>
            <a:cxnLst/>
            <a:rect l="l" t="t" r="r" b="b"/>
            <a:pathLst>
              <a:path w="139700" h="0">
                <a:moveTo>
                  <a:pt x="0" y="0"/>
                </a:moveTo>
                <a:lnTo>
                  <a:pt x="139268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4" name="object 94"/>
          <p:cNvSpPr txBox="1"/>
          <p:nvPr/>
        </p:nvSpPr>
        <p:spPr>
          <a:xfrm>
            <a:off x="1807659" y="5516894"/>
            <a:ext cx="218440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DDR</a:t>
            </a:r>
            <a:endParaRPr sz="700">
              <a:latin typeface="Arial"/>
              <a:cs typeface="Arial"/>
            </a:endParaRPr>
          </a:p>
        </p:txBody>
      </p:sp>
      <p:sp>
        <p:nvSpPr>
          <p:cNvPr id="95" name="object 95"/>
          <p:cNvSpPr txBox="1"/>
          <p:nvPr/>
        </p:nvSpPr>
        <p:spPr>
          <a:xfrm>
            <a:off x="5828899" y="6009948"/>
            <a:ext cx="380365" cy="24002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Tierra</a:t>
            </a:r>
            <a:r>
              <a:rPr dirty="0" sz="700" spc="-7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de  grupo</a:t>
            </a:r>
            <a:r>
              <a:rPr dirty="0" sz="700" spc="-3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2</a:t>
            </a:r>
            <a:endParaRPr sz="700">
              <a:latin typeface="Arial"/>
              <a:cs typeface="Arial"/>
            </a:endParaRPr>
          </a:p>
        </p:txBody>
      </p:sp>
      <p:sp>
        <p:nvSpPr>
          <p:cNvPr id="96" name="object 96"/>
          <p:cNvSpPr txBox="1"/>
          <p:nvPr/>
        </p:nvSpPr>
        <p:spPr>
          <a:xfrm>
            <a:off x="4882709" y="6009948"/>
            <a:ext cx="380365" cy="24002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Tierra</a:t>
            </a:r>
            <a:r>
              <a:rPr dirty="0" sz="700" spc="-7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de  grupo</a:t>
            </a:r>
            <a:r>
              <a:rPr dirty="0" sz="700" spc="-3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1</a:t>
            </a:r>
            <a:endParaRPr sz="700">
              <a:latin typeface="Arial"/>
              <a:cs typeface="Arial"/>
            </a:endParaRPr>
          </a:p>
        </p:txBody>
      </p:sp>
      <p:sp>
        <p:nvSpPr>
          <p:cNvPr id="97" name="object 97"/>
          <p:cNvSpPr/>
          <p:nvPr/>
        </p:nvSpPr>
        <p:spPr>
          <a:xfrm>
            <a:off x="4604617" y="5198554"/>
            <a:ext cx="55880" cy="56515"/>
          </a:xfrm>
          <a:custGeom>
            <a:avLst/>
            <a:gdLst/>
            <a:ahLst/>
            <a:cxnLst/>
            <a:rect l="l" t="t" r="r" b="b"/>
            <a:pathLst>
              <a:path w="55879" h="56514">
                <a:moveTo>
                  <a:pt x="55308" y="56311"/>
                </a:moveTo>
                <a:lnTo>
                  <a:pt x="0" y="0"/>
                </a:lnTo>
              </a:path>
            </a:pathLst>
          </a:custGeom>
          <a:ln w="13969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8" name="object 98"/>
          <p:cNvSpPr/>
          <p:nvPr/>
        </p:nvSpPr>
        <p:spPr>
          <a:xfrm>
            <a:off x="4604617" y="5198554"/>
            <a:ext cx="55880" cy="56515"/>
          </a:xfrm>
          <a:custGeom>
            <a:avLst/>
            <a:gdLst/>
            <a:ahLst/>
            <a:cxnLst/>
            <a:rect l="l" t="t" r="r" b="b"/>
            <a:pathLst>
              <a:path w="55879" h="56514">
                <a:moveTo>
                  <a:pt x="55308" y="0"/>
                </a:moveTo>
                <a:lnTo>
                  <a:pt x="0" y="56311"/>
                </a:lnTo>
              </a:path>
            </a:pathLst>
          </a:custGeom>
          <a:ln w="13969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9" name="object 99"/>
          <p:cNvSpPr/>
          <p:nvPr/>
        </p:nvSpPr>
        <p:spPr>
          <a:xfrm>
            <a:off x="4207462" y="5989713"/>
            <a:ext cx="0" cy="340995"/>
          </a:xfrm>
          <a:custGeom>
            <a:avLst/>
            <a:gdLst/>
            <a:ahLst/>
            <a:cxnLst/>
            <a:rect l="l" t="t" r="r" b="b"/>
            <a:pathLst>
              <a:path w="0" h="340995">
                <a:moveTo>
                  <a:pt x="0" y="340791"/>
                </a:moveTo>
                <a:lnTo>
                  <a:pt x="0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0" name="object 100"/>
          <p:cNvSpPr/>
          <p:nvPr/>
        </p:nvSpPr>
        <p:spPr>
          <a:xfrm>
            <a:off x="4459481" y="5893333"/>
            <a:ext cx="69329" cy="6797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1" name="object 101"/>
          <p:cNvSpPr txBox="1"/>
          <p:nvPr/>
        </p:nvSpPr>
        <p:spPr>
          <a:xfrm>
            <a:off x="4594635" y="5860674"/>
            <a:ext cx="173990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CPI</a:t>
            </a:r>
            <a:endParaRPr sz="700">
              <a:latin typeface="Arial"/>
              <a:cs typeface="Arial"/>
            </a:endParaRPr>
          </a:p>
        </p:txBody>
      </p:sp>
      <p:sp>
        <p:nvSpPr>
          <p:cNvPr id="102" name="object 102"/>
          <p:cNvSpPr/>
          <p:nvPr/>
        </p:nvSpPr>
        <p:spPr>
          <a:xfrm>
            <a:off x="4443352" y="5764478"/>
            <a:ext cx="114935" cy="326390"/>
          </a:xfrm>
          <a:custGeom>
            <a:avLst/>
            <a:gdLst/>
            <a:ahLst/>
            <a:cxnLst/>
            <a:rect l="l" t="t" r="r" b="b"/>
            <a:pathLst>
              <a:path w="114935" h="326389">
                <a:moveTo>
                  <a:pt x="0" y="325983"/>
                </a:moveTo>
                <a:lnTo>
                  <a:pt x="114604" y="325983"/>
                </a:lnTo>
                <a:lnTo>
                  <a:pt x="114604" y="0"/>
                </a:lnTo>
                <a:lnTo>
                  <a:pt x="0" y="0"/>
                </a:lnTo>
                <a:lnTo>
                  <a:pt x="0" y="325983"/>
                </a:lnTo>
                <a:close/>
              </a:path>
            </a:pathLst>
          </a:custGeom>
          <a:ln w="12699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3" name="object 103"/>
          <p:cNvSpPr/>
          <p:nvPr/>
        </p:nvSpPr>
        <p:spPr>
          <a:xfrm>
            <a:off x="4166194" y="5937878"/>
            <a:ext cx="72059" cy="12834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4" name="object 104"/>
          <p:cNvSpPr/>
          <p:nvPr/>
        </p:nvSpPr>
        <p:spPr>
          <a:xfrm>
            <a:off x="4166194" y="5769946"/>
            <a:ext cx="72059" cy="12835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5" name="object 105"/>
          <p:cNvSpPr/>
          <p:nvPr/>
        </p:nvSpPr>
        <p:spPr>
          <a:xfrm>
            <a:off x="4186723" y="5670651"/>
            <a:ext cx="36195" cy="35560"/>
          </a:xfrm>
          <a:custGeom>
            <a:avLst/>
            <a:gdLst/>
            <a:ahLst/>
            <a:cxnLst/>
            <a:rect l="l" t="t" r="r" b="b"/>
            <a:pathLst>
              <a:path w="36195" h="35560">
                <a:moveTo>
                  <a:pt x="26670" y="0"/>
                </a:moveTo>
                <a:lnTo>
                  <a:pt x="8890" y="0"/>
                </a:lnTo>
                <a:lnTo>
                  <a:pt x="0" y="8877"/>
                </a:lnTo>
                <a:lnTo>
                  <a:pt x="0" y="26657"/>
                </a:lnTo>
                <a:lnTo>
                  <a:pt x="8890" y="35559"/>
                </a:lnTo>
                <a:lnTo>
                  <a:pt x="26670" y="35559"/>
                </a:lnTo>
                <a:lnTo>
                  <a:pt x="35572" y="26657"/>
                </a:lnTo>
                <a:lnTo>
                  <a:pt x="35572" y="8877"/>
                </a:lnTo>
                <a:lnTo>
                  <a:pt x="26670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6" name="object 106"/>
          <p:cNvSpPr/>
          <p:nvPr/>
        </p:nvSpPr>
        <p:spPr>
          <a:xfrm>
            <a:off x="4186723" y="5670651"/>
            <a:ext cx="36195" cy="35560"/>
          </a:xfrm>
          <a:custGeom>
            <a:avLst/>
            <a:gdLst/>
            <a:ahLst/>
            <a:cxnLst/>
            <a:rect l="l" t="t" r="r" b="b"/>
            <a:pathLst>
              <a:path w="36195" h="35560">
                <a:moveTo>
                  <a:pt x="0" y="17779"/>
                </a:moveTo>
                <a:lnTo>
                  <a:pt x="0" y="8877"/>
                </a:lnTo>
                <a:lnTo>
                  <a:pt x="8890" y="0"/>
                </a:lnTo>
                <a:lnTo>
                  <a:pt x="17792" y="0"/>
                </a:lnTo>
                <a:lnTo>
                  <a:pt x="26670" y="0"/>
                </a:lnTo>
                <a:lnTo>
                  <a:pt x="35572" y="8877"/>
                </a:lnTo>
                <a:lnTo>
                  <a:pt x="35572" y="17779"/>
                </a:lnTo>
                <a:lnTo>
                  <a:pt x="35572" y="26657"/>
                </a:lnTo>
                <a:lnTo>
                  <a:pt x="26670" y="35559"/>
                </a:lnTo>
                <a:lnTo>
                  <a:pt x="17792" y="35559"/>
                </a:lnTo>
                <a:lnTo>
                  <a:pt x="8890" y="35559"/>
                </a:lnTo>
                <a:lnTo>
                  <a:pt x="0" y="26657"/>
                </a:lnTo>
                <a:lnTo>
                  <a:pt x="0" y="17779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7" name="object 107"/>
          <p:cNvSpPr/>
          <p:nvPr/>
        </p:nvSpPr>
        <p:spPr>
          <a:xfrm>
            <a:off x="4186723" y="6171463"/>
            <a:ext cx="36195" cy="35560"/>
          </a:xfrm>
          <a:custGeom>
            <a:avLst/>
            <a:gdLst/>
            <a:ahLst/>
            <a:cxnLst/>
            <a:rect l="l" t="t" r="r" b="b"/>
            <a:pathLst>
              <a:path w="36195" h="35560">
                <a:moveTo>
                  <a:pt x="26670" y="0"/>
                </a:moveTo>
                <a:lnTo>
                  <a:pt x="8890" y="0"/>
                </a:lnTo>
                <a:lnTo>
                  <a:pt x="0" y="8889"/>
                </a:lnTo>
                <a:lnTo>
                  <a:pt x="0" y="26657"/>
                </a:lnTo>
                <a:lnTo>
                  <a:pt x="8890" y="35559"/>
                </a:lnTo>
                <a:lnTo>
                  <a:pt x="26670" y="35559"/>
                </a:lnTo>
                <a:lnTo>
                  <a:pt x="35572" y="26657"/>
                </a:lnTo>
                <a:lnTo>
                  <a:pt x="35572" y="8889"/>
                </a:lnTo>
                <a:lnTo>
                  <a:pt x="26670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8" name="object 108"/>
          <p:cNvSpPr/>
          <p:nvPr/>
        </p:nvSpPr>
        <p:spPr>
          <a:xfrm>
            <a:off x="4186723" y="6171463"/>
            <a:ext cx="36195" cy="35560"/>
          </a:xfrm>
          <a:custGeom>
            <a:avLst/>
            <a:gdLst/>
            <a:ahLst/>
            <a:cxnLst/>
            <a:rect l="l" t="t" r="r" b="b"/>
            <a:pathLst>
              <a:path w="36195" h="35560">
                <a:moveTo>
                  <a:pt x="0" y="17779"/>
                </a:moveTo>
                <a:lnTo>
                  <a:pt x="0" y="8889"/>
                </a:lnTo>
                <a:lnTo>
                  <a:pt x="8890" y="0"/>
                </a:lnTo>
                <a:lnTo>
                  <a:pt x="17792" y="0"/>
                </a:lnTo>
                <a:lnTo>
                  <a:pt x="26670" y="0"/>
                </a:lnTo>
                <a:lnTo>
                  <a:pt x="35572" y="8889"/>
                </a:lnTo>
                <a:lnTo>
                  <a:pt x="35572" y="17779"/>
                </a:lnTo>
                <a:lnTo>
                  <a:pt x="35572" y="26657"/>
                </a:lnTo>
                <a:lnTo>
                  <a:pt x="26670" y="35559"/>
                </a:lnTo>
                <a:lnTo>
                  <a:pt x="17792" y="35559"/>
                </a:lnTo>
                <a:lnTo>
                  <a:pt x="8890" y="35559"/>
                </a:lnTo>
                <a:lnTo>
                  <a:pt x="0" y="26657"/>
                </a:lnTo>
                <a:lnTo>
                  <a:pt x="0" y="17779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9" name="object 109"/>
          <p:cNvSpPr/>
          <p:nvPr/>
        </p:nvSpPr>
        <p:spPr>
          <a:xfrm>
            <a:off x="5243287" y="6362102"/>
            <a:ext cx="69850" cy="0"/>
          </a:xfrm>
          <a:custGeom>
            <a:avLst/>
            <a:gdLst/>
            <a:ahLst/>
            <a:cxnLst/>
            <a:rect l="l" t="t" r="r" b="b"/>
            <a:pathLst>
              <a:path w="69850" h="0">
                <a:moveTo>
                  <a:pt x="0" y="0"/>
                </a:moveTo>
                <a:lnTo>
                  <a:pt x="69621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0" name="object 110"/>
          <p:cNvSpPr/>
          <p:nvPr/>
        </p:nvSpPr>
        <p:spPr>
          <a:xfrm>
            <a:off x="5208451" y="6334442"/>
            <a:ext cx="139700" cy="0"/>
          </a:xfrm>
          <a:custGeom>
            <a:avLst/>
            <a:gdLst/>
            <a:ahLst/>
            <a:cxnLst/>
            <a:rect l="l" t="t" r="r" b="b"/>
            <a:pathLst>
              <a:path w="139700" h="0">
                <a:moveTo>
                  <a:pt x="0" y="0"/>
                </a:moveTo>
                <a:lnTo>
                  <a:pt x="139280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1" name="object 111"/>
          <p:cNvSpPr txBox="1"/>
          <p:nvPr/>
        </p:nvSpPr>
        <p:spPr>
          <a:xfrm>
            <a:off x="4555125" y="5594607"/>
            <a:ext cx="90170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N</a:t>
            </a:r>
            <a:endParaRPr sz="700">
              <a:latin typeface="Arial"/>
              <a:cs typeface="Arial"/>
            </a:endParaRPr>
          </a:p>
        </p:txBody>
      </p:sp>
      <p:sp>
        <p:nvSpPr>
          <p:cNvPr id="112" name="object 112"/>
          <p:cNvSpPr/>
          <p:nvPr/>
        </p:nvSpPr>
        <p:spPr>
          <a:xfrm>
            <a:off x="5278581" y="6189243"/>
            <a:ext cx="0" cy="141605"/>
          </a:xfrm>
          <a:custGeom>
            <a:avLst/>
            <a:gdLst/>
            <a:ahLst/>
            <a:cxnLst/>
            <a:rect l="l" t="t" r="r" b="b"/>
            <a:pathLst>
              <a:path w="0" h="141604">
                <a:moveTo>
                  <a:pt x="0" y="141262"/>
                </a:moveTo>
                <a:lnTo>
                  <a:pt x="0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3" name="object 113"/>
          <p:cNvSpPr/>
          <p:nvPr/>
        </p:nvSpPr>
        <p:spPr>
          <a:xfrm>
            <a:off x="5746068" y="6362102"/>
            <a:ext cx="69850" cy="0"/>
          </a:xfrm>
          <a:custGeom>
            <a:avLst/>
            <a:gdLst/>
            <a:ahLst/>
            <a:cxnLst/>
            <a:rect l="l" t="t" r="r" b="b"/>
            <a:pathLst>
              <a:path w="69850" h="0">
                <a:moveTo>
                  <a:pt x="0" y="0"/>
                </a:moveTo>
                <a:lnTo>
                  <a:pt x="69634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4" name="object 114"/>
          <p:cNvSpPr/>
          <p:nvPr/>
        </p:nvSpPr>
        <p:spPr>
          <a:xfrm>
            <a:off x="5711244" y="6334442"/>
            <a:ext cx="139700" cy="0"/>
          </a:xfrm>
          <a:custGeom>
            <a:avLst/>
            <a:gdLst/>
            <a:ahLst/>
            <a:cxnLst/>
            <a:rect l="l" t="t" r="r" b="b"/>
            <a:pathLst>
              <a:path w="139700" h="0">
                <a:moveTo>
                  <a:pt x="0" y="0"/>
                </a:moveTo>
                <a:lnTo>
                  <a:pt x="139280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5" name="object 115"/>
          <p:cNvSpPr/>
          <p:nvPr/>
        </p:nvSpPr>
        <p:spPr>
          <a:xfrm>
            <a:off x="5781374" y="6189243"/>
            <a:ext cx="0" cy="141605"/>
          </a:xfrm>
          <a:custGeom>
            <a:avLst/>
            <a:gdLst/>
            <a:ahLst/>
            <a:cxnLst/>
            <a:rect l="l" t="t" r="r" b="b"/>
            <a:pathLst>
              <a:path w="0" h="141604">
                <a:moveTo>
                  <a:pt x="0" y="141262"/>
                </a:moveTo>
                <a:lnTo>
                  <a:pt x="0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6" name="object 116"/>
          <p:cNvSpPr/>
          <p:nvPr/>
        </p:nvSpPr>
        <p:spPr>
          <a:xfrm>
            <a:off x="5762590" y="5205475"/>
            <a:ext cx="36195" cy="35560"/>
          </a:xfrm>
          <a:custGeom>
            <a:avLst/>
            <a:gdLst/>
            <a:ahLst/>
            <a:cxnLst/>
            <a:rect l="l" t="t" r="r" b="b"/>
            <a:pathLst>
              <a:path w="36195" h="35560">
                <a:moveTo>
                  <a:pt x="26695" y="0"/>
                </a:moveTo>
                <a:lnTo>
                  <a:pt x="8902" y="0"/>
                </a:lnTo>
                <a:lnTo>
                  <a:pt x="0" y="8890"/>
                </a:lnTo>
                <a:lnTo>
                  <a:pt x="0" y="26670"/>
                </a:lnTo>
                <a:lnTo>
                  <a:pt x="8902" y="35560"/>
                </a:lnTo>
                <a:lnTo>
                  <a:pt x="26695" y="35560"/>
                </a:lnTo>
                <a:lnTo>
                  <a:pt x="35572" y="26670"/>
                </a:lnTo>
                <a:lnTo>
                  <a:pt x="35572" y="8890"/>
                </a:lnTo>
                <a:lnTo>
                  <a:pt x="26695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7" name="object 117"/>
          <p:cNvSpPr/>
          <p:nvPr/>
        </p:nvSpPr>
        <p:spPr>
          <a:xfrm>
            <a:off x="5762590" y="5205475"/>
            <a:ext cx="36195" cy="35560"/>
          </a:xfrm>
          <a:custGeom>
            <a:avLst/>
            <a:gdLst/>
            <a:ahLst/>
            <a:cxnLst/>
            <a:rect l="l" t="t" r="r" b="b"/>
            <a:pathLst>
              <a:path w="36195" h="35560">
                <a:moveTo>
                  <a:pt x="0" y="17767"/>
                </a:moveTo>
                <a:lnTo>
                  <a:pt x="0" y="8890"/>
                </a:lnTo>
                <a:lnTo>
                  <a:pt x="8902" y="0"/>
                </a:lnTo>
                <a:lnTo>
                  <a:pt x="17792" y="0"/>
                </a:lnTo>
                <a:lnTo>
                  <a:pt x="26695" y="0"/>
                </a:lnTo>
                <a:lnTo>
                  <a:pt x="35572" y="8890"/>
                </a:lnTo>
                <a:lnTo>
                  <a:pt x="35572" y="17767"/>
                </a:lnTo>
                <a:lnTo>
                  <a:pt x="35572" y="26670"/>
                </a:lnTo>
                <a:lnTo>
                  <a:pt x="26695" y="35560"/>
                </a:lnTo>
                <a:lnTo>
                  <a:pt x="17792" y="35560"/>
                </a:lnTo>
                <a:lnTo>
                  <a:pt x="8902" y="35560"/>
                </a:lnTo>
                <a:lnTo>
                  <a:pt x="0" y="26670"/>
                </a:lnTo>
                <a:lnTo>
                  <a:pt x="0" y="17767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8" name="object 118"/>
          <p:cNvSpPr/>
          <p:nvPr/>
        </p:nvSpPr>
        <p:spPr>
          <a:xfrm>
            <a:off x="5260800" y="5204497"/>
            <a:ext cx="35560" cy="35560"/>
          </a:xfrm>
          <a:custGeom>
            <a:avLst/>
            <a:gdLst/>
            <a:ahLst/>
            <a:cxnLst/>
            <a:rect l="l" t="t" r="r" b="b"/>
            <a:pathLst>
              <a:path w="35560" h="35560">
                <a:moveTo>
                  <a:pt x="26670" y="0"/>
                </a:moveTo>
                <a:lnTo>
                  <a:pt x="8890" y="0"/>
                </a:lnTo>
                <a:lnTo>
                  <a:pt x="0" y="8877"/>
                </a:lnTo>
                <a:lnTo>
                  <a:pt x="0" y="26657"/>
                </a:lnTo>
                <a:lnTo>
                  <a:pt x="8890" y="35547"/>
                </a:lnTo>
                <a:lnTo>
                  <a:pt x="26670" y="35547"/>
                </a:lnTo>
                <a:lnTo>
                  <a:pt x="35560" y="26657"/>
                </a:lnTo>
                <a:lnTo>
                  <a:pt x="35560" y="8877"/>
                </a:lnTo>
                <a:lnTo>
                  <a:pt x="26670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9" name="object 119"/>
          <p:cNvSpPr/>
          <p:nvPr/>
        </p:nvSpPr>
        <p:spPr>
          <a:xfrm>
            <a:off x="5260800" y="5204497"/>
            <a:ext cx="35560" cy="35560"/>
          </a:xfrm>
          <a:custGeom>
            <a:avLst/>
            <a:gdLst/>
            <a:ahLst/>
            <a:cxnLst/>
            <a:rect l="l" t="t" r="r" b="b"/>
            <a:pathLst>
              <a:path w="35560" h="35560">
                <a:moveTo>
                  <a:pt x="0" y="17767"/>
                </a:moveTo>
                <a:lnTo>
                  <a:pt x="0" y="8877"/>
                </a:lnTo>
                <a:lnTo>
                  <a:pt x="8890" y="0"/>
                </a:lnTo>
                <a:lnTo>
                  <a:pt x="17780" y="0"/>
                </a:lnTo>
                <a:lnTo>
                  <a:pt x="26670" y="0"/>
                </a:lnTo>
                <a:lnTo>
                  <a:pt x="35560" y="8877"/>
                </a:lnTo>
                <a:lnTo>
                  <a:pt x="35560" y="17767"/>
                </a:lnTo>
                <a:lnTo>
                  <a:pt x="35560" y="26657"/>
                </a:lnTo>
                <a:lnTo>
                  <a:pt x="26670" y="35547"/>
                </a:lnTo>
                <a:lnTo>
                  <a:pt x="17780" y="35547"/>
                </a:lnTo>
                <a:lnTo>
                  <a:pt x="8890" y="35547"/>
                </a:lnTo>
                <a:lnTo>
                  <a:pt x="0" y="26657"/>
                </a:lnTo>
                <a:lnTo>
                  <a:pt x="0" y="17767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0" name="object 120"/>
          <p:cNvSpPr/>
          <p:nvPr/>
        </p:nvSpPr>
        <p:spPr>
          <a:xfrm>
            <a:off x="5278581" y="5221287"/>
            <a:ext cx="0" cy="173990"/>
          </a:xfrm>
          <a:custGeom>
            <a:avLst/>
            <a:gdLst/>
            <a:ahLst/>
            <a:cxnLst/>
            <a:rect l="l" t="t" r="r" b="b"/>
            <a:pathLst>
              <a:path w="0" h="173989">
                <a:moveTo>
                  <a:pt x="0" y="0"/>
                </a:moveTo>
                <a:lnTo>
                  <a:pt x="0" y="173837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1" name="object 121"/>
          <p:cNvSpPr/>
          <p:nvPr/>
        </p:nvSpPr>
        <p:spPr>
          <a:xfrm>
            <a:off x="5781374" y="5225236"/>
            <a:ext cx="0" cy="170180"/>
          </a:xfrm>
          <a:custGeom>
            <a:avLst/>
            <a:gdLst/>
            <a:ahLst/>
            <a:cxnLst/>
            <a:rect l="l" t="t" r="r" b="b"/>
            <a:pathLst>
              <a:path w="0" h="170179">
                <a:moveTo>
                  <a:pt x="0" y="0"/>
                </a:moveTo>
                <a:lnTo>
                  <a:pt x="0" y="169887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2" name="object 122"/>
          <p:cNvSpPr/>
          <p:nvPr/>
        </p:nvSpPr>
        <p:spPr>
          <a:xfrm>
            <a:off x="5249929" y="5367477"/>
            <a:ext cx="56515" cy="55880"/>
          </a:xfrm>
          <a:custGeom>
            <a:avLst/>
            <a:gdLst/>
            <a:ahLst/>
            <a:cxnLst/>
            <a:rect l="l" t="t" r="r" b="b"/>
            <a:pathLst>
              <a:path w="56514" h="55879">
                <a:moveTo>
                  <a:pt x="0" y="55308"/>
                </a:moveTo>
                <a:lnTo>
                  <a:pt x="56311" y="0"/>
                </a:lnTo>
              </a:path>
            </a:pathLst>
          </a:custGeom>
          <a:ln w="13969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3" name="object 123"/>
          <p:cNvSpPr/>
          <p:nvPr/>
        </p:nvSpPr>
        <p:spPr>
          <a:xfrm>
            <a:off x="5249929" y="5367477"/>
            <a:ext cx="56515" cy="55880"/>
          </a:xfrm>
          <a:custGeom>
            <a:avLst/>
            <a:gdLst/>
            <a:ahLst/>
            <a:cxnLst/>
            <a:rect l="l" t="t" r="r" b="b"/>
            <a:pathLst>
              <a:path w="56514" h="55879">
                <a:moveTo>
                  <a:pt x="56311" y="55308"/>
                </a:moveTo>
                <a:lnTo>
                  <a:pt x="0" y="0"/>
                </a:lnTo>
              </a:path>
            </a:pathLst>
          </a:custGeom>
          <a:ln w="13969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4" name="object 124"/>
          <p:cNvSpPr/>
          <p:nvPr/>
        </p:nvSpPr>
        <p:spPr>
          <a:xfrm>
            <a:off x="5752722" y="5367477"/>
            <a:ext cx="56515" cy="55880"/>
          </a:xfrm>
          <a:custGeom>
            <a:avLst/>
            <a:gdLst/>
            <a:ahLst/>
            <a:cxnLst/>
            <a:rect l="l" t="t" r="r" b="b"/>
            <a:pathLst>
              <a:path w="56514" h="55879">
                <a:moveTo>
                  <a:pt x="0" y="55308"/>
                </a:moveTo>
                <a:lnTo>
                  <a:pt x="56299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5" name="object 125"/>
          <p:cNvSpPr/>
          <p:nvPr/>
        </p:nvSpPr>
        <p:spPr>
          <a:xfrm>
            <a:off x="5752722" y="5367477"/>
            <a:ext cx="56515" cy="55880"/>
          </a:xfrm>
          <a:custGeom>
            <a:avLst/>
            <a:gdLst/>
            <a:ahLst/>
            <a:cxnLst/>
            <a:rect l="l" t="t" r="r" b="b"/>
            <a:pathLst>
              <a:path w="56514" h="55879">
                <a:moveTo>
                  <a:pt x="56299" y="55308"/>
                </a:moveTo>
                <a:lnTo>
                  <a:pt x="0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6" name="object 126"/>
          <p:cNvSpPr/>
          <p:nvPr/>
        </p:nvSpPr>
        <p:spPr>
          <a:xfrm>
            <a:off x="5165969" y="5868199"/>
            <a:ext cx="223520" cy="113030"/>
          </a:xfrm>
          <a:custGeom>
            <a:avLst/>
            <a:gdLst/>
            <a:ahLst/>
            <a:cxnLst/>
            <a:rect l="l" t="t" r="r" b="b"/>
            <a:pathLst>
              <a:path w="223520" h="113029">
                <a:moveTo>
                  <a:pt x="0" y="0"/>
                </a:moveTo>
                <a:lnTo>
                  <a:pt x="223240" y="0"/>
                </a:lnTo>
                <a:lnTo>
                  <a:pt x="223240" y="112598"/>
                </a:lnTo>
                <a:lnTo>
                  <a:pt x="0" y="112598"/>
                </a:lnTo>
                <a:lnTo>
                  <a:pt x="0" y="0"/>
                </a:lnTo>
                <a:close/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7" name="object 127"/>
          <p:cNvSpPr/>
          <p:nvPr/>
        </p:nvSpPr>
        <p:spPr>
          <a:xfrm>
            <a:off x="5671722" y="5868199"/>
            <a:ext cx="223520" cy="113030"/>
          </a:xfrm>
          <a:custGeom>
            <a:avLst/>
            <a:gdLst/>
            <a:ahLst/>
            <a:cxnLst/>
            <a:rect l="l" t="t" r="r" b="b"/>
            <a:pathLst>
              <a:path w="223520" h="113029">
                <a:moveTo>
                  <a:pt x="0" y="0"/>
                </a:moveTo>
                <a:lnTo>
                  <a:pt x="223253" y="0"/>
                </a:lnTo>
                <a:lnTo>
                  <a:pt x="223253" y="112598"/>
                </a:lnTo>
                <a:lnTo>
                  <a:pt x="0" y="112598"/>
                </a:lnTo>
                <a:lnTo>
                  <a:pt x="0" y="0"/>
                </a:lnTo>
                <a:close/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8" name="object 128"/>
          <p:cNvSpPr/>
          <p:nvPr/>
        </p:nvSpPr>
        <p:spPr>
          <a:xfrm>
            <a:off x="5207448" y="5424753"/>
            <a:ext cx="71755" cy="549275"/>
          </a:xfrm>
          <a:custGeom>
            <a:avLst/>
            <a:gdLst/>
            <a:ahLst/>
            <a:cxnLst/>
            <a:rect l="l" t="t" r="r" b="b"/>
            <a:pathLst>
              <a:path w="71754" h="549275">
                <a:moveTo>
                  <a:pt x="71132" y="549059"/>
                </a:moveTo>
                <a:lnTo>
                  <a:pt x="71132" y="110566"/>
                </a:lnTo>
                <a:lnTo>
                  <a:pt x="0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9" name="object 129"/>
          <p:cNvSpPr/>
          <p:nvPr/>
        </p:nvSpPr>
        <p:spPr>
          <a:xfrm>
            <a:off x="5710254" y="5424753"/>
            <a:ext cx="71120" cy="559435"/>
          </a:xfrm>
          <a:custGeom>
            <a:avLst/>
            <a:gdLst/>
            <a:ahLst/>
            <a:cxnLst/>
            <a:rect l="l" t="t" r="r" b="b"/>
            <a:pathLst>
              <a:path w="71120" h="559435">
                <a:moveTo>
                  <a:pt x="0" y="0"/>
                </a:moveTo>
                <a:lnTo>
                  <a:pt x="71119" y="110566"/>
                </a:lnTo>
                <a:lnTo>
                  <a:pt x="71119" y="558939"/>
                </a:lnTo>
              </a:path>
            </a:pathLst>
          </a:custGeom>
          <a:ln w="13969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0" name="object 130"/>
          <p:cNvSpPr/>
          <p:nvPr/>
        </p:nvSpPr>
        <p:spPr>
          <a:xfrm>
            <a:off x="4127389" y="5488812"/>
            <a:ext cx="156210" cy="75209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1" name="object 131"/>
          <p:cNvSpPr/>
          <p:nvPr/>
        </p:nvSpPr>
        <p:spPr>
          <a:xfrm>
            <a:off x="4739542" y="5267997"/>
            <a:ext cx="35560" cy="63500"/>
          </a:xfrm>
          <a:custGeom>
            <a:avLst/>
            <a:gdLst/>
            <a:ahLst/>
            <a:cxnLst/>
            <a:rect l="l" t="t" r="r" b="b"/>
            <a:pathLst>
              <a:path w="35560" h="63500">
                <a:moveTo>
                  <a:pt x="17919" y="0"/>
                </a:moveTo>
                <a:lnTo>
                  <a:pt x="0" y="63195"/>
                </a:lnTo>
                <a:lnTo>
                  <a:pt x="17919" y="56019"/>
                </a:lnTo>
                <a:lnTo>
                  <a:pt x="33117" y="56019"/>
                </a:lnTo>
                <a:lnTo>
                  <a:pt x="17919" y="0"/>
                </a:lnTo>
                <a:close/>
              </a:path>
              <a:path w="35560" h="63500">
                <a:moveTo>
                  <a:pt x="33117" y="56019"/>
                </a:moveTo>
                <a:lnTo>
                  <a:pt x="17919" y="56019"/>
                </a:lnTo>
                <a:lnTo>
                  <a:pt x="35064" y="63195"/>
                </a:lnTo>
                <a:lnTo>
                  <a:pt x="33117" y="56019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2" name="object 132"/>
          <p:cNvSpPr/>
          <p:nvPr/>
        </p:nvSpPr>
        <p:spPr>
          <a:xfrm>
            <a:off x="4739542" y="5267997"/>
            <a:ext cx="35560" cy="63500"/>
          </a:xfrm>
          <a:custGeom>
            <a:avLst/>
            <a:gdLst/>
            <a:ahLst/>
            <a:cxnLst/>
            <a:rect l="l" t="t" r="r" b="b"/>
            <a:pathLst>
              <a:path w="35560" h="63500">
                <a:moveTo>
                  <a:pt x="17919" y="0"/>
                </a:moveTo>
                <a:lnTo>
                  <a:pt x="35064" y="63195"/>
                </a:lnTo>
                <a:lnTo>
                  <a:pt x="17919" y="56019"/>
                </a:lnTo>
                <a:lnTo>
                  <a:pt x="0" y="63195"/>
                </a:lnTo>
                <a:lnTo>
                  <a:pt x="17919" y="0"/>
                </a:lnTo>
                <a:close/>
              </a:path>
            </a:pathLst>
          </a:custGeom>
          <a:ln w="3175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3" name="object 133"/>
          <p:cNvSpPr txBox="1"/>
          <p:nvPr/>
        </p:nvSpPr>
        <p:spPr>
          <a:xfrm>
            <a:off x="4227808" y="5351819"/>
            <a:ext cx="218440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DDR</a:t>
            </a:r>
            <a:endParaRPr sz="700">
              <a:latin typeface="Arial"/>
              <a:cs typeface="Arial"/>
            </a:endParaRPr>
          </a:p>
        </p:txBody>
      </p:sp>
      <p:sp>
        <p:nvSpPr>
          <p:cNvPr id="134" name="object 134"/>
          <p:cNvSpPr/>
          <p:nvPr/>
        </p:nvSpPr>
        <p:spPr>
          <a:xfrm>
            <a:off x="4933382" y="5182044"/>
            <a:ext cx="76835" cy="88900"/>
          </a:xfrm>
          <a:custGeom>
            <a:avLst/>
            <a:gdLst/>
            <a:ahLst/>
            <a:cxnLst/>
            <a:rect l="l" t="t" r="r" b="b"/>
            <a:pathLst>
              <a:path w="76835" h="88900">
                <a:moveTo>
                  <a:pt x="0" y="88353"/>
                </a:moveTo>
                <a:lnTo>
                  <a:pt x="76225" y="0"/>
                </a:lnTo>
              </a:path>
            </a:pathLst>
          </a:custGeom>
          <a:ln w="9525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5" name="object 135"/>
          <p:cNvSpPr/>
          <p:nvPr/>
        </p:nvSpPr>
        <p:spPr>
          <a:xfrm>
            <a:off x="4974809" y="5182044"/>
            <a:ext cx="76835" cy="88900"/>
          </a:xfrm>
          <a:custGeom>
            <a:avLst/>
            <a:gdLst/>
            <a:ahLst/>
            <a:cxnLst/>
            <a:rect l="l" t="t" r="r" b="b"/>
            <a:pathLst>
              <a:path w="76835" h="88900">
                <a:moveTo>
                  <a:pt x="0" y="88353"/>
                </a:moveTo>
                <a:lnTo>
                  <a:pt x="76225" y="0"/>
                </a:lnTo>
              </a:path>
            </a:pathLst>
          </a:custGeom>
          <a:ln w="9525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6" name="object 136"/>
          <p:cNvSpPr/>
          <p:nvPr/>
        </p:nvSpPr>
        <p:spPr>
          <a:xfrm>
            <a:off x="5016237" y="5182044"/>
            <a:ext cx="76835" cy="88900"/>
          </a:xfrm>
          <a:custGeom>
            <a:avLst/>
            <a:gdLst/>
            <a:ahLst/>
            <a:cxnLst/>
            <a:rect l="l" t="t" r="r" b="b"/>
            <a:pathLst>
              <a:path w="76835" h="88900">
                <a:moveTo>
                  <a:pt x="0" y="88353"/>
                </a:moveTo>
                <a:lnTo>
                  <a:pt x="76225" y="0"/>
                </a:lnTo>
              </a:path>
            </a:pathLst>
          </a:custGeom>
          <a:ln w="9525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7" name="object 137"/>
          <p:cNvSpPr/>
          <p:nvPr/>
        </p:nvSpPr>
        <p:spPr>
          <a:xfrm>
            <a:off x="5125203" y="5182044"/>
            <a:ext cx="76835" cy="88900"/>
          </a:xfrm>
          <a:custGeom>
            <a:avLst/>
            <a:gdLst/>
            <a:ahLst/>
            <a:cxnLst/>
            <a:rect l="l" t="t" r="r" b="b"/>
            <a:pathLst>
              <a:path w="76835" h="88900">
                <a:moveTo>
                  <a:pt x="0" y="88353"/>
                </a:moveTo>
                <a:lnTo>
                  <a:pt x="76225" y="0"/>
                </a:lnTo>
              </a:path>
            </a:pathLst>
          </a:custGeom>
          <a:ln w="9525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8" name="object 138"/>
          <p:cNvSpPr/>
          <p:nvPr/>
        </p:nvSpPr>
        <p:spPr>
          <a:xfrm>
            <a:off x="3870633" y="5210416"/>
            <a:ext cx="0" cy="163195"/>
          </a:xfrm>
          <a:custGeom>
            <a:avLst/>
            <a:gdLst/>
            <a:ahLst/>
            <a:cxnLst/>
            <a:rect l="l" t="t" r="r" b="b"/>
            <a:pathLst>
              <a:path w="0" h="163195">
                <a:moveTo>
                  <a:pt x="0" y="0"/>
                </a:moveTo>
                <a:lnTo>
                  <a:pt x="0" y="162979"/>
                </a:lnTo>
              </a:path>
            </a:pathLst>
          </a:custGeom>
          <a:ln w="1778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9" name="object 139"/>
          <p:cNvSpPr/>
          <p:nvPr/>
        </p:nvSpPr>
        <p:spPr>
          <a:xfrm>
            <a:off x="3863725" y="5371426"/>
            <a:ext cx="138430" cy="0"/>
          </a:xfrm>
          <a:custGeom>
            <a:avLst/>
            <a:gdLst/>
            <a:ahLst/>
            <a:cxnLst/>
            <a:rect l="l" t="t" r="r" b="b"/>
            <a:pathLst>
              <a:path w="138429" h="0">
                <a:moveTo>
                  <a:pt x="0" y="0"/>
                </a:moveTo>
                <a:lnTo>
                  <a:pt x="138277" y="0"/>
                </a:lnTo>
              </a:path>
            </a:pathLst>
          </a:custGeom>
          <a:ln w="1778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0" name="object 140"/>
          <p:cNvSpPr/>
          <p:nvPr/>
        </p:nvSpPr>
        <p:spPr>
          <a:xfrm>
            <a:off x="4275623" y="5525439"/>
            <a:ext cx="485140" cy="0"/>
          </a:xfrm>
          <a:custGeom>
            <a:avLst/>
            <a:gdLst/>
            <a:ahLst/>
            <a:cxnLst/>
            <a:rect l="l" t="t" r="r" b="b"/>
            <a:pathLst>
              <a:path w="485139" h="0">
                <a:moveTo>
                  <a:pt x="0" y="0"/>
                </a:moveTo>
                <a:lnTo>
                  <a:pt x="485063" y="0"/>
                </a:lnTo>
              </a:path>
            </a:pathLst>
          </a:custGeom>
          <a:ln w="13970">
            <a:solidFill>
              <a:srgbClr val="231F20"/>
            </a:solidFill>
            <a:prstDash val="sysDash"/>
          </a:ln>
        </p:spPr>
        <p:txBody>
          <a:bodyPr wrap="square" lIns="0" tIns="0" rIns="0" bIns="0" rtlCol="0"/>
          <a:lstStyle/>
          <a:p/>
        </p:txBody>
      </p:sp>
      <p:sp>
        <p:nvSpPr>
          <p:cNvPr id="141" name="object 141"/>
          <p:cNvSpPr/>
          <p:nvPr/>
        </p:nvSpPr>
        <p:spPr>
          <a:xfrm>
            <a:off x="4755747" y="5321045"/>
            <a:ext cx="0" cy="204470"/>
          </a:xfrm>
          <a:custGeom>
            <a:avLst/>
            <a:gdLst/>
            <a:ahLst/>
            <a:cxnLst/>
            <a:rect l="l" t="t" r="r" b="b"/>
            <a:pathLst>
              <a:path w="0" h="204470">
                <a:moveTo>
                  <a:pt x="0" y="0"/>
                </a:moveTo>
                <a:lnTo>
                  <a:pt x="0" y="204393"/>
                </a:lnTo>
              </a:path>
            </a:pathLst>
          </a:custGeom>
          <a:ln w="13970">
            <a:solidFill>
              <a:srgbClr val="231F20"/>
            </a:solidFill>
            <a:prstDash val="sysDash"/>
          </a:ln>
        </p:spPr>
        <p:txBody>
          <a:bodyPr wrap="square" lIns="0" tIns="0" rIns="0" bIns="0" rtlCol="0"/>
          <a:lstStyle/>
          <a:p/>
        </p:txBody>
      </p:sp>
      <p:sp>
        <p:nvSpPr>
          <p:cNvPr id="142" name="object 142"/>
          <p:cNvSpPr/>
          <p:nvPr/>
        </p:nvSpPr>
        <p:spPr>
          <a:xfrm>
            <a:off x="5199498" y="5450236"/>
            <a:ext cx="232219" cy="193884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43" name="object 143"/>
          <p:cNvSpPr txBox="1"/>
          <p:nvPr/>
        </p:nvSpPr>
        <p:spPr>
          <a:xfrm>
            <a:off x="5324224" y="5631219"/>
            <a:ext cx="218440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DDR</a:t>
            </a:r>
            <a:endParaRPr sz="700">
              <a:latin typeface="Arial"/>
              <a:cs typeface="Arial"/>
            </a:endParaRPr>
          </a:p>
        </p:txBody>
      </p:sp>
      <p:sp>
        <p:nvSpPr>
          <p:cNvPr id="144" name="object 144"/>
          <p:cNvSpPr/>
          <p:nvPr/>
        </p:nvSpPr>
        <p:spPr>
          <a:xfrm>
            <a:off x="5707498" y="5450236"/>
            <a:ext cx="232219" cy="193884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45" name="object 145"/>
          <p:cNvSpPr/>
          <p:nvPr/>
        </p:nvSpPr>
        <p:spPr>
          <a:xfrm>
            <a:off x="4498674" y="5230736"/>
            <a:ext cx="0" cy="457834"/>
          </a:xfrm>
          <a:custGeom>
            <a:avLst/>
            <a:gdLst/>
            <a:ahLst/>
            <a:cxnLst/>
            <a:rect l="l" t="t" r="r" b="b"/>
            <a:pathLst>
              <a:path w="0" h="457835">
                <a:moveTo>
                  <a:pt x="0" y="0"/>
                </a:moveTo>
                <a:lnTo>
                  <a:pt x="0" y="457695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6" name="object 146"/>
          <p:cNvSpPr txBox="1"/>
          <p:nvPr/>
        </p:nvSpPr>
        <p:spPr>
          <a:xfrm>
            <a:off x="5832224" y="5631219"/>
            <a:ext cx="218440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DDR</a:t>
            </a:r>
            <a:endParaRPr sz="700">
              <a:latin typeface="Arial"/>
              <a:cs typeface="Arial"/>
            </a:endParaRPr>
          </a:p>
        </p:txBody>
      </p:sp>
      <p:sp>
        <p:nvSpPr>
          <p:cNvPr id="147" name="object 147"/>
          <p:cNvSpPr txBox="1"/>
          <p:nvPr/>
        </p:nvSpPr>
        <p:spPr>
          <a:xfrm>
            <a:off x="4112873" y="6402003"/>
            <a:ext cx="175895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700" spc="-5" i="1">
                <a:solidFill>
                  <a:srgbClr val="231F20"/>
                </a:solidFill>
                <a:latin typeface="Arial"/>
                <a:cs typeface="Arial"/>
              </a:rPr>
              <a:t>R</a:t>
            </a:r>
            <a:r>
              <a:rPr dirty="0" baseline="-16666" sz="750" spc="-7">
                <a:solidFill>
                  <a:srgbClr val="231F20"/>
                </a:solidFill>
                <a:latin typeface="Arial"/>
                <a:cs typeface="Arial"/>
              </a:rPr>
              <a:t>n</a:t>
            </a:r>
            <a:endParaRPr baseline="-16666" sz="750">
              <a:latin typeface="Arial"/>
              <a:cs typeface="Arial"/>
            </a:endParaRPr>
          </a:p>
        </p:txBody>
      </p:sp>
      <p:sp>
        <p:nvSpPr>
          <p:cNvPr id="148" name="object 148"/>
          <p:cNvSpPr txBox="1"/>
          <p:nvPr/>
        </p:nvSpPr>
        <p:spPr>
          <a:xfrm>
            <a:off x="1629233" y="6421028"/>
            <a:ext cx="4297680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63500">
              <a:lnSpc>
                <a:spcPct val="100000"/>
              </a:lnSpc>
              <a:spcBef>
                <a:spcPts val="100"/>
              </a:spcBef>
              <a:tabLst>
                <a:tab pos="1375410" algn="l"/>
                <a:tab pos="3589020" algn="l"/>
                <a:tab pos="4091304" algn="l"/>
              </a:tabLst>
            </a:pPr>
            <a:r>
              <a:rPr dirty="0" baseline="11904" sz="1050" spc="-7" i="1">
                <a:solidFill>
                  <a:srgbClr val="231F20"/>
                </a:solidFill>
                <a:latin typeface="Arial"/>
                <a:cs typeface="Arial"/>
              </a:rPr>
              <a:t>R</a:t>
            </a:r>
            <a:r>
              <a:rPr dirty="0" sz="500" spc="-5">
                <a:solidFill>
                  <a:srgbClr val="231F20"/>
                </a:solidFill>
                <a:latin typeface="Arial"/>
                <a:cs typeface="Arial"/>
              </a:rPr>
              <a:t>n	</a:t>
            </a:r>
            <a:r>
              <a:rPr dirty="0" baseline="11904" sz="1050" spc="-7" i="1">
                <a:solidFill>
                  <a:srgbClr val="231F20"/>
                </a:solidFill>
                <a:latin typeface="Arial"/>
                <a:cs typeface="Arial"/>
              </a:rPr>
              <a:t>R</a:t>
            </a:r>
            <a:r>
              <a:rPr dirty="0" sz="500" spc="-5">
                <a:solidFill>
                  <a:srgbClr val="231F20"/>
                </a:solidFill>
                <a:latin typeface="Arial"/>
                <a:cs typeface="Arial"/>
              </a:rPr>
              <a:t>A	</a:t>
            </a:r>
            <a:r>
              <a:rPr dirty="0" baseline="11904" sz="1050" spc="-7" i="1">
                <a:solidFill>
                  <a:srgbClr val="231F20"/>
                </a:solidFill>
                <a:latin typeface="Arial"/>
                <a:cs typeface="Arial"/>
              </a:rPr>
              <a:t>R</a:t>
            </a:r>
            <a:r>
              <a:rPr dirty="0" sz="500" spc="-5">
                <a:solidFill>
                  <a:srgbClr val="231F20"/>
                </a:solidFill>
                <a:latin typeface="Arial"/>
                <a:cs typeface="Arial"/>
              </a:rPr>
              <a:t>A1	</a:t>
            </a:r>
            <a:r>
              <a:rPr dirty="0" baseline="11904" sz="1050" spc="-7" i="1">
                <a:solidFill>
                  <a:srgbClr val="231F20"/>
                </a:solidFill>
                <a:latin typeface="Arial"/>
                <a:cs typeface="Arial"/>
              </a:rPr>
              <a:t>R</a:t>
            </a:r>
            <a:r>
              <a:rPr dirty="0" sz="500" spc="-5">
                <a:solidFill>
                  <a:srgbClr val="231F20"/>
                </a:solidFill>
                <a:latin typeface="Arial"/>
                <a:cs typeface="Arial"/>
              </a:rPr>
              <a:t>A2</a:t>
            </a:r>
            <a:endParaRPr sz="500">
              <a:latin typeface="Arial"/>
              <a:cs typeface="Arial"/>
            </a:endParaRPr>
          </a:p>
        </p:txBody>
      </p:sp>
      <p:sp>
        <p:nvSpPr>
          <p:cNvPr id="149" name="object 149"/>
          <p:cNvSpPr txBox="1"/>
          <p:nvPr/>
        </p:nvSpPr>
        <p:spPr>
          <a:xfrm>
            <a:off x="526926" y="6561835"/>
            <a:ext cx="5655945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 spc="-10" b="1" i="1">
                <a:solidFill>
                  <a:srgbClr val="009D57"/>
                </a:solidFill>
                <a:latin typeface="Arial"/>
                <a:cs typeface="Arial"/>
              </a:rPr>
              <a:t>Fig. </a:t>
            </a:r>
            <a:r>
              <a:rPr dirty="0" sz="700" spc="-15" b="1" i="1">
                <a:solidFill>
                  <a:srgbClr val="009D57"/>
                </a:solidFill>
                <a:latin typeface="Arial"/>
                <a:cs typeface="Arial"/>
              </a:rPr>
              <a:t>F20: </a:t>
            </a:r>
            <a:r>
              <a:rPr dirty="0" sz="700" spc="5" i="1">
                <a:solidFill>
                  <a:srgbClr val="231F20"/>
                </a:solidFill>
                <a:latin typeface="Arial"/>
                <a:cs typeface="Arial"/>
              </a:rPr>
              <a:t>Aplicación de </a:t>
            </a:r>
            <a:r>
              <a:rPr dirty="0" sz="700" spc="-20" i="1">
                <a:solidFill>
                  <a:srgbClr val="231F20"/>
                </a:solidFill>
                <a:latin typeface="Arial"/>
                <a:cs typeface="Arial"/>
              </a:rPr>
              <a:t>DDR </a:t>
            </a:r>
            <a:r>
              <a:rPr dirty="0" sz="700" spc="5" i="1">
                <a:solidFill>
                  <a:srgbClr val="231F20"/>
                </a:solidFill>
                <a:latin typeface="Arial"/>
                <a:cs typeface="Arial"/>
              </a:rPr>
              <a:t>cuando </a:t>
            </a:r>
            <a:r>
              <a:rPr dirty="0" sz="700" spc="-15" i="1">
                <a:solidFill>
                  <a:srgbClr val="231F20"/>
                </a:solidFill>
                <a:latin typeface="Arial"/>
                <a:cs typeface="Arial"/>
              </a:rPr>
              <a:t>las </a:t>
            </a:r>
            <a:r>
              <a:rPr dirty="0" sz="700" spc="-5" i="1">
                <a:solidFill>
                  <a:srgbClr val="231F20"/>
                </a:solidFill>
                <a:latin typeface="Arial"/>
                <a:cs typeface="Arial"/>
              </a:rPr>
              <a:t>partes </a:t>
            </a:r>
            <a:r>
              <a:rPr dirty="0" sz="700" spc="5" i="1">
                <a:solidFill>
                  <a:srgbClr val="231F20"/>
                </a:solidFill>
                <a:latin typeface="Arial"/>
                <a:cs typeface="Arial"/>
              </a:rPr>
              <a:t>conductoras </a:t>
            </a:r>
            <a:r>
              <a:rPr dirty="0" sz="700" spc="-5" i="1">
                <a:solidFill>
                  <a:srgbClr val="231F20"/>
                </a:solidFill>
                <a:latin typeface="Arial"/>
                <a:cs typeface="Arial"/>
              </a:rPr>
              <a:t>activas </a:t>
            </a:r>
            <a:r>
              <a:rPr dirty="0" sz="700" spc="-10" i="1">
                <a:solidFill>
                  <a:srgbClr val="231F20"/>
                </a:solidFill>
                <a:latin typeface="Arial"/>
                <a:cs typeface="Arial"/>
              </a:rPr>
              <a:t>están </a:t>
            </a:r>
            <a:r>
              <a:rPr dirty="0" sz="700" i="1">
                <a:solidFill>
                  <a:srgbClr val="231F20"/>
                </a:solidFill>
                <a:latin typeface="Arial"/>
                <a:cs typeface="Arial"/>
              </a:rPr>
              <a:t>conectadas </a:t>
            </a:r>
            <a:r>
              <a:rPr dirty="0" sz="700" spc="-30" i="1">
                <a:solidFill>
                  <a:srgbClr val="231F20"/>
                </a:solidFill>
                <a:latin typeface="Arial"/>
                <a:cs typeface="Arial"/>
              </a:rPr>
              <a:t>a </a:t>
            </a:r>
            <a:r>
              <a:rPr dirty="0" sz="700" spc="-5" i="1">
                <a:solidFill>
                  <a:srgbClr val="231F20"/>
                </a:solidFill>
                <a:latin typeface="Arial"/>
                <a:cs typeface="Arial"/>
              </a:rPr>
              <a:t>tierra </a:t>
            </a:r>
            <a:r>
              <a:rPr dirty="0" sz="700" i="1">
                <a:solidFill>
                  <a:srgbClr val="231F20"/>
                </a:solidFill>
                <a:latin typeface="Arial"/>
                <a:cs typeface="Arial"/>
              </a:rPr>
              <a:t>individualmente </a:t>
            </a:r>
            <a:r>
              <a:rPr dirty="0" sz="700" spc="10" i="1">
                <a:solidFill>
                  <a:srgbClr val="231F20"/>
                </a:solidFill>
                <a:latin typeface="Arial"/>
                <a:cs typeface="Arial"/>
              </a:rPr>
              <a:t>o por</a:t>
            </a:r>
            <a:r>
              <a:rPr dirty="0" sz="700" spc="70" i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 spc="5" i="1">
                <a:solidFill>
                  <a:srgbClr val="231F20"/>
                </a:solidFill>
                <a:latin typeface="Arial"/>
                <a:cs typeface="Arial"/>
              </a:rPr>
              <a:t>grupos </a:t>
            </a:r>
            <a:r>
              <a:rPr dirty="0" sz="700" spc="-10" i="1">
                <a:solidFill>
                  <a:srgbClr val="231F20"/>
                </a:solidFill>
                <a:latin typeface="Arial"/>
                <a:cs typeface="Arial"/>
              </a:rPr>
              <a:t>en </a:t>
            </a:r>
            <a:r>
              <a:rPr dirty="0" sz="700" spc="-5" i="1">
                <a:solidFill>
                  <a:srgbClr val="231F20"/>
                </a:solidFill>
                <a:latin typeface="Arial"/>
                <a:cs typeface="Arial"/>
              </a:rPr>
              <a:t>un esquema </a:t>
            </a:r>
            <a:r>
              <a:rPr dirty="0" sz="700" spc="-15" i="1">
                <a:solidFill>
                  <a:srgbClr val="231F20"/>
                </a:solidFill>
                <a:latin typeface="Arial"/>
                <a:cs typeface="Arial"/>
              </a:rPr>
              <a:t>IT.</a:t>
            </a:r>
            <a:endParaRPr sz="700">
              <a:latin typeface="Arial"/>
              <a:cs typeface="Arial"/>
            </a:endParaRPr>
          </a:p>
        </p:txBody>
      </p:sp>
      <p:sp>
        <p:nvSpPr>
          <p:cNvPr id="150" name="object 150"/>
          <p:cNvSpPr txBox="1"/>
          <p:nvPr/>
        </p:nvSpPr>
        <p:spPr>
          <a:xfrm>
            <a:off x="539499" y="7650860"/>
            <a:ext cx="2484120" cy="598170"/>
          </a:xfrm>
          <a:prstGeom prst="rect">
            <a:avLst/>
          </a:prstGeom>
          <a:solidFill>
            <a:srgbClr val="C8E4D3"/>
          </a:solidFill>
        </p:spPr>
        <p:txBody>
          <a:bodyPr wrap="square" lIns="0" tIns="12065" rIns="0" bIns="0" rtlCol="0" vert="horz">
            <a:spAutoFit/>
          </a:bodyPr>
          <a:lstStyle/>
          <a:p>
            <a:pPr marL="36195" marR="126364" indent="635">
              <a:lnSpc>
                <a:spcPct val="100000"/>
              </a:lnSpc>
              <a:spcBef>
                <a:spcPts val="95"/>
              </a:spcBef>
            </a:pPr>
            <a:r>
              <a:rPr dirty="0" sz="900" spc="-20" i="1">
                <a:solidFill>
                  <a:srgbClr val="231F20"/>
                </a:solidFill>
                <a:latin typeface="Arial"/>
                <a:cs typeface="Arial"/>
              </a:rPr>
              <a:t>La </a:t>
            </a:r>
            <a:r>
              <a:rPr dirty="0" sz="900" i="1">
                <a:solidFill>
                  <a:srgbClr val="231F20"/>
                </a:solidFill>
                <a:latin typeface="Arial"/>
                <a:cs typeface="Arial"/>
              </a:rPr>
              <a:t>tensión muy </a:t>
            </a:r>
            <a:r>
              <a:rPr dirty="0" sz="900" spc="-10" i="1">
                <a:solidFill>
                  <a:srgbClr val="231F20"/>
                </a:solidFill>
                <a:latin typeface="Arial"/>
                <a:cs typeface="Arial"/>
              </a:rPr>
              <a:t>baja </a:t>
            </a:r>
            <a:r>
              <a:rPr dirty="0" sz="900" spc="-20" i="1">
                <a:solidFill>
                  <a:srgbClr val="231F20"/>
                </a:solidFill>
                <a:latin typeface="Arial"/>
                <a:cs typeface="Arial"/>
              </a:rPr>
              <a:t>se </a:t>
            </a:r>
            <a:r>
              <a:rPr dirty="0" sz="900" spc="-10" i="1">
                <a:solidFill>
                  <a:srgbClr val="231F20"/>
                </a:solidFill>
                <a:latin typeface="Arial"/>
                <a:cs typeface="Arial"/>
              </a:rPr>
              <a:t>utiliza </a:t>
            </a:r>
            <a:r>
              <a:rPr dirty="0" sz="900" spc="5" i="1">
                <a:solidFill>
                  <a:srgbClr val="231F20"/>
                </a:solidFill>
                <a:latin typeface="Arial"/>
                <a:cs typeface="Arial"/>
              </a:rPr>
              <a:t>cuando </a:t>
            </a:r>
            <a:r>
              <a:rPr dirty="0" sz="900" spc="-5" i="1">
                <a:solidFill>
                  <a:srgbClr val="231F20"/>
                </a:solidFill>
                <a:latin typeface="Arial"/>
                <a:cs typeface="Arial"/>
              </a:rPr>
              <a:t>los  </a:t>
            </a:r>
            <a:r>
              <a:rPr dirty="0" sz="900" spc="-5" i="1">
                <a:solidFill>
                  <a:srgbClr val="231F20"/>
                </a:solidFill>
                <a:latin typeface="Arial"/>
                <a:cs typeface="Arial"/>
              </a:rPr>
              <a:t>riesgos son </a:t>
            </a:r>
            <a:r>
              <a:rPr dirty="0" sz="900" i="1">
                <a:solidFill>
                  <a:srgbClr val="231F20"/>
                </a:solidFill>
                <a:latin typeface="Arial"/>
                <a:cs typeface="Arial"/>
              </a:rPr>
              <a:t>muy </a:t>
            </a:r>
            <a:r>
              <a:rPr dirty="0" sz="900" spc="-10" i="1">
                <a:solidFill>
                  <a:srgbClr val="231F20"/>
                </a:solidFill>
                <a:latin typeface="Arial"/>
                <a:cs typeface="Arial"/>
              </a:rPr>
              <a:t>elevados: </a:t>
            </a:r>
            <a:r>
              <a:rPr dirty="0" sz="900" spc="-5" i="1">
                <a:solidFill>
                  <a:srgbClr val="231F20"/>
                </a:solidFill>
                <a:latin typeface="Arial"/>
                <a:cs typeface="Arial"/>
              </a:rPr>
              <a:t>piscinas, </a:t>
            </a:r>
            <a:r>
              <a:rPr dirty="0" sz="900" spc="-10" i="1">
                <a:solidFill>
                  <a:srgbClr val="231F20"/>
                </a:solidFill>
                <a:latin typeface="Arial"/>
                <a:cs typeface="Arial"/>
              </a:rPr>
              <a:t>lámparas  </a:t>
            </a:r>
            <a:r>
              <a:rPr dirty="0" sz="900" spc="5" i="1">
                <a:solidFill>
                  <a:srgbClr val="231F20"/>
                </a:solidFill>
                <a:latin typeface="Arial"/>
                <a:cs typeface="Arial"/>
              </a:rPr>
              <a:t>de bolsillo, </a:t>
            </a:r>
            <a:r>
              <a:rPr dirty="0" sz="900" spc="-5" i="1">
                <a:solidFill>
                  <a:srgbClr val="231F20"/>
                </a:solidFill>
                <a:latin typeface="Arial"/>
                <a:cs typeface="Arial"/>
              </a:rPr>
              <a:t>aparatos </a:t>
            </a:r>
            <a:r>
              <a:rPr dirty="0" sz="900" i="1">
                <a:solidFill>
                  <a:srgbClr val="231F20"/>
                </a:solidFill>
                <a:latin typeface="Arial"/>
                <a:cs typeface="Arial"/>
              </a:rPr>
              <a:t>portátiles </a:t>
            </a:r>
            <a:r>
              <a:rPr dirty="0" sz="900" spc="-10" i="1">
                <a:solidFill>
                  <a:srgbClr val="231F20"/>
                </a:solidFill>
                <a:latin typeface="Arial"/>
                <a:cs typeface="Arial"/>
              </a:rPr>
              <a:t>para </a:t>
            </a:r>
            <a:r>
              <a:rPr dirty="0" sz="900" spc="-5" i="1">
                <a:solidFill>
                  <a:srgbClr val="231F20"/>
                </a:solidFill>
                <a:latin typeface="Arial"/>
                <a:cs typeface="Arial"/>
              </a:rPr>
              <a:t>uso </a:t>
            </a:r>
            <a:r>
              <a:rPr dirty="0" sz="900" spc="-10" i="1">
                <a:solidFill>
                  <a:srgbClr val="231F20"/>
                </a:solidFill>
                <a:latin typeface="Arial"/>
                <a:cs typeface="Arial"/>
              </a:rPr>
              <a:t>en  </a:t>
            </a:r>
            <a:r>
              <a:rPr dirty="0" sz="900" spc="-5" i="1">
                <a:solidFill>
                  <a:srgbClr val="231F20"/>
                </a:solidFill>
                <a:latin typeface="Arial"/>
                <a:cs typeface="Arial"/>
              </a:rPr>
              <a:t>exterior, </a:t>
            </a:r>
            <a:r>
              <a:rPr dirty="0" sz="900" spc="10" i="1">
                <a:solidFill>
                  <a:srgbClr val="231F20"/>
                </a:solidFill>
                <a:latin typeface="Arial"/>
                <a:cs typeface="Arial"/>
              </a:rPr>
              <a:t>etc.</a:t>
            </a:r>
            <a:endParaRPr sz="900">
              <a:latin typeface="Arial"/>
              <a:cs typeface="Arial"/>
            </a:endParaRPr>
          </a:p>
        </p:txBody>
      </p:sp>
      <p:sp>
        <p:nvSpPr>
          <p:cNvPr id="151" name="object 151"/>
          <p:cNvSpPr txBox="1"/>
          <p:nvPr/>
        </p:nvSpPr>
        <p:spPr>
          <a:xfrm>
            <a:off x="3191107" y="6979538"/>
            <a:ext cx="3820795" cy="3251200"/>
          </a:xfrm>
          <a:prstGeom prst="rect">
            <a:avLst/>
          </a:prstGeom>
        </p:spPr>
        <p:txBody>
          <a:bodyPr wrap="square" lIns="0" tIns="21590" rIns="0" bIns="0" rtlCol="0" vert="horz">
            <a:spAutoFit/>
          </a:bodyPr>
          <a:lstStyle/>
          <a:p>
            <a:pPr marL="12700" marR="219075">
              <a:lnSpc>
                <a:spcPct val="95000"/>
              </a:lnSpc>
              <a:spcBef>
                <a:spcPts val="170"/>
              </a:spcBef>
            </a:pPr>
            <a:r>
              <a:rPr dirty="0" sz="1200" spc="-5" b="1">
                <a:solidFill>
                  <a:srgbClr val="231F20"/>
                </a:solidFill>
                <a:latin typeface="Arial"/>
                <a:cs typeface="Arial"/>
              </a:rPr>
              <a:t>3.5 </a:t>
            </a:r>
            <a:r>
              <a:rPr dirty="0" sz="1200" spc="10" b="1">
                <a:solidFill>
                  <a:srgbClr val="231F20"/>
                </a:solidFill>
                <a:latin typeface="Arial"/>
                <a:cs typeface="Arial"/>
              </a:rPr>
              <a:t>Medidas de </a:t>
            </a:r>
            <a:r>
              <a:rPr dirty="0" sz="1200" b="1">
                <a:solidFill>
                  <a:srgbClr val="231F20"/>
                </a:solidFill>
                <a:latin typeface="Arial"/>
                <a:cs typeface="Arial"/>
              </a:rPr>
              <a:t>protección </a:t>
            </a:r>
            <a:r>
              <a:rPr dirty="0" sz="1200" spc="5" b="1">
                <a:solidFill>
                  <a:srgbClr val="231F20"/>
                </a:solidFill>
                <a:latin typeface="Arial"/>
                <a:cs typeface="Arial"/>
              </a:rPr>
              <a:t>contra </a:t>
            </a:r>
            <a:r>
              <a:rPr dirty="0" sz="1200" spc="-20" b="1">
                <a:solidFill>
                  <a:srgbClr val="231F20"/>
                </a:solidFill>
                <a:latin typeface="Arial"/>
                <a:cs typeface="Arial"/>
              </a:rPr>
              <a:t>los </a:t>
            </a:r>
            <a:r>
              <a:rPr dirty="0" sz="1200" spc="5" b="1">
                <a:solidFill>
                  <a:srgbClr val="231F20"/>
                </a:solidFill>
                <a:latin typeface="Arial"/>
                <a:cs typeface="Arial"/>
              </a:rPr>
              <a:t>contactos  </a:t>
            </a:r>
            <a:r>
              <a:rPr dirty="0" sz="1200" b="1">
                <a:solidFill>
                  <a:srgbClr val="231F20"/>
                </a:solidFill>
                <a:latin typeface="Arial"/>
                <a:cs typeface="Arial"/>
              </a:rPr>
              <a:t>directos o </a:t>
            </a:r>
            <a:r>
              <a:rPr dirty="0" sz="1200" spc="-5" b="1">
                <a:solidFill>
                  <a:srgbClr val="231F20"/>
                </a:solidFill>
                <a:latin typeface="Arial"/>
                <a:cs typeface="Arial"/>
              </a:rPr>
              <a:t>indirectos </a:t>
            </a:r>
            <a:r>
              <a:rPr dirty="0" sz="1200" spc="-25" b="1">
                <a:solidFill>
                  <a:srgbClr val="231F20"/>
                </a:solidFill>
                <a:latin typeface="Arial"/>
                <a:cs typeface="Arial"/>
              </a:rPr>
              <a:t>sin </a:t>
            </a:r>
            <a:r>
              <a:rPr dirty="0" sz="1200" spc="-5" b="1">
                <a:solidFill>
                  <a:srgbClr val="231F20"/>
                </a:solidFill>
                <a:latin typeface="Arial"/>
                <a:cs typeface="Arial"/>
              </a:rPr>
              <a:t>desconexión </a:t>
            </a:r>
            <a:r>
              <a:rPr dirty="0" sz="1200" spc="10" b="1">
                <a:solidFill>
                  <a:srgbClr val="231F20"/>
                </a:solidFill>
                <a:latin typeface="Arial"/>
                <a:cs typeface="Arial"/>
              </a:rPr>
              <a:t>automática  de </a:t>
            </a:r>
            <a:r>
              <a:rPr dirty="0" sz="1200" spc="-5" b="1">
                <a:solidFill>
                  <a:srgbClr val="231F20"/>
                </a:solidFill>
                <a:latin typeface="Arial"/>
                <a:cs typeface="Arial"/>
              </a:rPr>
              <a:t>la</a:t>
            </a:r>
            <a:r>
              <a:rPr dirty="0" sz="1200" spc="-1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231F20"/>
                </a:solidFill>
                <a:latin typeface="Arial"/>
                <a:cs typeface="Arial"/>
              </a:rPr>
              <a:t>alimentación</a:t>
            </a:r>
            <a:endParaRPr sz="12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775"/>
              </a:spcBef>
            </a:pPr>
            <a:r>
              <a:rPr dirty="0" sz="1000" spc="-5" b="1">
                <a:solidFill>
                  <a:srgbClr val="231F20"/>
                </a:solidFill>
                <a:latin typeface="Arial"/>
                <a:cs typeface="Arial"/>
              </a:rPr>
              <a:t>Utilización </a:t>
            </a:r>
            <a:r>
              <a:rPr dirty="0" sz="1000" spc="5" b="1">
                <a:solidFill>
                  <a:srgbClr val="231F20"/>
                </a:solidFill>
                <a:latin typeface="Arial"/>
                <a:cs typeface="Arial"/>
              </a:rPr>
              <a:t>de MBTS </a:t>
            </a:r>
            <a:r>
              <a:rPr dirty="0" sz="1000" spc="-20" b="1">
                <a:solidFill>
                  <a:srgbClr val="231F20"/>
                </a:solidFill>
                <a:latin typeface="Arial"/>
                <a:cs typeface="Arial"/>
              </a:rPr>
              <a:t>(muy </a:t>
            </a:r>
            <a:r>
              <a:rPr dirty="0" sz="1000" spc="5" b="1">
                <a:solidFill>
                  <a:srgbClr val="231F20"/>
                </a:solidFill>
                <a:latin typeface="Arial"/>
                <a:cs typeface="Arial"/>
              </a:rPr>
              <a:t>baja </a:t>
            </a:r>
            <a:r>
              <a:rPr dirty="0" sz="1000" spc="-10" b="1">
                <a:solidFill>
                  <a:srgbClr val="231F20"/>
                </a:solidFill>
                <a:latin typeface="Arial"/>
                <a:cs typeface="Arial"/>
              </a:rPr>
              <a:t>tensión </a:t>
            </a:r>
            <a:r>
              <a:rPr dirty="0" sz="1000" spc="5" b="1">
                <a:solidFill>
                  <a:srgbClr val="231F20"/>
                </a:solidFill>
                <a:latin typeface="Arial"/>
                <a:cs typeface="Arial"/>
              </a:rPr>
              <a:t>de</a:t>
            </a:r>
            <a:r>
              <a:rPr dirty="0" sz="1000" spc="4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10" b="1">
                <a:solidFill>
                  <a:srgbClr val="231F20"/>
                </a:solidFill>
                <a:latin typeface="Arial"/>
                <a:cs typeface="Arial"/>
              </a:rPr>
              <a:t>seguridad)</a:t>
            </a:r>
            <a:endParaRPr sz="1000">
              <a:latin typeface="Arial"/>
              <a:cs typeface="Arial"/>
            </a:endParaRPr>
          </a:p>
          <a:p>
            <a:pPr marL="13335" marR="5080">
              <a:lnSpc>
                <a:spcPct val="100000"/>
              </a:lnSpc>
              <a:spcBef>
                <a:spcPts val="280"/>
              </a:spcBef>
            </a:pP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muy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baja tensión 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seguridad MBTS se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utiliza en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situaciones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en las que el 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funcionamiento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del equipo eléctrico presenta un grave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riesgo (piscinas,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parques de  atracciones, etc.).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Esta medida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depende del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suministro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alimentación 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muy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baja  tensión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partir de los devanados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secundarios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los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transformadores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 aislamiento diseñados 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conformidad con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las normas nacionales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internacionales 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(IEC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60742).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El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nivel 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resistencia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impulso del aislamiento entre los devanados  principal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y secundario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muy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alto, por lo que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a veces se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incorpora una pantalla de 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metal conectada a tierra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entre los</a:t>
            </a:r>
            <a:r>
              <a:rPr dirty="0" sz="800" spc="-3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devanados.</a:t>
            </a:r>
            <a:endParaRPr sz="800">
              <a:latin typeface="Arial"/>
              <a:cs typeface="Arial"/>
            </a:endParaRPr>
          </a:p>
          <a:p>
            <a:pPr marL="13335">
              <a:lnSpc>
                <a:spcPct val="100000"/>
              </a:lnSpc>
            </a:pP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tensión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secundaria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nunca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supera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los 50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V</a:t>
            </a:r>
            <a:r>
              <a:rPr dirty="0" sz="800" spc="-2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rms.</a:t>
            </a:r>
            <a:endParaRPr sz="800">
              <a:latin typeface="Arial"/>
              <a:cs typeface="Arial"/>
            </a:endParaRPr>
          </a:p>
          <a:p>
            <a:pPr marL="13335" marR="292100">
              <a:lnSpc>
                <a:spcPct val="100000"/>
              </a:lnSpc>
              <a:spcBef>
                <a:spcPts val="290"/>
              </a:spcBef>
            </a:pP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deben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cumplir tres condiciones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explotación para ofrecer una protección  adecuada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contra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los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contactos</a:t>
            </a:r>
            <a:r>
              <a:rPr dirty="0" sz="800" spc="-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indirectos:</a:t>
            </a:r>
            <a:endParaRPr sz="800">
              <a:latin typeface="Arial"/>
              <a:cs typeface="Arial"/>
            </a:endParaRPr>
          </a:p>
          <a:p>
            <a:pPr marL="13970">
              <a:lnSpc>
                <a:spcPct val="100000"/>
              </a:lnSpc>
              <a:spcBef>
                <a:spcPts val="145"/>
              </a:spcBef>
            </a:pPr>
            <a:r>
              <a:rPr dirty="0" sz="800" spc="110">
                <a:solidFill>
                  <a:srgbClr val="009D57"/>
                </a:solidFill>
                <a:latin typeface="Times New Roman"/>
                <a:cs typeface="Times New Roman"/>
              </a:rPr>
              <a:t>c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No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debe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conectar a tierra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ningún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conductor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activo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</a:t>
            </a:r>
            <a:r>
              <a:rPr dirty="0" sz="800" spc="-1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MBTS.</a:t>
            </a:r>
            <a:endParaRPr sz="800">
              <a:latin typeface="Arial"/>
              <a:cs typeface="Arial"/>
            </a:endParaRPr>
          </a:p>
          <a:p>
            <a:pPr marL="13335" marR="97155">
              <a:lnSpc>
                <a:spcPct val="100000"/>
              </a:lnSpc>
              <a:spcBef>
                <a:spcPts val="145"/>
              </a:spcBef>
            </a:pPr>
            <a:r>
              <a:rPr dirty="0" sz="800" spc="110">
                <a:solidFill>
                  <a:srgbClr val="009D57"/>
                </a:solidFill>
                <a:latin typeface="Times New Roman"/>
                <a:cs typeface="Times New Roman"/>
              </a:rPr>
              <a:t>c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Las partes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conductoras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activas de los equipos alimentados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 MBTS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no deben 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conectarse a tierra, 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otras partes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conductoras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activas ni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partes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conductoras 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extrañas.</a:t>
            </a:r>
            <a:endParaRPr sz="800">
              <a:latin typeface="Arial"/>
              <a:cs typeface="Arial"/>
            </a:endParaRPr>
          </a:p>
          <a:p>
            <a:pPr marL="13335" marR="32384">
              <a:lnSpc>
                <a:spcPct val="100000"/>
              </a:lnSpc>
              <a:spcBef>
                <a:spcPts val="145"/>
              </a:spcBef>
            </a:pPr>
            <a:r>
              <a:rPr dirty="0" sz="800" spc="110">
                <a:solidFill>
                  <a:srgbClr val="009D57"/>
                </a:solidFill>
                <a:latin typeface="Times New Roman"/>
                <a:cs typeface="Times New Roman"/>
              </a:rPr>
              <a:t>c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Todas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las partes activas de los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circuitos MBTS y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otros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circuitos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mayor 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tensión deben estar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separados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por una distancia al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menos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igual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existente entre  los devanados principal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y secundario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un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transformador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aislamiento de 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seguridad.</a:t>
            </a:r>
            <a:endParaRPr sz="800">
              <a:latin typeface="Arial"/>
              <a:cs typeface="Arial"/>
            </a:endParaRPr>
          </a:p>
        </p:txBody>
      </p:sp>
      <p:sp>
        <p:nvSpPr>
          <p:cNvPr id="152" name="object 152"/>
          <p:cNvSpPr txBox="1"/>
          <p:nvPr/>
        </p:nvSpPr>
        <p:spPr>
          <a:xfrm>
            <a:off x="527307" y="10456164"/>
            <a:ext cx="640080" cy="1168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">
                <a:solidFill>
                  <a:srgbClr val="231F20"/>
                </a:solidFill>
                <a:latin typeface="Arial"/>
                <a:cs typeface="Arial"/>
              </a:rPr>
              <a:t>Schneider</a:t>
            </a:r>
            <a:r>
              <a:rPr dirty="0" sz="600" spc="-6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600">
                <a:solidFill>
                  <a:srgbClr val="231F20"/>
                </a:solidFill>
                <a:latin typeface="Arial"/>
                <a:cs typeface="Arial"/>
              </a:rPr>
              <a:t>Electric</a:t>
            </a:r>
            <a:endParaRPr sz="600">
              <a:latin typeface="Arial"/>
              <a:cs typeface="Arial"/>
            </a:endParaRPr>
          </a:p>
        </p:txBody>
      </p:sp>
      <p:sp>
        <p:nvSpPr>
          <p:cNvPr id="153" name="object 153"/>
          <p:cNvSpPr txBox="1"/>
          <p:nvPr/>
        </p:nvSpPr>
        <p:spPr>
          <a:xfrm>
            <a:off x="5474592" y="10456164"/>
            <a:ext cx="1558925" cy="1168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">
                <a:solidFill>
                  <a:srgbClr val="231F20"/>
                </a:solidFill>
                <a:latin typeface="Arial"/>
                <a:cs typeface="Arial"/>
              </a:rPr>
              <a:t>Guía </a:t>
            </a:r>
            <a:r>
              <a:rPr dirty="0" sz="600" spc="-5">
                <a:solidFill>
                  <a:srgbClr val="231F20"/>
                </a:solidFill>
                <a:latin typeface="Arial"/>
                <a:cs typeface="Arial"/>
              </a:rPr>
              <a:t>de diseño de instalaciones eléctricas</a:t>
            </a:r>
            <a:r>
              <a:rPr dirty="0" sz="600" spc="-4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600" spc="-5">
                <a:solidFill>
                  <a:srgbClr val="231F20"/>
                </a:solidFill>
                <a:latin typeface="Arial"/>
                <a:cs typeface="Arial"/>
              </a:rPr>
              <a:t>08</a:t>
            </a:r>
            <a:endParaRPr sz="600">
              <a:latin typeface="Arial"/>
              <a:cs typeface="Arial"/>
            </a:endParaRPr>
          </a:p>
        </p:txBody>
      </p:sp>
      <p:sp>
        <p:nvSpPr>
          <p:cNvPr id="154" name="object 154"/>
          <p:cNvSpPr/>
          <p:nvPr/>
        </p:nvSpPr>
        <p:spPr>
          <a:xfrm>
            <a:off x="3644118" y="10508992"/>
            <a:ext cx="113373" cy="118075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55" name="object 155"/>
          <p:cNvSpPr/>
          <p:nvPr/>
        </p:nvSpPr>
        <p:spPr>
          <a:xfrm>
            <a:off x="3557464" y="10441380"/>
            <a:ext cx="450037" cy="182499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56" name="object 156"/>
          <p:cNvSpPr/>
          <p:nvPr/>
        </p:nvSpPr>
        <p:spPr>
          <a:xfrm>
            <a:off x="3635086" y="10532262"/>
            <a:ext cx="108064" cy="95602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57" name="object 157"/>
          <p:cNvSpPr/>
          <p:nvPr/>
        </p:nvSpPr>
        <p:spPr>
          <a:xfrm>
            <a:off x="3652274" y="10532261"/>
            <a:ext cx="88895" cy="71589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40896" y="10409999"/>
            <a:ext cx="7015480" cy="0"/>
          </a:xfrm>
          <a:custGeom>
            <a:avLst/>
            <a:gdLst/>
            <a:ahLst/>
            <a:cxnLst/>
            <a:rect l="l" t="t" r="r" b="b"/>
            <a:pathLst>
              <a:path w="7015480" h="0">
                <a:moveTo>
                  <a:pt x="0" y="0"/>
                </a:moveTo>
                <a:lnTo>
                  <a:pt x="7015098" y="0"/>
                </a:lnTo>
              </a:path>
            </a:pathLst>
          </a:custGeom>
          <a:ln w="10287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3204086" y="5836094"/>
            <a:ext cx="3816350" cy="0"/>
          </a:xfrm>
          <a:custGeom>
            <a:avLst/>
            <a:gdLst/>
            <a:ahLst/>
            <a:cxnLst/>
            <a:rect l="l" t="t" r="r" b="b"/>
            <a:pathLst>
              <a:path w="3816350" h="0">
                <a:moveTo>
                  <a:pt x="0" y="0"/>
                </a:moveTo>
                <a:lnTo>
                  <a:pt x="3816096" y="0"/>
                </a:lnTo>
              </a:path>
            </a:pathLst>
          </a:custGeom>
          <a:ln w="25526">
            <a:solidFill>
              <a:srgbClr val="009D5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539372" y="9958514"/>
            <a:ext cx="2484120" cy="0"/>
          </a:xfrm>
          <a:custGeom>
            <a:avLst/>
            <a:gdLst/>
            <a:ahLst/>
            <a:cxnLst/>
            <a:rect l="l" t="t" r="r" b="b"/>
            <a:pathLst>
              <a:path w="2484120" h="0">
                <a:moveTo>
                  <a:pt x="0" y="0"/>
                </a:moveTo>
                <a:lnTo>
                  <a:pt x="2484120" y="0"/>
                </a:lnTo>
              </a:path>
            </a:pathLst>
          </a:custGeom>
          <a:ln w="25526">
            <a:solidFill>
              <a:srgbClr val="009D5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3204086" y="4675949"/>
            <a:ext cx="3816350" cy="0"/>
          </a:xfrm>
          <a:custGeom>
            <a:avLst/>
            <a:gdLst/>
            <a:ahLst/>
            <a:cxnLst/>
            <a:rect l="l" t="t" r="r" b="b"/>
            <a:pathLst>
              <a:path w="3816350" h="0">
                <a:moveTo>
                  <a:pt x="0" y="0"/>
                </a:moveTo>
                <a:lnTo>
                  <a:pt x="3816096" y="0"/>
                </a:lnTo>
              </a:path>
            </a:pathLst>
          </a:custGeom>
          <a:ln w="25526">
            <a:solidFill>
              <a:srgbClr val="009D5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539372" y="8365934"/>
            <a:ext cx="2484120" cy="0"/>
          </a:xfrm>
          <a:custGeom>
            <a:avLst/>
            <a:gdLst/>
            <a:ahLst/>
            <a:cxnLst/>
            <a:rect l="l" t="t" r="r" b="b"/>
            <a:pathLst>
              <a:path w="2484120" h="0">
                <a:moveTo>
                  <a:pt x="0" y="0"/>
                </a:moveTo>
                <a:lnTo>
                  <a:pt x="2484120" y="0"/>
                </a:lnTo>
              </a:path>
            </a:pathLst>
          </a:custGeom>
          <a:ln w="25526">
            <a:solidFill>
              <a:srgbClr val="009D5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 txBox="1"/>
          <p:nvPr/>
        </p:nvSpPr>
        <p:spPr>
          <a:xfrm>
            <a:off x="528196" y="237870"/>
            <a:ext cx="2091055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-15" b="1">
                <a:solidFill>
                  <a:srgbClr val="009D57"/>
                </a:solidFill>
                <a:latin typeface="Arial"/>
                <a:cs typeface="Arial"/>
              </a:rPr>
              <a:t>F </a:t>
            </a:r>
            <a:r>
              <a:rPr dirty="0" sz="800" spc="55" b="1">
                <a:solidFill>
                  <a:srgbClr val="009D57"/>
                </a:solidFill>
                <a:latin typeface="Arial"/>
                <a:cs typeface="Arial"/>
              </a:rPr>
              <a:t>- </a:t>
            </a:r>
            <a:r>
              <a:rPr dirty="0" sz="800" b="1">
                <a:solidFill>
                  <a:srgbClr val="009D57"/>
                </a:solidFill>
                <a:latin typeface="Arial"/>
                <a:cs typeface="Arial"/>
              </a:rPr>
              <a:t>Protección contra descargas</a:t>
            </a:r>
            <a:r>
              <a:rPr dirty="0" sz="800" spc="-40" b="1">
                <a:solidFill>
                  <a:srgbClr val="009D57"/>
                </a:solidFill>
                <a:latin typeface="Arial"/>
                <a:cs typeface="Arial"/>
              </a:rPr>
              <a:t> </a:t>
            </a:r>
            <a:r>
              <a:rPr dirty="0" sz="800" b="1">
                <a:solidFill>
                  <a:srgbClr val="009D57"/>
                </a:solidFill>
                <a:latin typeface="Arial"/>
                <a:cs typeface="Arial"/>
              </a:rPr>
              <a:t>eléctricas</a:t>
            </a:r>
            <a:endParaRPr sz="8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191386" y="212597"/>
            <a:ext cx="3776345" cy="574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800" spc="-5" b="1">
                <a:solidFill>
                  <a:srgbClr val="BCBEC0"/>
                </a:solidFill>
                <a:latin typeface="Arial"/>
                <a:cs typeface="Arial"/>
              </a:rPr>
              <a:t>3 </a:t>
            </a:r>
            <a:r>
              <a:rPr dirty="0" sz="1800" b="1">
                <a:solidFill>
                  <a:srgbClr val="BCBEC0"/>
                </a:solidFill>
                <a:latin typeface="Arial"/>
                <a:cs typeface="Arial"/>
              </a:rPr>
              <a:t>Protección </a:t>
            </a:r>
            <a:r>
              <a:rPr dirty="0" sz="1800" spc="10" b="1">
                <a:solidFill>
                  <a:srgbClr val="BCBEC0"/>
                </a:solidFill>
                <a:latin typeface="Arial"/>
                <a:cs typeface="Arial"/>
              </a:rPr>
              <a:t>contra </a:t>
            </a:r>
            <a:r>
              <a:rPr dirty="0" sz="1800" spc="-25" b="1">
                <a:solidFill>
                  <a:srgbClr val="BCBEC0"/>
                </a:solidFill>
                <a:latin typeface="Arial"/>
                <a:cs typeface="Arial"/>
              </a:rPr>
              <a:t>los</a:t>
            </a:r>
            <a:r>
              <a:rPr dirty="0" sz="1800" spc="-65" b="1">
                <a:solidFill>
                  <a:srgbClr val="BCBEC0"/>
                </a:solidFill>
                <a:latin typeface="Arial"/>
                <a:cs typeface="Arial"/>
              </a:rPr>
              <a:t> </a:t>
            </a:r>
            <a:r>
              <a:rPr dirty="0" sz="1800" spc="10" b="1">
                <a:solidFill>
                  <a:srgbClr val="BCBEC0"/>
                </a:solidFill>
                <a:latin typeface="Arial"/>
                <a:cs typeface="Arial"/>
              </a:rPr>
              <a:t>contactos  </a:t>
            </a:r>
            <a:r>
              <a:rPr dirty="0" sz="1800" spc="-10" b="1">
                <a:solidFill>
                  <a:srgbClr val="BCBEC0"/>
                </a:solidFill>
                <a:latin typeface="Arial"/>
                <a:cs typeface="Arial"/>
              </a:rPr>
              <a:t>indirectos</a:t>
            </a:r>
            <a:endParaRPr sz="1800">
              <a:latin typeface="Arial"/>
              <a:cs typeface="Arial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0" y="2925825"/>
            <a:ext cx="504190" cy="396240"/>
          </a:xfrm>
          <a:custGeom>
            <a:avLst/>
            <a:gdLst/>
            <a:ahLst/>
            <a:cxnLst/>
            <a:rect l="l" t="t" r="r" b="b"/>
            <a:pathLst>
              <a:path w="504190" h="396239">
                <a:moveTo>
                  <a:pt x="0" y="396240"/>
                </a:moveTo>
                <a:lnTo>
                  <a:pt x="0" y="0"/>
                </a:lnTo>
                <a:lnTo>
                  <a:pt x="503939" y="0"/>
                </a:lnTo>
                <a:lnTo>
                  <a:pt x="503939" y="396240"/>
                </a:lnTo>
                <a:lnTo>
                  <a:pt x="0" y="39624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 txBox="1"/>
          <p:nvPr/>
        </p:nvSpPr>
        <p:spPr>
          <a:xfrm>
            <a:off x="254257" y="2898520"/>
            <a:ext cx="245110" cy="177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00" b="1">
                <a:solidFill>
                  <a:srgbClr val="FFFFFF"/>
                </a:solidFill>
                <a:latin typeface="Arial"/>
                <a:cs typeface="Arial"/>
              </a:rPr>
              <a:t>F</a:t>
            </a:r>
            <a:r>
              <a:rPr dirty="0" sz="1000" spc="-5" b="1">
                <a:solidFill>
                  <a:srgbClr val="FFFFFF"/>
                </a:solidFill>
                <a:latin typeface="Arial"/>
                <a:cs typeface="Arial"/>
              </a:rPr>
              <a:t>14</a:t>
            </a:r>
            <a:endParaRPr sz="10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39499" y="7146035"/>
            <a:ext cx="2484120" cy="763905"/>
          </a:xfrm>
          <a:prstGeom prst="rect">
            <a:avLst/>
          </a:prstGeom>
          <a:solidFill>
            <a:srgbClr val="C8E4D3"/>
          </a:solidFill>
        </p:spPr>
        <p:txBody>
          <a:bodyPr wrap="square" lIns="0" tIns="13335" rIns="0" bIns="0" rtlCol="0" vert="horz">
            <a:spAutoFit/>
          </a:bodyPr>
          <a:lstStyle/>
          <a:p>
            <a:pPr marL="36195" marR="252095" indent="635">
              <a:lnSpc>
                <a:spcPct val="100000"/>
              </a:lnSpc>
              <a:spcBef>
                <a:spcPts val="105"/>
              </a:spcBef>
            </a:pPr>
            <a:r>
              <a:rPr dirty="0" sz="900" spc="-20" i="1">
                <a:solidFill>
                  <a:srgbClr val="231F20"/>
                </a:solidFill>
                <a:latin typeface="Arial"/>
                <a:cs typeface="Arial"/>
              </a:rPr>
              <a:t>La </a:t>
            </a:r>
            <a:r>
              <a:rPr dirty="0" sz="900" spc="-5" i="1">
                <a:solidFill>
                  <a:srgbClr val="231F20"/>
                </a:solidFill>
                <a:latin typeface="Arial"/>
                <a:cs typeface="Arial"/>
              </a:rPr>
              <a:t>separación </a:t>
            </a:r>
            <a:r>
              <a:rPr dirty="0" sz="900" i="1">
                <a:solidFill>
                  <a:srgbClr val="231F20"/>
                </a:solidFill>
                <a:latin typeface="Arial"/>
                <a:cs typeface="Arial"/>
              </a:rPr>
              <a:t>eléctrica </a:t>
            </a:r>
            <a:r>
              <a:rPr dirty="0" sz="900" spc="5" i="1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900" spc="-5" i="1">
                <a:solidFill>
                  <a:srgbClr val="231F20"/>
                </a:solidFill>
                <a:latin typeface="Arial"/>
                <a:cs typeface="Arial"/>
              </a:rPr>
              <a:t>los </a:t>
            </a:r>
            <a:r>
              <a:rPr dirty="0" sz="900" spc="10" i="1">
                <a:solidFill>
                  <a:srgbClr val="231F20"/>
                </a:solidFill>
                <a:latin typeface="Arial"/>
                <a:cs typeface="Arial"/>
              </a:rPr>
              <a:t>circuitos </a:t>
            </a:r>
            <a:r>
              <a:rPr dirty="0" sz="900" spc="-20" i="1">
                <a:solidFill>
                  <a:srgbClr val="231F20"/>
                </a:solidFill>
                <a:latin typeface="Arial"/>
                <a:cs typeface="Arial"/>
              </a:rPr>
              <a:t>es  </a:t>
            </a:r>
            <a:r>
              <a:rPr dirty="0" sz="900" spc="-5" i="1">
                <a:solidFill>
                  <a:srgbClr val="231F20"/>
                </a:solidFill>
                <a:latin typeface="Arial"/>
                <a:cs typeface="Arial"/>
              </a:rPr>
              <a:t>adecuada </a:t>
            </a:r>
            <a:r>
              <a:rPr dirty="0" sz="900" spc="-10" i="1">
                <a:solidFill>
                  <a:srgbClr val="231F20"/>
                </a:solidFill>
                <a:latin typeface="Arial"/>
                <a:cs typeface="Arial"/>
              </a:rPr>
              <a:t>para </a:t>
            </a:r>
            <a:r>
              <a:rPr dirty="0" sz="900" spc="5" i="1">
                <a:solidFill>
                  <a:srgbClr val="231F20"/>
                </a:solidFill>
                <a:latin typeface="Arial"/>
                <a:cs typeface="Arial"/>
              </a:rPr>
              <a:t>longitudes de </a:t>
            </a:r>
            <a:r>
              <a:rPr dirty="0" sz="900" i="1">
                <a:solidFill>
                  <a:srgbClr val="231F20"/>
                </a:solidFill>
                <a:latin typeface="Arial"/>
                <a:cs typeface="Arial"/>
              </a:rPr>
              <a:t>cable  </a:t>
            </a:r>
            <a:r>
              <a:rPr dirty="0" sz="900" spc="-5" i="1">
                <a:solidFill>
                  <a:srgbClr val="231F20"/>
                </a:solidFill>
                <a:latin typeface="Arial"/>
                <a:cs typeface="Arial"/>
              </a:rPr>
              <a:t>relativamente </a:t>
            </a:r>
            <a:r>
              <a:rPr dirty="0" sz="900" spc="5" i="1">
                <a:solidFill>
                  <a:srgbClr val="231F20"/>
                </a:solidFill>
                <a:latin typeface="Arial"/>
                <a:cs typeface="Arial"/>
              </a:rPr>
              <a:t>cortas </a:t>
            </a:r>
            <a:r>
              <a:rPr dirty="0" sz="900" spc="-20" i="1">
                <a:solidFill>
                  <a:srgbClr val="231F20"/>
                </a:solidFill>
                <a:latin typeface="Arial"/>
                <a:cs typeface="Arial"/>
              </a:rPr>
              <a:t>y </a:t>
            </a:r>
            <a:r>
              <a:rPr dirty="0" sz="900" spc="-5" i="1">
                <a:solidFill>
                  <a:srgbClr val="231F20"/>
                </a:solidFill>
                <a:latin typeface="Arial"/>
                <a:cs typeface="Arial"/>
              </a:rPr>
              <a:t>altos </a:t>
            </a:r>
            <a:r>
              <a:rPr dirty="0" sz="900" spc="-10" i="1">
                <a:solidFill>
                  <a:srgbClr val="231F20"/>
                </a:solidFill>
                <a:latin typeface="Arial"/>
                <a:cs typeface="Arial"/>
              </a:rPr>
              <a:t>niveles </a:t>
            </a:r>
            <a:r>
              <a:rPr dirty="0" sz="900" spc="5" i="1">
                <a:solidFill>
                  <a:srgbClr val="231F20"/>
                </a:solidFill>
                <a:latin typeface="Arial"/>
                <a:cs typeface="Arial"/>
              </a:rPr>
              <a:t>de  </a:t>
            </a:r>
            <a:r>
              <a:rPr dirty="0" sz="900" spc="-5" i="1">
                <a:solidFill>
                  <a:srgbClr val="231F20"/>
                </a:solidFill>
                <a:latin typeface="Arial"/>
                <a:cs typeface="Arial"/>
              </a:rPr>
              <a:t>resistencia </a:t>
            </a:r>
            <a:r>
              <a:rPr dirty="0" sz="900" spc="5" i="1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900" spc="-5" i="1">
                <a:solidFill>
                  <a:srgbClr val="231F20"/>
                </a:solidFill>
                <a:latin typeface="Arial"/>
                <a:cs typeface="Arial"/>
              </a:rPr>
              <a:t>aislamiento. </a:t>
            </a:r>
            <a:r>
              <a:rPr dirty="0" sz="900" spc="-20" i="1">
                <a:solidFill>
                  <a:srgbClr val="231F20"/>
                </a:solidFill>
                <a:latin typeface="Arial"/>
                <a:cs typeface="Arial"/>
              </a:rPr>
              <a:t>Se </a:t>
            </a:r>
            <a:r>
              <a:rPr dirty="0" sz="900" spc="-10" i="1">
                <a:solidFill>
                  <a:srgbClr val="231F20"/>
                </a:solidFill>
                <a:latin typeface="Arial"/>
                <a:cs typeface="Arial"/>
              </a:rPr>
              <a:t>utiliza  </a:t>
            </a:r>
            <a:r>
              <a:rPr dirty="0" sz="900" i="1">
                <a:solidFill>
                  <a:srgbClr val="231F20"/>
                </a:solidFill>
                <a:latin typeface="Arial"/>
                <a:cs typeface="Arial"/>
              </a:rPr>
              <a:t>preferiblemente </a:t>
            </a:r>
            <a:r>
              <a:rPr dirty="0" sz="900" spc="-10" i="1">
                <a:solidFill>
                  <a:srgbClr val="231F20"/>
                </a:solidFill>
                <a:latin typeface="Arial"/>
                <a:cs typeface="Arial"/>
              </a:rPr>
              <a:t>para </a:t>
            </a:r>
            <a:r>
              <a:rPr dirty="0" sz="900" spc="-5" i="1">
                <a:solidFill>
                  <a:srgbClr val="231F20"/>
                </a:solidFill>
                <a:latin typeface="Arial"/>
                <a:cs typeface="Arial"/>
              </a:rPr>
              <a:t>aparatos</a:t>
            </a:r>
            <a:r>
              <a:rPr dirty="0" sz="900" spc="10" i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00" spc="-5" i="1">
                <a:solidFill>
                  <a:srgbClr val="231F20"/>
                </a:solidFill>
                <a:latin typeface="Arial"/>
                <a:cs typeface="Arial"/>
              </a:rPr>
              <a:t>individuales.</a:t>
            </a:r>
            <a:endParaRPr sz="900">
              <a:latin typeface="Arial"/>
              <a:cs typeface="Arial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730850" y="8818867"/>
            <a:ext cx="403161" cy="23724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1673292" y="8870301"/>
            <a:ext cx="35560" cy="36195"/>
          </a:xfrm>
          <a:custGeom>
            <a:avLst/>
            <a:gdLst/>
            <a:ahLst/>
            <a:cxnLst/>
            <a:rect l="l" t="t" r="r" b="b"/>
            <a:pathLst>
              <a:path w="35560" h="36195">
                <a:moveTo>
                  <a:pt x="26657" y="0"/>
                </a:moveTo>
                <a:lnTo>
                  <a:pt x="8877" y="0"/>
                </a:lnTo>
                <a:lnTo>
                  <a:pt x="0" y="8889"/>
                </a:lnTo>
                <a:lnTo>
                  <a:pt x="0" y="26669"/>
                </a:lnTo>
                <a:lnTo>
                  <a:pt x="8877" y="35572"/>
                </a:lnTo>
                <a:lnTo>
                  <a:pt x="26657" y="35572"/>
                </a:lnTo>
                <a:lnTo>
                  <a:pt x="35547" y="26669"/>
                </a:lnTo>
                <a:lnTo>
                  <a:pt x="35547" y="8889"/>
                </a:lnTo>
                <a:lnTo>
                  <a:pt x="26657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1673292" y="8870301"/>
            <a:ext cx="35560" cy="36195"/>
          </a:xfrm>
          <a:custGeom>
            <a:avLst/>
            <a:gdLst/>
            <a:ahLst/>
            <a:cxnLst/>
            <a:rect l="l" t="t" r="r" b="b"/>
            <a:pathLst>
              <a:path w="35560" h="36195">
                <a:moveTo>
                  <a:pt x="0" y="17792"/>
                </a:moveTo>
                <a:lnTo>
                  <a:pt x="0" y="8889"/>
                </a:lnTo>
                <a:lnTo>
                  <a:pt x="8877" y="0"/>
                </a:lnTo>
                <a:lnTo>
                  <a:pt x="17780" y="0"/>
                </a:lnTo>
                <a:lnTo>
                  <a:pt x="26657" y="0"/>
                </a:lnTo>
                <a:lnTo>
                  <a:pt x="35547" y="8889"/>
                </a:lnTo>
                <a:lnTo>
                  <a:pt x="35547" y="17792"/>
                </a:lnTo>
                <a:lnTo>
                  <a:pt x="35547" y="26669"/>
                </a:lnTo>
                <a:lnTo>
                  <a:pt x="26657" y="35572"/>
                </a:lnTo>
                <a:lnTo>
                  <a:pt x="17780" y="35572"/>
                </a:lnTo>
                <a:lnTo>
                  <a:pt x="8877" y="35572"/>
                </a:lnTo>
                <a:lnTo>
                  <a:pt x="0" y="26669"/>
                </a:lnTo>
                <a:lnTo>
                  <a:pt x="0" y="17792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1691072" y="8887091"/>
            <a:ext cx="0" cy="340360"/>
          </a:xfrm>
          <a:custGeom>
            <a:avLst/>
            <a:gdLst/>
            <a:ahLst/>
            <a:cxnLst/>
            <a:rect l="l" t="t" r="r" b="b"/>
            <a:pathLst>
              <a:path w="0" h="340359">
                <a:moveTo>
                  <a:pt x="0" y="0"/>
                </a:moveTo>
                <a:lnTo>
                  <a:pt x="0" y="339864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589664" y="8892044"/>
            <a:ext cx="158115" cy="0"/>
          </a:xfrm>
          <a:custGeom>
            <a:avLst/>
            <a:gdLst/>
            <a:ahLst/>
            <a:cxnLst/>
            <a:rect l="l" t="t" r="r" b="b"/>
            <a:pathLst>
              <a:path w="158115" h="0">
                <a:moveTo>
                  <a:pt x="0" y="0"/>
                </a:moveTo>
                <a:lnTo>
                  <a:pt x="158051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1465850" y="8964155"/>
            <a:ext cx="35560" cy="35560"/>
          </a:xfrm>
          <a:custGeom>
            <a:avLst/>
            <a:gdLst/>
            <a:ahLst/>
            <a:cxnLst/>
            <a:rect l="l" t="t" r="r" b="b"/>
            <a:pathLst>
              <a:path w="35559" h="35559">
                <a:moveTo>
                  <a:pt x="26670" y="0"/>
                </a:moveTo>
                <a:lnTo>
                  <a:pt x="8890" y="0"/>
                </a:lnTo>
                <a:lnTo>
                  <a:pt x="0" y="8890"/>
                </a:lnTo>
                <a:lnTo>
                  <a:pt x="0" y="26670"/>
                </a:lnTo>
                <a:lnTo>
                  <a:pt x="8890" y="35560"/>
                </a:lnTo>
                <a:lnTo>
                  <a:pt x="26670" y="35560"/>
                </a:lnTo>
                <a:lnTo>
                  <a:pt x="35547" y="26670"/>
                </a:lnTo>
                <a:lnTo>
                  <a:pt x="35547" y="8890"/>
                </a:lnTo>
                <a:lnTo>
                  <a:pt x="26670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1465850" y="8964155"/>
            <a:ext cx="35560" cy="35560"/>
          </a:xfrm>
          <a:custGeom>
            <a:avLst/>
            <a:gdLst/>
            <a:ahLst/>
            <a:cxnLst/>
            <a:rect l="l" t="t" r="r" b="b"/>
            <a:pathLst>
              <a:path w="35559" h="35559">
                <a:moveTo>
                  <a:pt x="0" y="17792"/>
                </a:moveTo>
                <a:lnTo>
                  <a:pt x="0" y="8890"/>
                </a:lnTo>
                <a:lnTo>
                  <a:pt x="8890" y="0"/>
                </a:lnTo>
                <a:lnTo>
                  <a:pt x="17780" y="0"/>
                </a:lnTo>
                <a:lnTo>
                  <a:pt x="26670" y="0"/>
                </a:lnTo>
                <a:lnTo>
                  <a:pt x="35547" y="8890"/>
                </a:lnTo>
                <a:lnTo>
                  <a:pt x="35547" y="17792"/>
                </a:lnTo>
                <a:lnTo>
                  <a:pt x="35547" y="26670"/>
                </a:lnTo>
                <a:lnTo>
                  <a:pt x="26670" y="35560"/>
                </a:lnTo>
                <a:lnTo>
                  <a:pt x="17780" y="35560"/>
                </a:lnTo>
                <a:lnTo>
                  <a:pt x="8890" y="35560"/>
                </a:lnTo>
                <a:lnTo>
                  <a:pt x="0" y="26670"/>
                </a:lnTo>
                <a:lnTo>
                  <a:pt x="0" y="17792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1483630" y="8980957"/>
            <a:ext cx="0" cy="246379"/>
          </a:xfrm>
          <a:custGeom>
            <a:avLst/>
            <a:gdLst/>
            <a:ahLst/>
            <a:cxnLst/>
            <a:rect l="l" t="t" r="r" b="b"/>
            <a:pathLst>
              <a:path w="0" h="246379">
                <a:moveTo>
                  <a:pt x="0" y="0"/>
                </a:moveTo>
                <a:lnTo>
                  <a:pt x="0" y="245999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589664" y="8985884"/>
            <a:ext cx="158115" cy="0"/>
          </a:xfrm>
          <a:custGeom>
            <a:avLst/>
            <a:gdLst/>
            <a:ahLst/>
            <a:cxnLst/>
            <a:rect l="l" t="t" r="r" b="b"/>
            <a:pathLst>
              <a:path w="158115" h="0">
                <a:moveTo>
                  <a:pt x="0" y="0"/>
                </a:moveTo>
                <a:lnTo>
                  <a:pt x="158051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2182003" y="8870301"/>
            <a:ext cx="35560" cy="36195"/>
          </a:xfrm>
          <a:custGeom>
            <a:avLst/>
            <a:gdLst/>
            <a:ahLst/>
            <a:cxnLst/>
            <a:rect l="l" t="t" r="r" b="b"/>
            <a:pathLst>
              <a:path w="35560" h="36195">
                <a:moveTo>
                  <a:pt x="26682" y="0"/>
                </a:moveTo>
                <a:lnTo>
                  <a:pt x="8890" y="0"/>
                </a:lnTo>
                <a:lnTo>
                  <a:pt x="0" y="8889"/>
                </a:lnTo>
                <a:lnTo>
                  <a:pt x="0" y="26669"/>
                </a:lnTo>
                <a:lnTo>
                  <a:pt x="8890" y="35572"/>
                </a:lnTo>
                <a:lnTo>
                  <a:pt x="26682" y="35572"/>
                </a:lnTo>
                <a:lnTo>
                  <a:pt x="35560" y="26669"/>
                </a:lnTo>
                <a:lnTo>
                  <a:pt x="35560" y="8889"/>
                </a:lnTo>
                <a:lnTo>
                  <a:pt x="26682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2182003" y="8870301"/>
            <a:ext cx="35560" cy="36195"/>
          </a:xfrm>
          <a:custGeom>
            <a:avLst/>
            <a:gdLst/>
            <a:ahLst/>
            <a:cxnLst/>
            <a:rect l="l" t="t" r="r" b="b"/>
            <a:pathLst>
              <a:path w="35560" h="36195">
                <a:moveTo>
                  <a:pt x="0" y="17792"/>
                </a:moveTo>
                <a:lnTo>
                  <a:pt x="0" y="8889"/>
                </a:lnTo>
                <a:lnTo>
                  <a:pt x="8890" y="0"/>
                </a:lnTo>
                <a:lnTo>
                  <a:pt x="17780" y="0"/>
                </a:lnTo>
                <a:lnTo>
                  <a:pt x="26682" y="0"/>
                </a:lnTo>
                <a:lnTo>
                  <a:pt x="35560" y="8889"/>
                </a:lnTo>
                <a:lnTo>
                  <a:pt x="35560" y="17792"/>
                </a:lnTo>
                <a:lnTo>
                  <a:pt x="35560" y="26669"/>
                </a:lnTo>
                <a:lnTo>
                  <a:pt x="26682" y="35572"/>
                </a:lnTo>
                <a:lnTo>
                  <a:pt x="17780" y="35572"/>
                </a:lnTo>
                <a:lnTo>
                  <a:pt x="8890" y="35572"/>
                </a:lnTo>
                <a:lnTo>
                  <a:pt x="0" y="26669"/>
                </a:lnTo>
                <a:lnTo>
                  <a:pt x="0" y="17792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/>
          <p:nvPr/>
        </p:nvSpPr>
        <p:spPr>
          <a:xfrm>
            <a:off x="2199783" y="8887091"/>
            <a:ext cx="0" cy="340360"/>
          </a:xfrm>
          <a:custGeom>
            <a:avLst/>
            <a:gdLst/>
            <a:ahLst/>
            <a:cxnLst/>
            <a:rect l="l" t="t" r="r" b="b"/>
            <a:pathLst>
              <a:path w="0" h="340359">
                <a:moveTo>
                  <a:pt x="0" y="0"/>
                </a:moveTo>
                <a:lnTo>
                  <a:pt x="0" y="339864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/>
          <p:nvPr/>
        </p:nvSpPr>
        <p:spPr>
          <a:xfrm>
            <a:off x="1974561" y="8964155"/>
            <a:ext cx="35560" cy="35560"/>
          </a:xfrm>
          <a:custGeom>
            <a:avLst/>
            <a:gdLst/>
            <a:ahLst/>
            <a:cxnLst/>
            <a:rect l="l" t="t" r="r" b="b"/>
            <a:pathLst>
              <a:path w="35560" h="35559">
                <a:moveTo>
                  <a:pt x="26670" y="0"/>
                </a:moveTo>
                <a:lnTo>
                  <a:pt x="8902" y="0"/>
                </a:lnTo>
                <a:lnTo>
                  <a:pt x="0" y="8890"/>
                </a:lnTo>
                <a:lnTo>
                  <a:pt x="0" y="26670"/>
                </a:lnTo>
                <a:lnTo>
                  <a:pt x="8902" y="35560"/>
                </a:lnTo>
                <a:lnTo>
                  <a:pt x="26670" y="35560"/>
                </a:lnTo>
                <a:lnTo>
                  <a:pt x="35560" y="26670"/>
                </a:lnTo>
                <a:lnTo>
                  <a:pt x="35560" y="8890"/>
                </a:lnTo>
                <a:lnTo>
                  <a:pt x="26670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/>
          <p:nvPr/>
        </p:nvSpPr>
        <p:spPr>
          <a:xfrm>
            <a:off x="1974561" y="8964155"/>
            <a:ext cx="35560" cy="35560"/>
          </a:xfrm>
          <a:custGeom>
            <a:avLst/>
            <a:gdLst/>
            <a:ahLst/>
            <a:cxnLst/>
            <a:rect l="l" t="t" r="r" b="b"/>
            <a:pathLst>
              <a:path w="35560" h="35559">
                <a:moveTo>
                  <a:pt x="0" y="17792"/>
                </a:moveTo>
                <a:lnTo>
                  <a:pt x="0" y="8890"/>
                </a:lnTo>
                <a:lnTo>
                  <a:pt x="8902" y="0"/>
                </a:lnTo>
                <a:lnTo>
                  <a:pt x="17780" y="0"/>
                </a:lnTo>
                <a:lnTo>
                  <a:pt x="26670" y="0"/>
                </a:lnTo>
                <a:lnTo>
                  <a:pt x="35560" y="8890"/>
                </a:lnTo>
                <a:lnTo>
                  <a:pt x="35560" y="17792"/>
                </a:lnTo>
                <a:lnTo>
                  <a:pt x="35560" y="26670"/>
                </a:lnTo>
                <a:lnTo>
                  <a:pt x="26670" y="35560"/>
                </a:lnTo>
                <a:lnTo>
                  <a:pt x="17780" y="35560"/>
                </a:lnTo>
                <a:lnTo>
                  <a:pt x="8902" y="35560"/>
                </a:lnTo>
                <a:lnTo>
                  <a:pt x="0" y="26670"/>
                </a:lnTo>
                <a:lnTo>
                  <a:pt x="0" y="17792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/>
          <p:nvPr/>
        </p:nvSpPr>
        <p:spPr>
          <a:xfrm>
            <a:off x="1992341" y="8980957"/>
            <a:ext cx="0" cy="246379"/>
          </a:xfrm>
          <a:custGeom>
            <a:avLst/>
            <a:gdLst/>
            <a:ahLst/>
            <a:cxnLst/>
            <a:rect l="l" t="t" r="r" b="b"/>
            <a:pathLst>
              <a:path w="0" h="246379">
                <a:moveTo>
                  <a:pt x="0" y="0"/>
                </a:moveTo>
                <a:lnTo>
                  <a:pt x="0" y="245999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/>
          <p:nvPr/>
        </p:nvSpPr>
        <p:spPr>
          <a:xfrm>
            <a:off x="1407557" y="9184487"/>
            <a:ext cx="358775" cy="198120"/>
          </a:xfrm>
          <a:custGeom>
            <a:avLst/>
            <a:gdLst/>
            <a:ahLst/>
            <a:cxnLst/>
            <a:rect l="l" t="t" r="r" b="b"/>
            <a:pathLst>
              <a:path w="358775" h="198120">
                <a:moveTo>
                  <a:pt x="0" y="0"/>
                </a:moveTo>
                <a:lnTo>
                  <a:pt x="358571" y="0"/>
                </a:lnTo>
                <a:lnTo>
                  <a:pt x="358571" y="197573"/>
                </a:lnTo>
                <a:lnTo>
                  <a:pt x="0" y="197573"/>
                </a:lnTo>
                <a:lnTo>
                  <a:pt x="0" y="0"/>
                </a:lnTo>
                <a:close/>
              </a:path>
            </a:pathLst>
          </a:custGeom>
          <a:ln w="13969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8" name="object 28"/>
          <p:cNvSpPr/>
          <p:nvPr/>
        </p:nvSpPr>
        <p:spPr>
          <a:xfrm>
            <a:off x="1388799" y="9361322"/>
            <a:ext cx="35560" cy="36195"/>
          </a:xfrm>
          <a:custGeom>
            <a:avLst/>
            <a:gdLst/>
            <a:ahLst/>
            <a:cxnLst/>
            <a:rect l="l" t="t" r="r" b="b"/>
            <a:pathLst>
              <a:path w="35559" h="36195">
                <a:moveTo>
                  <a:pt x="26670" y="0"/>
                </a:moveTo>
                <a:lnTo>
                  <a:pt x="8877" y="0"/>
                </a:lnTo>
                <a:lnTo>
                  <a:pt x="0" y="8889"/>
                </a:lnTo>
                <a:lnTo>
                  <a:pt x="0" y="26669"/>
                </a:lnTo>
                <a:lnTo>
                  <a:pt x="8877" y="35572"/>
                </a:lnTo>
                <a:lnTo>
                  <a:pt x="26670" y="35572"/>
                </a:lnTo>
                <a:lnTo>
                  <a:pt x="35560" y="26669"/>
                </a:lnTo>
                <a:lnTo>
                  <a:pt x="35560" y="8889"/>
                </a:lnTo>
                <a:lnTo>
                  <a:pt x="26670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9" name="object 29"/>
          <p:cNvSpPr/>
          <p:nvPr/>
        </p:nvSpPr>
        <p:spPr>
          <a:xfrm>
            <a:off x="1388799" y="9361322"/>
            <a:ext cx="35560" cy="36195"/>
          </a:xfrm>
          <a:custGeom>
            <a:avLst/>
            <a:gdLst/>
            <a:ahLst/>
            <a:cxnLst/>
            <a:rect l="l" t="t" r="r" b="b"/>
            <a:pathLst>
              <a:path w="35559" h="36195">
                <a:moveTo>
                  <a:pt x="0" y="17779"/>
                </a:moveTo>
                <a:lnTo>
                  <a:pt x="0" y="8889"/>
                </a:lnTo>
                <a:lnTo>
                  <a:pt x="8877" y="0"/>
                </a:lnTo>
                <a:lnTo>
                  <a:pt x="17780" y="0"/>
                </a:lnTo>
                <a:lnTo>
                  <a:pt x="26670" y="0"/>
                </a:lnTo>
                <a:lnTo>
                  <a:pt x="35560" y="8889"/>
                </a:lnTo>
                <a:lnTo>
                  <a:pt x="35560" y="17779"/>
                </a:lnTo>
                <a:lnTo>
                  <a:pt x="35560" y="26669"/>
                </a:lnTo>
                <a:lnTo>
                  <a:pt x="26670" y="35572"/>
                </a:lnTo>
                <a:lnTo>
                  <a:pt x="17780" y="35572"/>
                </a:lnTo>
                <a:lnTo>
                  <a:pt x="8877" y="35572"/>
                </a:lnTo>
                <a:lnTo>
                  <a:pt x="0" y="26669"/>
                </a:lnTo>
                <a:lnTo>
                  <a:pt x="0" y="17779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0" name="object 30"/>
          <p:cNvSpPr/>
          <p:nvPr/>
        </p:nvSpPr>
        <p:spPr>
          <a:xfrm>
            <a:off x="1911341" y="9184487"/>
            <a:ext cx="358775" cy="198120"/>
          </a:xfrm>
          <a:custGeom>
            <a:avLst/>
            <a:gdLst/>
            <a:ahLst/>
            <a:cxnLst/>
            <a:rect l="l" t="t" r="r" b="b"/>
            <a:pathLst>
              <a:path w="358775" h="198120">
                <a:moveTo>
                  <a:pt x="0" y="0"/>
                </a:moveTo>
                <a:lnTo>
                  <a:pt x="358584" y="0"/>
                </a:lnTo>
                <a:lnTo>
                  <a:pt x="358584" y="197573"/>
                </a:lnTo>
                <a:lnTo>
                  <a:pt x="0" y="197573"/>
                </a:lnTo>
                <a:lnTo>
                  <a:pt x="0" y="0"/>
                </a:lnTo>
                <a:close/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1" name="object 31"/>
          <p:cNvSpPr/>
          <p:nvPr/>
        </p:nvSpPr>
        <p:spPr>
          <a:xfrm>
            <a:off x="1892570" y="9361322"/>
            <a:ext cx="36195" cy="36195"/>
          </a:xfrm>
          <a:custGeom>
            <a:avLst/>
            <a:gdLst/>
            <a:ahLst/>
            <a:cxnLst/>
            <a:rect l="l" t="t" r="r" b="b"/>
            <a:pathLst>
              <a:path w="36194" h="36195">
                <a:moveTo>
                  <a:pt x="26682" y="0"/>
                </a:moveTo>
                <a:lnTo>
                  <a:pt x="8902" y="0"/>
                </a:lnTo>
                <a:lnTo>
                  <a:pt x="0" y="8889"/>
                </a:lnTo>
                <a:lnTo>
                  <a:pt x="0" y="26669"/>
                </a:lnTo>
                <a:lnTo>
                  <a:pt x="8902" y="35572"/>
                </a:lnTo>
                <a:lnTo>
                  <a:pt x="26682" y="35572"/>
                </a:lnTo>
                <a:lnTo>
                  <a:pt x="35572" y="26669"/>
                </a:lnTo>
                <a:lnTo>
                  <a:pt x="35572" y="8889"/>
                </a:lnTo>
                <a:lnTo>
                  <a:pt x="26682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2" name="object 32"/>
          <p:cNvSpPr/>
          <p:nvPr/>
        </p:nvSpPr>
        <p:spPr>
          <a:xfrm>
            <a:off x="1892570" y="9361322"/>
            <a:ext cx="36195" cy="36195"/>
          </a:xfrm>
          <a:custGeom>
            <a:avLst/>
            <a:gdLst/>
            <a:ahLst/>
            <a:cxnLst/>
            <a:rect l="l" t="t" r="r" b="b"/>
            <a:pathLst>
              <a:path w="36194" h="36195">
                <a:moveTo>
                  <a:pt x="0" y="17779"/>
                </a:moveTo>
                <a:lnTo>
                  <a:pt x="0" y="8889"/>
                </a:lnTo>
                <a:lnTo>
                  <a:pt x="8902" y="0"/>
                </a:lnTo>
                <a:lnTo>
                  <a:pt x="17792" y="0"/>
                </a:lnTo>
                <a:lnTo>
                  <a:pt x="26682" y="0"/>
                </a:lnTo>
                <a:lnTo>
                  <a:pt x="35572" y="8889"/>
                </a:lnTo>
                <a:lnTo>
                  <a:pt x="35572" y="17779"/>
                </a:lnTo>
                <a:lnTo>
                  <a:pt x="35572" y="26669"/>
                </a:lnTo>
                <a:lnTo>
                  <a:pt x="26682" y="35572"/>
                </a:lnTo>
                <a:lnTo>
                  <a:pt x="17792" y="35572"/>
                </a:lnTo>
                <a:lnTo>
                  <a:pt x="8902" y="35572"/>
                </a:lnTo>
                <a:lnTo>
                  <a:pt x="0" y="26669"/>
                </a:lnTo>
                <a:lnTo>
                  <a:pt x="0" y="17779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3" name="object 33"/>
          <p:cNvSpPr/>
          <p:nvPr/>
        </p:nvSpPr>
        <p:spPr>
          <a:xfrm>
            <a:off x="2418096" y="9184487"/>
            <a:ext cx="358775" cy="198120"/>
          </a:xfrm>
          <a:custGeom>
            <a:avLst/>
            <a:gdLst/>
            <a:ahLst/>
            <a:cxnLst/>
            <a:rect l="l" t="t" r="r" b="b"/>
            <a:pathLst>
              <a:path w="358775" h="198120">
                <a:moveTo>
                  <a:pt x="0" y="0"/>
                </a:moveTo>
                <a:lnTo>
                  <a:pt x="358571" y="0"/>
                </a:lnTo>
                <a:lnTo>
                  <a:pt x="358571" y="197573"/>
                </a:lnTo>
                <a:lnTo>
                  <a:pt x="0" y="197573"/>
                </a:lnTo>
                <a:lnTo>
                  <a:pt x="0" y="0"/>
                </a:lnTo>
                <a:close/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4" name="object 34"/>
          <p:cNvSpPr/>
          <p:nvPr/>
        </p:nvSpPr>
        <p:spPr>
          <a:xfrm>
            <a:off x="2399313" y="9361322"/>
            <a:ext cx="36195" cy="36195"/>
          </a:xfrm>
          <a:custGeom>
            <a:avLst/>
            <a:gdLst/>
            <a:ahLst/>
            <a:cxnLst/>
            <a:rect l="l" t="t" r="r" b="b"/>
            <a:pathLst>
              <a:path w="36194" h="36195">
                <a:moveTo>
                  <a:pt x="26695" y="0"/>
                </a:moveTo>
                <a:lnTo>
                  <a:pt x="8902" y="0"/>
                </a:lnTo>
                <a:lnTo>
                  <a:pt x="0" y="8889"/>
                </a:lnTo>
                <a:lnTo>
                  <a:pt x="0" y="26669"/>
                </a:lnTo>
                <a:lnTo>
                  <a:pt x="8902" y="35572"/>
                </a:lnTo>
                <a:lnTo>
                  <a:pt x="26695" y="35572"/>
                </a:lnTo>
                <a:lnTo>
                  <a:pt x="35572" y="26669"/>
                </a:lnTo>
                <a:lnTo>
                  <a:pt x="35572" y="8889"/>
                </a:lnTo>
                <a:lnTo>
                  <a:pt x="26695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5" name="object 35"/>
          <p:cNvSpPr/>
          <p:nvPr/>
        </p:nvSpPr>
        <p:spPr>
          <a:xfrm>
            <a:off x="2399313" y="9361322"/>
            <a:ext cx="36195" cy="36195"/>
          </a:xfrm>
          <a:custGeom>
            <a:avLst/>
            <a:gdLst/>
            <a:ahLst/>
            <a:cxnLst/>
            <a:rect l="l" t="t" r="r" b="b"/>
            <a:pathLst>
              <a:path w="36194" h="36195">
                <a:moveTo>
                  <a:pt x="0" y="17779"/>
                </a:moveTo>
                <a:lnTo>
                  <a:pt x="0" y="8889"/>
                </a:lnTo>
                <a:lnTo>
                  <a:pt x="8902" y="0"/>
                </a:lnTo>
                <a:lnTo>
                  <a:pt x="17792" y="0"/>
                </a:lnTo>
                <a:lnTo>
                  <a:pt x="26695" y="0"/>
                </a:lnTo>
                <a:lnTo>
                  <a:pt x="35572" y="8889"/>
                </a:lnTo>
                <a:lnTo>
                  <a:pt x="35572" y="17779"/>
                </a:lnTo>
                <a:lnTo>
                  <a:pt x="35572" y="26669"/>
                </a:lnTo>
                <a:lnTo>
                  <a:pt x="26695" y="35572"/>
                </a:lnTo>
                <a:lnTo>
                  <a:pt x="17792" y="35572"/>
                </a:lnTo>
                <a:lnTo>
                  <a:pt x="8902" y="35572"/>
                </a:lnTo>
                <a:lnTo>
                  <a:pt x="0" y="26669"/>
                </a:lnTo>
                <a:lnTo>
                  <a:pt x="0" y="17779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6" name="object 36"/>
          <p:cNvSpPr/>
          <p:nvPr/>
        </p:nvSpPr>
        <p:spPr>
          <a:xfrm>
            <a:off x="1118137" y="8985884"/>
            <a:ext cx="1823085" cy="0"/>
          </a:xfrm>
          <a:custGeom>
            <a:avLst/>
            <a:gdLst/>
            <a:ahLst/>
            <a:cxnLst/>
            <a:rect l="l" t="t" r="r" b="b"/>
            <a:pathLst>
              <a:path w="1823085" h="0">
                <a:moveTo>
                  <a:pt x="0" y="0"/>
                </a:moveTo>
                <a:lnTo>
                  <a:pt x="1822513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7" name="object 37"/>
          <p:cNvSpPr/>
          <p:nvPr/>
        </p:nvSpPr>
        <p:spPr>
          <a:xfrm>
            <a:off x="1118137" y="8892044"/>
            <a:ext cx="1823085" cy="0"/>
          </a:xfrm>
          <a:custGeom>
            <a:avLst/>
            <a:gdLst/>
            <a:ahLst/>
            <a:cxnLst/>
            <a:rect l="l" t="t" r="r" b="b"/>
            <a:pathLst>
              <a:path w="1823085" h="0">
                <a:moveTo>
                  <a:pt x="1822513" y="0"/>
                </a:moveTo>
                <a:lnTo>
                  <a:pt x="0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8" name="object 38"/>
          <p:cNvSpPr/>
          <p:nvPr/>
        </p:nvSpPr>
        <p:spPr>
          <a:xfrm>
            <a:off x="2685787" y="8870301"/>
            <a:ext cx="35560" cy="36195"/>
          </a:xfrm>
          <a:custGeom>
            <a:avLst/>
            <a:gdLst/>
            <a:ahLst/>
            <a:cxnLst/>
            <a:rect l="l" t="t" r="r" b="b"/>
            <a:pathLst>
              <a:path w="35560" h="36195">
                <a:moveTo>
                  <a:pt x="26682" y="0"/>
                </a:moveTo>
                <a:lnTo>
                  <a:pt x="8890" y="0"/>
                </a:lnTo>
                <a:lnTo>
                  <a:pt x="0" y="8889"/>
                </a:lnTo>
                <a:lnTo>
                  <a:pt x="0" y="26669"/>
                </a:lnTo>
                <a:lnTo>
                  <a:pt x="8890" y="35572"/>
                </a:lnTo>
                <a:lnTo>
                  <a:pt x="26682" y="35572"/>
                </a:lnTo>
                <a:lnTo>
                  <a:pt x="35560" y="26669"/>
                </a:lnTo>
                <a:lnTo>
                  <a:pt x="35560" y="8889"/>
                </a:lnTo>
                <a:lnTo>
                  <a:pt x="26682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9" name="object 39"/>
          <p:cNvSpPr/>
          <p:nvPr/>
        </p:nvSpPr>
        <p:spPr>
          <a:xfrm>
            <a:off x="2685787" y="8870301"/>
            <a:ext cx="35560" cy="36195"/>
          </a:xfrm>
          <a:custGeom>
            <a:avLst/>
            <a:gdLst/>
            <a:ahLst/>
            <a:cxnLst/>
            <a:rect l="l" t="t" r="r" b="b"/>
            <a:pathLst>
              <a:path w="35560" h="36195">
                <a:moveTo>
                  <a:pt x="0" y="17792"/>
                </a:moveTo>
                <a:lnTo>
                  <a:pt x="0" y="8889"/>
                </a:lnTo>
                <a:lnTo>
                  <a:pt x="8890" y="0"/>
                </a:lnTo>
                <a:lnTo>
                  <a:pt x="17780" y="0"/>
                </a:lnTo>
                <a:lnTo>
                  <a:pt x="26682" y="0"/>
                </a:lnTo>
                <a:lnTo>
                  <a:pt x="35560" y="8889"/>
                </a:lnTo>
                <a:lnTo>
                  <a:pt x="35560" y="17792"/>
                </a:lnTo>
                <a:lnTo>
                  <a:pt x="35560" y="26669"/>
                </a:lnTo>
                <a:lnTo>
                  <a:pt x="26682" y="35572"/>
                </a:lnTo>
                <a:lnTo>
                  <a:pt x="17780" y="35572"/>
                </a:lnTo>
                <a:lnTo>
                  <a:pt x="8890" y="35572"/>
                </a:lnTo>
                <a:lnTo>
                  <a:pt x="0" y="26669"/>
                </a:lnTo>
                <a:lnTo>
                  <a:pt x="0" y="17792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0" name="object 40"/>
          <p:cNvSpPr/>
          <p:nvPr/>
        </p:nvSpPr>
        <p:spPr>
          <a:xfrm>
            <a:off x="2703567" y="8887091"/>
            <a:ext cx="0" cy="340360"/>
          </a:xfrm>
          <a:custGeom>
            <a:avLst/>
            <a:gdLst/>
            <a:ahLst/>
            <a:cxnLst/>
            <a:rect l="l" t="t" r="r" b="b"/>
            <a:pathLst>
              <a:path w="0" h="340359">
                <a:moveTo>
                  <a:pt x="0" y="0"/>
                </a:moveTo>
                <a:lnTo>
                  <a:pt x="0" y="339864"/>
                </a:lnTo>
              </a:path>
            </a:pathLst>
          </a:custGeom>
          <a:ln w="13969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1" name="object 41"/>
          <p:cNvSpPr/>
          <p:nvPr/>
        </p:nvSpPr>
        <p:spPr>
          <a:xfrm>
            <a:off x="2478345" y="8964155"/>
            <a:ext cx="35560" cy="35560"/>
          </a:xfrm>
          <a:custGeom>
            <a:avLst/>
            <a:gdLst/>
            <a:ahLst/>
            <a:cxnLst/>
            <a:rect l="l" t="t" r="r" b="b"/>
            <a:pathLst>
              <a:path w="35560" h="35559">
                <a:moveTo>
                  <a:pt x="26682" y="0"/>
                </a:moveTo>
                <a:lnTo>
                  <a:pt x="8890" y="0"/>
                </a:lnTo>
                <a:lnTo>
                  <a:pt x="0" y="8890"/>
                </a:lnTo>
                <a:lnTo>
                  <a:pt x="0" y="26670"/>
                </a:lnTo>
                <a:lnTo>
                  <a:pt x="8890" y="35560"/>
                </a:lnTo>
                <a:lnTo>
                  <a:pt x="26682" y="35560"/>
                </a:lnTo>
                <a:lnTo>
                  <a:pt x="35560" y="26670"/>
                </a:lnTo>
                <a:lnTo>
                  <a:pt x="35560" y="8890"/>
                </a:lnTo>
                <a:lnTo>
                  <a:pt x="26682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2" name="object 42"/>
          <p:cNvSpPr/>
          <p:nvPr/>
        </p:nvSpPr>
        <p:spPr>
          <a:xfrm>
            <a:off x="2478345" y="8964155"/>
            <a:ext cx="35560" cy="35560"/>
          </a:xfrm>
          <a:custGeom>
            <a:avLst/>
            <a:gdLst/>
            <a:ahLst/>
            <a:cxnLst/>
            <a:rect l="l" t="t" r="r" b="b"/>
            <a:pathLst>
              <a:path w="35560" h="35559">
                <a:moveTo>
                  <a:pt x="0" y="17792"/>
                </a:moveTo>
                <a:lnTo>
                  <a:pt x="0" y="8890"/>
                </a:lnTo>
                <a:lnTo>
                  <a:pt x="8890" y="0"/>
                </a:lnTo>
                <a:lnTo>
                  <a:pt x="17780" y="0"/>
                </a:lnTo>
                <a:lnTo>
                  <a:pt x="26682" y="0"/>
                </a:lnTo>
                <a:lnTo>
                  <a:pt x="35560" y="8890"/>
                </a:lnTo>
                <a:lnTo>
                  <a:pt x="35560" y="17792"/>
                </a:lnTo>
                <a:lnTo>
                  <a:pt x="35560" y="26670"/>
                </a:lnTo>
                <a:lnTo>
                  <a:pt x="26682" y="35560"/>
                </a:lnTo>
                <a:lnTo>
                  <a:pt x="17780" y="35560"/>
                </a:lnTo>
                <a:lnTo>
                  <a:pt x="8890" y="35560"/>
                </a:lnTo>
                <a:lnTo>
                  <a:pt x="0" y="26670"/>
                </a:lnTo>
                <a:lnTo>
                  <a:pt x="0" y="17792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3" name="object 43"/>
          <p:cNvSpPr/>
          <p:nvPr/>
        </p:nvSpPr>
        <p:spPr>
          <a:xfrm>
            <a:off x="2496125" y="8980957"/>
            <a:ext cx="0" cy="246379"/>
          </a:xfrm>
          <a:custGeom>
            <a:avLst/>
            <a:gdLst/>
            <a:ahLst/>
            <a:cxnLst/>
            <a:rect l="l" t="t" r="r" b="b"/>
            <a:pathLst>
              <a:path w="0" h="246379">
                <a:moveTo>
                  <a:pt x="0" y="0"/>
                </a:moveTo>
                <a:lnTo>
                  <a:pt x="0" y="245999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4" name="object 44"/>
          <p:cNvSpPr/>
          <p:nvPr/>
        </p:nvSpPr>
        <p:spPr>
          <a:xfrm>
            <a:off x="1407557" y="9380080"/>
            <a:ext cx="1009650" cy="93980"/>
          </a:xfrm>
          <a:custGeom>
            <a:avLst/>
            <a:gdLst/>
            <a:ahLst/>
            <a:cxnLst/>
            <a:rect l="l" t="t" r="r" b="b"/>
            <a:pathLst>
              <a:path w="1009650" h="93979">
                <a:moveTo>
                  <a:pt x="0" y="1981"/>
                </a:moveTo>
                <a:lnTo>
                  <a:pt x="0" y="93865"/>
                </a:lnTo>
                <a:lnTo>
                  <a:pt x="1009548" y="93865"/>
                </a:lnTo>
                <a:lnTo>
                  <a:pt x="1009548" y="0"/>
                </a:lnTo>
              </a:path>
            </a:pathLst>
          </a:custGeom>
          <a:ln w="13969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5" name="object 45"/>
          <p:cNvSpPr/>
          <p:nvPr/>
        </p:nvSpPr>
        <p:spPr>
          <a:xfrm>
            <a:off x="1911341" y="9382061"/>
            <a:ext cx="0" cy="92075"/>
          </a:xfrm>
          <a:custGeom>
            <a:avLst/>
            <a:gdLst/>
            <a:ahLst/>
            <a:cxnLst/>
            <a:rect l="l" t="t" r="r" b="b"/>
            <a:pathLst>
              <a:path w="0" h="92075">
                <a:moveTo>
                  <a:pt x="0" y="0"/>
                </a:moveTo>
                <a:lnTo>
                  <a:pt x="0" y="91884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6" name="object 46"/>
          <p:cNvSpPr/>
          <p:nvPr/>
        </p:nvSpPr>
        <p:spPr>
          <a:xfrm>
            <a:off x="641798" y="8667127"/>
            <a:ext cx="676910" cy="478790"/>
          </a:xfrm>
          <a:custGeom>
            <a:avLst/>
            <a:gdLst/>
            <a:ahLst/>
            <a:cxnLst/>
            <a:rect l="l" t="t" r="r" b="b"/>
            <a:pathLst>
              <a:path w="676910" h="478790">
                <a:moveTo>
                  <a:pt x="0" y="0"/>
                </a:moveTo>
                <a:lnTo>
                  <a:pt x="676567" y="0"/>
                </a:lnTo>
                <a:lnTo>
                  <a:pt x="676567" y="478180"/>
                </a:lnTo>
                <a:lnTo>
                  <a:pt x="0" y="478180"/>
                </a:lnTo>
                <a:lnTo>
                  <a:pt x="0" y="0"/>
                </a:lnTo>
                <a:close/>
              </a:path>
            </a:pathLst>
          </a:custGeom>
          <a:ln w="6349">
            <a:solidFill>
              <a:srgbClr val="231F20"/>
            </a:solidFill>
            <a:prstDash val="sysDash"/>
          </a:ln>
        </p:spPr>
        <p:txBody>
          <a:bodyPr wrap="square" lIns="0" tIns="0" rIns="0" bIns="0" rtlCol="0"/>
          <a:lstStyle/>
          <a:p/>
        </p:txBody>
      </p:sp>
      <p:sp>
        <p:nvSpPr>
          <p:cNvPr id="47" name="object 47"/>
          <p:cNvSpPr/>
          <p:nvPr/>
        </p:nvSpPr>
        <p:spPr>
          <a:xfrm>
            <a:off x="1174512" y="8718054"/>
            <a:ext cx="65481" cy="6520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8" name="object 48"/>
          <p:cNvSpPr txBox="1"/>
          <p:nvPr/>
        </p:nvSpPr>
        <p:spPr>
          <a:xfrm>
            <a:off x="647856" y="8679167"/>
            <a:ext cx="514984" cy="1327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230 V/230</a:t>
            </a:r>
            <a:r>
              <a:rPr dirty="0" sz="700" spc="-5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V</a:t>
            </a:r>
            <a:endParaRPr sz="700">
              <a:latin typeface="Arial"/>
              <a:cs typeface="Arial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526671" y="9654411"/>
            <a:ext cx="2418715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700" spc="-10" b="1" i="1">
                <a:solidFill>
                  <a:srgbClr val="009D57"/>
                </a:solidFill>
                <a:latin typeface="Arial"/>
                <a:cs typeface="Arial"/>
              </a:rPr>
              <a:t>Fig. </a:t>
            </a:r>
            <a:r>
              <a:rPr dirty="0" sz="700" spc="-15" b="1" i="1">
                <a:solidFill>
                  <a:srgbClr val="009D57"/>
                </a:solidFill>
                <a:latin typeface="Arial"/>
                <a:cs typeface="Arial"/>
              </a:rPr>
              <a:t>F22: </a:t>
            </a:r>
            <a:r>
              <a:rPr dirty="0" sz="700" i="1">
                <a:solidFill>
                  <a:srgbClr val="231F20"/>
                </a:solidFill>
                <a:latin typeface="Arial"/>
                <a:cs typeface="Arial"/>
              </a:rPr>
              <a:t>Alimentación </a:t>
            </a:r>
            <a:r>
              <a:rPr dirty="0" sz="700" spc="5" i="1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700" i="1">
                <a:solidFill>
                  <a:srgbClr val="231F20"/>
                </a:solidFill>
                <a:latin typeface="Arial"/>
                <a:cs typeface="Arial"/>
              </a:rPr>
              <a:t>seguridad </a:t>
            </a:r>
            <a:r>
              <a:rPr dirty="0" sz="700" spc="5" i="1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700" spc="-5" i="1">
                <a:solidFill>
                  <a:srgbClr val="231F20"/>
                </a:solidFill>
                <a:latin typeface="Arial"/>
                <a:cs typeface="Arial"/>
              </a:rPr>
              <a:t>un </a:t>
            </a:r>
            <a:r>
              <a:rPr dirty="0" sz="700" i="1">
                <a:solidFill>
                  <a:srgbClr val="231F20"/>
                </a:solidFill>
                <a:latin typeface="Arial"/>
                <a:cs typeface="Arial"/>
              </a:rPr>
              <a:t>transformador </a:t>
            </a:r>
            <a:r>
              <a:rPr dirty="0" sz="700" spc="5" i="1">
                <a:solidFill>
                  <a:srgbClr val="231F20"/>
                </a:solidFill>
                <a:latin typeface="Arial"/>
                <a:cs typeface="Arial"/>
              </a:rPr>
              <a:t>de  </a:t>
            </a:r>
            <a:r>
              <a:rPr dirty="0" sz="700" spc="-5" i="1">
                <a:solidFill>
                  <a:srgbClr val="231F20"/>
                </a:solidFill>
                <a:latin typeface="Arial"/>
                <a:cs typeface="Arial"/>
              </a:rPr>
              <a:t>separación </a:t>
            </a:r>
            <a:r>
              <a:rPr dirty="0" sz="700" spc="5" i="1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700" spc="-10" i="1">
                <a:solidFill>
                  <a:srgbClr val="231F20"/>
                </a:solidFill>
                <a:latin typeface="Arial"/>
                <a:cs typeface="Arial"/>
              </a:rPr>
              <a:t>clase</a:t>
            </a:r>
            <a:r>
              <a:rPr dirty="0" sz="700" spc="-20" i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 spc="-10" i="1">
                <a:solidFill>
                  <a:srgbClr val="231F20"/>
                </a:solidFill>
                <a:latin typeface="Arial"/>
                <a:cs typeface="Arial"/>
              </a:rPr>
              <a:t>II.</a:t>
            </a:r>
            <a:endParaRPr sz="700">
              <a:latin typeface="Arial"/>
              <a:cs typeface="Arial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3191513" y="1393061"/>
            <a:ext cx="3769360" cy="1427480"/>
          </a:xfrm>
          <a:prstGeom prst="rect">
            <a:avLst/>
          </a:prstGeom>
        </p:spPr>
        <p:txBody>
          <a:bodyPr wrap="square" lIns="0" tIns="27940" rIns="0" bIns="0" rtlCol="0" vert="horz">
            <a:spAutoFit/>
          </a:bodyPr>
          <a:lstStyle/>
          <a:p>
            <a:pPr algn="just" marL="13335">
              <a:lnSpc>
                <a:spcPct val="100000"/>
              </a:lnSpc>
              <a:spcBef>
                <a:spcPts val="220"/>
              </a:spcBef>
            </a:pP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Estas medidas requieren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 que:</a:t>
            </a:r>
            <a:endParaRPr sz="800">
              <a:latin typeface="Arial"/>
              <a:cs typeface="Arial"/>
            </a:endParaRPr>
          </a:p>
          <a:p>
            <a:pPr algn="just" marL="12700" marR="125095" indent="635">
              <a:lnSpc>
                <a:spcPct val="100000"/>
              </a:lnSpc>
              <a:spcBef>
                <a:spcPts val="120"/>
              </a:spcBef>
            </a:pPr>
            <a:r>
              <a:rPr dirty="0" sz="800" spc="110">
                <a:solidFill>
                  <a:srgbClr val="009D57"/>
                </a:solidFill>
                <a:latin typeface="Times New Roman"/>
                <a:cs typeface="Times New Roman"/>
              </a:rPr>
              <a:t>c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Los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circuitos MBTS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utilicen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conductos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exclusivamente habilitados para ellos,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a  menos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que los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cables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que están aislados para la tensión más alta de los demás 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circuitos se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utilicen para los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circuitos</a:t>
            </a:r>
            <a:r>
              <a:rPr dirty="0" sz="800" spc="-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MBTS.</a:t>
            </a:r>
            <a:endParaRPr sz="800">
              <a:latin typeface="Arial"/>
              <a:cs typeface="Arial"/>
            </a:endParaRPr>
          </a:p>
          <a:p>
            <a:pPr marL="12700" marR="5080" indent="635">
              <a:lnSpc>
                <a:spcPct val="100000"/>
              </a:lnSpc>
              <a:spcBef>
                <a:spcPts val="120"/>
              </a:spcBef>
            </a:pPr>
            <a:r>
              <a:rPr dirty="0" sz="800" spc="110">
                <a:solidFill>
                  <a:srgbClr val="009D57"/>
                </a:solidFill>
                <a:latin typeface="Times New Roman"/>
                <a:cs typeface="Times New Roman"/>
              </a:rPr>
              <a:t>c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tomas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corriente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sistema MBTS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no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tengan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un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contacto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pin de</a:t>
            </a:r>
            <a:r>
              <a:rPr dirty="0" sz="800" spc="-1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tierra. 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Los enchufes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y tomas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circuito MBTS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deben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ser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especiales, 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forma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que no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 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pueda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realizar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una conexión imprevista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un nivel de tensión</a:t>
            </a:r>
            <a:r>
              <a:rPr dirty="0" sz="800" spc="3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diferente.</a:t>
            </a:r>
            <a:endParaRPr sz="800">
              <a:latin typeface="Arial"/>
              <a:cs typeface="Arial"/>
            </a:endParaRPr>
          </a:p>
          <a:p>
            <a:pPr marL="12700" marR="62230">
              <a:lnSpc>
                <a:spcPct val="100000"/>
              </a:lnSpc>
              <a:spcBef>
                <a:spcPts val="120"/>
              </a:spcBef>
            </a:pPr>
            <a:r>
              <a:rPr dirty="0" sz="800" spc="5" b="1">
                <a:solidFill>
                  <a:srgbClr val="231F20"/>
                </a:solidFill>
                <a:latin typeface="Arial"/>
                <a:cs typeface="Arial"/>
              </a:rPr>
              <a:t>Nota</a:t>
            </a:r>
            <a:r>
              <a:rPr dirty="0" sz="800" spc="5">
                <a:solidFill>
                  <a:srgbClr val="231F20"/>
                </a:solidFill>
                <a:latin typeface="Arial"/>
                <a:cs typeface="Arial"/>
              </a:rPr>
              <a:t>: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En condiciones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normales,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cuando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tensión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MBTS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es inferior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25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V,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no es  necesario proporcionar protección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contra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riesgo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contactos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directos. Los 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requisitos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especiales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indican en el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capítulo P,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apartado 3: “Ubicaciones 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especiales”.</a:t>
            </a:r>
            <a:endParaRPr sz="800">
              <a:latin typeface="Arial"/>
              <a:cs typeface="Arial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3191183" y="2823144"/>
            <a:ext cx="3843020" cy="1811020"/>
          </a:xfrm>
          <a:prstGeom prst="rect">
            <a:avLst/>
          </a:prstGeom>
        </p:spPr>
        <p:txBody>
          <a:bodyPr wrap="square" lIns="0" tIns="2032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60"/>
              </a:spcBef>
            </a:pPr>
            <a:r>
              <a:rPr dirty="0" sz="1000" spc="-5" b="1">
                <a:solidFill>
                  <a:srgbClr val="231F20"/>
                </a:solidFill>
                <a:latin typeface="Arial"/>
                <a:cs typeface="Arial"/>
              </a:rPr>
              <a:t>Utilización </a:t>
            </a:r>
            <a:r>
              <a:rPr dirty="0" sz="1000" spc="5" b="1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1000" spc="-5" b="1">
                <a:solidFill>
                  <a:srgbClr val="231F20"/>
                </a:solidFill>
                <a:latin typeface="Arial"/>
                <a:cs typeface="Arial"/>
              </a:rPr>
              <a:t>la </a:t>
            </a:r>
            <a:r>
              <a:rPr dirty="0" sz="1000" b="1">
                <a:solidFill>
                  <a:srgbClr val="231F20"/>
                </a:solidFill>
                <a:latin typeface="Arial"/>
                <a:cs typeface="Arial"/>
              </a:rPr>
              <a:t>protección </a:t>
            </a:r>
            <a:r>
              <a:rPr dirty="0" sz="1000" spc="5" b="1">
                <a:solidFill>
                  <a:srgbClr val="231F20"/>
                </a:solidFill>
                <a:latin typeface="Arial"/>
                <a:cs typeface="Arial"/>
              </a:rPr>
              <a:t>mediante </a:t>
            </a:r>
            <a:r>
              <a:rPr dirty="0" sz="1000" spc="-15" b="1">
                <a:solidFill>
                  <a:srgbClr val="231F20"/>
                </a:solidFill>
                <a:latin typeface="Arial"/>
                <a:cs typeface="Arial"/>
              </a:rPr>
              <a:t>muy </a:t>
            </a:r>
            <a:r>
              <a:rPr dirty="0" sz="1000" spc="5" b="1">
                <a:solidFill>
                  <a:srgbClr val="231F20"/>
                </a:solidFill>
                <a:latin typeface="Arial"/>
                <a:cs typeface="Arial"/>
              </a:rPr>
              <a:t>baja</a:t>
            </a:r>
            <a:r>
              <a:rPr dirty="0" sz="1000" spc="3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10" b="1">
                <a:solidFill>
                  <a:srgbClr val="231F20"/>
                </a:solidFill>
                <a:latin typeface="Arial"/>
                <a:cs typeface="Arial"/>
              </a:rPr>
              <a:t>tensión</a:t>
            </a:r>
            <a:endParaRPr sz="1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0"/>
              </a:spcBef>
            </a:pP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(ver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</a:t>
            </a:r>
            <a:r>
              <a:rPr dirty="0" sz="800" spc="-5" b="1">
                <a:solidFill>
                  <a:srgbClr val="009D57"/>
                </a:solidFill>
                <a:latin typeface="Arial"/>
                <a:cs typeface="Arial"/>
              </a:rPr>
              <a:t>Figura</a:t>
            </a:r>
            <a:r>
              <a:rPr dirty="0" sz="800" spc="-15" b="1">
                <a:solidFill>
                  <a:srgbClr val="009D57"/>
                </a:solidFill>
                <a:latin typeface="Arial"/>
                <a:cs typeface="Arial"/>
              </a:rPr>
              <a:t> </a:t>
            </a:r>
            <a:r>
              <a:rPr dirty="0" sz="800" spc="-5" b="1">
                <a:solidFill>
                  <a:srgbClr val="009D57"/>
                </a:solidFill>
                <a:latin typeface="Arial"/>
                <a:cs typeface="Arial"/>
              </a:rPr>
              <a:t>F21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)</a:t>
            </a:r>
            <a:endParaRPr sz="800">
              <a:latin typeface="Arial"/>
              <a:cs typeface="Arial"/>
            </a:endParaRPr>
          </a:p>
          <a:p>
            <a:pPr marL="12700" marR="65405" indent="635">
              <a:lnSpc>
                <a:spcPct val="100000"/>
              </a:lnSpc>
              <a:spcBef>
                <a:spcPts val="150"/>
              </a:spcBef>
            </a:pP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Este sistema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es para uso general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cuando se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necesita baja tensión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o se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prefiere por 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motivos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seguridad, siempre y cuando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no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en las ubicaciones de alto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riesgo 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indicadas arriba.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El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diseño es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similar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al del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sistema MBTS,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pero el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circuito  secundario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está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conectado a tierra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en un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punto.</a:t>
            </a:r>
            <a:endParaRPr sz="800">
              <a:latin typeface="Arial"/>
              <a:cs typeface="Arial"/>
            </a:endParaRPr>
          </a:p>
          <a:p>
            <a:pPr marL="12700" marR="5080">
              <a:lnSpc>
                <a:spcPct val="100000"/>
              </a:lnSpc>
              <a:spcBef>
                <a:spcPts val="120"/>
              </a:spcBef>
            </a:pP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En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IEC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60364-4-41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define 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forma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precisa el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significado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la protección 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mediante muy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baja tensión 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referencia.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protección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contra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los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contactos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directos  es por lo general necesaria, excepto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cuando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el equipo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encuentra en la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zona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 conexión equipotencial, la tensión nominal no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supera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25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V rms,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el equipo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utiliza  únicamente en ubicaciones normalmente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secas y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no es probable el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contacto</a:t>
            </a:r>
            <a:r>
              <a:rPr dirty="0" sz="800" spc="-3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</a:t>
            </a:r>
            <a:endParaRPr sz="800">
              <a:latin typeface="Arial"/>
              <a:cs typeface="Arial"/>
            </a:endParaRPr>
          </a:p>
          <a:p>
            <a:pPr marL="12700" marR="106045">
              <a:lnSpc>
                <a:spcPct val="100000"/>
              </a:lnSpc>
            </a:pP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gran área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cuerpo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humano.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En todos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los demás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casos, 6 V rms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es la tensión  máxima permitida, en la que no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ofrece ninguna protección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contra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los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contactos 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directos.</a:t>
            </a:r>
            <a:endParaRPr sz="800">
              <a:latin typeface="Arial"/>
              <a:cs typeface="Arial"/>
            </a:endParaRPr>
          </a:p>
        </p:txBody>
      </p:sp>
      <p:sp>
        <p:nvSpPr>
          <p:cNvPr id="52" name="object 52"/>
          <p:cNvSpPr/>
          <p:nvPr/>
        </p:nvSpPr>
        <p:spPr>
          <a:xfrm>
            <a:off x="4001748" y="5011889"/>
            <a:ext cx="403186" cy="23721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3" name="object 53"/>
          <p:cNvSpPr/>
          <p:nvPr/>
        </p:nvSpPr>
        <p:spPr>
          <a:xfrm>
            <a:off x="5088614" y="5063324"/>
            <a:ext cx="35560" cy="35560"/>
          </a:xfrm>
          <a:custGeom>
            <a:avLst/>
            <a:gdLst/>
            <a:ahLst/>
            <a:cxnLst/>
            <a:rect l="l" t="t" r="r" b="b"/>
            <a:pathLst>
              <a:path w="35560" h="35560">
                <a:moveTo>
                  <a:pt x="26670" y="0"/>
                </a:moveTo>
                <a:lnTo>
                  <a:pt x="8890" y="0"/>
                </a:lnTo>
                <a:lnTo>
                  <a:pt x="0" y="8889"/>
                </a:lnTo>
                <a:lnTo>
                  <a:pt x="0" y="26669"/>
                </a:lnTo>
                <a:lnTo>
                  <a:pt x="8890" y="35559"/>
                </a:lnTo>
                <a:lnTo>
                  <a:pt x="26670" y="35559"/>
                </a:lnTo>
                <a:lnTo>
                  <a:pt x="35560" y="26669"/>
                </a:lnTo>
                <a:lnTo>
                  <a:pt x="35560" y="8889"/>
                </a:lnTo>
                <a:lnTo>
                  <a:pt x="26670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4" name="object 54"/>
          <p:cNvSpPr/>
          <p:nvPr/>
        </p:nvSpPr>
        <p:spPr>
          <a:xfrm>
            <a:off x="5088614" y="5063324"/>
            <a:ext cx="35560" cy="35560"/>
          </a:xfrm>
          <a:custGeom>
            <a:avLst/>
            <a:gdLst/>
            <a:ahLst/>
            <a:cxnLst/>
            <a:rect l="l" t="t" r="r" b="b"/>
            <a:pathLst>
              <a:path w="35560" h="35560">
                <a:moveTo>
                  <a:pt x="0" y="17779"/>
                </a:moveTo>
                <a:lnTo>
                  <a:pt x="0" y="8889"/>
                </a:lnTo>
                <a:lnTo>
                  <a:pt x="8890" y="0"/>
                </a:lnTo>
                <a:lnTo>
                  <a:pt x="17780" y="0"/>
                </a:lnTo>
                <a:lnTo>
                  <a:pt x="26670" y="0"/>
                </a:lnTo>
                <a:lnTo>
                  <a:pt x="35560" y="8889"/>
                </a:lnTo>
                <a:lnTo>
                  <a:pt x="35560" y="17779"/>
                </a:lnTo>
                <a:lnTo>
                  <a:pt x="35560" y="26669"/>
                </a:lnTo>
                <a:lnTo>
                  <a:pt x="26670" y="35559"/>
                </a:lnTo>
                <a:lnTo>
                  <a:pt x="17780" y="35559"/>
                </a:lnTo>
                <a:lnTo>
                  <a:pt x="8890" y="35559"/>
                </a:lnTo>
                <a:lnTo>
                  <a:pt x="0" y="26669"/>
                </a:lnTo>
                <a:lnTo>
                  <a:pt x="0" y="17779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5" name="object 55"/>
          <p:cNvSpPr/>
          <p:nvPr/>
        </p:nvSpPr>
        <p:spPr>
          <a:xfrm>
            <a:off x="5042183" y="5080114"/>
            <a:ext cx="64769" cy="340360"/>
          </a:xfrm>
          <a:custGeom>
            <a:avLst/>
            <a:gdLst/>
            <a:ahLst/>
            <a:cxnLst/>
            <a:rect l="l" t="t" r="r" b="b"/>
            <a:pathLst>
              <a:path w="64770" h="340360">
                <a:moveTo>
                  <a:pt x="64211" y="0"/>
                </a:moveTo>
                <a:lnTo>
                  <a:pt x="64211" y="339801"/>
                </a:lnTo>
                <a:lnTo>
                  <a:pt x="0" y="339801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6" name="object 56"/>
          <p:cNvSpPr/>
          <p:nvPr/>
        </p:nvSpPr>
        <p:spPr>
          <a:xfrm>
            <a:off x="3860550" y="5085054"/>
            <a:ext cx="158115" cy="0"/>
          </a:xfrm>
          <a:custGeom>
            <a:avLst/>
            <a:gdLst/>
            <a:ahLst/>
            <a:cxnLst/>
            <a:rect l="l" t="t" r="r" b="b"/>
            <a:pathLst>
              <a:path w="158114" h="0">
                <a:moveTo>
                  <a:pt x="0" y="0"/>
                </a:moveTo>
                <a:lnTo>
                  <a:pt x="158051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7" name="object 57"/>
          <p:cNvSpPr/>
          <p:nvPr/>
        </p:nvSpPr>
        <p:spPr>
          <a:xfrm>
            <a:off x="4881160" y="5157165"/>
            <a:ext cx="35560" cy="35560"/>
          </a:xfrm>
          <a:custGeom>
            <a:avLst/>
            <a:gdLst/>
            <a:ahLst/>
            <a:cxnLst/>
            <a:rect l="l" t="t" r="r" b="b"/>
            <a:pathLst>
              <a:path w="35560" h="35560">
                <a:moveTo>
                  <a:pt x="26682" y="0"/>
                </a:moveTo>
                <a:lnTo>
                  <a:pt x="8902" y="0"/>
                </a:lnTo>
                <a:lnTo>
                  <a:pt x="0" y="8889"/>
                </a:lnTo>
                <a:lnTo>
                  <a:pt x="0" y="26669"/>
                </a:lnTo>
                <a:lnTo>
                  <a:pt x="8902" y="35559"/>
                </a:lnTo>
                <a:lnTo>
                  <a:pt x="26682" y="35559"/>
                </a:lnTo>
                <a:lnTo>
                  <a:pt x="35560" y="26669"/>
                </a:lnTo>
                <a:lnTo>
                  <a:pt x="35560" y="8889"/>
                </a:lnTo>
                <a:lnTo>
                  <a:pt x="26682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8" name="object 58"/>
          <p:cNvSpPr/>
          <p:nvPr/>
        </p:nvSpPr>
        <p:spPr>
          <a:xfrm>
            <a:off x="4881160" y="5157165"/>
            <a:ext cx="35560" cy="35560"/>
          </a:xfrm>
          <a:custGeom>
            <a:avLst/>
            <a:gdLst/>
            <a:ahLst/>
            <a:cxnLst/>
            <a:rect l="l" t="t" r="r" b="b"/>
            <a:pathLst>
              <a:path w="35560" h="35560">
                <a:moveTo>
                  <a:pt x="0" y="17779"/>
                </a:moveTo>
                <a:lnTo>
                  <a:pt x="0" y="8889"/>
                </a:lnTo>
                <a:lnTo>
                  <a:pt x="8902" y="0"/>
                </a:lnTo>
                <a:lnTo>
                  <a:pt x="17780" y="0"/>
                </a:lnTo>
                <a:lnTo>
                  <a:pt x="26682" y="0"/>
                </a:lnTo>
                <a:lnTo>
                  <a:pt x="35560" y="8889"/>
                </a:lnTo>
                <a:lnTo>
                  <a:pt x="35560" y="17779"/>
                </a:lnTo>
                <a:lnTo>
                  <a:pt x="35560" y="26669"/>
                </a:lnTo>
                <a:lnTo>
                  <a:pt x="26682" y="35559"/>
                </a:lnTo>
                <a:lnTo>
                  <a:pt x="17780" y="35559"/>
                </a:lnTo>
                <a:lnTo>
                  <a:pt x="8902" y="35559"/>
                </a:lnTo>
                <a:lnTo>
                  <a:pt x="0" y="26669"/>
                </a:lnTo>
                <a:lnTo>
                  <a:pt x="0" y="17779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9" name="object 59"/>
          <p:cNvSpPr/>
          <p:nvPr/>
        </p:nvSpPr>
        <p:spPr>
          <a:xfrm>
            <a:off x="4898940" y="5173954"/>
            <a:ext cx="64769" cy="246379"/>
          </a:xfrm>
          <a:custGeom>
            <a:avLst/>
            <a:gdLst/>
            <a:ahLst/>
            <a:cxnLst/>
            <a:rect l="l" t="t" r="r" b="b"/>
            <a:pathLst>
              <a:path w="64770" h="246379">
                <a:moveTo>
                  <a:pt x="0" y="0"/>
                </a:moveTo>
                <a:lnTo>
                  <a:pt x="0" y="245960"/>
                </a:lnTo>
                <a:lnTo>
                  <a:pt x="64211" y="24596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0" name="object 60"/>
          <p:cNvSpPr/>
          <p:nvPr/>
        </p:nvSpPr>
        <p:spPr>
          <a:xfrm>
            <a:off x="3860550" y="5178881"/>
            <a:ext cx="158115" cy="0"/>
          </a:xfrm>
          <a:custGeom>
            <a:avLst/>
            <a:gdLst/>
            <a:ahLst/>
            <a:cxnLst/>
            <a:rect l="l" t="t" r="r" b="b"/>
            <a:pathLst>
              <a:path w="158114" h="0">
                <a:moveTo>
                  <a:pt x="0" y="0"/>
                </a:moveTo>
                <a:lnTo>
                  <a:pt x="158051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1" name="object 61"/>
          <p:cNvSpPr/>
          <p:nvPr/>
        </p:nvSpPr>
        <p:spPr>
          <a:xfrm>
            <a:off x="4926816" y="5344070"/>
            <a:ext cx="149732" cy="149733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2" name="object 62"/>
          <p:cNvSpPr/>
          <p:nvPr/>
        </p:nvSpPr>
        <p:spPr>
          <a:xfrm>
            <a:off x="4389047" y="5085054"/>
            <a:ext cx="1962150" cy="330200"/>
          </a:xfrm>
          <a:custGeom>
            <a:avLst/>
            <a:gdLst/>
            <a:ahLst/>
            <a:cxnLst/>
            <a:rect l="l" t="t" r="r" b="b"/>
            <a:pathLst>
              <a:path w="1962150" h="330200">
                <a:moveTo>
                  <a:pt x="0" y="93827"/>
                </a:moveTo>
                <a:lnTo>
                  <a:pt x="1670621" y="93827"/>
                </a:lnTo>
                <a:lnTo>
                  <a:pt x="1670621" y="329933"/>
                </a:lnTo>
                <a:lnTo>
                  <a:pt x="1962048" y="329933"/>
                </a:lnTo>
                <a:lnTo>
                  <a:pt x="1962048" y="0"/>
                </a:lnTo>
                <a:lnTo>
                  <a:pt x="0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3" name="object 63"/>
          <p:cNvSpPr txBox="1"/>
          <p:nvPr/>
        </p:nvSpPr>
        <p:spPr>
          <a:xfrm>
            <a:off x="3961634" y="4861174"/>
            <a:ext cx="456565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230 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V/24</a:t>
            </a:r>
            <a:r>
              <a:rPr dirty="0" sz="700" spc="-14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V</a:t>
            </a:r>
            <a:endParaRPr sz="700">
              <a:latin typeface="Arial"/>
              <a:cs typeface="Arial"/>
            </a:endParaRPr>
          </a:p>
        </p:txBody>
      </p:sp>
      <p:sp>
        <p:nvSpPr>
          <p:cNvPr id="64" name="object 64"/>
          <p:cNvSpPr/>
          <p:nvPr/>
        </p:nvSpPr>
        <p:spPr>
          <a:xfrm>
            <a:off x="6132986" y="5339130"/>
            <a:ext cx="149745" cy="149732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5" name="object 65"/>
          <p:cNvSpPr/>
          <p:nvPr/>
        </p:nvSpPr>
        <p:spPr>
          <a:xfrm>
            <a:off x="4955251" y="5403126"/>
            <a:ext cx="35560" cy="36195"/>
          </a:xfrm>
          <a:custGeom>
            <a:avLst/>
            <a:gdLst/>
            <a:ahLst/>
            <a:cxnLst/>
            <a:rect l="l" t="t" r="r" b="b"/>
            <a:pathLst>
              <a:path w="35560" h="36195">
                <a:moveTo>
                  <a:pt x="26670" y="0"/>
                </a:moveTo>
                <a:lnTo>
                  <a:pt x="8890" y="0"/>
                </a:lnTo>
                <a:lnTo>
                  <a:pt x="0" y="8877"/>
                </a:lnTo>
                <a:lnTo>
                  <a:pt x="0" y="26669"/>
                </a:lnTo>
                <a:lnTo>
                  <a:pt x="8890" y="35572"/>
                </a:lnTo>
                <a:lnTo>
                  <a:pt x="26670" y="35572"/>
                </a:lnTo>
                <a:lnTo>
                  <a:pt x="35560" y="26669"/>
                </a:lnTo>
                <a:lnTo>
                  <a:pt x="35560" y="8877"/>
                </a:lnTo>
                <a:lnTo>
                  <a:pt x="2667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6" name="object 66"/>
          <p:cNvSpPr/>
          <p:nvPr/>
        </p:nvSpPr>
        <p:spPr>
          <a:xfrm>
            <a:off x="4955251" y="5403126"/>
            <a:ext cx="35560" cy="36195"/>
          </a:xfrm>
          <a:custGeom>
            <a:avLst/>
            <a:gdLst/>
            <a:ahLst/>
            <a:cxnLst/>
            <a:rect l="l" t="t" r="r" b="b"/>
            <a:pathLst>
              <a:path w="35560" h="36195">
                <a:moveTo>
                  <a:pt x="0" y="17779"/>
                </a:moveTo>
                <a:lnTo>
                  <a:pt x="0" y="8877"/>
                </a:lnTo>
                <a:lnTo>
                  <a:pt x="8890" y="0"/>
                </a:lnTo>
                <a:lnTo>
                  <a:pt x="17780" y="0"/>
                </a:lnTo>
                <a:lnTo>
                  <a:pt x="26670" y="0"/>
                </a:lnTo>
                <a:lnTo>
                  <a:pt x="35560" y="8877"/>
                </a:lnTo>
                <a:lnTo>
                  <a:pt x="35560" y="17779"/>
                </a:lnTo>
                <a:lnTo>
                  <a:pt x="35560" y="26669"/>
                </a:lnTo>
                <a:lnTo>
                  <a:pt x="26670" y="35572"/>
                </a:lnTo>
                <a:lnTo>
                  <a:pt x="17780" y="35572"/>
                </a:lnTo>
                <a:lnTo>
                  <a:pt x="8890" y="35572"/>
                </a:lnTo>
                <a:lnTo>
                  <a:pt x="0" y="26669"/>
                </a:lnTo>
                <a:lnTo>
                  <a:pt x="0" y="17779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7" name="object 67"/>
          <p:cNvSpPr/>
          <p:nvPr/>
        </p:nvSpPr>
        <p:spPr>
          <a:xfrm>
            <a:off x="5010572" y="5403126"/>
            <a:ext cx="35560" cy="36195"/>
          </a:xfrm>
          <a:custGeom>
            <a:avLst/>
            <a:gdLst/>
            <a:ahLst/>
            <a:cxnLst/>
            <a:rect l="l" t="t" r="r" b="b"/>
            <a:pathLst>
              <a:path w="35560" h="36195">
                <a:moveTo>
                  <a:pt x="26670" y="0"/>
                </a:moveTo>
                <a:lnTo>
                  <a:pt x="8890" y="0"/>
                </a:lnTo>
                <a:lnTo>
                  <a:pt x="0" y="8877"/>
                </a:lnTo>
                <a:lnTo>
                  <a:pt x="0" y="26669"/>
                </a:lnTo>
                <a:lnTo>
                  <a:pt x="8890" y="35572"/>
                </a:lnTo>
                <a:lnTo>
                  <a:pt x="26670" y="35572"/>
                </a:lnTo>
                <a:lnTo>
                  <a:pt x="35560" y="26669"/>
                </a:lnTo>
                <a:lnTo>
                  <a:pt x="35560" y="8877"/>
                </a:lnTo>
                <a:lnTo>
                  <a:pt x="2667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8" name="object 68"/>
          <p:cNvSpPr/>
          <p:nvPr/>
        </p:nvSpPr>
        <p:spPr>
          <a:xfrm>
            <a:off x="5010572" y="5403126"/>
            <a:ext cx="35560" cy="36195"/>
          </a:xfrm>
          <a:custGeom>
            <a:avLst/>
            <a:gdLst/>
            <a:ahLst/>
            <a:cxnLst/>
            <a:rect l="l" t="t" r="r" b="b"/>
            <a:pathLst>
              <a:path w="35560" h="36195">
                <a:moveTo>
                  <a:pt x="0" y="17779"/>
                </a:moveTo>
                <a:lnTo>
                  <a:pt x="0" y="8877"/>
                </a:lnTo>
                <a:lnTo>
                  <a:pt x="8890" y="0"/>
                </a:lnTo>
                <a:lnTo>
                  <a:pt x="17780" y="0"/>
                </a:lnTo>
                <a:lnTo>
                  <a:pt x="26670" y="0"/>
                </a:lnTo>
                <a:lnTo>
                  <a:pt x="35560" y="8877"/>
                </a:lnTo>
                <a:lnTo>
                  <a:pt x="35560" y="17779"/>
                </a:lnTo>
                <a:lnTo>
                  <a:pt x="35560" y="26669"/>
                </a:lnTo>
                <a:lnTo>
                  <a:pt x="26670" y="35572"/>
                </a:lnTo>
                <a:lnTo>
                  <a:pt x="17780" y="35572"/>
                </a:lnTo>
                <a:lnTo>
                  <a:pt x="8890" y="35572"/>
                </a:lnTo>
                <a:lnTo>
                  <a:pt x="0" y="26669"/>
                </a:lnTo>
                <a:lnTo>
                  <a:pt x="0" y="17779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9" name="object 69"/>
          <p:cNvSpPr/>
          <p:nvPr/>
        </p:nvSpPr>
        <p:spPr>
          <a:xfrm>
            <a:off x="5597363" y="5063324"/>
            <a:ext cx="35560" cy="35560"/>
          </a:xfrm>
          <a:custGeom>
            <a:avLst/>
            <a:gdLst/>
            <a:ahLst/>
            <a:cxnLst/>
            <a:rect l="l" t="t" r="r" b="b"/>
            <a:pathLst>
              <a:path w="35560" h="35560">
                <a:moveTo>
                  <a:pt x="26670" y="0"/>
                </a:moveTo>
                <a:lnTo>
                  <a:pt x="8877" y="0"/>
                </a:lnTo>
                <a:lnTo>
                  <a:pt x="0" y="8889"/>
                </a:lnTo>
                <a:lnTo>
                  <a:pt x="0" y="26669"/>
                </a:lnTo>
                <a:lnTo>
                  <a:pt x="8877" y="35559"/>
                </a:lnTo>
                <a:lnTo>
                  <a:pt x="26670" y="35559"/>
                </a:lnTo>
                <a:lnTo>
                  <a:pt x="35560" y="26669"/>
                </a:lnTo>
                <a:lnTo>
                  <a:pt x="35560" y="8889"/>
                </a:lnTo>
                <a:lnTo>
                  <a:pt x="26670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0" name="object 70"/>
          <p:cNvSpPr/>
          <p:nvPr/>
        </p:nvSpPr>
        <p:spPr>
          <a:xfrm>
            <a:off x="5597363" y="5063324"/>
            <a:ext cx="35560" cy="35560"/>
          </a:xfrm>
          <a:custGeom>
            <a:avLst/>
            <a:gdLst/>
            <a:ahLst/>
            <a:cxnLst/>
            <a:rect l="l" t="t" r="r" b="b"/>
            <a:pathLst>
              <a:path w="35560" h="35560">
                <a:moveTo>
                  <a:pt x="0" y="17779"/>
                </a:moveTo>
                <a:lnTo>
                  <a:pt x="0" y="8889"/>
                </a:lnTo>
                <a:lnTo>
                  <a:pt x="8877" y="0"/>
                </a:lnTo>
                <a:lnTo>
                  <a:pt x="17767" y="0"/>
                </a:lnTo>
                <a:lnTo>
                  <a:pt x="26670" y="0"/>
                </a:lnTo>
                <a:lnTo>
                  <a:pt x="35560" y="8889"/>
                </a:lnTo>
                <a:lnTo>
                  <a:pt x="35560" y="17779"/>
                </a:lnTo>
                <a:lnTo>
                  <a:pt x="35560" y="26669"/>
                </a:lnTo>
                <a:lnTo>
                  <a:pt x="26670" y="35559"/>
                </a:lnTo>
                <a:lnTo>
                  <a:pt x="17767" y="35559"/>
                </a:lnTo>
                <a:lnTo>
                  <a:pt x="8877" y="35559"/>
                </a:lnTo>
                <a:lnTo>
                  <a:pt x="0" y="26669"/>
                </a:lnTo>
                <a:lnTo>
                  <a:pt x="0" y="17779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1" name="object 71"/>
          <p:cNvSpPr/>
          <p:nvPr/>
        </p:nvSpPr>
        <p:spPr>
          <a:xfrm>
            <a:off x="5550932" y="5080114"/>
            <a:ext cx="64769" cy="340360"/>
          </a:xfrm>
          <a:custGeom>
            <a:avLst/>
            <a:gdLst/>
            <a:ahLst/>
            <a:cxnLst/>
            <a:rect l="l" t="t" r="r" b="b"/>
            <a:pathLst>
              <a:path w="64770" h="340360">
                <a:moveTo>
                  <a:pt x="64198" y="0"/>
                </a:moveTo>
                <a:lnTo>
                  <a:pt x="64198" y="339801"/>
                </a:lnTo>
                <a:lnTo>
                  <a:pt x="0" y="339801"/>
                </a:lnTo>
              </a:path>
            </a:pathLst>
          </a:custGeom>
          <a:ln w="13969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2" name="object 72"/>
          <p:cNvSpPr/>
          <p:nvPr/>
        </p:nvSpPr>
        <p:spPr>
          <a:xfrm>
            <a:off x="5389909" y="5157165"/>
            <a:ext cx="35560" cy="35560"/>
          </a:xfrm>
          <a:custGeom>
            <a:avLst/>
            <a:gdLst/>
            <a:ahLst/>
            <a:cxnLst/>
            <a:rect l="l" t="t" r="r" b="b"/>
            <a:pathLst>
              <a:path w="35560" h="35560">
                <a:moveTo>
                  <a:pt x="26670" y="0"/>
                </a:moveTo>
                <a:lnTo>
                  <a:pt x="8890" y="0"/>
                </a:lnTo>
                <a:lnTo>
                  <a:pt x="0" y="8889"/>
                </a:lnTo>
                <a:lnTo>
                  <a:pt x="0" y="26669"/>
                </a:lnTo>
                <a:lnTo>
                  <a:pt x="8890" y="35559"/>
                </a:lnTo>
                <a:lnTo>
                  <a:pt x="26670" y="35559"/>
                </a:lnTo>
                <a:lnTo>
                  <a:pt x="35560" y="26669"/>
                </a:lnTo>
                <a:lnTo>
                  <a:pt x="35560" y="8889"/>
                </a:lnTo>
                <a:lnTo>
                  <a:pt x="26670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3" name="object 73"/>
          <p:cNvSpPr/>
          <p:nvPr/>
        </p:nvSpPr>
        <p:spPr>
          <a:xfrm>
            <a:off x="5389909" y="5157165"/>
            <a:ext cx="35560" cy="35560"/>
          </a:xfrm>
          <a:custGeom>
            <a:avLst/>
            <a:gdLst/>
            <a:ahLst/>
            <a:cxnLst/>
            <a:rect l="l" t="t" r="r" b="b"/>
            <a:pathLst>
              <a:path w="35560" h="35560">
                <a:moveTo>
                  <a:pt x="0" y="17779"/>
                </a:moveTo>
                <a:lnTo>
                  <a:pt x="0" y="8889"/>
                </a:lnTo>
                <a:lnTo>
                  <a:pt x="8890" y="0"/>
                </a:lnTo>
                <a:lnTo>
                  <a:pt x="17780" y="0"/>
                </a:lnTo>
                <a:lnTo>
                  <a:pt x="26670" y="0"/>
                </a:lnTo>
                <a:lnTo>
                  <a:pt x="35560" y="8889"/>
                </a:lnTo>
                <a:lnTo>
                  <a:pt x="35560" y="17779"/>
                </a:lnTo>
                <a:lnTo>
                  <a:pt x="35560" y="26669"/>
                </a:lnTo>
                <a:lnTo>
                  <a:pt x="26670" y="35559"/>
                </a:lnTo>
                <a:lnTo>
                  <a:pt x="17780" y="35559"/>
                </a:lnTo>
                <a:lnTo>
                  <a:pt x="8890" y="35559"/>
                </a:lnTo>
                <a:lnTo>
                  <a:pt x="0" y="26669"/>
                </a:lnTo>
                <a:lnTo>
                  <a:pt x="0" y="17779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4" name="object 74"/>
          <p:cNvSpPr/>
          <p:nvPr/>
        </p:nvSpPr>
        <p:spPr>
          <a:xfrm>
            <a:off x="5407689" y="5173954"/>
            <a:ext cx="64769" cy="246379"/>
          </a:xfrm>
          <a:custGeom>
            <a:avLst/>
            <a:gdLst/>
            <a:ahLst/>
            <a:cxnLst/>
            <a:rect l="l" t="t" r="r" b="b"/>
            <a:pathLst>
              <a:path w="64770" h="246379">
                <a:moveTo>
                  <a:pt x="0" y="0"/>
                </a:moveTo>
                <a:lnTo>
                  <a:pt x="0" y="245960"/>
                </a:lnTo>
                <a:lnTo>
                  <a:pt x="64211" y="24596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5" name="object 75"/>
          <p:cNvSpPr/>
          <p:nvPr/>
        </p:nvSpPr>
        <p:spPr>
          <a:xfrm>
            <a:off x="5435553" y="5344070"/>
            <a:ext cx="149745" cy="149733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6" name="object 76"/>
          <p:cNvSpPr/>
          <p:nvPr/>
        </p:nvSpPr>
        <p:spPr>
          <a:xfrm>
            <a:off x="4523972" y="4836693"/>
            <a:ext cx="176682" cy="22606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7" name="object 77"/>
          <p:cNvSpPr/>
          <p:nvPr/>
        </p:nvSpPr>
        <p:spPr>
          <a:xfrm>
            <a:off x="3906142" y="4779047"/>
            <a:ext cx="852805" cy="528955"/>
          </a:xfrm>
          <a:custGeom>
            <a:avLst/>
            <a:gdLst/>
            <a:ahLst/>
            <a:cxnLst/>
            <a:rect l="l" t="t" r="r" b="b"/>
            <a:pathLst>
              <a:path w="852804" h="528954">
                <a:moveTo>
                  <a:pt x="0" y="0"/>
                </a:moveTo>
                <a:lnTo>
                  <a:pt x="852665" y="0"/>
                </a:lnTo>
                <a:lnTo>
                  <a:pt x="852665" y="528904"/>
                </a:lnTo>
                <a:lnTo>
                  <a:pt x="0" y="528904"/>
                </a:lnTo>
                <a:lnTo>
                  <a:pt x="0" y="0"/>
                </a:lnTo>
                <a:close/>
              </a:path>
            </a:pathLst>
          </a:custGeom>
          <a:ln w="6350">
            <a:solidFill>
              <a:srgbClr val="231F20"/>
            </a:solidFill>
            <a:prstDash val="sysDash"/>
          </a:ln>
        </p:spPr>
        <p:txBody>
          <a:bodyPr wrap="square" lIns="0" tIns="0" rIns="0" bIns="0" rtlCol="0"/>
          <a:lstStyle/>
          <a:p/>
        </p:txBody>
      </p:sp>
      <p:sp>
        <p:nvSpPr>
          <p:cNvPr id="78" name="object 78"/>
          <p:cNvSpPr txBox="1"/>
          <p:nvPr/>
        </p:nvSpPr>
        <p:spPr>
          <a:xfrm>
            <a:off x="3191386" y="5550280"/>
            <a:ext cx="3729354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700" spc="-10" b="1" i="1">
                <a:solidFill>
                  <a:srgbClr val="009D57"/>
                </a:solidFill>
                <a:latin typeface="Arial"/>
                <a:cs typeface="Arial"/>
              </a:rPr>
              <a:t>Fig. </a:t>
            </a:r>
            <a:r>
              <a:rPr dirty="0" sz="700" spc="-15" b="1" i="1">
                <a:solidFill>
                  <a:srgbClr val="009D57"/>
                </a:solidFill>
                <a:latin typeface="Arial"/>
                <a:cs typeface="Arial"/>
              </a:rPr>
              <a:t>F21: </a:t>
            </a:r>
            <a:r>
              <a:rPr dirty="0" sz="700" spc="-10" i="1">
                <a:solidFill>
                  <a:srgbClr val="231F20"/>
                </a:solidFill>
                <a:latin typeface="Arial"/>
                <a:cs typeface="Arial"/>
              </a:rPr>
              <a:t>Fuentes </a:t>
            </a:r>
            <a:r>
              <a:rPr dirty="0" sz="700" spc="5" i="1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700" i="1">
                <a:solidFill>
                  <a:srgbClr val="231F20"/>
                </a:solidFill>
                <a:latin typeface="Arial"/>
                <a:cs typeface="Arial"/>
              </a:rPr>
              <a:t>alimentación </a:t>
            </a:r>
            <a:r>
              <a:rPr dirty="0" sz="700" spc="5" i="1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700" spc="-10" i="1">
                <a:solidFill>
                  <a:srgbClr val="231F20"/>
                </a:solidFill>
                <a:latin typeface="Arial"/>
                <a:cs typeface="Arial"/>
              </a:rPr>
              <a:t>baja </a:t>
            </a:r>
            <a:r>
              <a:rPr dirty="0" sz="700" i="1">
                <a:solidFill>
                  <a:srgbClr val="231F20"/>
                </a:solidFill>
                <a:latin typeface="Arial"/>
                <a:cs typeface="Arial"/>
              </a:rPr>
              <a:t>tensión </a:t>
            </a:r>
            <a:r>
              <a:rPr dirty="0" sz="700" spc="-30" i="1">
                <a:solidFill>
                  <a:srgbClr val="231F20"/>
                </a:solidFill>
                <a:latin typeface="Arial"/>
                <a:cs typeface="Arial"/>
              </a:rPr>
              <a:t>a </a:t>
            </a:r>
            <a:r>
              <a:rPr dirty="0" sz="700" i="1">
                <a:solidFill>
                  <a:srgbClr val="231F20"/>
                </a:solidFill>
                <a:latin typeface="Arial"/>
                <a:cs typeface="Arial"/>
              </a:rPr>
              <a:t>partir </a:t>
            </a:r>
            <a:r>
              <a:rPr dirty="0" sz="700" spc="5" i="1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700" spc="-5" i="1">
                <a:solidFill>
                  <a:srgbClr val="231F20"/>
                </a:solidFill>
                <a:latin typeface="Arial"/>
                <a:cs typeface="Arial"/>
              </a:rPr>
              <a:t>un </a:t>
            </a:r>
            <a:r>
              <a:rPr dirty="0" sz="700" i="1">
                <a:solidFill>
                  <a:srgbClr val="231F20"/>
                </a:solidFill>
                <a:latin typeface="Arial"/>
                <a:cs typeface="Arial"/>
              </a:rPr>
              <a:t>transformador </a:t>
            </a:r>
            <a:r>
              <a:rPr dirty="0" sz="700" spc="5" i="1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700" spc="-5" i="1">
                <a:solidFill>
                  <a:srgbClr val="231F20"/>
                </a:solidFill>
                <a:latin typeface="Arial"/>
                <a:cs typeface="Arial"/>
              </a:rPr>
              <a:t>aislamiento  </a:t>
            </a:r>
            <a:r>
              <a:rPr dirty="0" sz="700" spc="5" i="1">
                <a:solidFill>
                  <a:srgbClr val="231F20"/>
                </a:solidFill>
                <a:latin typeface="Arial"/>
                <a:cs typeface="Arial"/>
              </a:rPr>
              <a:t>de</a:t>
            </a:r>
            <a:r>
              <a:rPr dirty="0" sz="700" spc="-5" i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 i="1">
                <a:solidFill>
                  <a:srgbClr val="231F20"/>
                </a:solidFill>
                <a:latin typeface="Arial"/>
                <a:cs typeface="Arial"/>
              </a:rPr>
              <a:t>seguridad.</a:t>
            </a:r>
            <a:endParaRPr sz="700">
              <a:latin typeface="Arial"/>
              <a:cs typeface="Arial"/>
            </a:endParaRPr>
          </a:p>
        </p:txBody>
      </p:sp>
      <p:sp>
        <p:nvSpPr>
          <p:cNvPr id="79" name="object 79"/>
          <p:cNvSpPr txBox="1"/>
          <p:nvPr/>
        </p:nvSpPr>
        <p:spPr>
          <a:xfrm>
            <a:off x="3191310" y="5880194"/>
            <a:ext cx="3842385" cy="4472305"/>
          </a:xfrm>
          <a:prstGeom prst="rect">
            <a:avLst/>
          </a:prstGeom>
        </p:spPr>
        <p:txBody>
          <a:bodyPr wrap="square" lIns="0" tIns="4381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345"/>
              </a:spcBef>
            </a:pPr>
            <a:r>
              <a:rPr dirty="0" sz="1000" b="1">
                <a:solidFill>
                  <a:srgbClr val="231F20"/>
                </a:solidFill>
                <a:latin typeface="Arial"/>
                <a:cs typeface="Arial"/>
              </a:rPr>
              <a:t>Sistema </a:t>
            </a:r>
            <a:r>
              <a:rPr dirty="0" sz="1000" spc="-15" b="1">
                <a:solidFill>
                  <a:srgbClr val="231F20"/>
                </a:solidFill>
                <a:latin typeface="Arial"/>
                <a:cs typeface="Arial"/>
              </a:rPr>
              <a:t>muy </a:t>
            </a:r>
            <a:r>
              <a:rPr dirty="0" sz="1000" spc="5" b="1">
                <a:solidFill>
                  <a:srgbClr val="231F20"/>
                </a:solidFill>
                <a:latin typeface="Arial"/>
                <a:cs typeface="Arial"/>
              </a:rPr>
              <a:t>baja </a:t>
            </a:r>
            <a:r>
              <a:rPr dirty="0" sz="1000" spc="-10" b="1">
                <a:solidFill>
                  <a:srgbClr val="231F20"/>
                </a:solidFill>
                <a:latin typeface="Arial"/>
                <a:cs typeface="Arial"/>
              </a:rPr>
              <a:t>tensión</a:t>
            </a:r>
            <a:r>
              <a:rPr dirty="0" sz="1000" spc="-1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10" b="1">
                <a:solidFill>
                  <a:srgbClr val="231F20"/>
                </a:solidFill>
                <a:latin typeface="Arial"/>
                <a:cs typeface="Arial"/>
              </a:rPr>
              <a:t>funcional</a:t>
            </a:r>
            <a:endParaRPr sz="1000">
              <a:latin typeface="Arial"/>
              <a:cs typeface="Arial"/>
            </a:endParaRPr>
          </a:p>
          <a:p>
            <a:pPr marL="12700" marR="31115" indent="635">
              <a:lnSpc>
                <a:spcPct val="100000"/>
              </a:lnSpc>
              <a:spcBef>
                <a:spcPts val="195"/>
              </a:spcBef>
            </a:pP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Cuando por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motivos funcionales se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utilice una tensión igual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inferior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50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V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pero no 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 cumplan todos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los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requisitos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MBTS 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la protección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mediante muy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baja  tensión,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deben adoptar las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medidas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adecuadas descritas en la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IEC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60364-4-41  para garantizar la protección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contra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los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contactos tanto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directos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como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indirectos, de  acuerdo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ubicación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y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utilización de estos</a:t>
            </a:r>
            <a:r>
              <a:rPr dirty="0" sz="800" spc="-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circuitos.</a:t>
            </a:r>
            <a:endParaRPr sz="800">
              <a:latin typeface="Arial"/>
              <a:cs typeface="Arial"/>
            </a:endParaRPr>
          </a:p>
          <a:p>
            <a:pPr marL="12700" marR="100330">
              <a:lnSpc>
                <a:spcPct val="100000"/>
              </a:lnSpc>
              <a:spcBef>
                <a:spcPts val="145"/>
              </a:spcBef>
            </a:pPr>
            <a:r>
              <a:rPr dirty="0" sz="800" spc="5" b="1">
                <a:solidFill>
                  <a:srgbClr val="231F20"/>
                </a:solidFill>
                <a:latin typeface="Arial"/>
                <a:cs typeface="Arial"/>
              </a:rPr>
              <a:t>Nota</a:t>
            </a:r>
            <a:r>
              <a:rPr dirty="0" sz="800" spc="5">
                <a:solidFill>
                  <a:srgbClr val="231F20"/>
                </a:solidFill>
                <a:latin typeface="Arial"/>
                <a:cs typeface="Arial"/>
              </a:rPr>
              <a:t>: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pueden dar estas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condiciones cuando,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por ejemplo, el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circuito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incluye  equipos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(como transformadores,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relés, interruptores 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control remoto,  contactores...)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insuficientemente aislados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 respecto 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los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circuitos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tensiones 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superiores.</a:t>
            </a:r>
            <a:endParaRPr sz="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425"/>
              </a:spcBef>
            </a:pPr>
            <a:r>
              <a:rPr dirty="0" sz="1000" b="1">
                <a:solidFill>
                  <a:srgbClr val="231F20"/>
                </a:solidFill>
                <a:latin typeface="Arial"/>
                <a:cs typeface="Arial"/>
              </a:rPr>
              <a:t>Separación </a:t>
            </a:r>
            <a:r>
              <a:rPr dirty="0" sz="1000" spc="5" b="1">
                <a:solidFill>
                  <a:srgbClr val="231F20"/>
                </a:solidFill>
                <a:latin typeface="Arial"/>
                <a:cs typeface="Arial"/>
              </a:rPr>
              <a:t>eléctrica de </a:t>
            </a:r>
            <a:r>
              <a:rPr dirty="0" sz="1000" spc="-15" b="1">
                <a:solidFill>
                  <a:srgbClr val="231F20"/>
                </a:solidFill>
                <a:latin typeface="Arial"/>
                <a:cs typeface="Arial"/>
              </a:rPr>
              <a:t>los </a:t>
            </a:r>
            <a:r>
              <a:rPr dirty="0" sz="1000" spc="-5" b="1">
                <a:solidFill>
                  <a:srgbClr val="231F20"/>
                </a:solidFill>
                <a:latin typeface="Arial"/>
                <a:cs typeface="Arial"/>
              </a:rPr>
              <a:t>circuitos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(ver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</a:t>
            </a:r>
            <a:r>
              <a:rPr dirty="0" sz="800" spc="-5" b="1">
                <a:solidFill>
                  <a:srgbClr val="009D57"/>
                </a:solidFill>
                <a:latin typeface="Arial"/>
                <a:cs typeface="Arial"/>
              </a:rPr>
              <a:t>Figura</a:t>
            </a:r>
            <a:r>
              <a:rPr dirty="0" sz="800" b="1">
                <a:solidFill>
                  <a:srgbClr val="009D57"/>
                </a:solidFill>
                <a:latin typeface="Arial"/>
                <a:cs typeface="Arial"/>
              </a:rPr>
              <a:t> </a:t>
            </a:r>
            <a:r>
              <a:rPr dirty="0" sz="800" spc="-5" b="1">
                <a:solidFill>
                  <a:srgbClr val="009D57"/>
                </a:solidFill>
                <a:latin typeface="Arial"/>
                <a:cs typeface="Arial"/>
              </a:rPr>
              <a:t>F22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)</a:t>
            </a:r>
            <a:endParaRPr sz="800">
              <a:latin typeface="Arial"/>
              <a:cs typeface="Arial"/>
            </a:endParaRPr>
          </a:p>
          <a:p>
            <a:pPr marL="12700" marR="20955">
              <a:lnSpc>
                <a:spcPct val="100000"/>
              </a:lnSpc>
              <a:spcBef>
                <a:spcPts val="305"/>
              </a:spcBef>
            </a:pP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El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principio de la separación eléctrica de los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circuitos (generalmente circuitos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una 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sola fase) con fines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seguridad se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basa en el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siguiente</a:t>
            </a:r>
            <a:r>
              <a:rPr dirty="0" sz="800" spc="-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razonamiento:</a:t>
            </a:r>
            <a:endParaRPr sz="800">
              <a:latin typeface="Arial"/>
              <a:cs typeface="Arial"/>
            </a:endParaRPr>
          </a:p>
          <a:p>
            <a:pPr marL="12700" marR="36830">
              <a:lnSpc>
                <a:spcPct val="100000"/>
              </a:lnSpc>
              <a:spcBef>
                <a:spcPts val="114"/>
              </a:spcBef>
            </a:pP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Los dos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conductores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del devanado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secundario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una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fase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no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conectado a tierra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 un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transformador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separación están aislados de la</a:t>
            </a:r>
            <a:r>
              <a:rPr dirty="0" sz="800" spc="2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tierra.</a:t>
            </a:r>
            <a:endParaRPr sz="800">
              <a:latin typeface="Arial"/>
              <a:cs typeface="Arial"/>
            </a:endParaRPr>
          </a:p>
          <a:p>
            <a:pPr marL="12700" marR="5080">
              <a:lnSpc>
                <a:spcPct val="100000"/>
              </a:lnSpc>
              <a:spcBef>
                <a:spcPts val="114"/>
              </a:spcBef>
            </a:pP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Si se realiza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un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contacto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directo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un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conductor,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sólo una pequeña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corriente fluye 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por la persona que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realiza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contacto, 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través de la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tierra y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hasta el otro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conductor, 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por la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capacidad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inherente de dicho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conductor respecto 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tierra. Puesto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que la 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capacidad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conductor a tierra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muy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pequeña, la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corriente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está normalmente por  debajo del nivel de percepción.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A medida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que aumenta la longitud del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cable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del 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circuito,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corriente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contacto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directo aumenta progresivamente hasta un punto en  el que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produce una descarga eléctrica</a:t>
            </a:r>
            <a:r>
              <a:rPr dirty="0" sz="800" spc="-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peligrosa.</a:t>
            </a:r>
            <a:endParaRPr sz="800">
              <a:latin typeface="Arial"/>
              <a:cs typeface="Arial"/>
            </a:endParaRPr>
          </a:p>
          <a:p>
            <a:pPr marL="12700" marR="60325">
              <a:lnSpc>
                <a:spcPct val="100000"/>
              </a:lnSpc>
              <a:spcBef>
                <a:spcPts val="114"/>
              </a:spcBef>
            </a:pP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Incluso si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una longitud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corta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cable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evita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cualquier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peligro de la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corriente  capacitiva,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un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valor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bajo de la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resistencia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aislamiento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 respecto 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tierra 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puede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resultar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peligrosa, puesto que el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recorrido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la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corriente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través de la  persona que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realiza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contacto,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por la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tierra y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hasta el otro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conductor 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través de la 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resistencia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aislamiento baja 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conductor a</a:t>
            </a:r>
            <a:r>
              <a:rPr dirty="0" sz="800" spc="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tierra.</a:t>
            </a:r>
            <a:endParaRPr sz="800">
              <a:latin typeface="Arial"/>
              <a:cs typeface="Arial"/>
            </a:endParaRPr>
          </a:p>
          <a:p>
            <a:pPr marL="12700" marR="461645">
              <a:lnSpc>
                <a:spcPct val="100000"/>
              </a:lnSpc>
              <a:spcBef>
                <a:spcPts val="114"/>
              </a:spcBef>
            </a:pP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Por todos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estos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motivos,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las longitudes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relativamente cortas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cables  correctamente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aislados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son fundamentales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en los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sistemas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</a:t>
            </a:r>
            <a:r>
              <a:rPr dirty="0" sz="800" spc="-5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separación.</a:t>
            </a:r>
            <a:endParaRPr sz="800">
              <a:latin typeface="Arial"/>
              <a:cs typeface="Arial"/>
            </a:endParaRPr>
          </a:p>
          <a:p>
            <a:pPr marL="12700" marR="151130">
              <a:lnSpc>
                <a:spcPct val="100000"/>
              </a:lnSpc>
              <a:spcBef>
                <a:spcPts val="114"/>
              </a:spcBef>
            </a:pP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Los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transformadores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están especialmente diseñados para este propósito,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un  alto grado de aislamiento entre los devanados principal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y secundario o con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 protección equivalente,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como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de una pantalla 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metal conectada a tierra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entre  los devanados. La instalación del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transformador se realiza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según las normas de  aislamiento 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clase</a:t>
            </a:r>
            <a:r>
              <a:rPr dirty="0" sz="800" spc="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II.</a:t>
            </a:r>
            <a:endParaRPr sz="800">
              <a:latin typeface="Arial"/>
              <a:cs typeface="Arial"/>
            </a:endParaRPr>
          </a:p>
        </p:txBody>
      </p:sp>
      <p:sp>
        <p:nvSpPr>
          <p:cNvPr id="80" name="object 80"/>
          <p:cNvSpPr txBox="1"/>
          <p:nvPr/>
        </p:nvSpPr>
        <p:spPr>
          <a:xfrm>
            <a:off x="528196" y="10456164"/>
            <a:ext cx="1558925" cy="1168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">
                <a:solidFill>
                  <a:srgbClr val="231F20"/>
                </a:solidFill>
                <a:latin typeface="Arial"/>
                <a:cs typeface="Arial"/>
              </a:rPr>
              <a:t>Guía </a:t>
            </a:r>
            <a:r>
              <a:rPr dirty="0" sz="600" spc="-5">
                <a:solidFill>
                  <a:srgbClr val="231F20"/>
                </a:solidFill>
                <a:latin typeface="Arial"/>
                <a:cs typeface="Arial"/>
              </a:rPr>
              <a:t>de diseño de instalaciones eléctricas</a:t>
            </a:r>
            <a:r>
              <a:rPr dirty="0" sz="600" spc="-4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600" spc="-5">
                <a:solidFill>
                  <a:srgbClr val="231F20"/>
                </a:solidFill>
                <a:latin typeface="Arial"/>
                <a:cs typeface="Arial"/>
              </a:rPr>
              <a:t>08</a:t>
            </a:r>
            <a:endParaRPr sz="600">
              <a:latin typeface="Arial"/>
              <a:cs typeface="Arial"/>
            </a:endParaRPr>
          </a:p>
        </p:txBody>
      </p:sp>
      <p:sp>
        <p:nvSpPr>
          <p:cNvPr id="81" name="object 81"/>
          <p:cNvSpPr txBox="1"/>
          <p:nvPr/>
        </p:nvSpPr>
        <p:spPr>
          <a:xfrm>
            <a:off x="6394072" y="10456164"/>
            <a:ext cx="640080" cy="1168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">
                <a:solidFill>
                  <a:srgbClr val="231F20"/>
                </a:solidFill>
                <a:latin typeface="Arial"/>
                <a:cs typeface="Arial"/>
              </a:rPr>
              <a:t>Schneider</a:t>
            </a:r>
            <a:r>
              <a:rPr dirty="0" sz="600" spc="-6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600">
                <a:solidFill>
                  <a:srgbClr val="231F20"/>
                </a:solidFill>
                <a:latin typeface="Arial"/>
                <a:cs typeface="Arial"/>
              </a:rPr>
              <a:t>Electric</a:t>
            </a:r>
            <a:endParaRPr sz="600">
              <a:latin typeface="Arial"/>
              <a:cs typeface="Arial"/>
            </a:endParaRPr>
          </a:p>
        </p:txBody>
      </p:sp>
      <p:sp>
        <p:nvSpPr>
          <p:cNvPr id="82" name="object 82"/>
          <p:cNvSpPr/>
          <p:nvPr/>
        </p:nvSpPr>
        <p:spPr>
          <a:xfrm>
            <a:off x="3641067" y="10508992"/>
            <a:ext cx="113884" cy="118075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3" name="object 83"/>
          <p:cNvSpPr/>
          <p:nvPr/>
        </p:nvSpPr>
        <p:spPr>
          <a:xfrm>
            <a:off x="3554924" y="10441380"/>
            <a:ext cx="450037" cy="182499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4" name="object 84"/>
          <p:cNvSpPr/>
          <p:nvPr/>
        </p:nvSpPr>
        <p:spPr>
          <a:xfrm>
            <a:off x="3632546" y="10532262"/>
            <a:ext cx="108064" cy="95602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5" name="object 85"/>
          <p:cNvSpPr/>
          <p:nvPr/>
        </p:nvSpPr>
        <p:spPr>
          <a:xfrm>
            <a:off x="3649733" y="10532261"/>
            <a:ext cx="88895" cy="71589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325745" y="0"/>
            <a:ext cx="230504" cy="2926080"/>
          </a:xfrm>
          <a:custGeom>
            <a:avLst/>
            <a:gdLst/>
            <a:ahLst/>
            <a:cxnLst/>
            <a:rect l="l" t="t" r="r" b="b"/>
            <a:pathLst>
              <a:path w="230504" h="2926080">
                <a:moveTo>
                  <a:pt x="0" y="2925825"/>
                </a:moveTo>
                <a:lnTo>
                  <a:pt x="230250" y="2925825"/>
                </a:lnTo>
                <a:lnTo>
                  <a:pt x="230250" y="0"/>
                </a:lnTo>
                <a:lnTo>
                  <a:pt x="0" y="0"/>
                </a:lnTo>
                <a:lnTo>
                  <a:pt x="0" y="2925825"/>
                </a:lnTo>
                <a:close/>
              </a:path>
            </a:pathLst>
          </a:custGeom>
          <a:solidFill>
            <a:srgbClr val="009D5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7325745" y="3322065"/>
            <a:ext cx="230504" cy="7371080"/>
          </a:xfrm>
          <a:custGeom>
            <a:avLst/>
            <a:gdLst/>
            <a:ahLst/>
            <a:cxnLst/>
            <a:rect l="l" t="t" r="r" b="b"/>
            <a:pathLst>
              <a:path w="230504" h="7371080">
                <a:moveTo>
                  <a:pt x="0" y="7370829"/>
                </a:moveTo>
                <a:lnTo>
                  <a:pt x="230250" y="7370829"/>
                </a:lnTo>
                <a:lnTo>
                  <a:pt x="230250" y="0"/>
                </a:lnTo>
                <a:lnTo>
                  <a:pt x="0" y="0"/>
                </a:lnTo>
                <a:lnTo>
                  <a:pt x="0" y="7370829"/>
                </a:lnTo>
                <a:close/>
              </a:path>
            </a:pathLst>
          </a:custGeom>
          <a:solidFill>
            <a:srgbClr val="009D5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0" y="1338389"/>
            <a:ext cx="7019925" cy="0"/>
          </a:xfrm>
          <a:custGeom>
            <a:avLst/>
            <a:gdLst/>
            <a:ahLst/>
            <a:cxnLst/>
            <a:rect l="l" t="t" r="r" b="b"/>
            <a:pathLst>
              <a:path w="7019925" h="0">
                <a:moveTo>
                  <a:pt x="0" y="0"/>
                </a:moveTo>
                <a:lnTo>
                  <a:pt x="7019674" y="0"/>
                </a:lnTo>
              </a:path>
            </a:pathLst>
          </a:custGeom>
          <a:ln w="10286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0" y="10409999"/>
            <a:ext cx="7020559" cy="0"/>
          </a:xfrm>
          <a:custGeom>
            <a:avLst/>
            <a:gdLst/>
            <a:ahLst/>
            <a:cxnLst/>
            <a:rect l="l" t="t" r="r" b="b"/>
            <a:pathLst>
              <a:path w="7020559" h="0">
                <a:moveTo>
                  <a:pt x="0" y="0"/>
                </a:moveTo>
                <a:lnTo>
                  <a:pt x="7020436" y="0"/>
                </a:lnTo>
              </a:path>
            </a:pathLst>
          </a:custGeom>
          <a:ln w="10287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3203959" y="7043864"/>
            <a:ext cx="3816985" cy="0"/>
          </a:xfrm>
          <a:custGeom>
            <a:avLst/>
            <a:gdLst/>
            <a:ahLst/>
            <a:cxnLst/>
            <a:rect l="l" t="t" r="r" b="b"/>
            <a:pathLst>
              <a:path w="3816984" h="0">
                <a:moveTo>
                  <a:pt x="0" y="0"/>
                </a:moveTo>
                <a:lnTo>
                  <a:pt x="3816477" y="0"/>
                </a:lnTo>
              </a:path>
            </a:pathLst>
          </a:custGeom>
          <a:ln w="25526">
            <a:solidFill>
              <a:srgbClr val="009D5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3203959" y="6151562"/>
            <a:ext cx="3816985" cy="0"/>
          </a:xfrm>
          <a:custGeom>
            <a:avLst/>
            <a:gdLst/>
            <a:ahLst/>
            <a:cxnLst/>
            <a:rect l="l" t="t" r="r" b="b"/>
            <a:pathLst>
              <a:path w="3816984" h="0">
                <a:moveTo>
                  <a:pt x="0" y="0"/>
                </a:moveTo>
                <a:lnTo>
                  <a:pt x="3816477" y="0"/>
                </a:lnTo>
              </a:path>
            </a:pathLst>
          </a:custGeom>
          <a:ln w="25526">
            <a:solidFill>
              <a:srgbClr val="009D5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 txBox="1"/>
          <p:nvPr/>
        </p:nvSpPr>
        <p:spPr>
          <a:xfrm>
            <a:off x="527307" y="237870"/>
            <a:ext cx="2091055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-15" b="1">
                <a:solidFill>
                  <a:srgbClr val="009D57"/>
                </a:solidFill>
                <a:latin typeface="Arial"/>
                <a:cs typeface="Arial"/>
              </a:rPr>
              <a:t>F </a:t>
            </a:r>
            <a:r>
              <a:rPr dirty="0" sz="800" spc="55" b="1">
                <a:solidFill>
                  <a:srgbClr val="009D57"/>
                </a:solidFill>
                <a:latin typeface="Arial"/>
                <a:cs typeface="Arial"/>
              </a:rPr>
              <a:t>- </a:t>
            </a:r>
            <a:r>
              <a:rPr dirty="0" sz="800" b="1">
                <a:solidFill>
                  <a:srgbClr val="009D57"/>
                </a:solidFill>
                <a:latin typeface="Arial"/>
                <a:cs typeface="Arial"/>
              </a:rPr>
              <a:t>Protección contra descargas</a:t>
            </a:r>
            <a:r>
              <a:rPr dirty="0" sz="800" spc="-40" b="1">
                <a:solidFill>
                  <a:srgbClr val="009D57"/>
                </a:solidFill>
                <a:latin typeface="Arial"/>
                <a:cs typeface="Arial"/>
              </a:rPr>
              <a:t> </a:t>
            </a:r>
            <a:r>
              <a:rPr dirty="0" sz="800" b="1">
                <a:solidFill>
                  <a:srgbClr val="009D57"/>
                </a:solidFill>
                <a:latin typeface="Arial"/>
                <a:cs typeface="Arial"/>
              </a:rPr>
              <a:t>eléctricas</a:t>
            </a:r>
            <a:endParaRPr sz="8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191259" y="212597"/>
            <a:ext cx="3776345" cy="574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800" spc="-5" b="1">
                <a:solidFill>
                  <a:srgbClr val="BCBEC0"/>
                </a:solidFill>
                <a:latin typeface="Arial"/>
                <a:cs typeface="Arial"/>
              </a:rPr>
              <a:t>3 </a:t>
            </a:r>
            <a:r>
              <a:rPr dirty="0" sz="1800" b="1">
                <a:solidFill>
                  <a:srgbClr val="BCBEC0"/>
                </a:solidFill>
                <a:latin typeface="Arial"/>
                <a:cs typeface="Arial"/>
              </a:rPr>
              <a:t>Protección </a:t>
            </a:r>
            <a:r>
              <a:rPr dirty="0" sz="1800" spc="10" b="1">
                <a:solidFill>
                  <a:srgbClr val="BCBEC0"/>
                </a:solidFill>
                <a:latin typeface="Arial"/>
                <a:cs typeface="Arial"/>
              </a:rPr>
              <a:t>contra </a:t>
            </a:r>
            <a:r>
              <a:rPr dirty="0" sz="1800" spc="-25" b="1">
                <a:solidFill>
                  <a:srgbClr val="BCBEC0"/>
                </a:solidFill>
                <a:latin typeface="Arial"/>
                <a:cs typeface="Arial"/>
              </a:rPr>
              <a:t>los</a:t>
            </a:r>
            <a:r>
              <a:rPr dirty="0" sz="1800" spc="-65" b="1">
                <a:solidFill>
                  <a:srgbClr val="BCBEC0"/>
                </a:solidFill>
                <a:latin typeface="Arial"/>
                <a:cs typeface="Arial"/>
              </a:rPr>
              <a:t> </a:t>
            </a:r>
            <a:r>
              <a:rPr dirty="0" sz="1800" spc="10" b="1">
                <a:solidFill>
                  <a:srgbClr val="BCBEC0"/>
                </a:solidFill>
                <a:latin typeface="Arial"/>
                <a:cs typeface="Arial"/>
              </a:rPr>
              <a:t>contactos  </a:t>
            </a:r>
            <a:r>
              <a:rPr dirty="0" sz="1800" spc="-10" b="1">
                <a:solidFill>
                  <a:srgbClr val="BCBEC0"/>
                </a:solidFill>
                <a:latin typeface="Arial"/>
                <a:cs typeface="Arial"/>
              </a:rPr>
              <a:t>indirectos</a:t>
            </a:r>
            <a:endParaRPr sz="18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055870" y="2925825"/>
            <a:ext cx="500380" cy="396240"/>
          </a:xfrm>
          <a:prstGeom prst="rect">
            <a:avLst/>
          </a:prstGeom>
          <a:solidFill>
            <a:srgbClr val="231F20"/>
          </a:solidFill>
        </p:spPr>
        <p:txBody>
          <a:bodyPr wrap="square" lIns="0" tIns="0" rIns="0" bIns="0" rtlCol="0" vert="horz">
            <a:spAutoFit/>
          </a:bodyPr>
          <a:lstStyle/>
          <a:p>
            <a:pPr marL="10160">
              <a:lnSpc>
                <a:spcPts val="1085"/>
              </a:lnSpc>
            </a:pPr>
            <a:r>
              <a:rPr dirty="0" sz="1000" spc="-5" b="1">
                <a:solidFill>
                  <a:srgbClr val="FFFFFF"/>
                </a:solidFill>
                <a:latin typeface="Arial"/>
                <a:cs typeface="Arial"/>
              </a:rPr>
              <a:t>F15</a:t>
            </a:r>
            <a:endParaRPr sz="1000">
              <a:latin typeface="Arial"/>
              <a:cs typeface="Arial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539499" y="3777360"/>
            <a:ext cx="2484120" cy="464184"/>
          </a:xfrm>
          <a:custGeom>
            <a:avLst/>
            <a:gdLst/>
            <a:ahLst/>
            <a:cxnLst/>
            <a:rect l="l" t="t" r="r" b="b"/>
            <a:pathLst>
              <a:path w="2484120" h="464185">
                <a:moveTo>
                  <a:pt x="0" y="0"/>
                </a:moveTo>
                <a:lnTo>
                  <a:pt x="2484120" y="0"/>
                </a:lnTo>
                <a:lnTo>
                  <a:pt x="2484120" y="464184"/>
                </a:lnTo>
                <a:lnTo>
                  <a:pt x="0" y="464184"/>
                </a:lnTo>
                <a:lnTo>
                  <a:pt x="0" y="0"/>
                </a:lnTo>
                <a:close/>
              </a:path>
            </a:pathLst>
          </a:custGeom>
          <a:solidFill>
            <a:srgbClr val="C8E4D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 txBox="1"/>
          <p:nvPr/>
        </p:nvSpPr>
        <p:spPr>
          <a:xfrm>
            <a:off x="539499" y="3803522"/>
            <a:ext cx="2484120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66040">
              <a:lnSpc>
                <a:spcPct val="100000"/>
              </a:lnSpc>
              <a:spcBef>
                <a:spcPts val="100"/>
              </a:spcBef>
            </a:pPr>
            <a:r>
              <a:rPr dirty="0" sz="900" spc="-5" i="1">
                <a:solidFill>
                  <a:srgbClr val="231F20"/>
                </a:solidFill>
                <a:latin typeface="Arial"/>
                <a:cs typeface="Arial"/>
              </a:rPr>
              <a:t>Símbolo:</a:t>
            </a:r>
            <a:endParaRPr sz="900">
              <a:latin typeface="Arial"/>
              <a:cs typeface="Arial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1259653" y="3842194"/>
            <a:ext cx="331470" cy="331470"/>
          </a:xfrm>
          <a:custGeom>
            <a:avLst/>
            <a:gdLst/>
            <a:ahLst/>
            <a:cxnLst/>
            <a:rect l="l" t="t" r="r" b="b"/>
            <a:pathLst>
              <a:path w="331469" h="331470">
                <a:moveTo>
                  <a:pt x="0" y="0"/>
                </a:moveTo>
                <a:lnTo>
                  <a:pt x="331343" y="0"/>
                </a:lnTo>
                <a:lnTo>
                  <a:pt x="331343" y="331343"/>
                </a:lnTo>
                <a:lnTo>
                  <a:pt x="0" y="331343"/>
                </a:lnTo>
                <a:lnTo>
                  <a:pt x="0" y="0"/>
                </a:lnTo>
                <a:close/>
              </a:path>
            </a:pathLst>
          </a:custGeom>
          <a:ln w="6477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1335218" y="3921569"/>
            <a:ext cx="177165" cy="177165"/>
          </a:xfrm>
          <a:custGeom>
            <a:avLst/>
            <a:gdLst/>
            <a:ahLst/>
            <a:cxnLst/>
            <a:rect l="l" t="t" r="r" b="b"/>
            <a:pathLst>
              <a:path w="177165" h="177164">
                <a:moveTo>
                  <a:pt x="0" y="0"/>
                </a:moveTo>
                <a:lnTo>
                  <a:pt x="177037" y="0"/>
                </a:lnTo>
                <a:lnTo>
                  <a:pt x="177037" y="177038"/>
                </a:lnTo>
                <a:lnTo>
                  <a:pt x="0" y="177038"/>
                </a:lnTo>
                <a:lnTo>
                  <a:pt x="0" y="0"/>
                </a:lnTo>
                <a:close/>
              </a:path>
            </a:pathLst>
          </a:custGeom>
          <a:ln w="6477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 txBox="1"/>
          <p:nvPr/>
        </p:nvSpPr>
        <p:spPr>
          <a:xfrm>
            <a:off x="539499" y="7848980"/>
            <a:ext cx="2484120" cy="961390"/>
          </a:xfrm>
          <a:prstGeom prst="rect">
            <a:avLst/>
          </a:prstGeom>
          <a:solidFill>
            <a:srgbClr val="C8E4D3"/>
          </a:solidFill>
        </p:spPr>
        <p:txBody>
          <a:bodyPr wrap="square" lIns="0" tIns="31114" rIns="0" bIns="0" rtlCol="0" vert="horz">
            <a:spAutoFit/>
          </a:bodyPr>
          <a:lstStyle/>
          <a:p>
            <a:pPr marL="36195" marR="137160" indent="635">
              <a:lnSpc>
                <a:spcPct val="100000"/>
              </a:lnSpc>
              <a:spcBef>
                <a:spcPts val="244"/>
              </a:spcBef>
            </a:pPr>
            <a:r>
              <a:rPr dirty="0" sz="900" spc="-30" i="1">
                <a:solidFill>
                  <a:srgbClr val="231F20"/>
                </a:solidFill>
                <a:latin typeface="Arial"/>
                <a:cs typeface="Arial"/>
              </a:rPr>
              <a:t>En </a:t>
            </a:r>
            <a:r>
              <a:rPr dirty="0" sz="900" spc="10" i="1">
                <a:solidFill>
                  <a:srgbClr val="231F20"/>
                </a:solidFill>
                <a:latin typeface="Arial"/>
                <a:cs typeface="Arial"/>
              </a:rPr>
              <a:t>principio, </a:t>
            </a:r>
            <a:r>
              <a:rPr dirty="0" sz="900" spc="-20" i="1">
                <a:solidFill>
                  <a:srgbClr val="231F20"/>
                </a:solidFill>
                <a:latin typeface="Arial"/>
                <a:cs typeface="Arial"/>
              </a:rPr>
              <a:t>la </a:t>
            </a:r>
            <a:r>
              <a:rPr dirty="0" sz="900" i="1">
                <a:solidFill>
                  <a:srgbClr val="231F20"/>
                </a:solidFill>
                <a:latin typeface="Arial"/>
                <a:cs typeface="Arial"/>
              </a:rPr>
              <a:t>seguridad </a:t>
            </a:r>
            <a:r>
              <a:rPr dirty="0" sz="900" spc="5" i="1">
                <a:solidFill>
                  <a:srgbClr val="231F20"/>
                </a:solidFill>
                <a:latin typeface="Arial"/>
                <a:cs typeface="Arial"/>
              </a:rPr>
              <a:t>ofrecida </a:t>
            </a:r>
            <a:r>
              <a:rPr dirty="0" sz="900" spc="10" i="1">
                <a:solidFill>
                  <a:srgbClr val="231F20"/>
                </a:solidFill>
                <a:latin typeface="Arial"/>
                <a:cs typeface="Arial"/>
              </a:rPr>
              <a:t>colocando  </a:t>
            </a:r>
            <a:r>
              <a:rPr dirty="0" sz="900" spc="-10" i="1">
                <a:solidFill>
                  <a:srgbClr val="231F20"/>
                </a:solidFill>
                <a:latin typeface="Arial"/>
                <a:cs typeface="Arial"/>
              </a:rPr>
              <a:t>fuera </a:t>
            </a:r>
            <a:r>
              <a:rPr dirty="0" sz="900" spc="5" i="1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900" spc="-5" i="1">
                <a:solidFill>
                  <a:srgbClr val="231F20"/>
                </a:solidFill>
                <a:latin typeface="Arial"/>
                <a:cs typeface="Arial"/>
              </a:rPr>
              <a:t>alcance partes </a:t>
            </a:r>
            <a:r>
              <a:rPr dirty="0" sz="900" spc="10" i="1">
                <a:solidFill>
                  <a:srgbClr val="231F20"/>
                </a:solidFill>
                <a:latin typeface="Arial"/>
                <a:cs typeface="Arial"/>
              </a:rPr>
              <a:t>conductoras  </a:t>
            </a:r>
            <a:r>
              <a:rPr dirty="0" sz="900" spc="-5" i="1">
                <a:solidFill>
                  <a:srgbClr val="231F20"/>
                </a:solidFill>
                <a:latin typeface="Arial"/>
                <a:cs typeface="Arial"/>
              </a:rPr>
              <a:t>accesibles simultáneamente </a:t>
            </a:r>
            <a:r>
              <a:rPr dirty="0" sz="900" spc="15" i="1">
                <a:solidFill>
                  <a:srgbClr val="231F20"/>
                </a:solidFill>
                <a:latin typeface="Arial"/>
                <a:cs typeface="Arial"/>
              </a:rPr>
              <a:t>o </a:t>
            </a:r>
            <a:r>
              <a:rPr dirty="0" sz="900" spc="5" i="1">
                <a:solidFill>
                  <a:srgbClr val="231F20"/>
                </a:solidFill>
                <a:latin typeface="Arial"/>
                <a:cs typeface="Arial"/>
              </a:rPr>
              <a:t>interponiendo  obstáculos </a:t>
            </a:r>
            <a:r>
              <a:rPr dirty="0" sz="900" spc="-5" i="1">
                <a:solidFill>
                  <a:srgbClr val="231F20"/>
                </a:solidFill>
                <a:latin typeface="Arial"/>
                <a:cs typeface="Arial"/>
              </a:rPr>
              <a:t>requiere </a:t>
            </a:r>
            <a:r>
              <a:rPr dirty="0" sz="900" i="1">
                <a:solidFill>
                  <a:srgbClr val="231F20"/>
                </a:solidFill>
                <a:latin typeface="Arial"/>
                <a:cs typeface="Arial"/>
              </a:rPr>
              <a:t>también </a:t>
            </a:r>
            <a:r>
              <a:rPr dirty="0" sz="900" spc="-5" i="1">
                <a:solidFill>
                  <a:srgbClr val="231F20"/>
                </a:solidFill>
                <a:latin typeface="Arial"/>
                <a:cs typeface="Arial"/>
              </a:rPr>
              <a:t>un suelo </a:t>
            </a:r>
            <a:r>
              <a:rPr dirty="0" sz="900" spc="5" i="1">
                <a:solidFill>
                  <a:srgbClr val="231F20"/>
                </a:solidFill>
                <a:latin typeface="Arial"/>
                <a:cs typeface="Arial"/>
              </a:rPr>
              <a:t>no  </a:t>
            </a:r>
            <a:r>
              <a:rPr dirty="0" sz="900" spc="15" i="1">
                <a:solidFill>
                  <a:srgbClr val="231F20"/>
                </a:solidFill>
                <a:latin typeface="Arial"/>
                <a:cs typeface="Arial"/>
              </a:rPr>
              <a:t>conductor, por </a:t>
            </a:r>
            <a:r>
              <a:rPr dirty="0" sz="900" spc="5" i="1">
                <a:solidFill>
                  <a:srgbClr val="231F20"/>
                </a:solidFill>
                <a:latin typeface="Arial"/>
                <a:cs typeface="Arial"/>
              </a:rPr>
              <a:t>lo que no </a:t>
            </a:r>
            <a:r>
              <a:rPr dirty="0" sz="900" spc="-20" i="1">
                <a:solidFill>
                  <a:srgbClr val="231F20"/>
                </a:solidFill>
                <a:latin typeface="Arial"/>
                <a:cs typeface="Arial"/>
              </a:rPr>
              <a:t>es </a:t>
            </a:r>
            <a:r>
              <a:rPr dirty="0" sz="900" spc="-5" i="1">
                <a:solidFill>
                  <a:srgbClr val="231F20"/>
                </a:solidFill>
                <a:latin typeface="Arial"/>
                <a:cs typeface="Arial"/>
              </a:rPr>
              <a:t>un </a:t>
            </a:r>
            <a:r>
              <a:rPr dirty="0" sz="900" spc="10" i="1">
                <a:solidFill>
                  <a:srgbClr val="231F20"/>
                </a:solidFill>
                <a:latin typeface="Arial"/>
                <a:cs typeface="Arial"/>
              </a:rPr>
              <a:t>principio </a:t>
            </a:r>
            <a:r>
              <a:rPr dirty="0" sz="900" spc="5" i="1">
                <a:solidFill>
                  <a:srgbClr val="231F20"/>
                </a:solidFill>
                <a:latin typeface="Arial"/>
                <a:cs typeface="Arial"/>
              </a:rPr>
              <a:t>de  </a:t>
            </a:r>
            <a:r>
              <a:rPr dirty="0" sz="900" i="1">
                <a:solidFill>
                  <a:srgbClr val="231F20"/>
                </a:solidFill>
                <a:latin typeface="Arial"/>
                <a:cs typeface="Arial"/>
              </a:rPr>
              <a:t>fácil</a:t>
            </a:r>
            <a:r>
              <a:rPr dirty="0" sz="900" spc="-10" i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00" i="1">
                <a:solidFill>
                  <a:srgbClr val="231F20"/>
                </a:solidFill>
                <a:latin typeface="Arial"/>
                <a:cs typeface="Arial"/>
              </a:rPr>
              <a:t>aplicación.</a:t>
            </a:r>
            <a:endParaRPr sz="9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526926" y="9947782"/>
            <a:ext cx="2477135" cy="4521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(1) En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la 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IEC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60364-4-41 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se recomienda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que el producto de la  tensión nominal del 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circuito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en 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voltios y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la longitud en 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metros 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del 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sistema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cableado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no 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supere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100.000 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y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que la longitud  del 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sistema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cableado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no 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supere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500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 m.</a:t>
            </a:r>
            <a:endParaRPr sz="7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3165783" y="1408302"/>
            <a:ext cx="3891279" cy="468058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735" marR="128905">
              <a:lnSpc>
                <a:spcPct val="100000"/>
              </a:lnSpc>
              <a:spcBef>
                <a:spcPts val="100"/>
              </a:spcBef>
            </a:pP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Tal y como se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indica anteriormente, una explotación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correcta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del principio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requiere 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siguiente:</a:t>
            </a:r>
            <a:endParaRPr sz="800">
              <a:latin typeface="Arial"/>
              <a:cs typeface="Arial"/>
            </a:endParaRPr>
          </a:p>
          <a:p>
            <a:pPr marL="38100" marR="273050">
              <a:lnSpc>
                <a:spcPct val="100000"/>
              </a:lnSpc>
              <a:spcBef>
                <a:spcPts val="75"/>
              </a:spcBef>
            </a:pPr>
            <a:r>
              <a:rPr dirty="0" sz="800" spc="110">
                <a:solidFill>
                  <a:srgbClr val="009D57"/>
                </a:solidFill>
                <a:latin typeface="Times New Roman"/>
                <a:cs typeface="Times New Roman"/>
              </a:rPr>
              <a:t>c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Ningún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conductor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ni parte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conductora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expuesta del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circuito secundario</a:t>
            </a:r>
            <a:r>
              <a:rPr dirty="0" sz="800" spc="-16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deben  estar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conectados a tierra.</a:t>
            </a:r>
            <a:endParaRPr sz="800">
              <a:latin typeface="Arial"/>
              <a:cs typeface="Arial"/>
            </a:endParaRPr>
          </a:p>
          <a:p>
            <a:pPr marL="38100" marR="30480">
              <a:lnSpc>
                <a:spcPct val="100000"/>
              </a:lnSpc>
            </a:pPr>
            <a:r>
              <a:rPr dirty="0" sz="800" spc="110">
                <a:solidFill>
                  <a:srgbClr val="009D57"/>
                </a:solidFill>
                <a:latin typeface="Times New Roman"/>
                <a:cs typeface="Times New Roman"/>
              </a:rPr>
              <a:t>c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longitud del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cableado secundario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debe limitarse para evitar elevados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valores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 capacidad</a:t>
            </a:r>
            <a:r>
              <a:rPr dirty="0" baseline="25252" sz="825" spc="-7">
                <a:solidFill>
                  <a:srgbClr val="231F20"/>
                </a:solidFill>
                <a:latin typeface="Arial"/>
                <a:cs typeface="Arial"/>
              </a:rPr>
              <a:t>(1)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.</a:t>
            </a:r>
            <a:endParaRPr sz="800">
              <a:latin typeface="Arial"/>
              <a:cs typeface="Arial"/>
            </a:endParaRPr>
          </a:p>
          <a:p>
            <a:pPr marL="38100" marR="142875">
              <a:lnSpc>
                <a:spcPct val="100000"/>
              </a:lnSpc>
            </a:pPr>
            <a:r>
              <a:rPr dirty="0" sz="800" spc="110">
                <a:solidFill>
                  <a:srgbClr val="009D57"/>
                </a:solidFill>
                <a:latin typeface="Times New Roman"/>
                <a:cs typeface="Times New Roman"/>
              </a:rPr>
              <a:t>c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debe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mantener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un alto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valor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resistencia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aislamiento para el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cableado y 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los aparatos.</a:t>
            </a:r>
            <a:endParaRPr sz="800">
              <a:latin typeface="Arial"/>
              <a:cs typeface="Arial"/>
            </a:endParaRPr>
          </a:p>
          <a:p>
            <a:pPr marL="38735" marR="128270">
              <a:lnSpc>
                <a:spcPct val="100000"/>
              </a:lnSpc>
              <a:spcBef>
                <a:spcPts val="135"/>
              </a:spcBef>
            </a:pP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Estas condiciones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limitan por lo general la aplicación de esta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medida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seguridad 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para un aparato</a:t>
            </a:r>
            <a:r>
              <a:rPr dirty="0" sz="800" spc="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individual.</a:t>
            </a:r>
            <a:endParaRPr sz="800">
              <a:latin typeface="Arial"/>
              <a:cs typeface="Arial"/>
            </a:endParaRPr>
          </a:p>
          <a:p>
            <a:pPr marL="38735" marR="189865">
              <a:lnSpc>
                <a:spcPct val="100000"/>
              </a:lnSpc>
              <a:spcBef>
                <a:spcPts val="434"/>
              </a:spcBef>
            </a:pP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En caso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que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varios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aparatos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alimenten desde un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transformador separador,  será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necesario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cumplir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los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siguientes requisitos:</a:t>
            </a:r>
            <a:endParaRPr sz="800">
              <a:latin typeface="Arial"/>
              <a:cs typeface="Arial"/>
            </a:endParaRPr>
          </a:p>
          <a:p>
            <a:pPr marL="38100" marR="131445">
              <a:lnSpc>
                <a:spcPct val="100000"/>
              </a:lnSpc>
              <a:spcBef>
                <a:spcPts val="75"/>
              </a:spcBef>
            </a:pPr>
            <a:r>
              <a:rPr dirty="0" sz="800" spc="110">
                <a:solidFill>
                  <a:srgbClr val="009D57"/>
                </a:solidFill>
                <a:latin typeface="Times New Roman"/>
                <a:cs typeface="Times New Roman"/>
              </a:rPr>
              <a:t>c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Las partes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conductoras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activas 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todos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los aparatos deben estar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conectadas 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juntas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mediante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un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conductor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protección aislado, pero no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conectadas a tierra. </a:t>
            </a:r>
            <a:r>
              <a:rPr dirty="0" sz="800">
                <a:solidFill>
                  <a:srgbClr val="009D57"/>
                </a:solidFill>
                <a:latin typeface="Arial"/>
                <a:cs typeface="Arial"/>
              </a:rPr>
              <a:t> </a:t>
            </a:r>
            <a:r>
              <a:rPr dirty="0" sz="800" spc="110">
                <a:solidFill>
                  <a:srgbClr val="009D57"/>
                </a:solidFill>
                <a:latin typeface="Times New Roman"/>
                <a:cs typeface="Times New Roman"/>
              </a:rPr>
              <a:t>c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tomas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corriente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deben estar provistas de una conexión de pin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a tierra.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 conexión de pin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a tierra se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utiliza en este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caso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únicamente para garantizar la  interconexión 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todas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las partes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conductoras</a:t>
            </a:r>
            <a:r>
              <a:rPr dirty="0" sz="800" spc="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activas.</a:t>
            </a:r>
            <a:endParaRPr sz="800">
              <a:latin typeface="Arial"/>
              <a:cs typeface="Arial"/>
            </a:endParaRPr>
          </a:p>
          <a:p>
            <a:pPr marL="38735" marR="33020">
              <a:lnSpc>
                <a:spcPct val="100000"/>
              </a:lnSpc>
              <a:spcBef>
                <a:spcPts val="284"/>
              </a:spcBef>
            </a:pP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En caso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producirse un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segundo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defecto, la protección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contra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las 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sobreintensidades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debe ofrecer la desconexión automática en las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mismas  condiciones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que las necesarias para un esquema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IT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conexión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a tierra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sistema 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alimentación.</a:t>
            </a:r>
            <a:endParaRPr sz="800">
              <a:latin typeface="Arial"/>
              <a:cs typeface="Arial"/>
            </a:endParaRPr>
          </a:p>
          <a:p>
            <a:pPr marL="38100">
              <a:lnSpc>
                <a:spcPct val="100000"/>
              </a:lnSpc>
              <a:spcBef>
                <a:spcPts val="430"/>
              </a:spcBef>
            </a:pPr>
            <a:r>
              <a:rPr dirty="0" sz="1000" spc="-15" b="1">
                <a:solidFill>
                  <a:srgbClr val="231F20"/>
                </a:solidFill>
                <a:latin typeface="Arial"/>
                <a:cs typeface="Arial"/>
              </a:rPr>
              <a:t>Equipos </a:t>
            </a:r>
            <a:r>
              <a:rPr dirty="0" sz="1000" spc="5" b="1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1000" b="1">
                <a:solidFill>
                  <a:srgbClr val="231F20"/>
                </a:solidFill>
                <a:latin typeface="Arial"/>
                <a:cs typeface="Arial"/>
              </a:rPr>
              <a:t>clase</a:t>
            </a:r>
            <a:r>
              <a:rPr dirty="0" sz="1000" spc="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15" b="1">
                <a:solidFill>
                  <a:srgbClr val="231F20"/>
                </a:solidFill>
                <a:latin typeface="Arial"/>
                <a:cs typeface="Arial"/>
              </a:rPr>
              <a:t>II</a:t>
            </a:r>
            <a:endParaRPr sz="1000">
              <a:latin typeface="Arial"/>
              <a:cs typeface="Arial"/>
            </a:endParaRPr>
          </a:p>
          <a:p>
            <a:pPr marL="38735" marR="45085">
              <a:lnSpc>
                <a:spcPct val="100000"/>
              </a:lnSpc>
              <a:spcBef>
                <a:spcPts val="125"/>
              </a:spcBef>
            </a:pP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Estos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aparatos también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 conocen como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que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tienen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“doble aislamiento”, puesto  que en los aparatos 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clase II se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añade un aislamiento adicional al aislamiento  básico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(ver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</a:t>
            </a:r>
            <a:r>
              <a:rPr dirty="0" sz="800" spc="-5" b="1">
                <a:solidFill>
                  <a:srgbClr val="009D57"/>
                </a:solidFill>
                <a:latin typeface="Arial"/>
                <a:cs typeface="Arial"/>
              </a:rPr>
              <a:t>Figura F23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). Ninguna parte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conductora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un aparato 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clase II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debe  estar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conectada 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un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conductor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</a:t>
            </a:r>
            <a:r>
              <a:rPr dirty="0" sz="800" spc="-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protección:</a:t>
            </a:r>
            <a:endParaRPr sz="800">
              <a:latin typeface="Arial"/>
              <a:cs typeface="Arial"/>
            </a:endParaRPr>
          </a:p>
          <a:p>
            <a:pPr marL="38735" marR="33020">
              <a:lnSpc>
                <a:spcPct val="100000"/>
              </a:lnSpc>
              <a:spcBef>
                <a:spcPts val="150"/>
              </a:spcBef>
            </a:pPr>
            <a:r>
              <a:rPr dirty="0" sz="800" spc="110">
                <a:solidFill>
                  <a:srgbClr val="009D57"/>
                </a:solidFill>
                <a:latin typeface="Times New Roman"/>
                <a:cs typeface="Times New Roman"/>
              </a:rPr>
              <a:t>c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mayoría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los equipos portátiles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o semifijos,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algunas lámparas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y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algunos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tipos 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transformadores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están diseñados para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tener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un doble aislamiento.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Es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importante  prestar especial atención al utilizar los equipos 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clase II y comprobar regularmente  y a menudo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que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 conserva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el estándar de la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clase II (sin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envolvente exterior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rota, 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etc.). Los dispositivos electrónicos, las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radios y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los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televisores tienen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unos niveles  de</a:t>
            </a:r>
            <a:r>
              <a:rPr dirty="0" sz="800" spc="-2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10">
                <a:solidFill>
                  <a:srgbClr val="231F20"/>
                </a:solidFill>
                <a:latin typeface="Arial"/>
                <a:cs typeface="Arial"/>
              </a:rPr>
              <a:t>seguridad</a:t>
            </a:r>
            <a:r>
              <a:rPr dirty="0" sz="800" spc="-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10">
                <a:solidFill>
                  <a:srgbClr val="231F20"/>
                </a:solidFill>
                <a:latin typeface="Arial"/>
                <a:cs typeface="Arial"/>
              </a:rPr>
              <a:t>equivalentes</a:t>
            </a:r>
            <a:r>
              <a:rPr dirty="0" sz="800" spc="-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a</a:t>
            </a:r>
            <a:r>
              <a:rPr dirty="0" sz="800" spc="-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</a:t>
            </a:r>
            <a:r>
              <a:rPr dirty="0" sz="800" spc="-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10">
                <a:solidFill>
                  <a:srgbClr val="231F20"/>
                </a:solidFill>
                <a:latin typeface="Arial"/>
                <a:cs typeface="Arial"/>
              </a:rPr>
              <a:t>clase</a:t>
            </a:r>
            <a:r>
              <a:rPr dirty="0" sz="800" spc="-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10">
                <a:solidFill>
                  <a:srgbClr val="231F20"/>
                </a:solidFill>
                <a:latin typeface="Arial"/>
                <a:cs typeface="Arial"/>
              </a:rPr>
              <a:t>II,</a:t>
            </a:r>
            <a:r>
              <a:rPr dirty="0" sz="800" spc="-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10">
                <a:solidFill>
                  <a:srgbClr val="231F20"/>
                </a:solidFill>
                <a:latin typeface="Arial"/>
                <a:cs typeface="Arial"/>
              </a:rPr>
              <a:t>pero</a:t>
            </a:r>
            <a:r>
              <a:rPr dirty="0" sz="800" spc="-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no</a:t>
            </a:r>
            <a:r>
              <a:rPr dirty="0" sz="800" spc="-2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10">
                <a:solidFill>
                  <a:srgbClr val="231F20"/>
                </a:solidFill>
                <a:latin typeface="Arial"/>
                <a:cs typeface="Arial"/>
              </a:rPr>
              <a:t>son</a:t>
            </a:r>
            <a:r>
              <a:rPr dirty="0" sz="800" spc="-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10">
                <a:solidFill>
                  <a:srgbClr val="231F20"/>
                </a:solidFill>
                <a:latin typeface="Arial"/>
                <a:cs typeface="Arial"/>
              </a:rPr>
              <a:t>formalmente</a:t>
            </a:r>
            <a:r>
              <a:rPr dirty="0" sz="800" spc="-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10">
                <a:solidFill>
                  <a:srgbClr val="231F20"/>
                </a:solidFill>
                <a:latin typeface="Arial"/>
                <a:cs typeface="Arial"/>
              </a:rPr>
              <a:t>aparatos</a:t>
            </a:r>
            <a:r>
              <a:rPr dirty="0" sz="800" spc="-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</a:t>
            </a:r>
            <a:r>
              <a:rPr dirty="0" sz="800" spc="-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10">
                <a:solidFill>
                  <a:srgbClr val="231F20"/>
                </a:solidFill>
                <a:latin typeface="Arial"/>
                <a:cs typeface="Arial"/>
              </a:rPr>
              <a:t>clase</a:t>
            </a:r>
            <a:r>
              <a:rPr dirty="0" sz="800" spc="-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10">
                <a:solidFill>
                  <a:srgbClr val="231F20"/>
                </a:solidFill>
                <a:latin typeface="Arial"/>
                <a:cs typeface="Arial"/>
              </a:rPr>
              <a:t>II.</a:t>
            </a:r>
            <a:endParaRPr sz="800">
              <a:latin typeface="Arial"/>
              <a:cs typeface="Arial"/>
            </a:endParaRPr>
          </a:p>
          <a:p>
            <a:pPr marL="38735" marR="95250">
              <a:lnSpc>
                <a:spcPct val="100000"/>
              </a:lnSpc>
              <a:spcBef>
                <a:spcPts val="145"/>
              </a:spcBef>
            </a:pPr>
            <a:r>
              <a:rPr dirty="0" sz="800" spc="110">
                <a:solidFill>
                  <a:srgbClr val="009D57"/>
                </a:solidFill>
                <a:latin typeface="Times New Roman"/>
                <a:cs typeface="Times New Roman"/>
              </a:rPr>
              <a:t>c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Aislamiento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adicional en una instalación eléctrica: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IEC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60364-4-41(subsección  413-2)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y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algunas normas nacionales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como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UNE 20460-4-41 (España) describen  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forma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más detallada las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medidas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necesarias para lograr el aislamiento adicional  durante las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tareas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</a:t>
            </a:r>
            <a:r>
              <a:rPr dirty="0" sz="800" spc="-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instalación.</a:t>
            </a:r>
            <a:endParaRPr sz="800">
              <a:latin typeface="Arial"/>
              <a:cs typeface="Arial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3876551" y="6246037"/>
            <a:ext cx="847725" cy="505459"/>
          </a:xfrm>
          <a:custGeom>
            <a:avLst/>
            <a:gdLst/>
            <a:ahLst/>
            <a:cxnLst/>
            <a:rect l="l" t="t" r="r" b="b"/>
            <a:pathLst>
              <a:path w="847725" h="505459">
                <a:moveTo>
                  <a:pt x="0" y="0"/>
                </a:moveTo>
                <a:lnTo>
                  <a:pt x="847699" y="0"/>
                </a:lnTo>
                <a:lnTo>
                  <a:pt x="847699" y="505320"/>
                </a:lnTo>
                <a:lnTo>
                  <a:pt x="0" y="505320"/>
                </a:lnTo>
                <a:lnTo>
                  <a:pt x="0" y="0"/>
                </a:lnTo>
                <a:close/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3965985" y="6327685"/>
            <a:ext cx="669290" cy="342265"/>
          </a:xfrm>
          <a:custGeom>
            <a:avLst/>
            <a:gdLst/>
            <a:ahLst/>
            <a:cxnLst/>
            <a:rect l="l" t="t" r="r" b="b"/>
            <a:pathLst>
              <a:path w="669289" h="342265">
                <a:moveTo>
                  <a:pt x="0" y="0"/>
                </a:moveTo>
                <a:lnTo>
                  <a:pt x="668820" y="0"/>
                </a:lnTo>
                <a:lnTo>
                  <a:pt x="668820" y="342049"/>
                </a:lnTo>
                <a:lnTo>
                  <a:pt x="0" y="342049"/>
                </a:lnTo>
                <a:lnTo>
                  <a:pt x="0" y="0"/>
                </a:lnTo>
                <a:close/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4063978" y="6459029"/>
            <a:ext cx="110489" cy="335280"/>
          </a:xfrm>
          <a:custGeom>
            <a:avLst/>
            <a:gdLst/>
            <a:ahLst/>
            <a:cxnLst/>
            <a:rect l="l" t="t" r="r" b="b"/>
            <a:pathLst>
              <a:path w="110489" h="335279">
                <a:moveTo>
                  <a:pt x="0" y="335089"/>
                </a:moveTo>
                <a:lnTo>
                  <a:pt x="0" y="55206"/>
                </a:lnTo>
                <a:lnTo>
                  <a:pt x="4363" y="33797"/>
                </a:lnTo>
                <a:lnTo>
                  <a:pt x="16236" y="16240"/>
                </a:lnTo>
                <a:lnTo>
                  <a:pt x="33797" y="4364"/>
                </a:lnTo>
                <a:lnTo>
                  <a:pt x="55219" y="0"/>
                </a:lnTo>
                <a:lnTo>
                  <a:pt x="76640" y="4364"/>
                </a:lnTo>
                <a:lnTo>
                  <a:pt x="94195" y="16240"/>
                </a:lnTo>
                <a:lnTo>
                  <a:pt x="106065" y="33797"/>
                </a:lnTo>
                <a:lnTo>
                  <a:pt x="110426" y="55206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4167420" y="6452044"/>
            <a:ext cx="234835" cy="6917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4395270" y="6459029"/>
            <a:ext cx="110489" cy="335280"/>
          </a:xfrm>
          <a:custGeom>
            <a:avLst/>
            <a:gdLst/>
            <a:ahLst/>
            <a:cxnLst/>
            <a:rect l="l" t="t" r="r" b="b"/>
            <a:pathLst>
              <a:path w="110489" h="335279">
                <a:moveTo>
                  <a:pt x="0" y="55206"/>
                </a:moveTo>
                <a:lnTo>
                  <a:pt x="4363" y="33797"/>
                </a:lnTo>
                <a:lnTo>
                  <a:pt x="16236" y="16240"/>
                </a:lnTo>
                <a:lnTo>
                  <a:pt x="33797" y="4364"/>
                </a:lnTo>
                <a:lnTo>
                  <a:pt x="55219" y="0"/>
                </a:lnTo>
                <a:lnTo>
                  <a:pt x="76647" y="4364"/>
                </a:lnTo>
                <a:lnTo>
                  <a:pt x="94207" y="16240"/>
                </a:lnTo>
                <a:lnTo>
                  <a:pt x="106077" y="33797"/>
                </a:lnTo>
                <a:lnTo>
                  <a:pt x="110439" y="55206"/>
                </a:lnTo>
                <a:lnTo>
                  <a:pt x="110439" y="335089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/>
          <p:nvPr/>
        </p:nvSpPr>
        <p:spPr>
          <a:xfrm>
            <a:off x="4684475" y="6506374"/>
            <a:ext cx="504190" cy="0"/>
          </a:xfrm>
          <a:custGeom>
            <a:avLst/>
            <a:gdLst/>
            <a:ahLst/>
            <a:cxnLst/>
            <a:rect l="l" t="t" r="r" b="b"/>
            <a:pathLst>
              <a:path w="504189" h="0">
                <a:moveTo>
                  <a:pt x="503758" y="0"/>
                </a:moveTo>
                <a:lnTo>
                  <a:pt x="0" y="0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/>
          <p:nvPr/>
        </p:nvSpPr>
        <p:spPr>
          <a:xfrm>
            <a:off x="4538018" y="6322059"/>
            <a:ext cx="650240" cy="146685"/>
          </a:xfrm>
          <a:custGeom>
            <a:avLst/>
            <a:gdLst/>
            <a:ahLst/>
            <a:cxnLst/>
            <a:rect l="l" t="t" r="r" b="b"/>
            <a:pathLst>
              <a:path w="650239" h="146685">
                <a:moveTo>
                  <a:pt x="650214" y="0"/>
                </a:moveTo>
                <a:lnTo>
                  <a:pt x="146456" y="0"/>
                </a:lnTo>
                <a:lnTo>
                  <a:pt x="0" y="146392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/>
          <p:nvPr/>
        </p:nvSpPr>
        <p:spPr>
          <a:xfrm>
            <a:off x="4640025" y="6486626"/>
            <a:ext cx="52705" cy="34925"/>
          </a:xfrm>
          <a:custGeom>
            <a:avLst/>
            <a:gdLst/>
            <a:ahLst/>
            <a:cxnLst/>
            <a:rect l="l" t="t" r="r" b="b"/>
            <a:pathLst>
              <a:path w="52704" h="34925">
                <a:moveTo>
                  <a:pt x="52349" y="0"/>
                </a:moveTo>
                <a:lnTo>
                  <a:pt x="0" y="16776"/>
                </a:lnTo>
                <a:lnTo>
                  <a:pt x="52349" y="34569"/>
                </a:lnTo>
                <a:lnTo>
                  <a:pt x="52349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/>
          <p:nvPr/>
        </p:nvSpPr>
        <p:spPr>
          <a:xfrm>
            <a:off x="4640025" y="6486626"/>
            <a:ext cx="52705" cy="34925"/>
          </a:xfrm>
          <a:custGeom>
            <a:avLst/>
            <a:gdLst/>
            <a:ahLst/>
            <a:cxnLst/>
            <a:rect l="l" t="t" r="r" b="b"/>
            <a:pathLst>
              <a:path w="52704" h="34925">
                <a:moveTo>
                  <a:pt x="0" y="16776"/>
                </a:moveTo>
                <a:lnTo>
                  <a:pt x="52349" y="0"/>
                </a:lnTo>
                <a:lnTo>
                  <a:pt x="52349" y="34569"/>
                </a:lnTo>
                <a:lnTo>
                  <a:pt x="0" y="16776"/>
                </a:lnTo>
                <a:close/>
              </a:path>
            </a:pathLst>
          </a:custGeom>
          <a:ln w="381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/>
          <p:nvPr/>
        </p:nvSpPr>
        <p:spPr>
          <a:xfrm>
            <a:off x="4512021" y="6445579"/>
            <a:ext cx="50165" cy="48895"/>
          </a:xfrm>
          <a:custGeom>
            <a:avLst/>
            <a:gdLst/>
            <a:ahLst/>
            <a:cxnLst/>
            <a:rect l="l" t="t" r="r" b="b"/>
            <a:pathLst>
              <a:path w="50164" h="48895">
                <a:moveTo>
                  <a:pt x="25146" y="0"/>
                </a:moveTo>
                <a:lnTo>
                  <a:pt x="0" y="48869"/>
                </a:lnTo>
                <a:lnTo>
                  <a:pt x="49606" y="24447"/>
                </a:lnTo>
                <a:lnTo>
                  <a:pt x="25146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8" name="object 28"/>
          <p:cNvSpPr/>
          <p:nvPr/>
        </p:nvSpPr>
        <p:spPr>
          <a:xfrm>
            <a:off x="4512021" y="6445579"/>
            <a:ext cx="50165" cy="48895"/>
          </a:xfrm>
          <a:custGeom>
            <a:avLst/>
            <a:gdLst/>
            <a:ahLst/>
            <a:cxnLst/>
            <a:rect l="l" t="t" r="r" b="b"/>
            <a:pathLst>
              <a:path w="50164" h="48895">
                <a:moveTo>
                  <a:pt x="0" y="48869"/>
                </a:moveTo>
                <a:lnTo>
                  <a:pt x="25146" y="0"/>
                </a:lnTo>
                <a:lnTo>
                  <a:pt x="49606" y="24447"/>
                </a:lnTo>
                <a:lnTo>
                  <a:pt x="0" y="48869"/>
                </a:lnTo>
                <a:close/>
              </a:path>
            </a:pathLst>
          </a:custGeom>
          <a:ln w="381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9" name="object 29"/>
          <p:cNvSpPr/>
          <p:nvPr/>
        </p:nvSpPr>
        <p:spPr>
          <a:xfrm>
            <a:off x="4734487" y="6689026"/>
            <a:ext cx="52705" cy="34925"/>
          </a:xfrm>
          <a:custGeom>
            <a:avLst/>
            <a:gdLst/>
            <a:ahLst/>
            <a:cxnLst/>
            <a:rect l="l" t="t" r="r" b="b"/>
            <a:pathLst>
              <a:path w="52704" h="34925">
                <a:moveTo>
                  <a:pt x="52336" y="0"/>
                </a:moveTo>
                <a:lnTo>
                  <a:pt x="0" y="16789"/>
                </a:lnTo>
                <a:lnTo>
                  <a:pt x="52336" y="34569"/>
                </a:lnTo>
                <a:lnTo>
                  <a:pt x="52336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0" name="object 30"/>
          <p:cNvSpPr/>
          <p:nvPr/>
        </p:nvSpPr>
        <p:spPr>
          <a:xfrm>
            <a:off x="4734487" y="6689026"/>
            <a:ext cx="52705" cy="34925"/>
          </a:xfrm>
          <a:custGeom>
            <a:avLst/>
            <a:gdLst/>
            <a:ahLst/>
            <a:cxnLst/>
            <a:rect l="l" t="t" r="r" b="b"/>
            <a:pathLst>
              <a:path w="52704" h="34925">
                <a:moveTo>
                  <a:pt x="0" y="16789"/>
                </a:moveTo>
                <a:lnTo>
                  <a:pt x="52336" y="0"/>
                </a:lnTo>
                <a:lnTo>
                  <a:pt x="52336" y="34569"/>
                </a:lnTo>
                <a:lnTo>
                  <a:pt x="0" y="16789"/>
                </a:lnTo>
                <a:close/>
              </a:path>
            </a:pathLst>
          </a:custGeom>
          <a:ln w="381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1" name="object 31"/>
          <p:cNvSpPr txBox="1"/>
          <p:nvPr/>
        </p:nvSpPr>
        <p:spPr>
          <a:xfrm>
            <a:off x="3191259" y="6223044"/>
            <a:ext cx="2871470" cy="75565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023110">
              <a:lnSpc>
                <a:spcPct val="100000"/>
              </a:lnSpc>
              <a:spcBef>
                <a:spcPts val="100"/>
              </a:spcBef>
            </a:pP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Parte</a:t>
            </a:r>
            <a:r>
              <a:rPr dirty="0" sz="700" spc="-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activa</a:t>
            </a:r>
            <a:endParaRPr sz="700">
              <a:latin typeface="Arial"/>
              <a:cs typeface="Arial"/>
            </a:endParaRPr>
          </a:p>
          <a:p>
            <a:pPr marL="2023110">
              <a:lnSpc>
                <a:spcPct val="100000"/>
              </a:lnSpc>
              <a:spcBef>
                <a:spcPts val="615"/>
              </a:spcBef>
            </a:pP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Aislamiento</a:t>
            </a:r>
            <a:r>
              <a:rPr dirty="0" sz="700" spc="-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básico</a:t>
            </a:r>
            <a:endParaRPr sz="7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650">
              <a:latin typeface="Times New Roman"/>
              <a:cs typeface="Times New Roman"/>
            </a:endParaRPr>
          </a:p>
          <a:p>
            <a:pPr marL="1582420">
              <a:lnSpc>
                <a:spcPct val="100000"/>
              </a:lnSpc>
              <a:tabLst>
                <a:tab pos="1996439" algn="l"/>
              </a:tabLst>
            </a:pPr>
            <a:r>
              <a:rPr dirty="0" u="sng" sz="700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Arial"/>
                <a:cs typeface="Arial"/>
              </a:rPr>
              <a:t> </a:t>
            </a:r>
            <a:r>
              <a:rPr dirty="0" u="sng" sz="700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Arial"/>
                <a:cs typeface="Arial"/>
              </a:rPr>
              <a:t>	</a:t>
            </a:r>
            <a:r>
              <a:rPr dirty="0" sz="700" spc="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Aislamiento</a:t>
            </a:r>
            <a:r>
              <a:rPr dirty="0" sz="700" spc="-5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adicional</a:t>
            </a:r>
            <a:endParaRPr sz="7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8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700" spc="-10" b="1" i="1">
                <a:solidFill>
                  <a:srgbClr val="009D57"/>
                </a:solidFill>
                <a:latin typeface="Arial"/>
                <a:cs typeface="Arial"/>
              </a:rPr>
              <a:t>Fig. </a:t>
            </a:r>
            <a:r>
              <a:rPr dirty="0" sz="700" spc="-15" b="1" i="1">
                <a:solidFill>
                  <a:srgbClr val="009D57"/>
                </a:solidFill>
                <a:latin typeface="Arial"/>
                <a:cs typeface="Arial"/>
              </a:rPr>
              <a:t>F23: </a:t>
            </a:r>
            <a:r>
              <a:rPr dirty="0" sz="700" spc="5" i="1">
                <a:solidFill>
                  <a:srgbClr val="231F20"/>
                </a:solidFill>
                <a:latin typeface="Arial"/>
                <a:cs typeface="Arial"/>
              </a:rPr>
              <a:t>Principio </a:t>
            </a:r>
            <a:r>
              <a:rPr dirty="0" sz="700" i="1">
                <a:solidFill>
                  <a:srgbClr val="231F20"/>
                </a:solidFill>
                <a:latin typeface="Arial"/>
                <a:cs typeface="Arial"/>
              </a:rPr>
              <a:t>del </a:t>
            </a:r>
            <a:r>
              <a:rPr dirty="0" sz="700" spc="-10" i="1">
                <a:solidFill>
                  <a:srgbClr val="231F20"/>
                </a:solidFill>
                <a:latin typeface="Arial"/>
                <a:cs typeface="Arial"/>
              </a:rPr>
              <a:t>nivel </a:t>
            </a:r>
            <a:r>
              <a:rPr dirty="0" sz="700" spc="5" i="1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700" spc="-5" i="1">
                <a:solidFill>
                  <a:srgbClr val="231F20"/>
                </a:solidFill>
                <a:latin typeface="Arial"/>
                <a:cs typeface="Arial"/>
              </a:rPr>
              <a:t>aislamiento </a:t>
            </a:r>
            <a:r>
              <a:rPr dirty="0" sz="700" spc="5" i="1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700" spc="-10" i="1">
                <a:solidFill>
                  <a:srgbClr val="231F20"/>
                </a:solidFill>
                <a:latin typeface="Arial"/>
                <a:cs typeface="Arial"/>
              </a:rPr>
              <a:t>clase</a:t>
            </a:r>
            <a:r>
              <a:rPr dirty="0" sz="700" spc="25" i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 spc="-10" i="1">
                <a:solidFill>
                  <a:srgbClr val="231F20"/>
                </a:solidFill>
                <a:latin typeface="Arial"/>
                <a:cs typeface="Arial"/>
              </a:rPr>
              <a:t>II.</a:t>
            </a:r>
            <a:endParaRPr sz="700">
              <a:latin typeface="Arial"/>
              <a:cs typeface="Arial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3191132" y="7124445"/>
            <a:ext cx="3843020" cy="314388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3335" marR="8255">
              <a:lnSpc>
                <a:spcPct val="100000"/>
              </a:lnSpc>
              <a:spcBef>
                <a:spcPts val="100"/>
              </a:spcBef>
            </a:pP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Un ejemplo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muy sencillo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es el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tendido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un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cable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en un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conducto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PVC.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También 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describen métodos para los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cuadros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</a:t>
            </a:r>
            <a:r>
              <a:rPr dirty="0" sz="800" spc="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distribución.</a:t>
            </a:r>
            <a:endParaRPr sz="800">
              <a:latin typeface="Arial"/>
              <a:cs typeface="Arial"/>
            </a:endParaRPr>
          </a:p>
          <a:p>
            <a:pPr marL="12700" marR="5080">
              <a:lnSpc>
                <a:spcPct val="100000"/>
              </a:lnSpc>
              <a:spcBef>
                <a:spcPts val="145"/>
              </a:spcBef>
            </a:pPr>
            <a:r>
              <a:rPr dirty="0" sz="800" spc="110">
                <a:solidFill>
                  <a:srgbClr val="009D57"/>
                </a:solidFill>
                <a:latin typeface="Times New Roman"/>
                <a:cs typeface="Times New Roman"/>
              </a:rPr>
              <a:t>c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Para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los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cuadros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distribución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y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equipos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similares,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IEC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60439-1 describe una 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serie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requisitos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que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 conocen como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“aislamiento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total”,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equivalente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clase II.  </a:t>
            </a:r>
            <a:r>
              <a:rPr dirty="0" sz="800" spc="110">
                <a:solidFill>
                  <a:srgbClr val="009D57"/>
                </a:solidFill>
                <a:latin typeface="Times New Roman"/>
                <a:cs typeface="Times New Roman"/>
              </a:rPr>
              <a:t>c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Numerosas normas nacionales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consideran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algunos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cables como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equivalentes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clase</a:t>
            </a:r>
            <a:r>
              <a:rPr dirty="0" sz="800" spc="-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II.</a:t>
            </a:r>
            <a:endParaRPr sz="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425"/>
              </a:spcBef>
            </a:pPr>
            <a:r>
              <a:rPr dirty="0" sz="1000" b="1">
                <a:solidFill>
                  <a:srgbClr val="231F20"/>
                </a:solidFill>
                <a:latin typeface="Arial"/>
                <a:cs typeface="Arial"/>
              </a:rPr>
              <a:t>Colocación fuera </a:t>
            </a:r>
            <a:r>
              <a:rPr dirty="0" sz="1000" spc="5" b="1">
                <a:solidFill>
                  <a:srgbClr val="231F20"/>
                </a:solidFill>
                <a:latin typeface="Arial"/>
                <a:cs typeface="Arial"/>
              </a:rPr>
              <a:t>de alcance </a:t>
            </a:r>
            <a:r>
              <a:rPr dirty="0" sz="1000" b="1">
                <a:solidFill>
                  <a:srgbClr val="231F20"/>
                </a:solidFill>
                <a:latin typeface="Arial"/>
                <a:cs typeface="Arial"/>
              </a:rPr>
              <a:t>o </a:t>
            </a:r>
            <a:r>
              <a:rPr dirty="0" sz="1000" spc="-5" b="1">
                <a:solidFill>
                  <a:srgbClr val="231F20"/>
                </a:solidFill>
                <a:latin typeface="Arial"/>
                <a:cs typeface="Arial"/>
              </a:rPr>
              <a:t>interposición </a:t>
            </a:r>
            <a:r>
              <a:rPr dirty="0" sz="1000" spc="5" b="1">
                <a:solidFill>
                  <a:srgbClr val="231F20"/>
                </a:solidFill>
                <a:latin typeface="Arial"/>
                <a:cs typeface="Arial"/>
              </a:rPr>
              <a:t>de</a:t>
            </a:r>
            <a:r>
              <a:rPr dirty="0" sz="1000" spc="-1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5" b="1">
                <a:solidFill>
                  <a:srgbClr val="231F20"/>
                </a:solidFill>
                <a:latin typeface="Arial"/>
                <a:cs typeface="Arial"/>
              </a:rPr>
              <a:t>obstáculos</a:t>
            </a:r>
            <a:endParaRPr sz="1000">
              <a:latin typeface="Arial"/>
              <a:cs typeface="Arial"/>
            </a:endParaRPr>
          </a:p>
          <a:p>
            <a:pPr marL="13335" marR="8890">
              <a:lnSpc>
                <a:spcPct val="100000"/>
              </a:lnSpc>
              <a:spcBef>
                <a:spcPts val="125"/>
              </a:spcBef>
            </a:pP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Con estos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medios,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probabilidad 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tocar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una parte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conductora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expuesta activa 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mientras se toca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al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mismo tiempo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una parte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conductora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extraña al potencial 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tierra 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es extremadamente baja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(ver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</a:t>
            </a:r>
            <a:r>
              <a:rPr dirty="0" sz="800" spc="-5" b="1">
                <a:solidFill>
                  <a:srgbClr val="009D57"/>
                </a:solidFill>
                <a:latin typeface="Arial"/>
                <a:cs typeface="Arial"/>
              </a:rPr>
              <a:t>Figura F24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en la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siguiente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página).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En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práctica,  esta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medida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sólo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puede aplicar en lugares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secos y se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implementa de 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conformidad con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siguientes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condiciones:</a:t>
            </a:r>
            <a:endParaRPr sz="800">
              <a:latin typeface="Arial"/>
              <a:cs typeface="Arial"/>
            </a:endParaRPr>
          </a:p>
          <a:p>
            <a:pPr marL="13335" marR="16510">
              <a:lnSpc>
                <a:spcPct val="100000"/>
              </a:lnSpc>
              <a:spcBef>
                <a:spcPts val="150"/>
              </a:spcBef>
            </a:pPr>
            <a:r>
              <a:rPr dirty="0" sz="800" spc="110">
                <a:solidFill>
                  <a:srgbClr val="009D57"/>
                </a:solidFill>
                <a:latin typeface="Times New Roman"/>
                <a:cs typeface="Times New Roman"/>
              </a:rPr>
              <a:t>c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El suelo y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pared de la cámara no deben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ser conductores,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es decir, la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resistencia  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tierra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cualquier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punto debe</a:t>
            </a:r>
            <a:r>
              <a:rPr dirty="0" sz="800" spc="-2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ser:</a:t>
            </a:r>
            <a:endParaRPr sz="800">
              <a:latin typeface="Arial"/>
              <a:cs typeface="Arial"/>
            </a:endParaRPr>
          </a:p>
          <a:p>
            <a:pPr marL="13970">
              <a:lnSpc>
                <a:spcPts val="1025"/>
              </a:lnSpc>
              <a:spcBef>
                <a:spcPts val="45"/>
              </a:spcBef>
            </a:pPr>
            <a:r>
              <a:rPr dirty="0" sz="800" spc="45">
                <a:solidFill>
                  <a:srgbClr val="009D57"/>
                </a:solidFill>
                <a:latin typeface="Times New Roman"/>
                <a:cs typeface="Times New Roman"/>
              </a:rPr>
              <a:t>v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&gt;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50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k</a:t>
            </a:r>
            <a:r>
              <a:rPr dirty="0" sz="900">
                <a:solidFill>
                  <a:srgbClr val="231F20"/>
                </a:solidFill>
                <a:latin typeface="Symbol"/>
                <a:cs typeface="Symbol"/>
              </a:rPr>
              <a:t></a:t>
            </a:r>
            <a:r>
              <a:rPr dirty="0" sz="90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(tensión de la instalación </a:t>
            </a:r>
            <a:r>
              <a:rPr dirty="0" sz="800" spc="204">
                <a:solidFill>
                  <a:srgbClr val="231F20"/>
                </a:solidFill>
                <a:latin typeface="Times New Roman"/>
                <a:cs typeface="Times New Roman"/>
              </a:rPr>
              <a:t>i</a:t>
            </a:r>
            <a:r>
              <a:rPr dirty="0" sz="800" spc="1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500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V).</a:t>
            </a:r>
            <a:endParaRPr sz="800">
              <a:latin typeface="Arial"/>
              <a:cs typeface="Arial"/>
            </a:endParaRPr>
          </a:p>
          <a:p>
            <a:pPr marL="12700">
              <a:lnSpc>
                <a:spcPts val="1025"/>
              </a:lnSpc>
            </a:pPr>
            <a:r>
              <a:rPr dirty="0" sz="800" spc="45">
                <a:solidFill>
                  <a:srgbClr val="009D57"/>
                </a:solidFill>
                <a:latin typeface="Times New Roman"/>
                <a:cs typeface="Times New Roman"/>
              </a:rPr>
              <a:t>v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&gt;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100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k</a:t>
            </a:r>
            <a:r>
              <a:rPr dirty="0" sz="900">
                <a:solidFill>
                  <a:srgbClr val="231F20"/>
                </a:solidFill>
                <a:latin typeface="Symbol"/>
                <a:cs typeface="Symbol"/>
              </a:rPr>
              <a:t></a:t>
            </a:r>
            <a:r>
              <a:rPr dirty="0" sz="90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(500 V &lt;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tensión de la instalación </a:t>
            </a:r>
            <a:r>
              <a:rPr dirty="0" sz="800" spc="204">
                <a:solidFill>
                  <a:srgbClr val="231F20"/>
                </a:solidFill>
                <a:latin typeface="Times New Roman"/>
                <a:cs typeface="Times New Roman"/>
              </a:rPr>
              <a:t>i</a:t>
            </a:r>
            <a:r>
              <a:rPr dirty="0" sz="800" spc="-3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1.000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V).</a:t>
            </a:r>
            <a:endParaRPr sz="800">
              <a:latin typeface="Arial"/>
              <a:cs typeface="Arial"/>
            </a:endParaRPr>
          </a:p>
          <a:p>
            <a:pPr marL="12700" marR="15240">
              <a:lnSpc>
                <a:spcPct val="100000"/>
              </a:lnSpc>
              <a:spcBef>
                <a:spcPts val="114"/>
              </a:spcBef>
            </a:pP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resistencia se mide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por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medio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instrumentos 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tipo “MEGGER” (grupos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funcionamiento manual o modelos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electrónicos 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funcionamiento con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batería) entre  una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toma situada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en el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suelo o contra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pared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y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tierra (es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decir, el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conductor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tierra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protección más próximo). La presión del área 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contacto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del electrodo  debe naturalmente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ser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misma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para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todas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las</a:t>
            </a:r>
            <a:r>
              <a:rPr dirty="0" sz="800" spc="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pruebas.</a:t>
            </a:r>
            <a:endParaRPr sz="800">
              <a:latin typeface="Arial"/>
              <a:cs typeface="Arial"/>
            </a:endParaRPr>
          </a:p>
          <a:p>
            <a:pPr marL="12700" marR="20955">
              <a:lnSpc>
                <a:spcPct val="100000"/>
              </a:lnSpc>
              <a:spcBef>
                <a:spcPts val="140"/>
              </a:spcBef>
            </a:pP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Los diferentes proveedores de instrumentos ofrecen electrodos específicos para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sus 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propios productos, por lo que debe prestarse especial atención para asegurarse de  que los electrodos utilizados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son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los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suministrados con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el</a:t>
            </a:r>
            <a:r>
              <a:rPr dirty="0" sz="800" spc="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instrumento.</a:t>
            </a:r>
            <a:endParaRPr sz="800">
              <a:latin typeface="Arial"/>
              <a:cs typeface="Arial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527307" y="10456164"/>
            <a:ext cx="640080" cy="1168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">
                <a:solidFill>
                  <a:srgbClr val="231F20"/>
                </a:solidFill>
                <a:latin typeface="Arial"/>
                <a:cs typeface="Arial"/>
              </a:rPr>
              <a:t>Schneider</a:t>
            </a:r>
            <a:r>
              <a:rPr dirty="0" sz="600" spc="-6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600">
                <a:solidFill>
                  <a:srgbClr val="231F20"/>
                </a:solidFill>
                <a:latin typeface="Arial"/>
                <a:cs typeface="Arial"/>
              </a:rPr>
              <a:t>Electric</a:t>
            </a:r>
            <a:endParaRPr sz="600">
              <a:latin typeface="Arial"/>
              <a:cs typeface="Arial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5474592" y="10456164"/>
            <a:ext cx="1558925" cy="1168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">
                <a:solidFill>
                  <a:srgbClr val="231F20"/>
                </a:solidFill>
                <a:latin typeface="Arial"/>
                <a:cs typeface="Arial"/>
              </a:rPr>
              <a:t>Guía </a:t>
            </a:r>
            <a:r>
              <a:rPr dirty="0" sz="600" spc="-5">
                <a:solidFill>
                  <a:srgbClr val="231F20"/>
                </a:solidFill>
                <a:latin typeface="Arial"/>
                <a:cs typeface="Arial"/>
              </a:rPr>
              <a:t>de diseño de instalaciones eléctricas</a:t>
            </a:r>
            <a:r>
              <a:rPr dirty="0" sz="600" spc="-4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600" spc="-5">
                <a:solidFill>
                  <a:srgbClr val="231F20"/>
                </a:solidFill>
                <a:latin typeface="Arial"/>
                <a:cs typeface="Arial"/>
              </a:rPr>
              <a:t>08</a:t>
            </a:r>
            <a:endParaRPr sz="600">
              <a:latin typeface="Arial"/>
              <a:cs typeface="Arial"/>
            </a:endParaRPr>
          </a:p>
        </p:txBody>
      </p:sp>
      <p:sp>
        <p:nvSpPr>
          <p:cNvPr id="35" name="object 35"/>
          <p:cNvSpPr/>
          <p:nvPr/>
        </p:nvSpPr>
        <p:spPr>
          <a:xfrm>
            <a:off x="3644118" y="10508992"/>
            <a:ext cx="113373" cy="11807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6" name="object 36"/>
          <p:cNvSpPr/>
          <p:nvPr/>
        </p:nvSpPr>
        <p:spPr>
          <a:xfrm>
            <a:off x="3557464" y="10441380"/>
            <a:ext cx="450037" cy="18249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7" name="object 37"/>
          <p:cNvSpPr/>
          <p:nvPr/>
        </p:nvSpPr>
        <p:spPr>
          <a:xfrm>
            <a:off x="3635086" y="10532262"/>
            <a:ext cx="108064" cy="9560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8" name="object 38"/>
          <p:cNvSpPr/>
          <p:nvPr/>
        </p:nvSpPr>
        <p:spPr>
          <a:xfrm>
            <a:off x="3652274" y="10532261"/>
            <a:ext cx="88895" cy="71589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40896" y="10409999"/>
            <a:ext cx="7015480" cy="0"/>
          </a:xfrm>
          <a:custGeom>
            <a:avLst/>
            <a:gdLst/>
            <a:ahLst/>
            <a:cxnLst/>
            <a:rect l="l" t="t" r="r" b="b"/>
            <a:pathLst>
              <a:path w="7015480" h="0">
                <a:moveTo>
                  <a:pt x="0" y="0"/>
                </a:moveTo>
                <a:lnTo>
                  <a:pt x="7015098" y="0"/>
                </a:lnTo>
              </a:path>
            </a:pathLst>
          </a:custGeom>
          <a:ln w="10287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539372" y="5589587"/>
            <a:ext cx="6480810" cy="0"/>
          </a:xfrm>
          <a:custGeom>
            <a:avLst/>
            <a:gdLst/>
            <a:ahLst/>
            <a:cxnLst/>
            <a:rect l="l" t="t" r="r" b="b"/>
            <a:pathLst>
              <a:path w="6480809" h="0">
                <a:moveTo>
                  <a:pt x="0" y="0"/>
                </a:moveTo>
                <a:lnTo>
                  <a:pt x="6480810" y="0"/>
                </a:lnTo>
              </a:path>
            </a:pathLst>
          </a:custGeom>
          <a:ln w="25526">
            <a:solidFill>
              <a:srgbClr val="009D5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539372" y="2785427"/>
            <a:ext cx="6480810" cy="0"/>
          </a:xfrm>
          <a:custGeom>
            <a:avLst/>
            <a:gdLst/>
            <a:ahLst/>
            <a:cxnLst/>
            <a:rect l="l" t="t" r="r" b="b"/>
            <a:pathLst>
              <a:path w="6480809" h="0">
                <a:moveTo>
                  <a:pt x="0" y="0"/>
                </a:moveTo>
                <a:lnTo>
                  <a:pt x="6480810" y="0"/>
                </a:lnTo>
              </a:path>
            </a:pathLst>
          </a:custGeom>
          <a:ln w="25526">
            <a:solidFill>
              <a:srgbClr val="009D5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3204086" y="10025570"/>
            <a:ext cx="3816350" cy="0"/>
          </a:xfrm>
          <a:custGeom>
            <a:avLst/>
            <a:gdLst/>
            <a:ahLst/>
            <a:cxnLst/>
            <a:rect l="l" t="t" r="r" b="b"/>
            <a:pathLst>
              <a:path w="3816350" h="0">
                <a:moveTo>
                  <a:pt x="0" y="0"/>
                </a:moveTo>
                <a:lnTo>
                  <a:pt x="3816096" y="0"/>
                </a:lnTo>
              </a:path>
            </a:pathLst>
          </a:custGeom>
          <a:ln w="25526">
            <a:solidFill>
              <a:srgbClr val="009D5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3204086" y="7393622"/>
            <a:ext cx="3816350" cy="0"/>
          </a:xfrm>
          <a:custGeom>
            <a:avLst/>
            <a:gdLst/>
            <a:ahLst/>
            <a:cxnLst/>
            <a:rect l="l" t="t" r="r" b="b"/>
            <a:pathLst>
              <a:path w="3816350" h="0">
                <a:moveTo>
                  <a:pt x="0" y="0"/>
                </a:moveTo>
                <a:lnTo>
                  <a:pt x="3816096" y="0"/>
                </a:lnTo>
              </a:path>
            </a:pathLst>
          </a:custGeom>
          <a:ln w="25526">
            <a:solidFill>
              <a:srgbClr val="009D5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 txBox="1"/>
          <p:nvPr/>
        </p:nvSpPr>
        <p:spPr>
          <a:xfrm>
            <a:off x="528196" y="237870"/>
            <a:ext cx="2091055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-15" b="1">
                <a:solidFill>
                  <a:srgbClr val="009D57"/>
                </a:solidFill>
                <a:latin typeface="Arial"/>
                <a:cs typeface="Arial"/>
              </a:rPr>
              <a:t>F </a:t>
            </a:r>
            <a:r>
              <a:rPr dirty="0" sz="800" spc="55" b="1">
                <a:solidFill>
                  <a:srgbClr val="009D57"/>
                </a:solidFill>
                <a:latin typeface="Arial"/>
                <a:cs typeface="Arial"/>
              </a:rPr>
              <a:t>- </a:t>
            </a:r>
            <a:r>
              <a:rPr dirty="0" sz="800" b="1">
                <a:solidFill>
                  <a:srgbClr val="009D57"/>
                </a:solidFill>
                <a:latin typeface="Arial"/>
                <a:cs typeface="Arial"/>
              </a:rPr>
              <a:t>Protección contra descargas</a:t>
            </a:r>
            <a:r>
              <a:rPr dirty="0" sz="800" spc="-40" b="1">
                <a:solidFill>
                  <a:srgbClr val="009D57"/>
                </a:solidFill>
                <a:latin typeface="Arial"/>
                <a:cs typeface="Arial"/>
              </a:rPr>
              <a:t> </a:t>
            </a:r>
            <a:r>
              <a:rPr dirty="0" sz="800" b="1">
                <a:solidFill>
                  <a:srgbClr val="009D57"/>
                </a:solidFill>
                <a:latin typeface="Arial"/>
                <a:cs typeface="Arial"/>
              </a:rPr>
              <a:t>eléctricas</a:t>
            </a:r>
            <a:endParaRPr sz="8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191386" y="212597"/>
            <a:ext cx="3776345" cy="574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800" spc="-5" b="1">
                <a:solidFill>
                  <a:srgbClr val="BCBEC0"/>
                </a:solidFill>
                <a:latin typeface="Arial"/>
                <a:cs typeface="Arial"/>
              </a:rPr>
              <a:t>3 </a:t>
            </a:r>
            <a:r>
              <a:rPr dirty="0" sz="1800" b="1">
                <a:solidFill>
                  <a:srgbClr val="BCBEC0"/>
                </a:solidFill>
                <a:latin typeface="Arial"/>
                <a:cs typeface="Arial"/>
              </a:rPr>
              <a:t>Protección </a:t>
            </a:r>
            <a:r>
              <a:rPr dirty="0" sz="1800" spc="10" b="1">
                <a:solidFill>
                  <a:srgbClr val="BCBEC0"/>
                </a:solidFill>
                <a:latin typeface="Arial"/>
                <a:cs typeface="Arial"/>
              </a:rPr>
              <a:t>contra </a:t>
            </a:r>
            <a:r>
              <a:rPr dirty="0" sz="1800" spc="-25" b="1">
                <a:solidFill>
                  <a:srgbClr val="BCBEC0"/>
                </a:solidFill>
                <a:latin typeface="Arial"/>
                <a:cs typeface="Arial"/>
              </a:rPr>
              <a:t>los</a:t>
            </a:r>
            <a:r>
              <a:rPr dirty="0" sz="1800" spc="-65" b="1">
                <a:solidFill>
                  <a:srgbClr val="BCBEC0"/>
                </a:solidFill>
                <a:latin typeface="Arial"/>
                <a:cs typeface="Arial"/>
              </a:rPr>
              <a:t> </a:t>
            </a:r>
            <a:r>
              <a:rPr dirty="0" sz="1800" spc="10" b="1">
                <a:solidFill>
                  <a:srgbClr val="BCBEC0"/>
                </a:solidFill>
                <a:latin typeface="Arial"/>
                <a:cs typeface="Arial"/>
              </a:rPr>
              <a:t>contactos  </a:t>
            </a:r>
            <a:r>
              <a:rPr dirty="0" sz="1800" spc="-10" b="1">
                <a:solidFill>
                  <a:srgbClr val="BCBEC0"/>
                </a:solidFill>
                <a:latin typeface="Arial"/>
                <a:cs typeface="Arial"/>
              </a:rPr>
              <a:t>indirectos</a:t>
            </a:r>
            <a:endParaRPr sz="18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191818" y="1408302"/>
            <a:ext cx="3813810" cy="128143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 indent="635">
              <a:lnSpc>
                <a:spcPct val="100000"/>
              </a:lnSpc>
              <a:spcBef>
                <a:spcPts val="100"/>
              </a:spcBef>
            </a:pPr>
            <a:r>
              <a:rPr dirty="0" sz="800" spc="110">
                <a:solidFill>
                  <a:srgbClr val="009D57"/>
                </a:solidFill>
                <a:latin typeface="Times New Roman"/>
                <a:cs typeface="Times New Roman"/>
              </a:rPr>
              <a:t>c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colocación de equipos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y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obstáculos debe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ser tal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que no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posible el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contacto 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simultáneo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dos partes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conductoras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activas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o con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una parte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conductora 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expuesta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y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una parte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conductora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extraña por parte de un</a:t>
            </a:r>
            <a:r>
              <a:rPr dirty="0" sz="800" spc="-2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individuo.</a:t>
            </a:r>
            <a:endParaRPr sz="800">
              <a:latin typeface="Arial"/>
              <a:cs typeface="Arial"/>
            </a:endParaRPr>
          </a:p>
          <a:p>
            <a:pPr marL="12700" marR="95885" indent="635">
              <a:lnSpc>
                <a:spcPct val="100000"/>
              </a:lnSpc>
              <a:spcBef>
                <a:spcPts val="145"/>
              </a:spcBef>
            </a:pPr>
            <a:r>
              <a:rPr dirty="0" sz="800" spc="110">
                <a:solidFill>
                  <a:srgbClr val="009D57"/>
                </a:solidFill>
                <a:latin typeface="Times New Roman"/>
                <a:cs typeface="Times New Roman"/>
              </a:rPr>
              <a:t>c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No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debe introducir ningún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conductor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protección expuesto en la cámara en  cuestión.</a:t>
            </a:r>
            <a:endParaRPr sz="800">
              <a:latin typeface="Arial"/>
              <a:cs typeface="Arial"/>
            </a:endParaRPr>
          </a:p>
          <a:p>
            <a:pPr marL="12700" marR="15875" indent="635">
              <a:lnSpc>
                <a:spcPct val="100000"/>
              </a:lnSpc>
              <a:spcBef>
                <a:spcPts val="140"/>
              </a:spcBef>
            </a:pPr>
            <a:r>
              <a:rPr dirty="0" sz="800" spc="110">
                <a:solidFill>
                  <a:srgbClr val="009D57"/>
                </a:solidFill>
                <a:latin typeface="Times New Roman"/>
                <a:cs typeface="Times New Roman"/>
              </a:rPr>
              <a:t>c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Las entradas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cámara deben disponerse 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tal forma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que las personas que  entren no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corran riesgos,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p. ej., una persona que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encuentre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sobre suelo  conductor fuera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la cámara no debe poder alcanzar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a tocar 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través de la puerta  una parte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conductora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expuesta,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como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un interruptor de iluminación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montado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en una 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caja conductora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hierro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fundido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tipo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industrial, por</a:t>
            </a:r>
            <a:r>
              <a:rPr dirty="0" sz="800" spc="-2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ejemplo.</a:t>
            </a:r>
            <a:endParaRPr sz="800">
              <a:latin typeface="Arial"/>
              <a:cs typeface="Arial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0" y="2925825"/>
            <a:ext cx="504190" cy="396240"/>
          </a:xfrm>
          <a:custGeom>
            <a:avLst/>
            <a:gdLst/>
            <a:ahLst/>
            <a:cxnLst/>
            <a:rect l="l" t="t" r="r" b="b"/>
            <a:pathLst>
              <a:path w="504190" h="396239">
                <a:moveTo>
                  <a:pt x="0" y="396240"/>
                </a:moveTo>
                <a:lnTo>
                  <a:pt x="0" y="0"/>
                </a:lnTo>
                <a:lnTo>
                  <a:pt x="503939" y="0"/>
                </a:lnTo>
                <a:lnTo>
                  <a:pt x="503939" y="396240"/>
                </a:lnTo>
                <a:lnTo>
                  <a:pt x="0" y="39624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 txBox="1"/>
          <p:nvPr/>
        </p:nvSpPr>
        <p:spPr>
          <a:xfrm>
            <a:off x="254257" y="2898520"/>
            <a:ext cx="245110" cy="177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00" b="1">
                <a:solidFill>
                  <a:srgbClr val="FFFFFF"/>
                </a:solidFill>
                <a:latin typeface="Arial"/>
                <a:cs typeface="Arial"/>
              </a:rPr>
              <a:t>F</a:t>
            </a:r>
            <a:r>
              <a:rPr dirty="0" sz="1000" spc="-5" b="1">
                <a:solidFill>
                  <a:srgbClr val="FFFFFF"/>
                </a:solidFill>
                <a:latin typeface="Arial"/>
                <a:cs typeface="Arial"/>
              </a:rPr>
              <a:t>16</a:t>
            </a:r>
            <a:endParaRPr sz="1000">
              <a:latin typeface="Arial"/>
              <a:cs typeface="Arial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1620790" y="4315929"/>
            <a:ext cx="612775" cy="626110"/>
          </a:xfrm>
          <a:custGeom>
            <a:avLst/>
            <a:gdLst/>
            <a:ahLst/>
            <a:cxnLst/>
            <a:rect l="l" t="t" r="r" b="b"/>
            <a:pathLst>
              <a:path w="612775" h="626110">
                <a:moveTo>
                  <a:pt x="0" y="625983"/>
                </a:moveTo>
                <a:lnTo>
                  <a:pt x="612457" y="625983"/>
                </a:lnTo>
                <a:lnTo>
                  <a:pt x="612457" y="0"/>
                </a:lnTo>
                <a:lnTo>
                  <a:pt x="0" y="0"/>
                </a:lnTo>
                <a:lnTo>
                  <a:pt x="0" y="625983"/>
                </a:lnTo>
                <a:close/>
              </a:path>
            </a:pathLst>
          </a:custGeom>
          <a:solidFill>
            <a:srgbClr val="AFD8C1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1620790" y="4315929"/>
            <a:ext cx="612775" cy="666115"/>
          </a:xfrm>
          <a:custGeom>
            <a:avLst/>
            <a:gdLst/>
            <a:ahLst/>
            <a:cxnLst/>
            <a:rect l="l" t="t" r="r" b="b"/>
            <a:pathLst>
              <a:path w="612775" h="666114">
                <a:moveTo>
                  <a:pt x="0" y="0"/>
                </a:moveTo>
                <a:lnTo>
                  <a:pt x="612457" y="0"/>
                </a:lnTo>
                <a:lnTo>
                  <a:pt x="612457" y="665492"/>
                </a:lnTo>
                <a:lnTo>
                  <a:pt x="0" y="665492"/>
                </a:lnTo>
                <a:lnTo>
                  <a:pt x="0" y="0"/>
                </a:lnTo>
                <a:close/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 txBox="1"/>
          <p:nvPr/>
        </p:nvSpPr>
        <p:spPr>
          <a:xfrm>
            <a:off x="1732552" y="4541668"/>
            <a:ext cx="402590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Aparatos 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elé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ct</a:t>
            </a:r>
            <a:r>
              <a:rPr dirty="0" sz="700" spc="10">
                <a:solidFill>
                  <a:srgbClr val="231F20"/>
                </a:solidFill>
                <a:latin typeface="Arial"/>
                <a:cs typeface="Arial"/>
              </a:rPr>
              <a:t>r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icos</a:t>
            </a:r>
            <a:endParaRPr sz="700">
              <a:latin typeface="Arial"/>
              <a:cs typeface="Arial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3772068" y="4315929"/>
            <a:ext cx="612775" cy="626110"/>
          </a:xfrm>
          <a:custGeom>
            <a:avLst/>
            <a:gdLst/>
            <a:ahLst/>
            <a:cxnLst/>
            <a:rect l="l" t="t" r="r" b="b"/>
            <a:pathLst>
              <a:path w="612775" h="626110">
                <a:moveTo>
                  <a:pt x="0" y="625983"/>
                </a:moveTo>
                <a:lnTo>
                  <a:pt x="612457" y="625983"/>
                </a:lnTo>
                <a:lnTo>
                  <a:pt x="612457" y="0"/>
                </a:lnTo>
                <a:lnTo>
                  <a:pt x="0" y="0"/>
                </a:lnTo>
                <a:lnTo>
                  <a:pt x="0" y="625983"/>
                </a:lnTo>
                <a:close/>
              </a:path>
            </a:pathLst>
          </a:custGeom>
          <a:solidFill>
            <a:srgbClr val="AFD8C1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3772068" y="4315929"/>
            <a:ext cx="612775" cy="666115"/>
          </a:xfrm>
          <a:custGeom>
            <a:avLst/>
            <a:gdLst/>
            <a:ahLst/>
            <a:cxnLst/>
            <a:rect l="l" t="t" r="r" b="b"/>
            <a:pathLst>
              <a:path w="612775" h="666114">
                <a:moveTo>
                  <a:pt x="0" y="0"/>
                </a:moveTo>
                <a:lnTo>
                  <a:pt x="612457" y="0"/>
                </a:lnTo>
                <a:lnTo>
                  <a:pt x="612457" y="665492"/>
                </a:lnTo>
                <a:lnTo>
                  <a:pt x="0" y="665492"/>
                </a:lnTo>
                <a:lnTo>
                  <a:pt x="0" y="0"/>
                </a:lnTo>
                <a:close/>
              </a:path>
            </a:pathLst>
          </a:custGeom>
          <a:ln w="13969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 txBox="1"/>
          <p:nvPr/>
        </p:nvSpPr>
        <p:spPr>
          <a:xfrm>
            <a:off x="3883845" y="4541668"/>
            <a:ext cx="402590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Aparatos 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elé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ct</a:t>
            </a:r>
            <a:r>
              <a:rPr dirty="0" sz="700" spc="10">
                <a:solidFill>
                  <a:srgbClr val="231F20"/>
                </a:solidFill>
                <a:latin typeface="Arial"/>
                <a:cs typeface="Arial"/>
              </a:rPr>
              <a:t>r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icos</a:t>
            </a:r>
            <a:endParaRPr sz="700">
              <a:latin typeface="Arial"/>
              <a:cs typeface="Arial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5317151" y="4315929"/>
            <a:ext cx="612775" cy="626110"/>
          </a:xfrm>
          <a:custGeom>
            <a:avLst/>
            <a:gdLst/>
            <a:ahLst/>
            <a:cxnLst/>
            <a:rect l="l" t="t" r="r" b="b"/>
            <a:pathLst>
              <a:path w="612775" h="626110">
                <a:moveTo>
                  <a:pt x="0" y="625983"/>
                </a:moveTo>
                <a:lnTo>
                  <a:pt x="612470" y="625983"/>
                </a:lnTo>
                <a:lnTo>
                  <a:pt x="612470" y="0"/>
                </a:lnTo>
                <a:lnTo>
                  <a:pt x="0" y="0"/>
                </a:lnTo>
                <a:lnTo>
                  <a:pt x="0" y="625983"/>
                </a:lnTo>
                <a:close/>
              </a:path>
            </a:pathLst>
          </a:custGeom>
          <a:solidFill>
            <a:srgbClr val="AFD8C1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5317151" y="4315929"/>
            <a:ext cx="612775" cy="666115"/>
          </a:xfrm>
          <a:custGeom>
            <a:avLst/>
            <a:gdLst/>
            <a:ahLst/>
            <a:cxnLst/>
            <a:rect l="l" t="t" r="r" b="b"/>
            <a:pathLst>
              <a:path w="612775" h="666114">
                <a:moveTo>
                  <a:pt x="0" y="0"/>
                </a:moveTo>
                <a:lnTo>
                  <a:pt x="612470" y="0"/>
                </a:lnTo>
                <a:lnTo>
                  <a:pt x="612470" y="665492"/>
                </a:lnTo>
                <a:lnTo>
                  <a:pt x="0" y="665492"/>
                </a:lnTo>
                <a:lnTo>
                  <a:pt x="0" y="0"/>
                </a:lnTo>
                <a:close/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4995002" y="5188419"/>
            <a:ext cx="323215" cy="0"/>
          </a:xfrm>
          <a:custGeom>
            <a:avLst/>
            <a:gdLst/>
            <a:ahLst/>
            <a:cxnLst/>
            <a:rect l="l" t="t" r="r" b="b"/>
            <a:pathLst>
              <a:path w="323214" h="0">
                <a:moveTo>
                  <a:pt x="323024" y="0"/>
                </a:moveTo>
                <a:lnTo>
                  <a:pt x="0" y="0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5248990" y="5168671"/>
            <a:ext cx="64769" cy="40005"/>
          </a:xfrm>
          <a:custGeom>
            <a:avLst/>
            <a:gdLst/>
            <a:ahLst/>
            <a:cxnLst/>
            <a:rect l="l" t="t" r="r" b="b"/>
            <a:pathLst>
              <a:path w="64770" h="40004">
                <a:moveTo>
                  <a:pt x="0" y="0"/>
                </a:moveTo>
                <a:lnTo>
                  <a:pt x="0" y="39509"/>
                </a:lnTo>
                <a:lnTo>
                  <a:pt x="64223" y="19748"/>
                </a:lnTo>
                <a:lnTo>
                  <a:pt x="0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5248990" y="5168671"/>
            <a:ext cx="64769" cy="40005"/>
          </a:xfrm>
          <a:custGeom>
            <a:avLst/>
            <a:gdLst/>
            <a:ahLst/>
            <a:cxnLst/>
            <a:rect l="l" t="t" r="r" b="b"/>
            <a:pathLst>
              <a:path w="64770" h="40004">
                <a:moveTo>
                  <a:pt x="64223" y="19748"/>
                </a:moveTo>
                <a:lnTo>
                  <a:pt x="0" y="39509"/>
                </a:lnTo>
                <a:lnTo>
                  <a:pt x="0" y="0"/>
                </a:lnTo>
                <a:lnTo>
                  <a:pt x="64223" y="19748"/>
                </a:lnTo>
                <a:close/>
              </a:path>
            </a:pathLst>
          </a:custGeom>
          <a:ln w="381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/>
          <p:nvPr/>
        </p:nvSpPr>
        <p:spPr>
          <a:xfrm>
            <a:off x="4381541" y="5168671"/>
            <a:ext cx="64769" cy="40005"/>
          </a:xfrm>
          <a:custGeom>
            <a:avLst/>
            <a:gdLst/>
            <a:ahLst/>
            <a:cxnLst/>
            <a:rect l="l" t="t" r="r" b="b"/>
            <a:pathLst>
              <a:path w="64770" h="40004">
                <a:moveTo>
                  <a:pt x="64211" y="0"/>
                </a:moveTo>
                <a:lnTo>
                  <a:pt x="0" y="19748"/>
                </a:lnTo>
                <a:lnTo>
                  <a:pt x="64211" y="39509"/>
                </a:lnTo>
                <a:lnTo>
                  <a:pt x="64211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/>
          <p:nvPr/>
        </p:nvSpPr>
        <p:spPr>
          <a:xfrm>
            <a:off x="4381541" y="5168671"/>
            <a:ext cx="64769" cy="40005"/>
          </a:xfrm>
          <a:custGeom>
            <a:avLst/>
            <a:gdLst/>
            <a:ahLst/>
            <a:cxnLst/>
            <a:rect l="l" t="t" r="r" b="b"/>
            <a:pathLst>
              <a:path w="64770" h="40004">
                <a:moveTo>
                  <a:pt x="0" y="19748"/>
                </a:moveTo>
                <a:lnTo>
                  <a:pt x="64211" y="39509"/>
                </a:lnTo>
                <a:lnTo>
                  <a:pt x="64211" y="0"/>
                </a:lnTo>
                <a:lnTo>
                  <a:pt x="0" y="19748"/>
                </a:lnTo>
                <a:close/>
              </a:path>
            </a:pathLst>
          </a:custGeom>
          <a:ln w="381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/>
          <p:nvPr/>
        </p:nvSpPr>
        <p:spPr>
          <a:xfrm>
            <a:off x="5315195" y="5048592"/>
            <a:ext cx="0" cy="165735"/>
          </a:xfrm>
          <a:custGeom>
            <a:avLst/>
            <a:gdLst/>
            <a:ahLst/>
            <a:cxnLst/>
            <a:rect l="l" t="t" r="r" b="b"/>
            <a:pathLst>
              <a:path w="0" h="165735">
                <a:moveTo>
                  <a:pt x="0" y="0"/>
                </a:moveTo>
                <a:lnTo>
                  <a:pt x="0" y="165519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/>
          <p:nvPr/>
        </p:nvSpPr>
        <p:spPr>
          <a:xfrm>
            <a:off x="4382545" y="5048592"/>
            <a:ext cx="0" cy="165735"/>
          </a:xfrm>
          <a:custGeom>
            <a:avLst/>
            <a:gdLst/>
            <a:ahLst/>
            <a:cxnLst/>
            <a:rect l="l" t="t" r="r" b="b"/>
            <a:pathLst>
              <a:path w="0" h="165735">
                <a:moveTo>
                  <a:pt x="0" y="0"/>
                </a:moveTo>
                <a:lnTo>
                  <a:pt x="0" y="165519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/>
          <p:nvPr/>
        </p:nvSpPr>
        <p:spPr>
          <a:xfrm>
            <a:off x="4433904" y="5188419"/>
            <a:ext cx="304800" cy="0"/>
          </a:xfrm>
          <a:custGeom>
            <a:avLst/>
            <a:gdLst/>
            <a:ahLst/>
            <a:cxnLst/>
            <a:rect l="l" t="t" r="r" b="b"/>
            <a:pathLst>
              <a:path w="304800" h="0">
                <a:moveTo>
                  <a:pt x="304266" y="0"/>
                </a:moveTo>
                <a:lnTo>
                  <a:pt x="0" y="0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8" name="object 28"/>
          <p:cNvSpPr txBox="1"/>
          <p:nvPr/>
        </p:nvSpPr>
        <p:spPr>
          <a:xfrm>
            <a:off x="4744241" y="5117646"/>
            <a:ext cx="250825" cy="1327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&lt; 2</a:t>
            </a:r>
            <a:r>
              <a:rPr dirty="0" sz="700" spc="-8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m</a:t>
            </a:r>
            <a:endParaRPr sz="700">
              <a:latin typeface="Arial"/>
              <a:cs typeface="Arial"/>
            </a:endParaRPr>
          </a:p>
        </p:txBody>
      </p:sp>
      <p:sp>
        <p:nvSpPr>
          <p:cNvPr id="29" name="object 29"/>
          <p:cNvSpPr/>
          <p:nvPr/>
        </p:nvSpPr>
        <p:spPr>
          <a:xfrm>
            <a:off x="1215774" y="4941912"/>
            <a:ext cx="4812665" cy="99060"/>
          </a:xfrm>
          <a:custGeom>
            <a:avLst/>
            <a:gdLst/>
            <a:ahLst/>
            <a:cxnLst/>
            <a:rect l="l" t="t" r="r" b="b"/>
            <a:pathLst>
              <a:path w="4812665" h="99060">
                <a:moveTo>
                  <a:pt x="0" y="99060"/>
                </a:moveTo>
                <a:lnTo>
                  <a:pt x="4812626" y="99060"/>
                </a:lnTo>
                <a:lnTo>
                  <a:pt x="4812626" y="0"/>
                </a:lnTo>
                <a:lnTo>
                  <a:pt x="0" y="0"/>
                </a:lnTo>
                <a:lnTo>
                  <a:pt x="0" y="99060"/>
                </a:lnTo>
                <a:close/>
              </a:path>
            </a:pathLst>
          </a:custGeom>
          <a:solidFill>
            <a:srgbClr val="93959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0" name="object 30"/>
          <p:cNvSpPr/>
          <p:nvPr/>
        </p:nvSpPr>
        <p:spPr>
          <a:xfrm>
            <a:off x="5929621" y="3205822"/>
            <a:ext cx="99060" cy="1736089"/>
          </a:xfrm>
          <a:custGeom>
            <a:avLst/>
            <a:gdLst/>
            <a:ahLst/>
            <a:cxnLst/>
            <a:rect l="l" t="t" r="r" b="b"/>
            <a:pathLst>
              <a:path w="99060" h="1736089">
                <a:moveTo>
                  <a:pt x="0" y="1736090"/>
                </a:moveTo>
                <a:lnTo>
                  <a:pt x="98780" y="1736090"/>
                </a:lnTo>
                <a:lnTo>
                  <a:pt x="98780" y="0"/>
                </a:lnTo>
                <a:lnTo>
                  <a:pt x="0" y="0"/>
                </a:lnTo>
                <a:lnTo>
                  <a:pt x="0" y="1736090"/>
                </a:lnTo>
                <a:close/>
              </a:path>
            </a:pathLst>
          </a:custGeom>
          <a:solidFill>
            <a:srgbClr val="93959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1" name="object 31"/>
          <p:cNvSpPr/>
          <p:nvPr/>
        </p:nvSpPr>
        <p:spPr>
          <a:xfrm>
            <a:off x="1521997" y="3202317"/>
            <a:ext cx="99060" cy="1739900"/>
          </a:xfrm>
          <a:custGeom>
            <a:avLst/>
            <a:gdLst/>
            <a:ahLst/>
            <a:cxnLst/>
            <a:rect l="l" t="t" r="r" b="b"/>
            <a:pathLst>
              <a:path w="99059" h="1739900">
                <a:moveTo>
                  <a:pt x="98793" y="0"/>
                </a:moveTo>
                <a:lnTo>
                  <a:pt x="0" y="0"/>
                </a:lnTo>
                <a:lnTo>
                  <a:pt x="0" y="1739595"/>
                </a:lnTo>
                <a:lnTo>
                  <a:pt x="98793" y="1739595"/>
                </a:lnTo>
                <a:lnTo>
                  <a:pt x="98793" y="0"/>
                </a:lnTo>
                <a:close/>
              </a:path>
            </a:pathLst>
          </a:custGeom>
          <a:solidFill>
            <a:srgbClr val="93959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2" name="object 32"/>
          <p:cNvSpPr/>
          <p:nvPr/>
        </p:nvSpPr>
        <p:spPr>
          <a:xfrm>
            <a:off x="4532697" y="3770464"/>
            <a:ext cx="99060" cy="1171575"/>
          </a:xfrm>
          <a:custGeom>
            <a:avLst/>
            <a:gdLst/>
            <a:ahLst/>
            <a:cxnLst/>
            <a:rect l="l" t="t" r="r" b="b"/>
            <a:pathLst>
              <a:path w="99060" h="1171575">
                <a:moveTo>
                  <a:pt x="98793" y="0"/>
                </a:moveTo>
                <a:lnTo>
                  <a:pt x="0" y="0"/>
                </a:lnTo>
                <a:lnTo>
                  <a:pt x="0" y="1171448"/>
                </a:lnTo>
                <a:lnTo>
                  <a:pt x="98793" y="1171448"/>
                </a:lnTo>
                <a:lnTo>
                  <a:pt x="98793" y="0"/>
                </a:lnTo>
                <a:close/>
              </a:path>
            </a:pathLst>
          </a:custGeom>
          <a:solidFill>
            <a:srgbClr val="93959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3" name="object 33"/>
          <p:cNvSpPr/>
          <p:nvPr/>
        </p:nvSpPr>
        <p:spPr>
          <a:xfrm>
            <a:off x="1215774" y="3202317"/>
            <a:ext cx="4812665" cy="1838960"/>
          </a:xfrm>
          <a:custGeom>
            <a:avLst/>
            <a:gdLst/>
            <a:ahLst/>
            <a:cxnLst/>
            <a:rect l="l" t="t" r="r" b="b"/>
            <a:pathLst>
              <a:path w="4812665" h="1838960">
                <a:moveTo>
                  <a:pt x="0" y="1739595"/>
                </a:moveTo>
                <a:lnTo>
                  <a:pt x="306222" y="1739595"/>
                </a:lnTo>
                <a:lnTo>
                  <a:pt x="306222" y="0"/>
                </a:lnTo>
                <a:lnTo>
                  <a:pt x="405015" y="0"/>
                </a:lnTo>
                <a:lnTo>
                  <a:pt x="405015" y="1739595"/>
                </a:lnTo>
                <a:lnTo>
                  <a:pt x="3316922" y="1739595"/>
                </a:lnTo>
                <a:lnTo>
                  <a:pt x="3316922" y="568147"/>
                </a:lnTo>
                <a:lnTo>
                  <a:pt x="3415715" y="568147"/>
                </a:lnTo>
                <a:lnTo>
                  <a:pt x="3415715" y="1739595"/>
                </a:lnTo>
                <a:lnTo>
                  <a:pt x="4713846" y="1739595"/>
                </a:lnTo>
                <a:lnTo>
                  <a:pt x="4713846" y="2971"/>
                </a:lnTo>
                <a:lnTo>
                  <a:pt x="4812626" y="2971"/>
                </a:lnTo>
                <a:lnTo>
                  <a:pt x="4812626" y="1838375"/>
                </a:lnTo>
                <a:lnTo>
                  <a:pt x="0" y="1838375"/>
                </a:lnTo>
                <a:lnTo>
                  <a:pt x="0" y="1739595"/>
                </a:lnTo>
                <a:close/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4" name="object 34"/>
          <p:cNvSpPr txBox="1"/>
          <p:nvPr/>
        </p:nvSpPr>
        <p:spPr>
          <a:xfrm>
            <a:off x="5428928" y="4541668"/>
            <a:ext cx="402590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Aparatos 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elé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ct</a:t>
            </a:r>
            <a:r>
              <a:rPr dirty="0" sz="700" spc="10">
                <a:solidFill>
                  <a:srgbClr val="231F20"/>
                </a:solidFill>
                <a:latin typeface="Arial"/>
                <a:cs typeface="Arial"/>
              </a:rPr>
              <a:t>r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icos</a:t>
            </a:r>
            <a:endParaRPr sz="700">
              <a:latin typeface="Arial"/>
              <a:cs typeface="Arial"/>
            </a:endParaRPr>
          </a:p>
        </p:txBody>
      </p:sp>
      <p:sp>
        <p:nvSpPr>
          <p:cNvPr id="35" name="object 35"/>
          <p:cNvSpPr/>
          <p:nvPr/>
        </p:nvSpPr>
        <p:spPr>
          <a:xfrm>
            <a:off x="1215774" y="3057105"/>
            <a:ext cx="4403090" cy="1417320"/>
          </a:xfrm>
          <a:custGeom>
            <a:avLst/>
            <a:gdLst/>
            <a:ahLst/>
            <a:cxnLst/>
            <a:rect l="l" t="t" r="r" b="b"/>
            <a:pathLst>
              <a:path w="4403090" h="1417320">
                <a:moveTo>
                  <a:pt x="4402670" y="1416875"/>
                </a:moveTo>
                <a:lnTo>
                  <a:pt x="4402670" y="0"/>
                </a:lnTo>
                <a:lnTo>
                  <a:pt x="0" y="0"/>
                </a:lnTo>
              </a:path>
            </a:pathLst>
          </a:custGeom>
          <a:ln w="21590">
            <a:solidFill>
              <a:srgbClr val="009D5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6" name="object 36"/>
          <p:cNvSpPr/>
          <p:nvPr/>
        </p:nvSpPr>
        <p:spPr>
          <a:xfrm>
            <a:off x="1215774" y="3294189"/>
            <a:ext cx="4812665" cy="0"/>
          </a:xfrm>
          <a:custGeom>
            <a:avLst/>
            <a:gdLst/>
            <a:ahLst/>
            <a:cxnLst/>
            <a:rect l="l" t="t" r="r" b="b"/>
            <a:pathLst>
              <a:path w="4812665" h="0">
                <a:moveTo>
                  <a:pt x="4812626" y="0"/>
                </a:moveTo>
                <a:lnTo>
                  <a:pt x="0" y="0"/>
                </a:lnTo>
              </a:path>
            </a:pathLst>
          </a:custGeom>
          <a:ln w="13970">
            <a:solidFill>
              <a:srgbClr val="231F20"/>
            </a:solidFill>
            <a:prstDash val="lgDashDot"/>
          </a:ln>
        </p:spPr>
        <p:txBody>
          <a:bodyPr wrap="square" lIns="0" tIns="0" rIns="0" bIns="0" rtlCol="0"/>
          <a:lstStyle/>
          <a:p/>
        </p:txBody>
      </p:sp>
      <p:sp>
        <p:nvSpPr>
          <p:cNvPr id="37" name="object 37"/>
          <p:cNvSpPr txBox="1"/>
          <p:nvPr/>
        </p:nvSpPr>
        <p:spPr>
          <a:xfrm>
            <a:off x="5917053" y="2946207"/>
            <a:ext cx="353060" cy="1327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 spc="-30">
                <a:solidFill>
                  <a:srgbClr val="231F20"/>
                </a:solidFill>
                <a:latin typeface="Arial"/>
                <a:cs typeface="Arial"/>
              </a:rPr>
              <a:t>P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aredes</a:t>
            </a:r>
            <a:endParaRPr sz="700">
              <a:latin typeface="Arial"/>
              <a:cs typeface="Arial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5917053" y="3052897"/>
            <a:ext cx="351790" cy="1327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aisladas</a:t>
            </a:r>
            <a:endParaRPr sz="700">
              <a:latin typeface="Arial"/>
              <a:cs typeface="Arial"/>
            </a:endParaRPr>
          </a:p>
        </p:txBody>
      </p:sp>
      <p:sp>
        <p:nvSpPr>
          <p:cNvPr id="39" name="object 39"/>
          <p:cNvSpPr/>
          <p:nvPr/>
        </p:nvSpPr>
        <p:spPr>
          <a:xfrm>
            <a:off x="1927012" y="3057105"/>
            <a:ext cx="0" cy="1422400"/>
          </a:xfrm>
          <a:custGeom>
            <a:avLst/>
            <a:gdLst/>
            <a:ahLst/>
            <a:cxnLst/>
            <a:rect l="l" t="t" r="r" b="b"/>
            <a:pathLst>
              <a:path w="0" h="1422400">
                <a:moveTo>
                  <a:pt x="0" y="1421828"/>
                </a:moveTo>
                <a:lnTo>
                  <a:pt x="0" y="0"/>
                </a:lnTo>
              </a:path>
            </a:pathLst>
          </a:custGeom>
          <a:ln w="21590">
            <a:solidFill>
              <a:srgbClr val="009D5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0" name="object 40"/>
          <p:cNvSpPr/>
          <p:nvPr/>
        </p:nvSpPr>
        <p:spPr>
          <a:xfrm>
            <a:off x="4088184" y="3057105"/>
            <a:ext cx="0" cy="1417320"/>
          </a:xfrm>
          <a:custGeom>
            <a:avLst/>
            <a:gdLst/>
            <a:ahLst/>
            <a:cxnLst/>
            <a:rect l="l" t="t" r="r" b="b"/>
            <a:pathLst>
              <a:path w="0" h="1417320">
                <a:moveTo>
                  <a:pt x="0" y="1416875"/>
                </a:moveTo>
                <a:lnTo>
                  <a:pt x="0" y="0"/>
                </a:lnTo>
              </a:path>
            </a:pathLst>
          </a:custGeom>
          <a:ln w="21590">
            <a:solidFill>
              <a:srgbClr val="009D5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1" name="object 41"/>
          <p:cNvSpPr txBox="1"/>
          <p:nvPr/>
        </p:nvSpPr>
        <p:spPr>
          <a:xfrm>
            <a:off x="4098979" y="3512002"/>
            <a:ext cx="1508760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20675" marR="734695">
              <a:lnSpc>
                <a:spcPct val="100000"/>
              </a:lnSpc>
              <a:spcBef>
                <a:spcPts val="100"/>
              </a:spcBef>
            </a:pP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Obst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á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culos 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aislados</a:t>
            </a:r>
            <a:endParaRPr sz="700">
              <a:latin typeface="Arial"/>
              <a:cs typeface="Arial"/>
            </a:endParaRPr>
          </a:p>
        </p:txBody>
      </p:sp>
      <p:sp>
        <p:nvSpPr>
          <p:cNvPr id="42" name="object 42"/>
          <p:cNvSpPr/>
          <p:nvPr/>
        </p:nvSpPr>
        <p:spPr>
          <a:xfrm>
            <a:off x="3127175" y="5188419"/>
            <a:ext cx="595630" cy="0"/>
          </a:xfrm>
          <a:custGeom>
            <a:avLst/>
            <a:gdLst/>
            <a:ahLst/>
            <a:cxnLst/>
            <a:rect l="l" t="t" r="r" b="b"/>
            <a:pathLst>
              <a:path w="595629" h="0">
                <a:moveTo>
                  <a:pt x="595490" y="0"/>
                </a:moveTo>
                <a:lnTo>
                  <a:pt x="0" y="0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3" name="object 43"/>
          <p:cNvSpPr/>
          <p:nvPr/>
        </p:nvSpPr>
        <p:spPr>
          <a:xfrm>
            <a:off x="3708848" y="5168671"/>
            <a:ext cx="64769" cy="40005"/>
          </a:xfrm>
          <a:custGeom>
            <a:avLst/>
            <a:gdLst/>
            <a:ahLst/>
            <a:cxnLst/>
            <a:rect l="l" t="t" r="r" b="b"/>
            <a:pathLst>
              <a:path w="64770" h="40004">
                <a:moveTo>
                  <a:pt x="0" y="0"/>
                </a:moveTo>
                <a:lnTo>
                  <a:pt x="0" y="39509"/>
                </a:lnTo>
                <a:lnTo>
                  <a:pt x="64198" y="19748"/>
                </a:lnTo>
                <a:lnTo>
                  <a:pt x="0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4" name="object 44"/>
          <p:cNvSpPr/>
          <p:nvPr/>
        </p:nvSpPr>
        <p:spPr>
          <a:xfrm>
            <a:off x="3708848" y="5168671"/>
            <a:ext cx="64769" cy="40005"/>
          </a:xfrm>
          <a:custGeom>
            <a:avLst/>
            <a:gdLst/>
            <a:ahLst/>
            <a:cxnLst/>
            <a:rect l="l" t="t" r="r" b="b"/>
            <a:pathLst>
              <a:path w="64770" h="40004">
                <a:moveTo>
                  <a:pt x="64198" y="19748"/>
                </a:moveTo>
                <a:lnTo>
                  <a:pt x="0" y="39509"/>
                </a:lnTo>
                <a:lnTo>
                  <a:pt x="0" y="0"/>
                </a:lnTo>
                <a:lnTo>
                  <a:pt x="64198" y="19748"/>
                </a:lnTo>
                <a:close/>
              </a:path>
            </a:pathLst>
          </a:custGeom>
          <a:ln w="3809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5" name="object 45"/>
          <p:cNvSpPr/>
          <p:nvPr/>
        </p:nvSpPr>
        <p:spPr>
          <a:xfrm>
            <a:off x="2235216" y="5168671"/>
            <a:ext cx="64769" cy="40005"/>
          </a:xfrm>
          <a:custGeom>
            <a:avLst/>
            <a:gdLst/>
            <a:ahLst/>
            <a:cxnLst/>
            <a:rect l="l" t="t" r="r" b="b"/>
            <a:pathLst>
              <a:path w="64769" h="40004">
                <a:moveTo>
                  <a:pt x="64211" y="0"/>
                </a:moveTo>
                <a:lnTo>
                  <a:pt x="0" y="19748"/>
                </a:lnTo>
                <a:lnTo>
                  <a:pt x="64211" y="39509"/>
                </a:lnTo>
                <a:lnTo>
                  <a:pt x="64211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6" name="object 46"/>
          <p:cNvSpPr/>
          <p:nvPr/>
        </p:nvSpPr>
        <p:spPr>
          <a:xfrm>
            <a:off x="2235216" y="5168671"/>
            <a:ext cx="64769" cy="40005"/>
          </a:xfrm>
          <a:custGeom>
            <a:avLst/>
            <a:gdLst/>
            <a:ahLst/>
            <a:cxnLst/>
            <a:rect l="l" t="t" r="r" b="b"/>
            <a:pathLst>
              <a:path w="64769" h="40004">
                <a:moveTo>
                  <a:pt x="0" y="19748"/>
                </a:moveTo>
                <a:lnTo>
                  <a:pt x="64211" y="39509"/>
                </a:lnTo>
                <a:lnTo>
                  <a:pt x="64211" y="0"/>
                </a:lnTo>
                <a:lnTo>
                  <a:pt x="0" y="19748"/>
                </a:lnTo>
                <a:close/>
              </a:path>
            </a:pathLst>
          </a:custGeom>
          <a:ln w="381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7" name="object 47"/>
          <p:cNvSpPr/>
          <p:nvPr/>
        </p:nvSpPr>
        <p:spPr>
          <a:xfrm>
            <a:off x="3775040" y="5048592"/>
            <a:ext cx="0" cy="165735"/>
          </a:xfrm>
          <a:custGeom>
            <a:avLst/>
            <a:gdLst/>
            <a:ahLst/>
            <a:cxnLst/>
            <a:rect l="l" t="t" r="r" b="b"/>
            <a:pathLst>
              <a:path w="0" h="165735">
                <a:moveTo>
                  <a:pt x="0" y="0"/>
                </a:moveTo>
                <a:lnTo>
                  <a:pt x="0" y="165519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8" name="object 48"/>
          <p:cNvSpPr/>
          <p:nvPr/>
        </p:nvSpPr>
        <p:spPr>
          <a:xfrm>
            <a:off x="2236207" y="5048592"/>
            <a:ext cx="0" cy="165735"/>
          </a:xfrm>
          <a:custGeom>
            <a:avLst/>
            <a:gdLst/>
            <a:ahLst/>
            <a:cxnLst/>
            <a:rect l="l" t="t" r="r" b="b"/>
            <a:pathLst>
              <a:path w="0" h="165735">
                <a:moveTo>
                  <a:pt x="0" y="0"/>
                </a:moveTo>
                <a:lnTo>
                  <a:pt x="0" y="165519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9" name="object 49"/>
          <p:cNvSpPr/>
          <p:nvPr/>
        </p:nvSpPr>
        <p:spPr>
          <a:xfrm>
            <a:off x="2287578" y="5188419"/>
            <a:ext cx="582930" cy="0"/>
          </a:xfrm>
          <a:custGeom>
            <a:avLst/>
            <a:gdLst/>
            <a:ahLst/>
            <a:cxnLst/>
            <a:rect l="l" t="t" r="r" b="b"/>
            <a:pathLst>
              <a:path w="582930" h="0">
                <a:moveTo>
                  <a:pt x="582752" y="0"/>
                </a:moveTo>
                <a:lnTo>
                  <a:pt x="0" y="0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0" name="object 50"/>
          <p:cNvSpPr/>
          <p:nvPr/>
        </p:nvSpPr>
        <p:spPr>
          <a:xfrm>
            <a:off x="1323445" y="3344582"/>
            <a:ext cx="0" cy="636905"/>
          </a:xfrm>
          <a:custGeom>
            <a:avLst/>
            <a:gdLst/>
            <a:ahLst/>
            <a:cxnLst/>
            <a:rect l="l" t="t" r="r" b="b"/>
            <a:pathLst>
              <a:path w="0" h="636904">
                <a:moveTo>
                  <a:pt x="0" y="0"/>
                </a:moveTo>
                <a:lnTo>
                  <a:pt x="0" y="636536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1" name="object 51"/>
          <p:cNvSpPr/>
          <p:nvPr/>
        </p:nvSpPr>
        <p:spPr>
          <a:xfrm>
            <a:off x="1303684" y="3294189"/>
            <a:ext cx="40005" cy="64769"/>
          </a:xfrm>
          <a:custGeom>
            <a:avLst/>
            <a:gdLst/>
            <a:ahLst/>
            <a:cxnLst/>
            <a:rect l="l" t="t" r="r" b="b"/>
            <a:pathLst>
              <a:path w="40005" h="64770">
                <a:moveTo>
                  <a:pt x="19761" y="0"/>
                </a:moveTo>
                <a:lnTo>
                  <a:pt x="0" y="64211"/>
                </a:lnTo>
                <a:lnTo>
                  <a:pt x="39522" y="64211"/>
                </a:lnTo>
                <a:lnTo>
                  <a:pt x="19761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2" name="object 52"/>
          <p:cNvSpPr/>
          <p:nvPr/>
        </p:nvSpPr>
        <p:spPr>
          <a:xfrm>
            <a:off x="1303684" y="3294189"/>
            <a:ext cx="40005" cy="64769"/>
          </a:xfrm>
          <a:custGeom>
            <a:avLst/>
            <a:gdLst/>
            <a:ahLst/>
            <a:cxnLst/>
            <a:rect l="l" t="t" r="r" b="b"/>
            <a:pathLst>
              <a:path w="40005" h="64770">
                <a:moveTo>
                  <a:pt x="19761" y="0"/>
                </a:moveTo>
                <a:lnTo>
                  <a:pt x="39522" y="64211"/>
                </a:lnTo>
                <a:lnTo>
                  <a:pt x="0" y="64211"/>
                </a:lnTo>
                <a:lnTo>
                  <a:pt x="19761" y="0"/>
                </a:lnTo>
                <a:close/>
              </a:path>
            </a:pathLst>
          </a:custGeom>
          <a:ln w="381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3" name="object 53"/>
          <p:cNvSpPr/>
          <p:nvPr/>
        </p:nvSpPr>
        <p:spPr>
          <a:xfrm>
            <a:off x="1303684" y="4867820"/>
            <a:ext cx="40005" cy="64769"/>
          </a:xfrm>
          <a:custGeom>
            <a:avLst/>
            <a:gdLst/>
            <a:ahLst/>
            <a:cxnLst/>
            <a:rect l="l" t="t" r="r" b="b"/>
            <a:pathLst>
              <a:path w="40005" h="64770">
                <a:moveTo>
                  <a:pt x="39522" y="0"/>
                </a:moveTo>
                <a:lnTo>
                  <a:pt x="0" y="0"/>
                </a:lnTo>
                <a:lnTo>
                  <a:pt x="19761" y="64223"/>
                </a:lnTo>
                <a:lnTo>
                  <a:pt x="39522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4" name="object 54"/>
          <p:cNvSpPr/>
          <p:nvPr/>
        </p:nvSpPr>
        <p:spPr>
          <a:xfrm>
            <a:off x="1303684" y="4867820"/>
            <a:ext cx="40005" cy="64769"/>
          </a:xfrm>
          <a:custGeom>
            <a:avLst/>
            <a:gdLst/>
            <a:ahLst/>
            <a:cxnLst/>
            <a:rect l="l" t="t" r="r" b="b"/>
            <a:pathLst>
              <a:path w="40005" h="64770">
                <a:moveTo>
                  <a:pt x="19761" y="64223"/>
                </a:moveTo>
                <a:lnTo>
                  <a:pt x="39522" y="0"/>
                </a:lnTo>
                <a:lnTo>
                  <a:pt x="0" y="0"/>
                </a:lnTo>
                <a:lnTo>
                  <a:pt x="19761" y="64223"/>
                </a:lnTo>
                <a:close/>
              </a:path>
            </a:pathLst>
          </a:custGeom>
          <a:ln w="381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5" name="object 55"/>
          <p:cNvSpPr/>
          <p:nvPr/>
        </p:nvSpPr>
        <p:spPr>
          <a:xfrm>
            <a:off x="1323445" y="4165853"/>
            <a:ext cx="0" cy="714375"/>
          </a:xfrm>
          <a:custGeom>
            <a:avLst/>
            <a:gdLst/>
            <a:ahLst/>
            <a:cxnLst/>
            <a:rect l="l" t="t" r="r" b="b"/>
            <a:pathLst>
              <a:path w="0" h="714375">
                <a:moveTo>
                  <a:pt x="0" y="0"/>
                </a:moveTo>
                <a:lnTo>
                  <a:pt x="0" y="713828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6" name="object 56"/>
          <p:cNvSpPr txBox="1"/>
          <p:nvPr/>
        </p:nvSpPr>
        <p:spPr>
          <a:xfrm>
            <a:off x="2876405" y="5117646"/>
            <a:ext cx="250825" cy="1327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&gt; 2</a:t>
            </a:r>
            <a:r>
              <a:rPr dirty="0" sz="700" spc="-8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m</a:t>
            </a:r>
            <a:endParaRPr sz="700">
              <a:latin typeface="Arial"/>
              <a:cs typeface="Arial"/>
            </a:endParaRPr>
          </a:p>
        </p:txBody>
      </p:sp>
      <p:sp>
        <p:nvSpPr>
          <p:cNvPr id="57" name="object 57"/>
          <p:cNvSpPr txBox="1"/>
          <p:nvPr/>
        </p:nvSpPr>
        <p:spPr>
          <a:xfrm>
            <a:off x="2999716" y="4792066"/>
            <a:ext cx="559435" cy="1327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Suelo</a:t>
            </a:r>
            <a:r>
              <a:rPr dirty="0" sz="700" spc="-6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aislado</a:t>
            </a:r>
            <a:endParaRPr sz="700">
              <a:latin typeface="Arial"/>
              <a:cs typeface="Arial"/>
            </a:endParaRPr>
          </a:p>
        </p:txBody>
      </p:sp>
      <p:sp>
        <p:nvSpPr>
          <p:cNvPr id="58" name="object 58"/>
          <p:cNvSpPr txBox="1"/>
          <p:nvPr/>
        </p:nvSpPr>
        <p:spPr>
          <a:xfrm>
            <a:off x="1203033" y="4006122"/>
            <a:ext cx="248285" cy="1327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2,5</a:t>
            </a:r>
            <a:r>
              <a:rPr dirty="0" sz="700" spc="-6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m</a:t>
            </a:r>
            <a:endParaRPr sz="700">
              <a:latin typeface="Arial"/>
              <a:cs typeface="Arial"/>
            </a:endParaRPr>
          </a:p>
        </p:txBody>
      </p:sp>
      <p:sp>
        <p:nvSpPr>
          <p:cNvPr id="59" name="object 59"/>
          <p:cNvSpPr/>
          <p:nvPr/>
        </p:nvSpPr>
        <p:spPr>
          <a:xfrm>
            <a:off x="1900342" y="3030435"/>
            <a:ext cx="53340" cy="53340"/>
          </a:xfrm>
          <a:custGeom>
            <a:avLst/>
            <a:gdLst/>
            <a:ahLst/>
            <a:cxnLst/>
            <a:rect l="l" t="t" r="r" b="b"/>
            <a:pathLst>
              <a:path w="53339" h="53339">
                <a:moveTo>
                  <a:pt x="26670" y="0"/>
                </a:moveTo>
                <a:lnTo>
                  <a:pt x="16668" y="2224"/>
                </a:lnTo>
                <a:lnTo>
                  <a:pt x="8148" y="8153"/>
                </a:lnTo>
                <a:lnTo>
                  <a:pt x="2222" y="16673"/>
                </a:lnTo>
                <a:lnTo>
                  <a:pt x="0" y="26670"/>
                </a:lnTo>
                <a:lnTo>
                  <a:pt x="2222" y="36671"/>
                </a:lnTo>
                <a:lnTo>
                  <a:pt x="8148" y="45191"/>
                </a:lnTo>
                <a:lnTo>
                  <a:pt x="16668" y="51117"/>
                </a:lnTo>
                <a:lnTo>
                  <a:pt x="26670" y="53340"/>
                </a:lnTo>
                <a:lnTo>
                  <a:pt x="36671" y="51117"/>
                </a:lnTo>
                <a:lnTo>
                  <a:pt x="45191" y="45191"/>
                </a:lnTo>
                <a:lnTo>
                  <a:pt x="51117" y="36671"/>
                </a:lnTo>
                <a:lnTo>
                  <a:pt x="53340" y="26670"/>
                </a:lnTo>
                <a:lnTo>
                  <a:pt x="51117" y="16673"/>
                </a:lnTo>
                <a:lnTo>
                  <a:pt x="45191" y="8153"/>
                </a:lnTo>
                <a:lnTo>
                  <a:pt x="36671" y="2224"/>
                </a:lnTo>
                <a:lnTo>
                  <a:pt x="26670" y="0"/>
                </a:lnTo>
                <a:close/>
              </a:path>
            </a:pathLst>
          </a:custGeom>
          <a:solidFill>
            <a:srgbClr val="009D5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0" name="object 60"/>
          <p:cNvSpPr/>
          <p:nvPr/>
        </p:nvSpPr>
        <p:spPr>
          <a:xfrm>
            <a:off x="1900342" y="3030435"/>
            <a:ext cx="53340" cy="53340"/>
          </a:xfrm>
          <a:custGeom>
            <a:avLst/>
            <a:gdLst/>
            <a:ahLst/>
            <a:cxnLst/>
            <a:rect l="l" t="t" r="r" b="b"/>
            <a:pathLst>
              <a:path w="53339" h="53339">
                <a:moveTo>
                  <a:pt x="0" y="26670"/>
                </a:moveTo>
                <a:lnTo>
                  <a:pt x="2222" y="16673"/>
                </a:lnTo>
                <a:lnTo>
                  <a:pt x="8148" y="8153"/>
                </a:lnTo>
                <a:lnTo>
                  <a:pt x="16668" y="2224"/>
                </a:lnTo>
                <a:lnTo>
                  <a:pt x="26670" y="0"/>
                </a:lnTo>
                <a:lnTo>
                  <a:pt x="36671" y="2224"/>
                </a:lnTo>
                <a:lnTo>
                  <a:pt x="45191" y="8153"/>
                </a:lnTo>
                <a:lnTo>
                  <a:pt x="51117" y="16673"/>
                </a:lnTo>
                <a:lnTo>
                  <a:pt x="53340" y="26670"/>
                </a:lnTo>
                <a:lnTo>
                  <a:pt x="51117" y="36671"/>
                </a:lnTo>
                <a:lnTo>
                  <a:pt x="45191" y="45191"/>
                </a:lnTo>
                <a:lnTo>
                  <a:pt x="36671" y="51117"/>
                </a:lnTo>
                <a:lnTo>
                  <a:pt x="26670" y="53340"/>
                </a:lnTo>
                <a:lnTo>
                  <a:pt x="16668" y="51117"/>
                </a:lnTo>
                <a:lnTo>
                  <a:pt x="8148" y="45191"/>
                </a:lnTo>
                <a:lnTo>
                  <a:pt x="2222" y="36671"/>
                </a:lnTo>
                <a:lnTo>
                  <a:pt x="0" y="26670"/>
                </a:lnTo>
                <a:close/>
              </a:path>
            </a:pathLst>
          </a:custGeom>
          <a:ln w="3810">
            <a:solidFill>
              <a:srgbClr val="009D5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1" name="object 61"/>
          <p:cNvSpPr/>
          <p:nvPr/>
        </p:nvSpPr>
        <p:spPr>
          <a:xfrm>
            <a:off x="4061514" y="3030435"/>
            <a:ext cx="53340" cy="53340"/>
          </a:xfrm>
          <a:custGeom>
            <a:avLst/>
            <a:gdLst/>
            <a:ahLst/>
            <a:cxnLst/>
            <a:rect l="l" t="t" r="r" b="b"/>
            <a:pathLst>
              <a:path w="53339" h="53339">
                <a:moveTo>
                  <a:pt x="26670" y="0"/>
                </a:moveTo>
                <a:lnTo>
                  <a:pt x="16662" y="2224"/>
                </a:lnTo>
                <a:lnTo>
                  <a:pt x="8143" y="8153"/>
                </a:lnTo>
                <a:lnTo>
                  <a:pt x="2220" y="16673"/>
                </a:lnTo>
                <a:lnTo>
                  <a:pt x="0" y="26670"/>
                </a:lnTo>
                <a:lnTo>
                  <a:pt x="2220" y="36671"/>
                </a:lnTo>
                <a:lnTo>
                  <a:pt x="8143" y="45191"/>
                </a:lnTo>
                <a:lnTo>
                  <a:pt x="16662" y="51117"/>
                </a:lnTo>
                <a:lnTo>
                  <a:pt x="26670" y="53340"/>
                </a:lnTo>
                <a:lnTo>
                  <a:pt x="36669" y="51117"/>
                </a:lnTo>
                <a:lnTo>
                  <a:pt x="45185" y="45191"/>
                </a:lnTo>
                <a:lnTo>
                  <a:pt x="51106" y="36671"/>
                </a:lnTo>
                <a:lnTo>
                  <a:pt x="53327" y="26670"/>
                </a:lnTo>
                <a:lnTo>
                  <a:pt x="51106" y="16673"/>
                </a:lnTo>
                <a:lnTo>
                  <a:pt x="45185" y="8153"/>
                </a:lnTo>
                <a:lnTo>
                  <a:pt x="36669" y="2224"/>
                </a:lnTo>
                <a:lnTo>
                  <a:pt x="26670" y="0"/>
                </a:lnTo>
                <a:close/>
              </a:path>
            </a:pathLst>
          </a:custGeom>
          <a:solidFill>
            <a:srgbClr val="009D5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2" name="object 62"/>
          <p:cNvSpPr/>
          <p:nvPr/>
        </p:nvSpPr>
        <p:spPr>
          <a:xfrm>
            <a:off x="4061514" y="3030435"/>
            <a:ext cx="53340" cy="53340"/>
          </a:xfrm>
          <a:custGeom>
            <a:avLst/>
            <a:gdLst/>
            <a:ahLst/>
            <a:cxnLst/>
            <a:rect l="l" t="t" r="r" b="b"/>
            <a:pathLst>
              <a:path w="53339" h="53339">
                <a:moveTo>
                  <a:pt x="0" y="26670"/>
                </a:moveTo>
                <a:lnTo>
                  <a:pt x="2220" y="16673"/>
                </a:lnTo>
                <a:lnTo>
                  <a:pt x="8143" y="8153"/>
                </a:lnTo>
                <a:lnTo>
                  <a:pt x="16662" y="2224"/>
                </a:lnTo>
                <a:lnTo>
                  <a:pt x="26670" y="0"/>
                </a:lnTo>
                <a:lnTo>
                  <a:pt x="36669" y="2224"/>
                </a:lnTo>
                <a:lnTo>
                  <a:pt x="45185" y="8153"/>
                </a:lnTo>
                <a:lnTo>
                  <a:pt x="51106" y="16673"/>
                </a:lnTo>
                <a:lnTo>
                  <a:pt x="53327" y="26670"/>
                </a:lnTo>
                <a:lnTo>
                  <a:pt x="51106" y="36671"/>
                </a:lnTo>
                <a:lnTo>
                  <a:pt x="45185" y="45191"/>
                </a:lnTo>
                <a:lnTo>
                  <a:pt x="36669" y="51117"/>
                </a:lnTo>
                <a:lnTo>
                  <a:pt x="26670" y="53340"/>
                </a:lnTo>
                <a:lnTo>
                  <a:pt x="16662" y="51117"/>
                </a:lnTo>
                <a:lnTo>
                  <a:pt x="8143" y="45191"/>
                </a:lnTo>
                <a:lnTo>
                  <a:pt x="2220" y="36671"/>
                </a:lnTo>
                <a:lnTo>
                  <a:pt x="0" y="26670"/>
                </a:lnTo>
                <a:close/>
              </a:path>
            </a:pathLst>
          </a:custGeom>
          <a:ln w="3810">
            <a:solidFill>
              <a:srgbClr val="009D5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3" name="object 63"/>
          <p:cNvSpPr/>
          <p:nvPr/>
        </p:nvSpPr>
        <p:spPr>
          <a:xfrm>
            <a:off x="2830546" y="4263389"/>
            <a:ext cx="81751" cy="6540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4" name="object 64"/>
          <p:cNvSpPr/>
          <p:nvPr/>
        </p:nvSpPr>
        <p:spPr>
          <a:xfrm>
            <a:off x="2440270" y="4458068"/>
            <a:ext cx="208915" cy="482600"/>
          </a:xfrm>
          <a:custGeom>
            <a:avLst/>
            <a:gdLst/>
            <a:ahLst/>
            <a:cxnLst/>
            <a:rect l="l" t="t" r="r" b="b"/>
            <a:pathLst>
              <a:path w="208914" h="482600">
                <a:moveTo>
                  <a:pt x="208902" y="0"/>
                </a:moveTo>
                <a:lnTo>
                  <a:pt x="0" y="47409"/>
                </a:lnTo>
                <a:lnTo>
                  <a:pt x="0" y="443763"/>
                </a:lnTo>
                <a:lnTo>
                  <a:pt x="120015" y="482282"/>
                </a:lnTo>
                <a:lnTo>
                  <a:pt x="196329" y="437819"/>
                </a:lnTo>
                <a:lnTo>
                  <a:pt x="192019" y="401475"/>
                </a:lnTo>
                <a:lnTo>
                  <a:pt x="172434" y="379295"/>
                </a:lnTo>
                <a:lnTo>
                  <a:pt x="150905" y="368225"/>
                </a:lnTo>
                <a:lnTo>
                  <a:pt x="140766" y="365213"/>
                </a:lnTo>
                <a:lnTo>
                  <a:pt x="208902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5" name="object 65"/>
          <p:cNvSpPr/>
          <p:nvPr/>
        </p:nvSpPr>
        <p:spPr>
          <a:xfrm>
            <a:off x="2440270" y="4458068"/>
            <a:ext cx="208915" cy="482600"/>
          </a:xfrm>
          <a:custGeom>
            <a:avLst/>
            <a:gdLst/>
            <a:ahLst/>
            <a:cxnLst/>
            <a:rect l="l" t="t" r="r" b="b"/>
            <a:pathLst>
              <a:path w="208914" h="482600">
                <a:moveTo>
                  <a:pt x="208902" y="0"/>
                </a:moveTo>
                <a:lnTo>
                  <a:pt x="0" y="47409"/>
                </a:lnTo>
                <a:lnTo>
                  <a:pt x="0" y="443763"/>
                </a:lnTo>
                <a:lnTo>
                  <a:pt x="120015" y="482282"/>
                </a:lnTo>
                <a:lnTo>
                  <a:pt x="196329" y="437819"/>
                </a:lnTo>
                <a:lnTo>
                  <a:pt x="192019" y="401475"/>
                </a:lnTo>
                <a:lnTo>
                  <a:pt x="172434" y="379295"/>
                </a:lnTo>
                <a:lnTo>
                  <a:pt x="150905" y="368225"/>
                </a:lnTo>
                <a:lnTo>
                  <a:pt x="140766" y="365213"/>
                </a:lnTo>
                <a:lnTo>
                  <a:pt x="208902" y="0"/>
                </a:lnTo>
                <a:close/>
              </a:path>
            </a:pathLst>
          </a:custGeom>
          <a:ln w="6349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6" name="object 66"/>
          <p:cNvSpPr/>
          <p:nvPr/>
        </p:nvSpPr>
        <p:spPr>
          <a:xfrm>
            <a:off x="2394118" y="4128172"/>
            <a:ext cx="103428" cy="6414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7" name="object 67"/>
          <p:cNvSpPr/>
          <p:nvPr/>
        </p:nvSpPr>
        <p:spPr>
          <a:xfrm>
            <a:off x="2575106" y="4142460"/>
            <a:ext cx="276860" cy="303530"/>
          </a:xfrm>
          <a:custGeom>
            <a:avLst/>
            <a:gdLst/>
            <a:ahLst/>
            <a:cxnLst/>
            <a:rect l="l" t="t" r="r" b="b"/>
            <a:pathLst>
              <a:path w="276860" h="303529">
                <a:moveTo>
                  <a:pt x="137045" y="0"/>
                </a:moveTo>
                <a:lnTo>
                  <a:pt x="130390" y="0"/>
                </a:lnTo>
                <a:lnTo>
                  <a:pt x="38519" y="18529"/>
                </a:lnTo>
                <a:lnTo>
                  <a:pt x="0" y="142976"/>
                </a:lnTo>
                <a:lnTo>
                  <a:pt x="749" y="303009"/>
                </a:lnTo>
                <a:lnTo>
                  <a:pt x="79997" y="285216"/>
                </a:lnTo>
                <a:lnTo>
                  <a:pt x="90373" y="97053"/>
                </a:lnTo>
                <a:lnTo>
                  <a:pt x="101485" y="91871"/>
                </a:lnTo>
                <a:lnTo>
                  <a:pt x="247043" y="91871"/>
                </a:lnTo>
                <a:lnTo>
                  <a:pt x="137045" y="0"/>
                </a:lnTo>
                <a:close/>
              </a:path>
              <a:path w="276860" h="303529">
                <a:moveTo>
                  <a:pt x="247043" y="91871"/>
                </a:moveTo>
                <a:lnTo>
                  <a:pt x="101485" y="91871"/>
                </a:lnTo>
                <a:lnTo>
                  <a:pt x="270382" y="171132"/>
                </a:lnTo>
                <a:lnTo>
                  <a:pt x="276313" y="116319"/>
                </a:lnTo>
                <a:lnTo>
                  <a:pt x="247043" y="91871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8" name="object 68"/>
          <p:cNvSpPr/>
          <p:nvPr/>
        </p:nvSpPr>
        <p:spPr>
          <a:xfrm>
            <a:off x="2575106" y="4142460"/>
            <a:ext cx="276860" cy="303530"/>
          </a:xfrm>
          <a:custGeom>
            <a:avLst/>
            <a:gdLst/>
            <a:ahLst/>
            <a:cxnLst/>
            <a:rect l="l" t="t" r="r" b="b"/>
            <a:pathLst>
              <a:path w="276860" h="303529">
                <a:moveTo>
                  <a:pt x="130390" y="0"/>
                </a:moveTo>
                <a:lnTo>
                  <a:pt x="38519" y="18529"/>
                </a:lnTo>
                <a:lnTo>
                  <a:pt x="0" y="142976"/>
                </a:lnTo>
                <a:lnTo>
                  <a:pt x="749" y="303009"/>
                </a:lnTo>
                <a:lnTo>
                  <a:pt x="79997" y="285216"/>
                </a:lnTo>
                <a:lnTo>
                  <a:pt x="90373" y="97053"/>
                </a:lnTo>
                <a:lnTo>
                  <a:pt x="101485" y="91871"/>
                </a:lnTo>
                <a:lnTo>
                  <a:pt x="270382" y="171132"/>
                </a:lnTo>
                <a:lnTo>
                  <a:pt x="276313" y="116319"/>
                </a:lnTo>
                <a:lnTo>
                  <a:pt x="137045" y="0"/>
                </a:lnTo>
                <a:lnTo>
                  <a:pt x="130390" y="0"/>
                </a:lnTo>
                <a:close/>
              </a:path>
            </a:pathLst>
          </a:custGeom>
          <a:ln w="6349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9" name="object 69"/>
          <p:cNvSpPr/>
          <p:nvPr/>
        </p:nvSpPr>
        <p:spPr>
          <a:xfrm>
            <a:off x="2237286" y="4171352"/>
            <a:ext cx="314960" cy="309245"/>
          </a:xfrm>
          <a:custGeom>
            <a:avLst/>
            <a:gdLst/>
            <a:ahLst/>
            <a:cxnLst/>
            <a:rect l="l" t="t" r="r" b="b"/>
            <a:pathLst>
              <a:path w="314960" h="309245">
                <a:moveTo>
                  <a:pt x="297867" y="86677"/>
                </a:moveTo>
                <a:lnTo>
                  <a:pt x="205206" y="86677"/>
                </a:lnTo>
                <a:lnTo>
                  <a:pt x="206692" y="308940"/>
                </a:lnTo>
                <a:lnTo>
                  <a:pt x="314845" y="281533"/>
                </a:lnTo>
                <a:lnTo>
                  <a:pt x="314845" y="120014"/>
                </a:lnTo>
                <a:lnTo>
                  <a:pt x="297867" y="86677"/>
                </a:lnTo>
                <a:close/>
              </a:path>
              <a:path w="314960" h="309245">
                <a:moveTo>
                  <a:pt x="128155" y="21488"/>
                </a:moveTo>
                <a:lnTo>
                  <a:pt x="0" y="234835"/>
                </a:lnTo>
                <a:lnTo>
                  <a:pt x="68160" y="251142"/>
                </a:lnTo>
                <a:lnTo>
                  <a:pt x="205206" y="86677"/>
                </a:lnTo>
                <a:lnTo>
                  <a:pt x="297867" y="86677"/>
                </a:lnTo>
                <a:lnTo>
                  <a:pt x="274104" y="40017"/>
                </a:lnTo>
                <a:lnTo>
                  <a:pt x="182232" y="40017"/>
                </a:lnTo>
                <a:lnTo>
                  <a:pt x="165827" y="22974"/>
                </a:lnTo>
                <a:lnTo>
                  <a:pt x="130390" y="22974"/>
                </a:lnTo>
                <a:lnTo>
                  <a:pt x="128155" y="21488"/>
                </a:lnTo>
                <a:close/>
              </a:path>
              <a:path w="314960" h="309245">
                <a:moveTo>
                  <a:pt x="262267" y="17792"/>
                </a:moveTo>
                <a:lnTo>
                  <a:pt x="182232" y="40017"/>
                </a:lnTo>
                <a:lnTo>
                  <a:pt x="274104" y="40017"/>
                </a:lnTo>
                <a:lnTo>
                  <a:pt x="262267" y="17792"/>
                </a:lnTo>
                <a:close/>
              </a:path>
              <a:path w="314960" h="309245">
                <a:moveTo>
                  <a:pt x="143713" y="0"/>
                </a:moveTo>
                <a:lnTo>
                  <a:pt x="130390" y="22974"/>
                </a:lnTo>
                <a:lnTo>
                  <a:pt x="165827" y="22974"/>
                </a:lnTo>
                <a:lnTo>
                  <a:pt x="143713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0" name="object 70"/>
          <p:cNvSpPr/>
          <p:nvPr/>
        </p:nvSpPr>
        <p:spPr>
          <a:xfrm>
            <a:off x="2237286" y="4171352"/>
            <a:ext cx="314960" cy="309245"/>
          </a:xfrm>
          <a:custGeom>
            <a:avLst/>
            <a:gdLst/>
            <a:ahLst/>
            <a:cxnLst/>
            <a:rect l="l" t="t" r="r" b="b"/>
            <a:pathLst>
              <a:path w="314960" h="309245">
                <a:moveTo>
                  <a:pt x="262267" y="17792"/>
                </a:moveTo>
                <a:lnTo>
                  <a:pt x="182232" y="40017"/>
                </a:lnTo>
                <a:lnTo>
                  <a:pt x="143713" y="0"/>
                </a:lnTo>
                <a:lnTo>
                  <a:pt x="130390" y="22974"/>
                </a:lnTo>
                <a:lnTo>
                  <a:pt x="128155" y="21488"/>
                </a:lnTo>
                <a:lnTo>
                  <a:pt x="0" y="234835"/>
                </a:lnTo>
                <a:lnTo>
                  <a:pt x="68160" y="251142"/>
                </a:lnTo>
                <a:lnTo>
                  <a:pt x="205206" y="86677"/>
                </a:lnTo>
                <a:lnTo>
                  <a:pt x="206692" y="308940"/>
                </a:lnTo>
                <a:lnTo>
                  <a:pt x="314845" y="281533"/>
                </a:lnTo>
                <a:lnTo>
                  <a:pt x="314845" y="120014"/>
                </a:lnTo>
                <a:lnTo>
                  <a:pt x="274104" y="40017"/>
                </a:lnTo>
                <a:lnTo>
                  <a:pt x="262267" y="17792"/>
                </a:lnTo>
                <a:close/>
              </a:path>
            </a:pathLst>
          </a:custGeom>
          <a:ln w="635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1" name="object 71"/>
          <p:cNvSpPr/>
          <p:nvPr/>
        </p:nvSpPr>
        <p:spPr>
          <a:xfrm>
            <a:off x="2422922" y="3936780"/>
            <a:ext cx="269430" cy="32950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2" name="object 72"/>
          <p:cNvSpPr/>
          <p:nvPr/>
        </p:nvSpPr>
        <p:spPr>
          <a:xfrm>
            <a:off x="2521779" y="4461027"/>
            <a:ext cx="69850" cy="462280"/>
          </a:xfrm>
          <a:custGeom>
            <a:avLst/>
            <a:gdLst/>
            <a:ahLst/>
            <a:cxnLst/>
            <a:rect l="l" t="t" r="r" b="b"/>
            <a:pathLst>
              <a:path w="69850" h="462279">
                <a:moveTo>
                  <a:pt x="69621" y="462280"/>
                </a:moveTo>
                <a:lnTo>
                  <a:pt x="62907" y="434766"/>
                </a:lnTo>
                <a:lnTo>
                  <a:pt x="45916" y="413372"/>
                </a:lnTo>
                <a:lnTo>
                  <a:pt x="23372" y="398093"/>
                </a:lnTo>
                <a:lnTo>
                  <a:pt x="0" y="388924"/>
                </a:lnTo>
                <a:lnTo>
                  <a:pt x="40728" y="0"/>
                </a:lnTo>
              </a:path>
            </a:pathLst>
          </a:custGeom>
          <a:ln w="17780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3" name="object 73"/>
          <p:cNvSpPr/>
          <p:nvPr/>
        </p:nvSpPr>
        <p:spPr>
          <a:xfrm>
            <a:off x="2237483" y="4400918"/>
            <a:ext cx="55880" cy="75565"/>
          </a:xfrm>
          <a:custGeom>
            <a:avLst/>
            <a:gdLst/>
            <a:ahLst/>
            <a:cxnLst/>
            <a:rect l="l" t="t" r="r" b="b"/>
            <a:pathLst>
              <a:path w="55880" h="75564">
                <a:moveTo>
                  <a:pt x="51669" y="47497"/>
                </a:moveTo>
                <a:lnTo>
                  <a:pt x="55601" y="32496"/>
                </a:lnTo>
                <a:lnTo>
                  <a:pt x="55370" y="18609"/>
                </a:lnTo>
                <a:lnTo>
                  <a:pt x="51250" y="7500"/>
                </a:lnTo>
                <a:lnTo>
                  <a:pt x="43516" y="837"/>
                </a:lnTo>
                <a:lnTo>
                  <a:pt x="33212" y="0"/>
                </a:lnTo>
                <a:lnTo>
                  <a:pt x="22215" y="4721"/>
                </a:lnTo>
                <a:lnTo>
                  <a:pt x="12051" y="14165"/>
                </a:lnTo>
                <a:lnTo>
                  <a:pt x="4248" y="27494"/>
                </a:lnTo>
                <a:lnTo>
                  <a:pt x="0" y="42498"/>
                </a:lnTo>
                <a:lnTo>
                  <a:pt x="266" y="56394"/>
                </a:lnTo>
                <a:lnTo>
                  <a:pt x="4562" y="67512"/>
                </a:lnTo>
                <a:lnTo>
                  <a:pt x="12401" y="74179"/>
                </a:lnTo>
                <a:lnTo>
                  <a:pt x="22602" y="75018"/>
                </a:lnTo>
                <a:lnTo>
                  <a:pt x="33426" y="70296"/>
                </a:lnTo>
                <a:lnTo>
                  <a:pt x="43555" y="60845"/>
                </a:lnTo>
                <a:lnTo>
                  <a:pt x="51669" y="47497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4" name="object 74"/>
          <p:cNvSpPr/>
          <p:nvPr/>
        </p:nvSpPr>
        <p:spPr>
          <a:xfrm>
            <a:off x="5233025" y="4263389"/>
            <a:ext cx="81755" cy="6540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5" name="object 75"/>
          <p:cNvSpPr/>
          <p:nvPr/>
        </p:nvSpPr>
        <p:spPr>
          <a:xfrm>
            <a:off x="4842755" y="4458068"/>
            <a:ext cx="208915" cy="482600"/>
          </a:xfrm>
          <a:custGeom>
            <a:avLst/>
            <a:gdLst/>
            <a:ahLst/>
            <a:cxnLst/>
            <a:rect l="l" t="t" r="r" b="b"/>
            <a:pathLst>
              <a:path w="208914" h="482600">
                <a:moveTo>
                  <a:pt x="208889" y="0"/>
                </a:moveTo>
                <a:lnTo>
                  <a:pt x="0" y="47409"/>
                </a:lnTo>
                <a:lnTo>
                  <a:pt x="0" y="443763"/>
                </a:lnTo>
                <a:lnTo>
                  <a:pt x="120002" y="482282"/>
                </a:lnTo>
                <a:lnTo>
                  <a:pt x="196316" y="437819"/>
                </a:lnTo>
                <a:lnTo>
                  <a:pt x="192004" y="401475"/>
                </a:lnTo>
                <a:lnTo>
                  <a:pt x="172415" y="379295"/>
                </a:lnTo>
                <a:lnTo>
                  <a:pt x="150882" y="368225"/>
                </a:lnTo>
                <a:lnTo>
                  <a:pt x="140741" y="365213"/>
                </a:lnTo>
                <a:lnTo>
                  <a:pt x="208889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6" name="object 76"/>
          <p:cNvSpPr/>
          <p:nvPr/>
        </p:nvSpPr>
        <p:spPr>
          <a:xfrm>
            <a:off x="4842755" y="4458068"/>
            <a:ext cx="208915" cy="482600"/>
          </a:xfrm>
          <a:custGeom>
            <a:avLst/>
            <a:gdLst/>
            <a:ahLst/>
            <a:cxnLst/>
            <a:rect l="l" t="t" r="r" b="b"/>
            <a:pathLst>
              <a:path w="208914" h="482600">
                <a:moveTo>
                  <a:pt x="208889" y="0"/>
                </a:moveTo>
                <a:lnTo>
                  <a:pt x="0" y="47409"/>
                </a:lnTo>
                <a:lnTo>
                  <a:pt x="0" y="443763"/>
                </a:lnTo>
                <a:lnTo>
                  <a:pt x="120002" y="482282"/>
                </a:lnTo>
                <a:lnTo>
                  <a:pt x="196316" y="437819"/>
                </a:lnTo>
                <a:lnTo>
                  <a:pt x="192004" y="401475"/>
                </a:lnTo>
                <a:lnTo>
                  <a:pt x="172415" y="379295"/>
                </a:lnTo>
                <a:lnTo>
                  <a:pt x="150882" y="368225"/>
                </a:lnTo>
                <a:lnTo>
                  <a:pt x="140741" y="365213"/>
                </a:lnTo>
                <a:lnTo>
                  <a:pt x="208889" y="0"/>
                </a:lnTo>
                <a:close/>
              </a:path>
            </a:pathLst>
          </a:custGeom>
          <a:ln w="635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7" name="object 77"/>
          <p:cNvSpPr/>
          <p:nvPr/>
        </p:nvSpPr>
        <p:spPr>
          <a:xfrm>
            <a:off x="4796590" y="4128172"/>
            <a:ext cx="103416" cy="64147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8" name="object 78"/>
          <p:cNvSpPr/>
          <p:nvPr/>
        </p:nvSpPr>
        <p:spPr>
          <a:xfrm>
            <a:off x="4977565" y="4142460"/>
            <a:ext cx="276860" cy="303530"/>
          </a:xfrm>
          <a:custGeom>
            <a:avLst/>
            <a:gdLst/>
            <a:ahLst/>
            <a:cxnLst/>
            <a:rect l="l" t="t" r="r" b="b"/>
            <a:pathLst>
              <a:path w="276860" h="303529">
                <a:moveTo>
                  <a:pt x="137058" y="0"/>
                </a:moveTo>
                <a:lnTo>
                  <a:pt x="130416" y="0"/>
                </a:lnTo>
                <a:lnTo>
                  <a:pt x="38531" y="18529"/>
                </a:lnTo>
                <a:lnTo>
                  <a:pt x="0" y="142976"/>
                </a:lnTo>
                <a:lnTo>
                  <a:pt x="749" y="303009"/>
                </a:lnTo>
                <a:lnTo>
                  <a:pt x="80010" y="285216"/>
                </a:lnTo>
                <a:lnTo>
                  <a:pt x="90398" y="97053"/>
                </a:lnTo>
                <a:lnTo>
                  <a:pt x="101511" y="91871"/>
                </a:lnTo>
                <a:lnTo>
                  <a:pt x="247065" y="91871"/>
                </a:lnTo>
                <a:lnTo>
                  <a:pt x="137058" y="0"/>
                </a:lnTo>
                <a:close/>
              </a:path>
              <a:path w="276860" h="303529">
                <a:moveTo>
                  <a:pt x="247065" y="91871"/>
                </a:moveTo>
                <a:lnTo>
                  <a:pt x="101511" y="91871"/>
                </a:lnTo>
                <a:lnTo>
                  <a:pt x="270408" y="171132"/>
                </a:lnTo>
                <a:lnTo>
                  <a:pt x="276339" y="116319"/>
                </a:lnTo>
                <a:lnTo>
                  <a:pt x="247065" y="91871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9" name="object 79"/>
          <p:cNvSpPr/>
          <p:nvPr/>
        </p:nvSpPr>
        <p:spPr>
          <a:xfrm>
            <a:off x="4977565" y="4142460"/>
            <a:ext cx="276860" cy="303530"/>
          </a:xfrm>
          <a:custGeom>
            <a:avLst/>
            <a:gdLst/>
            <a:ahLst/>
            <a:cxnLst/>
            <a:rect l="l" t="t" r="r" b="b"/>
            <a:pathLst>
              <a:path w="276860" h="303529">
                <a:moveTo>
                  <a:pt x="130416" y="0"/>
                </a:moveTo>
                <a:lnTo>
                  <a:pt x="38531" y="18529"/>
                </a:lnTo>
                <a:lnTo>
                  <a:pt x="0" y="142976"/>
                </a:lnTo>
                <a:lnTo>
                  <a:pt x="749" y="303009"/>
                </a:lnTo>
                <a:lnTo>
                  <a:pt x="80010" y="285216"/>
                </a:lnTo>
                <a:lnTo>
                  <a:pt x="90398" y="97053"/>
                </a:lnTo>
                <a:lnTo>
                  <a:pt x="101511" y="91871"/>
                </a:lnTo>
                <a:lnTo>
                  <a:pt x="270408" y="171132"/>
                </a:lnTo>
                <a:lnTo>
                  <a:pt x="276339" y="116319"/>
                </a:lnTo>
                <a:lnTo>
                  <a:pt x="137058" y="0"/>
                </a:lnTo>
                <a:lnTo>
                  <a:pt x="130416" y="0"/>
                </a:lnTo>
                <a:close/>
              </a:path>
            </a:pathLst>
          </a:custGeom>
          <a:ln w="6349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0" name="object 80"/>
          <p:cNvSpPr/>
          <p:nvPr/>
        </p:nvSpPr>
        <p:spPr>
          <a:xfrm>
            <a:off x="4639771" y="4171352"/>
            <a:ext cx="314960" cy="309245"/>
          </a:xfrm>
          <a:custGeom>
            <a:avLst/>
            <a:gdLst/>
            <a:ahLst/>
            <a:cxnLst/>
            <a:rect l="l" t="t" r="r" b="b"/>
            <a:pathLst>
              <a:path w="314960" h="309245">
                <a:moveTo>
                  <a:pt x="297847" y="86677"/>
                </a:moveTo>
                <a:lnTo>
                  <a:pt x="205193" y="86677"/>
                </a:lnTo>
                <a:lnTo>
                  <a:pt x="206679" y="308940"/>
                </a:lnTo>
                <a:lnTo>
                  <a:pt x="314820" y="281533"/>
                </a:lnTo>
                <a:lnTo>
                  <a:pt x="314820" y="120014"/>
                </a:lnTo>
                <a:lnTo>
                  <a:pt x="297847" y="86677"/>
                </a:lnTo>
                <a:close/>
              </a:path>
              <a:path w="314960" h="309245">
                <a:moveTo>
                  <a:pt x="128143" y="21488"/>
                </a:moveTo>
                <a:lnTo>
                  <a:pt x="0" y="234835"/>
                </a:lnTo>
                <a:lnTo>
                  <a:pt x="68148" y="251142"/>
                </a:lnTo>
                <a:lnTo>
                  <a:pt x="205193" y="86677"/>
                </a:lnTo>
                <a:lnTo>
                  <a:pt x="297847" y="86677"/>
                </a:lnTo>
                <a:lnTo>
                  <a:pt x="274091" y="40017"/>
                </a:lnTo>
                <a:lnTo>
                  <a:pt x="182219" y="40017"/>
                </a:lnTo>
                <a:lnTo>
                  <a:pt x="165814" y="22974"/>
                </a:lnTo>
                <a:lnTo>
                  <a:pt x="130378" y="22974"/>
                </a:lnTo>
                <a:lnTo>
                  <a:pt x="128143" y="21488"/>
                </a:lnTo>
                <a:close/>
              </a:path>
              <a:path w="314960" h="309245">
                <a:moveTo>
                  <a:pt x="262242" y="17792"/>
                </a:moveTo>
                <a:lnTo>
                  <a:pt x="182219" y="40017"/>
                </a:lnTo>
                <a:lnTo>
                  <a:pt x="274091" y="40017"/>
                </a:lnTo>
                <a:lnTo>
                  <a:pt x="262242" y="17792"/>
                </a:lnTo>
                <a:close/>
              </a:path>
              <a:path w="314960" h="309245">
                <a:moveTo>
                  <a:pt x="143700" y="0"/>
                </a:moveTo>
                <a:lnTo>
                  <a:pt x="130378" y="22974"/>
                </a:lnTo>
                <a:lnTo>
                  <a:pt x="165814" y="22974"/>
                </a:lnTo>
                <a:lnTo>
                  <a:pt x="143700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1" name="object 81"/>
          <p:cNvSpPr/>
          <p:nvPr/>
        </p:nvSpPr>
        <p:spPr>
          <a:xfrm>
            <a:off x="4639771" y="4171352"/>
            <a:ext cx="314960" cy="309245"/>
          </a:xfrm>
          <a:custGeom>
            <a:avLst/>
            <a:gdLst/>
            <a:ahLst/>
            <a:cxnLst/>
            <a:rect l="l" t="t" r="r" b="b"/>
            <a:pathLst>
              <a:path w="314960" h="309245">
                <a:moveTo>
                  <a:pt x="262242" y="17792"/>
                </a:moveTo>
                <a:lnTo>
                  <a:pt x="182219" y="40017"/>
                </a:lnTo>
                <a:lnTo>
                  <a:pt x="143700" y="0"/>
                </a:lnTo>
                <a:lnTo>
                  <a:pt x="130378" y="22974"/>
                </a:lnTo>
                <a:lnTo>
                  <a:pt x="128143" y="21488"/>
                </a:lnTo>
                <a:lnTo>
                  <a:pt x="0" y="234835"/>
                </a:lnTo>
                <a:lnTo>
                  <a:pt x="68148" y="251142"/>
                </a:lnTo>
                <a:lnTo>
                  <a:pt x="205193" y="86677"/>
                </a:lnTo>
                <a:lnTo>
                  <a:pt x="206679" y="308940"/>
                </a:lnTo>
                <a:lnTo>
                  <a:pt x="314820" y="281533"/>
                </a:lnTo>
                <a:lnTo>
                  <a:pt x="314820" y="120014"/>
                </a:lnTo>
                <a:lnTo>
                  <a:pt x="274091" y="40017"/>
                </a:lnTo>
                <a:lnTo>
                  <a:pt x="262242" y="17792"/>
                </a:lnTo>
                <a:close/>
              </a:path>
            </a:pathLst>
          </a:custGeom>
          <a:ln w="6349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2" name="object 82"/>
          <p:cNvSpPr/>
          <p:nvPr/>
        </p:nvSpPr>
        <p:spPr>
          <a:xfrm>
            <a:off x="4825394" y="3936780"/>
            <a:ext cx="269430" cy="329504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3" name="object 83"/>
          <p:cNvSpPr/>
          <p:nvPr/>
        </p:nvSpPr>
        <p:spPr>
          <a:xfrm>
            <a:off x="4924238" y="4461027"/>
            <a:ext cx="69850" cy="462280"/>
          </a:xfrm>
          <a:custGeom>
            <a:avLst/>
            <a:gdLst/>
            <a:ahLst/>
            <a:cxnLst/>
            <a:rect l="l" t="t" r="r" b="b"/>
            <a:pathLst>
              <a:path w="69850" h="462279">
                <a:moveTo>
                  <a:pt x="69621" y="462280"/>
                </a:moveTo>
                <a:lnTo>
                  <a:pt x="62907" y="434766"/>
                </a:lnTo>
                <a:lnTo>
                  <a:pt x="45916" y="413372"/>
                </a:lnTo>
                <a:lnTo>
                  <a:pt x="23372" y="398093"/>
                </a:lnTo>
                <a:lnTo>
                  <a:pt x="0" y="388924"/>
                </a:lnTo>
                <a:lnTo>
                  <a:pt x="40728" y="0"/>
                </a:lnTo>
              </a:path>
            </a:pathLst>
          </a:custGeom>
          <a:ln w="17780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4" name="object 84"/>
          <p:cNvSpPr/>
          <p:nvPr/>
        </p:nvSpPr>
        <p:spPr>
          <a:xfrm>
            <a:off x="4639967" y="4400918"/>
            <a:ext cx="55880" cy="75565"/>
          </a:xfrm>
          <a:custGeom>
            <a:avLst/>
            <a:gdLst/>
            <a:ahLst/>
            <a:cxnLst/>
            <a:rect l="l" t="t" r="r" b="b"/>
            <a:pathLst>
              <a:path w="55879" h="75564">
                <a:moveTo>
                  <a:pt x="51644" y="47497"/>
                </a:moveTo>
                <a:lnTo>
                  <a:pt x="55589" y="32496"/>
                </a:lnTo>
                <a:lnTo>
                  <a:pt x="55362" y="18609"/>
                </a:lnTo>
                <a:lnTo>
                  <a:pt x="51244" y="7500"/>
                </a:lnTo>
                <a:lnTo>
                  <a:pt x="43516" y="837"/>
                </a:lnTo>
                <a:lnTo>
                  <a:pt x="33212" y="0"/>
                </a:lnTo>
                <a:lnTo>
                  <a:pt x="22215" y="4721"/>
                </a:lnTo>
                <a:lnTo>
                  <a:pt x="12051" y="14165"/>
                </a:lnTo>
                <a:lnTo>
                  <a:pt x="4248" y="27494"/>
                </a:lnTo>
                <a:lnTo>
                  <a:pt x="0" y="42498"/>
                </a:lnTo>
                <a:lnTo>
                  <a:pt x="266" y="56394"/>
                </a:lnTo>
                <a:lnTo>
                  <a:pt x="4562" y="67512"/>
                </a:lnTo>
                <a:lnTo>
                  <a:pt x="12401" y="74179"/>
                </a:lnTo>
                <a:lnTo>
                  <a:pt x="22594" y="75018"/>
                </a:lnTo>
                <a:lnTo>
                  <a:pt x="33413" y="70296"/>
                </a:lnTo>
                <a:lnTo>
                  <a:pt x="43537" y="60845"/>
                </a:lnTo>
                <a:lnTo>
                  <a:pt x="51644" y="47497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5" name="object 85"/>
          <p:cNvSpPr txBox="1"/>
          <p:nvPr/>
        </p:nvSpPr>
        <p:spPr>
          <a:xfrm>
            <a:off x="526672" y="5392165"/>
            <a:ext cx="4239260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 spc="-10" b="1" i="1">
                <a:solidFill>
                  <a:srgbClr val="009D57"/>
                </a:solidFill>
                <a:latin typeface="Arial"/>
                <a:cs typeface="Arial"/>
              </a:rPr>
              <a:t>Fig. </a:t>
            </a:r>
            <a:r>
              <a:rPr dirty="0" sz="700" spc="-15" b="1" i="1">
                <a:solidFill>
                  <a:srgbClr val="009D57"/>
                </a:solidFill>
                <a:latin typeface="Arial"/>
                <a:cs typeface="Arial"/>
              </a:rPr>
              <a:t>F24: </a:t>
            </a:r>
            <a:r>
              <a:rPr dirty="0" sz="700" spc="5" i="1">
                <a:solidFill>
                  <a:srgbClr val="231F20"/>
                </a:solidFill>
                <a:latin typeface="Arial"/>
                <a:cs typeface="Arial"/>
              </a:rPr>
              <a:t>Protección </a:t>
            </a:r>
            <a:r>
              <a:rPr dirty="0" sz="700" i="1">
                <a:solidFill>
                  <a:srgbClr val="231F20"/>
                </a:solidFill>
                <a:latin typeface="Arial"/>
                <a:cs typeface="Arial"/>
              </a:rPr>
              <a:t>mediante </a:t>
            </a:r>
            <a:r>
              <a:rPr dirty="0" sz="700" spc="5" i="1">
                <a:solidFill>
                  <a:srgbClr val="231F20"/>
                </a:solidFill>
                <a:latin typeface="Arial"/>
                <a:cs typeface="Arial"/>
              </a:rPr>
              <a:t>disposición </a:t>
            </a:r>
            <a:r>
              <a:rPr dirty="0" sz="700" spc="-10" i="1">
                <a:solidFill>
                  <a:srgbClr val="231F20"/>
                </a:solidFill>
                <a:latin typeface="Arial"/>
                <a:cs typeface="Arial"/>
              </a:rPr>
              <a:t>fuera </a:t>
            </a:r>
            <a:r>
              <a:rPr dirty="0" sz="700" spc="5" i="1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700" spc="-5" i="1">
                <a:solidFill>
                  <a:srgbClr val="231F20"/>
                </a:solidFill>
                <a:latin typeface="Arial"/>
                <a:cs typeface="Arial"/>
              </a:rPr>
              <a:t>alcance </a:t>
            </a:r>
            <a:r>
              <a:rPr dirty="0" sz="700" spc="-15" i="1">
                <a:solidFill>
                  <a:srgbClr val="231F20"/>
                </a:solidFill>
                <a:latin typeface="Arial"/>
                <a:cs typeface="Arial"/>
              </a:rPr>
              <a:t>e </a:t>
            </a:r>
            <a:r>
              <a:rPr dirty="0" sz="700" spc="5" i="1">
                <a:solidFill>
                  <a:srgbClr val="231F20"/>
                </a:solidFill>
                <a:latin typeface="Arial"/>
                <a:cs typeface="Arial"/>
              </a:rPr>
              <a:t>interposición de obstáculos no</a:t>
            </a:r>
            <a:r>
              <a:rPr dirty="0" sz="700" spc="105" i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 spc="5" i="1">
                <a:solidFill>
                  <a:srgbClr val="231F20"/>
                </a:solidFill>
                <a:latin typeface="Arial"/>
                <a:cs typeface="Arial"/>
              </a:rPr>
              <a:t>conductores.</a:t>
            </a:r>
            <a:endParaRPr sz="700">
              <a:latin typeface="Arial"/>
              <a:cs typeface="Arial"/>
            </a:endParaRPr>
          </a:p>
        </p:txBody>
      </p:sp>
      <p:sp>
        <p:nvSpPr>
          <p:cNvPr id="86" name="object 86"/>
          <p:cNvSpPr txBox="1"/>
          <p:nvPr/>
        </p:nvSpPr>
        <p:spPr>
          <a:xfrm>
            <a:off x="539499" y="5797295"/>
            <a:ext cx="2484120" cy="611505"/>
          </a:xfrm>
          <a:prstGeom prst="rect">
            <a:avLst/>
          </a:prstGeom>
          <a:solidFill>
            <a:srgbClr val="C8E4D3"/>
          </a:solidFill>
        </p:spPr>
        <p:txBody>
          <a:bodyPr wrap="square" lIns="0" tIns="12700" rIns="0" bIns="0" rtlCol="0" vert="horz">
            <a:spAutoFit/>
          </a:bodyPr>
          <a:lstStyle/>
          <a:p>
            <a:pPr marL="36195" marR="280670" indent="635">
              <a:lnSpc>
                <a:spcPct val="100000"/>
              </a:lnSpc>
              <a:spcBef>
                <a:spcPts val="100"/>
              </a:spcBef>
            </a:pPr>
            <a:r>
              <a:rPr dirty="0" sz="900" spc="-20" i="1">
                <a:solidFill>
                  <a:srgbClr val="231F20"/>
                </a:solidFill>
                <a:latin typeface="Arial"/>
                <a:cs typeface="Arial"/>
              </a:rPr>
              <a:t>Las </a:t>
            </a:r>
            <a:r>
              <a:rPr dirty="0" sz="900" spc="-10" i="1">
                <a:solidFill>
                  <a:srgbClr val="231F20"/>
                </a:solidFill>
                <a:latin typeface="Arial"/>
                <a:cs typeface="Arial"/>
              </a:rPr>
              <a:t>cámaras </a:t>
            </a:r>
            <a:r>
              <a:rPr dirty="0" sz="900" i="1">
                <a:solidFill>
                  <a:srgbClr val="231F20"/>
                </a:solidFill>
                <a:latin typeface="Arial"/>
                <a:cs typeface="Arial"/>
              </a:rPr>
              <a:t>equipotenciales </a:t>
            </a:r>
            <a:r>
              <a:rPr dirty="0" sz="900" spc="-10" i="1">
                <a:solidFill>
                  <a:srgbClr val="231F20"/>
                </a:solidFill>
                <a:latin typeface="Arial"/>
                <a:cs typeface="Arial"/>
              </a:rPr>
              <a:t>sin </a:t>
            </a:r>
            <a:r>
              <a:rPr dirty="0" sz="900" spc="-5" i="1">
                <a:solidFill>
                  <a:srgbClr val="231F20"/>
                </a:solidFill>
                <a:latin typeface="Arial"/>
                <a:cs typeface="Arial"/>
              </a:rPr>
              <a:t>tierra  </a:t>
            </a:r>
            <a:r>
              <a:rPr dirty="0" sz="900" spc="-10" i="1">
                <a:solidFill>
                  <a:srgbClr val="231F20"/>
                </a:solidFill>
                <a:latin typeface="Arial"/>
                <a:cs typeface="Arial"/>
              </a:rPr>
              <a:t>están asociadas </a:t>
            </a:r>
            <a:r>
              <a:rPr dirty="0" sz="900" spc="-35" i="1">
                <a:solidFill>
                  <a:srgbClr val="231F20"/>
                </a:solidFill>
                <a:latin typeface="Arial"/>
                <a:cs typeface="Arial"/>
              </a:rPr>
              <a:t>a </a:t>
            </a:r>
            <a:r>
              <a:rPr dirty="0" sz="900" spc="-5" i="1">
                <a:solidFill>
                  <a:srgbClr val="231F20"/>
                </a:solidFill>
                <a:latin typeface="Arial"/>
                <a:cs typeface="Arial"/>
              </a:rPr>
              <a:t>instalaciones </a:t>
            </a:r>
            <a:r>
              <a:rPr dirty="0" sz="900" spc="-10" i="1">
                <a:solidFill>
                  <a:srgbClr val="231F20"/>
                </a:solidFill>
                <a:latin typeface="Arial"/>
                <a:cs typeface="Arial"/>
              </a:rPr>
              <a:t>especiales  </a:t>
            </a:r>
            <a:r>
              <a:rPr dirty="0" sz="900" spc="-5" i="1">
                <a:solidFill>
                  <a:srgbClr val="231F20"/>
                </a:solidFill>
                <a:latin typeface="Arial"/>
                <a:cs typeface="Arial"/>
              </a:rPr>
              <a:t>(laboratorios, etc.) </a:t>
            </a:r>
            <a:r>
              <a:rPr dirty="0" sz="900" spc="-20" i="1">
                <a:solidFill>
                  <a:srgbClr val="231F20"/>
                </a:solidFill>
                <a:latin typeface="Arial"/>
                <a:cs typeface="Arial"/>
              </a:rPr>
              <a:t>y </a:t>
            </a:r>
            <a:r>
              <a:rPr dirty="0" sz="900" spc="-10" i="1">
                <a:solidFill>
                  <a:srgbClr val="231F20"/>
                </a:solidFill>
                <a:latin typeface="Arial"/>
                <a:cs typeface="Arial"/>
              </a:rPr>
              <a:t>generan </a:t>
            </a:r>
            <a:r>
              <a:rPr dirty="0" sz="900" spc="-5" i="1">
                <a:solidFill>
                  <a:srgbClr val="231F20"/>
                </a:solidFill>
                <a:latin typeface="Arial"/>
                <a:cs typeface="Arial"/>
              </a:rPr>
              <a:t>ciertas  </a:t>
            </a:r>
            <a:r>
              <a:rPr dirty="0" sz="900" spc="5" i="1">
                <a:solidFill>
                  <a:srgbClr val="231F20"/>
                </a:solidFill>
                <a:latin typeface="Arial"/>
                <a:cs typeface="Arial"/>
              </a:rPr>
              <a:t>dificultades de </a:t>
            </a:r>
            <a:r>
              <a:rPr dirty="0" sz="900" spc="-5" i="1">
                <a:solidFill>
                  <a:srgbClr val="231F20"/>
                </a:solidFill>
                <a:latin typeface="Arial"/>
                <a:cs typeface="Arial"/>
              </a:rPr>
              <a:t>instalación </a:t>
            </a:r>
            <a:r>
              <a:rPr dirty="0" sz="900" i="1">
                <a:solidFill>
                  <a:srgbClr val="231F20"/>
                </a:solidFill>
                <a:latin typeface="Arial"/>
                <a:cs typeface="Arial"/>
              </a:rPr>
              <a:t>prácticas.</a:t>
            </a:r>
            <a:endParaRPr sz="900">
              <a:latin typeface="Arial"/>
              <a:cs typeface="Arial"/>
            </a:endParaRPr>
          </a:p>
        </p:txBody>
      </p:sp>
      <p:sp>
        <p:nvSpPr>
          <p:cNvPr id="87" name="object 87"/>
          <p:cNvSpPr txBox="1"/>
          <p:nvPr/>
        </p:nvSpPr>
        <p:spPr>
          <a:xfrm>
            <a:off x="3165986" y="5701886"/>
            <a:ext cx="3850004" cy="1600835"/>
          </a:xfrm>
          <a:prstGeom prst="rect">
            <a:avLst/>
          </a:prstGeom>
        </p:spPr>
        <p:txBody>
          <a:bodyPr wrap="square" lIns="0" tIns="5715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450"/>
              </a:spcBef>
            </a:pPr>
            <a:r>
              <a:rPr dirty="0" sz="1000" spc="10" b="1">
                <a:solidFill>
                  <a:srgbClr val="231F20"/>
                </a:solidFill>
                <a:latin typeface="Arial"/>
                <a:cs typeface="Arial"/>
              </a:rPr>
              <a:t>Cámaras </a:t>
            </a:r>
            <a:r>
              <a:rPr dirty="0" sz="1000" spc="-5" b="1">
                <a:solidFill>
                  <a:srgbClr val="231F20"/>
                </a:solidFill>
                <a:latin typeface="Arial"/>
                <a:cs typeface="Arial"/>
              </a:rPr>
              <a:t>equipotenciales </a:t>
            </a:r>
            <a:r>
              <a:rPr dirty="0" sz="1000" spc="-20" b="1">
                <a:solidFill>
                  <a:srgbClr val="231F20"/>
                </a:solidFill>
                <a:latin typeface="Arial"/>
                <a:cs typeface="Arial"/>
              </a:rPr>
              <a:t>sin</a:t>
            </a:r>
            <a:r>
              <a:rPr dirty="0" sz="1000" spc="-2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5" b="1">
                <a:solidFill>
                  <a:srgbClr val="231F20"/>
                </a:solidFill>
                <a:latin typeface="Arial"/>
                <a:cs typeface="Arial"/>
              </a:rPr>
              <a:t>tierra</a:t>
            </a:r>
            <a:endParaRPr sz="1000">
              <a:latin typeface="Arial"/>
              <a:cs typeface="Arial"/>
            </a:endParaRPr>
          </a:p>
          <a:p>
            <a:pPr marL="38100" marR="30480" indent="635">
              <a:lnSpc>
                <a:spcPct val="100000"/>
              </a:lnSpc>
              <a:spcBef>
                <a:spcPts val="280"/>
              </a:spcBef>
            </a:pP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En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este esquema,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todas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las partes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conductoras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activas, incluido el suelo</a:t>
            </a:r>
            <a:r>
              <a:rPr dirty="0" baseline="25252" sz="825" spc="-7">
                <a:solidFill>
                  <a:srgbClr val="231F20"/>
                </a:solidFill>
                <a:latin typeface="Arial"/>
                <a:cs typeface="Arial"/>
              </a:rPr>
              <a:t>(1)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, están 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conectadas mediante conductores suficientemente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grandes, 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forma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que no existe  diferencia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significativa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potencial entre dos puntos. Un defecto de aislamiento  entre un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conductor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activo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y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envolvente 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metal tendrá como resultado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 elevación 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toda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“jaula”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tensión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fase-tierra,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pero no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produce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corriente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 defecto.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En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estas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condiciones,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una persona que entre en la cámara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correría riesgo  (puesto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que pisaría un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suelo</a:t>
            </a:r>
            <a:r>
              <a:rPr dirty="0" sz="800" spc="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activo).</a:t>
            </a:r>
            <a:endParaRPr sz="800">
              <a:latin typeface="Arial"/>
              <a:cs typeface="Arial"/>
            </a:endParaRPr>
          </a:p>
          <a:p>
            <a:pPr marL="38100" marR="86360" indent="28575">
              <a:lnSpc>
                <a:spcPct val="100000"/>
              </a:lnSpc>
              <a:spcBef>
                <a:spcPts val="10"/>
              </a:spcBef>
            </a:pP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Deben adoptarse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medidas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precaución adecuadas para proteger al personal de  este peligro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(p.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ej.,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suelo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no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conductor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en las entradas, etc.). También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son 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necesarios dispositivos de protección para detectar los defectos de aislamiento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a  falta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corriente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defecto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 significativa.</a:t>
            </a:r>
            <a:endParaRPr sz="800">
              <a:latin typeface="Arial"/>
              <a:cs typeface="Arial"/>
            </a:endParaRPr>
          </a:p>
        </p:txBody>
      </p:sp>
      <p:sp>
        <p:nvSpPr>
          <p:cNvPr id="88" name="object 88"/>
          <p:cNvSpPr/>
          <p:nvPr/>
        </p:nvSpPr>
        <p:spPr>
          <a:xfrm>
            <a:off x="3343659" y="7581950"/>
            <a:ext cx="2444750" cy="1564640"/>
          </a:xfrm>
          <a:custGeom>
            <a:avLst/>
            <a:gdLst/>
            <a:ahLst/>
            <a:cxnLst/>
            <a:rect l="l" t="t" r="r" b="b"/>
            <a:pathLst>
              <a:path w="2444750" h="1564640">
                <a:moveTo>
                  <a:pt x="2177846" y="1044511"/>
                </a:moveTo>
                <a:lnTo>
                  <a:pt x="2444521" y="1044511"/>
                </a:lnTo>
                <a:lnTo>
                  <a:pt x="2444521" y="0"/>
                </a:lnTo>
                <a:lnTo>
                  <a:pt x="0" y="0"/>
                </a:lnTo>
                <a:lnTo>
                  <a:pt x="0" y="1564563"/>
                </a:lnTo>
              </a:path>
            </a:pathLst>
          </a:custGeom>
          <a:ln w="21590">
            <a:solidFill>
              <a:srgbClr val="009D5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9" name="object 89"/>
          <p:cNvSpPr/>
          <p:nvPr/>
        </p:nvSpPr>
        <p:spPr>
          <a:xfrm>
            <a:off x="3528851" y="9202063"/>
            <a:ext cx="326390" cy="326390"/>
          </a:xfrm>
          <a:custGeom>
            <a:avLst/>
            <a:gdLst/>
            <a:ahLst/>
            <a:cxnLst/>
            <a:rect l="l" t="t" r="r" b="b"/>
            <a:pathLst>
              <a:path w="326389" h="326390">
                <a:moveTo>
                  <a:pt x="0" y="0"/>
                </a:moveTo>
                <a:lnTo>
                  <a:pt x="325932" y="0"/>
                </a:lnTo>
                <a:lnTo>
                  <a:pt x="325932" y="325945"/>
                </a:lnTo>
                <a:lnTo>
                  <a:pt x="0" y="325945"/>
                </a:lnTo>
                <a:lnTo>
                  <a:pt x="0" y="0"/>
                </a:lnTo>
                <a:close/>
              </a:path>
            </a:pathLst>
          </a:custGeom>
          <a:solidFill>
            <a:srgbClr val="D1D3D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0" name="object 90"/>
          <p:cNvSpPr/>
          <p:nvPr/>
        </p:nvSpPr>
        <p:spPr>
          <a:xfrm>
            <a:off x="3528851" y="9202063"/>
            <a:ext cx="326390" cy="326390"/>
          </a:xfrm>
          <a:custGeom>
            <a:avLst/>
            <a:gdLst/>
            <a:ahLst/>
            <a:cxnLst/>
            <a:rect l="l" t="t" r="r" b="b"/>
            <a:pathLst>
              <a:path w="326389" h="326390">
                <a:moveTo>
                  <a:pt x="0" y="0"/>
                </a:moveTo>
                <a:lnTo>
                  <a:pt x="325932" y="0"/>
                </a:lnTo>
                <a:lnTo>
                  <a:pt x="325932" y="325945"/>
                </a:lnTo>
                <a:lnTo>
                  <a:pt x="0" y="325945"/>
                </a:lnTo>
                <a:lnTo>
                  <a:pt x="0" y="0"/>
                </a:lnTo>
                <a:close/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1" name="object 91"/>
          <p:cNvSpPr/>
          <p:nvPr/>
        </p:nvSpPr>
        <p:spPr>
          <a:xfrm>
            <a:off x="5640023" y="9202063"/>
            <a:ext cx="326390" cy="326390"/>
          </a:xfrm>
          <a:custGeom>
            <a:avLst/>
            <a:gdLst/>
            <a:ahLst/>
            <a:cxnLst/>
            <a:rect l="l" t="t" r="r" b="b"/>
            <a:pathLst>
              <a:path w="326389" h="326390">
                <a:moveTo>
                  <a:pt x="0" y="0"/>
                </a:moveTo>
                <a:lnTo>
                  <a:pt x="325932" y="0"/>
                </a:lnTo>
                <a:lnTo>
                  <a:pt x="325932" y="325945"/>
                </a:lnTo>
                <a:lnTo>
                  <a:pt x="0" y="325945"/>
                </a:lnTo>
                <a:lnTo>
                  <a:pt x="0" y="0"/>
                </a:lnTo>
                <a:close/>
              </a:path>
            </a:pathLst>
          </a:custGeom>
          <a:solidFill>
            <a:srgbClr val="D1D3D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2" name="object 92"/>
          <p:cNvSpPr/>
          <p:nvPr/>
        </p:nvSpPr>
        <p:spPr>
          <a:xfrm>
            <a:off x="5640023" y="9202063"/>
            <a:ext cx="326390" cy="326390"/>
          </a:xfrm>
          <a:custGeom>
            <a:avLst/>
            <a:gdLst/>
            <a:ahLst/>
            <a:cxnLst/>
            <a:rect l="l" t="t" r="r" b="b"/>
            <a:pathLst>
              <a:path w="326389" h="326390">
                <a:moveTo>
                  <a:pt x="0" y="0"/>
                </a:moveTo>
                <a:lnTo>
                  <a:pt x="325932" y="0"/>
                </a:lnTo>
                <a:lnTo>
                  <a:pt x="325932" y="325945"/>
                </a:lnTo>
                <a:lnTo>
                  <a:pt x="0" y="325945"/>
                </a:lnTo>
                <a:lnTo>
                  <a:pt x="0" y="0"/>
                </a:lnTo>
                <a:close/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3" name="object 93"/>
          <p:cNvSpPr/>
          <p:nvPr/>
        </p:nvSpPr>
        <p:spPr>
          <a:xfrm>
            <a:off x="3211071" y="9167234"/>
            <a:ext cx="3119120" cy="0"/>
          </a:xfrm>
          <a:custGeom>
            <a:avLst/>
            <a:gdLst/>
            <a:ahLst/>
            <a:cxnLst/>
            <a:rect l="l" t="t" r="r" b="b"/>
            <a:pathLst>
              <a:path w="3119120" h="0">
                <a:moveTo>
                  <a:pt x="0" y="0"/>
                </a:moveTo>
                <a:lnTo>
                  <a:pt x="3118612" y="0"/>
                </a:lnTo>
              </a:path>
            </a:pathLst>
          </a:custGeom>
          <a:ln w="74079">
            <a:solidFill>
              <a:srgbClr val="7CC39E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4" name="object 94"/>
          <p:cNvSpPr/>
          <p:nvPr/>
        </p:nvSpPr>
        <p:spPr>
          <a:xfrm>
            <a:off x="3211071" y="9130194"/>
            <a:ext cx="3119120" cy="74295"/>
          </a:xfrm>
          <a:custGeom>
            <a:avLst/>
            <a:gdLst/>
            <a:ahLst/>
            <a:cxnLst/>
            <a:rect l="l" t="t" r="r" b="b"/>
            <a:pathLst>
              <a:path w="3119120" h="74295">
                <a:moveTo>
                  <a:pt x="0" y="0"/>
                </a:moveTo>
                <a:lnTo>
                  <a:pt x="3117862" y="0"/>
                </a:lnTo>
                <a:lnTo>
                  <a:pt x="3118612" y="74079"/>
                </a:lnTo>
                <a:lnTo>
                  <a:pt x="0" y="74079"/>
                </a:lnTo>
                <a:lnTo>
                  <a:pt x="0" y="0"/>
                </a:lnTo>
                <a:close/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5" name="object 95"/>
          <p:cNvSpPr txBox="1"/>
          <p:nvPr/>
        </p:nvSpPr>
        <p:spPr>
          <a:xfrm>
            <a:off x="4483826" y="9415340"/>
            <a:ext cx="673735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Material</a:t>
            </a:r>
            <a:r>
              <a:rPr dirty="0" sz="700" spc="-6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aislante</a:t>
            </a:r>
            <a:endParaRPr sz="700">
              <a:latin typeface="Arial"/>
              <a:cs typeface="Arial"/>
            </a:endParaRPr>
          </a:p>
        </p:txBody>
      </p:sp>
      <p:sp>
        <p:nvSpPr>
          <p:cNvPr id="96" name="object 96"/>
          <p:cNvSpPr/>
          <p:nvPr/>
        </p:nvSpPr>
        <p:spPr>
          <a:xfrm>
            <a:off x="4790238" y="8447365"/>
            <a:ext cx="81747" cy="65401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7" name="object 97"/>
          <p:cNvSpPr/>
          <p:nvPr/>
        </p:nvSpPr>
        <p:spPr>
          <a:xfrm>
            <a:off x="4399994" y="8642032"/>
            <a:ext cx="208915" cy="482600"/>
          </a:xfrm>
          <a:custGeom>
            <a:avLst/>
            <a:gdLst/>
            <a:ahLst/>
            <a:cxnLst/>
            <a:rect l="l" t="t" r="r" b="b"/>
            <a:pathLst>
              <a:path w="208914" h="482600">
                <a:moveTo>
                  <a:pt x="208889" y="0"/>
                </a:moveTo>
                <a:lnTo>
                  <a:pt x="0" y="47396"/>
                </a:lnTo>
                <a:lnTo>
                  <a:pt x="0" y="443725"/>
                </a:lnTo>
                <a:lnTo>
                  <a:pt x="120002" y="482257"/>
                </a:lnTo>
                <a:lnTo>
                  <a:pt x="196303" y="437807"/>
                </a:lnTo>
                <a:lnTo>
                  <a:pt x="191999" y="401462"/>
                </a:lnTo>
                <a:lnTo>
                  <a:pt x="172413" y="379282"/>
                </a:lnTo>
                <a:lnTo>
                  <a:pt x="150882" y="368212"/>
                </a:lnTo>
                <a:lnTo>
                  <a:pt x="140741" y="365201"/>
                </a:lnTo>
                <a:lnTo>
                  <a:pt x="208889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8" name="object 98"/>
          <p:cNvSpPr/>
          <p:nvPr/>
        </p:nvSpPr>
        <p:spPr>
          <a:xfrm>
            <a:off x="4399994" y="8642032"/>
            <a:ext cx="208915" cy="482600"/>
          </a:xfrm>
          <a:custGeom>
            <a:avLst/>
            <a:gdLst/>
            <a:ahLst/>
            <a:cxnLst/>
            <a:rect l="l" t="t" r="r" b="b"/>
            <a:pathLst>
              <a:path w="208914" h="482600">
                <a:moveTo>
                  <a:pt x="208889" y="0"/>
                </a:moveTo>
                <a:lnTo>
                  <a:pt x="0" y="47396"/>
                </a:lnTo>
                <a:lnTo>
                  <a:pt x="0" y="443725"/>
                </a:lnTo>
                <a:lnTo>
                  <a:pt x="120002" y="482257"/>
                </a:lnTo>
                <a:lnTo>
                  <a:pt x="196303" y="437807"/>
                </a:lnTo>
                <a:lnTo>
                  <a:pt x="191999" y="401462"/>
                </a:lnTo>
                <a:lnTo>
                  <a:pt x="172413" y="379282"/>
                </a:lnTo>
                <a:lnTo>
                  <a:pt x="150882" y="368212"/>
                </a:lnTo>
                <a:lnTo>
                  <a:pt x="140741" y="365201"/>
                </a:lnTo>
                <a:lnTo>
                  <a:pt x="208889" y="0"/>
                </a:lnTo>
                <a:close/>
              </a:path>
            </a:pathLst>
          </a:custGeom>
          <a:ln w="635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9" name="object 99"/>
          <p:cNvSpPr/>
          <p:nvPr/>
        </p:nvSpPr>
        <p:spPr>
          <a:xfrm>
            <a:off x="4353843" y="8312162"/>
            <a:ext cx="103403" cy="64134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0" name="object 100"/>
          <p:cNvSpPr/>
          <p:nvPr/>
        </p:nvSpPr>
        <p:spPr>
          <a:xfrm>
            <a:off x="4534818" y="8326437"/>
            <a:ext cx="276860" cy="303530"/>
          </a:xfrm>
          <a:custGeom>
            <a:avLst/>
            <a:gdLst/>
            <a:ahLst/>
            <a:cxnLst/>
            <a:rect l="l" t="t" r="r" b="b"/>
            <a:pathLst>
              <a:path w="276860" h="303529">
                <a:moveTo>
                  <a:pt x="137032" y="0"/>
                </a:moveTo>
                <a:lnTo>
                  <a:pt x="130365" y="0"/>
                </a:lnTo>
                <a:lnTo>
                  <a:pt x="38519" y="18529"/>
                </a:lnTo>
                <a:lnTo>
                  <a:pt x="0" y="142976"/>
                </a:lnTo>
                <a:lnTo>
                  <a:pt x="736" y="302996"/>
                </a:lnTo>
                <a:lnTo>
                  <a:pt x="79971" y="285203"/>
                </a:lnTo>
                <a:lnTo>
                  <a:pt x="90360" y="97053"/>
                </a:lnTo>
                <a:lnTo>
                  <a:pt x="101472" y="91871"/>
                </a:lnTo>
                <a:lnTo>
                  <a:pt x="247020" y="91871"/>
                </a:lnTo>
                <a:lnTo>
                  <a:pt x="137032" y="0"/>
                </a:lnTo>
                <a:close/>
              </a:path>
              <a:path w="276860" h="303529">
                <a:moveTo>
                  <a:pt x="247020" y="91871"/>
                </a:moveTo>
                <a:lnTo>
                  <a:pt x="101472" y="91871"/>
                </a:lnTo>
                <a:lnTo>
                  <a:pt x="270370" y="171132"/>
                </a:lnTo>
                <a:lnTo>
                  <a:pt x="276288" y="116319"/>
                </a:lnTo>
                <a:lnTo>
                  <a:pt x="247020" y="91871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1" name="object 101"/>
          <p:cNvSpPr/>
          <p:nvPr/>
        </p:nvSpPr>
        <p:spPr>
          <a:xfrm>
            <a:off x="4534818" y="8326437"/>
            <a:ext cx="276860" cy="303530"/>
          </a:xfrm>
          <a:custGeom>
            <a:avLst/>
            <a:gdLst/>
            <a:ahLst/>
            <a:cxnLst/>
            <a:rect l="l" t="t" r="r" b="b"/>
            <a:pathLst>
              <a:path w="276860" h="303529">
                <a:moveTo>
                  <a:pt x="130365" y="0"/>
                </a:moveTo>
                <a:lnTo>
                  <a:pt x="38519" y="18529"/>
                </a:lnTo>
                <a:lnTo>
                  <a:pt x="0" y="142976"/>
                </a:lnTo>
                <a:lnTo>
                  <a:pt x="736" y="302996"/>
                </a:lnTo>
                <a:lnTo>
                  <a:pt x="79971" y="285203"/>
                </a:lnTo>
                <a:lnTo>
                  <a:pt x="90360" y="97053"/>
                </a:lnTo>
                <a:lnTo>
                  <a:pt x="101472" y="91871"/>
                </a:lnTo>
                <a:lnTo>
                  <a:pt x="270370" y="171132"/>
                </a:lnTo>
                <a:lnTo>
                  <a:pt x="276288" y="116319"/>
                </a:lnTo>
                <a:lnTo>
                  <a:pt x="137032" y="0"/>
                </a:lnTo>
                <a:lnTo>
                  <a:pt x="130365" y="0"/>
                </a:lnTo>
                <a:close/>
              </a:path>
            </a:pathLst>
          </a:custGeom>
          <a:ln w="6349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2" name="object 102"/>
          <p:cNvSpPr/>
          <p:nvPr/>
        </p:nvSpPr>
        <p:spPr>
          <a:xfrm>
            <a:off x="4197023" y="8355342"/>
            <a:ext cx="314960" cy="309245"/>
          </a:xfrm>
          <a:custGeom>
            <a:avLst/>
            <a:gdLst/>
            <a:ahLst/>
            <a:cxnLst/>
            <a:rect l="l" t="t" r="r" b="b"/>
            <a:pathLst>
              <a:path w="314960" h="309245">
                <a:moveTo>
                  <a:pt x="297841" y="86664"/>
                </a:moveTo>
                <a:lnTo>
                  <a:pt x="205181" y="86664"/>
                </a:lnTo>
                <a:lnTo>
                  <a:pt x="206667" y="308914"/>
                </a:lnTo>
                <a:lnTo>
                  <a:pt x="314820" y="281508"/>
                </a:lnTo>
                <a:lnTo>
                  <a:pt x="314820" y="120002"/>
                </a:lnTo>
                <a:lnTo>
                  <a:pt x="297841" y="86664"/>
                </a:lnTo>
                <a:close/>
              </a:path>
              <a:path w="314960" h="309245">
                <a:moveTo>
                  <a:pt x="128143" y="21488"/>
                </a:moveTo>
                <a:lnTo>
                  <a:pt x="0" y="234822"/>
                </a:lnTo>
                <a:lnTo>
                  <a:pt x="68148" y="251117"/>
                </a:lnTo>
                <a:lnTo>
                  <a:pt x="205181" y="86664"/>
                </a:lnTo>
                <a:lnTo>
                  <a:pt x="297841" y="86664"/>
                </a:lnTo>
                <a:lnTo>
                  <a:pt x="274078" y="40004"/>
                </a:lnTo>
                <a:lnTo>
                  <a:pt x="182219" y="40004"/>
                </a:lnTo>
                <a:lnTo>
                  <a:pt x="165809" y="22961"/>
                </a:lnTo>
                <a:lnTo>
                  <a:pt x="130378" y="22961"/>
                </a:lnTo>
                <a:lnTo>
                  <a:pt x="128143" y="21488"/>
                </a:lnTo>
                <a:close/>
              </a:path>
              <a:path w="314960" h="309245">
                <a:moveTo>
                  <a:pt x="262229" y="17779"/>
                </a:moveTo>
                <a:lnTo>
                  <a:pt x="182219" y="40004"/>
                </a:lnTo>
                <a:lnTo>
                  <a:pt x="274078" y="40004"/>
                </a:lnTo>
                <a:lnTo>
                  <a:pt x="262229" y="17779"/>
                </a:lnTo>
                <a:close/>
              </a:path>
              <a:path w="314960" h="309245">
                <a:moveTo>
                  <a:pt x="143700" y="0"/>
                </a:moveTo>
                <a:lnTo>
                  <a:pt x="130378" y="22961"/>
                </a:lnTo>
                <a:lnTo>
                  <a:pt x="165809" y="22961"/>
                </a:lnTo>
                <a:lnTo>
                  <a:pt x="143700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3" name="object 103"/>
          <p:cNvSpPr/>
          <p:nvPr/>
        </p:nvSpPr>
        <p:spPr>
          <a:xfrm>
            <a:off x="4197023" y="8355342"/>
            <a:ext cx="314960" cy="309245"/>
          </a:xfrm>
          <a:custGeom>
            <a:avLst/>
            <a:gdLst/>
            <a:ahLst/>
            <a:cxnLst/>
            <a:rect l="l" t="t" r="r" b="b"/>
            <a:pathLst>
              <a:path w="314960" h="309245">
                <a:moveTo>
                  <a:pt x="262229" y="17779"/>
                </a:moveTo>
                <a:lnTo>
                  <a:pt x="182219" y="40004"/>
                </a:lnTo>
                <a:lnTo>
                  <a:pt x="143700" y="0"/>
                </a:lnTo>
                <a:lnTo>
                  <a:pt x="130378" y="22961"/>
                </a:lnTo>
                <a:lnTo>
                  <a:pt x="128143" y="21488"/>
                </a:lnTo>
                <a:lnTo>
                  <a:pt x="0" y="234822"/>
                </a:lnTo>
                <a:lnTo>
                  <a:pt x="68148" y="251117"/>
                </a:lnTo>
                <a:lnTo>
                  <a:pt x="205181" y="86664"/>
                </a:lnTo>
                <a:lnTo>
                  <a:pt x="206667" y="308914"/>
                </a:lnTo>
                <a:lnTo>
                  <a:pt x="314820" y="281508"/>
                </a:lnTo>
                <a:lnTo>
                  <a:pt x="314820" y="120002"/>
                </a:lnTo>
                <a:lnTo>
                  <a:pt x="274078" y="40004"/>
                </a:lnTo>
                <a:lnTo>
                  <a:pt x="262229" y="17779"/>
                </a:lnTo>
                <a:close/>
              </a:path>
            </a:pathLst>
          </a:custGeom>
          <a:ln w="635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4" name="object 104"/>
          <p:cNvSpPr/>
          <p:nvPr/>
        </p:nvSpPr>
        <p:spPr>
          <a:xfrm>
            <a:off x="4382634" y="8120770"/>
            <a:ext cx="269417" cy="329491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5" name="object 105"/>
          <p:cNvSpPr/>
          <p:nvPr/>
        </p:nvSpPr>
        <p:spPr>
          <a:xfrm>
            <a:off x="4481478" y="8644978"/>
            <a:ext cx="69850" cy="462280"/>
          </a:xfrm>
          <a:custGeom>
            <a:avLst/>
            <a:gdLst/>
            <a:ahLst/>
            <a:cxnLst/>
            <a:rect l="l" t="t" r="r" b="b"/>
            <a:pathLst>
              <a:path w="69850" h="462279">
                <a:moveTo>
                  <a:pt x="69634" y="462267"/>
                </a:moveTo>
                <a:lnTo>
                  <a:pt x="62918" y="434760"/>
                </a:lnTo>
                <a:lnTo>
                  <a:pt x="45923" y="413369"/>
                </a:lnTo>
                <a:lnTo>
                  <a:pt x="23374" y="398087"/>
                </a:lnTo>
                <a:lnTo>
                  <a:pt x="0" y="388912"/>
                </a:lnTo>
                <a:lnTo>
                  <a:pt x="40728" y="0"/>
                </a:lnTo>
              </a:path>
            </a:pathLst>
          </a:custGeom>
          <a:ln w="17780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6" name="object 106"/>
          <p:cNvSpPr/>
          <p:nvPr/>
        </p:nvSpPr>
        <p:spPr>
          <a:xfrm>
            <a:off x="4197214" y="8584890"/>
            <a:ext cx="55880" cy="75565"/>
          </a:xfrm>
          <a:custGeom>
            <a:avLst/>
            <a:gdLst/>
            <a:ahLst/>
            <a:cxnLst/>
            <a:rect l="l" t="t" r="r" b="b"/>
            <a:pathLst>
              <a:path w="55879" h="75565">
                <a:moveTo>
                  <a:pt x="51662" y="47489"/>
                </a:moveTo>
                <a:lnTo>
                  <a:pt x="55594" y="32494"/>
                </a:lnTo>
                <a:lnTo>
                  <a:pt x="55363" y="18606"/>
                </a:lnTo>
                <a:lnTo>
                  <a:pt x="51243" y="7495"/>
                </a:lnTo>
                <a:lnTo>
                  <a:pt x="43509" y="829"/>
                </a:lnTo>
                <a:lnTo>
                  <a:pt x="33205" y="0"/>
                </a:lnTo>
                <a:lnTo>
                  <a:pt x="22208" y="4725"/>
                </a:lnTo>
                <a:lnTo>
                  <a:pt x="12044" y="14170"/>
                </a:lnTo>
                <a:lnTo>
                  <a:pt x="4241" y="27499"/>
                </a:lnTo>
                <a:lnTo>
                  <a:pt x="0" y="42496"/>
                </a:lnTo>
                <a:lnTo>
                  <a:pt x="269" y="56389"/>
                </a:lnTo>
                <a:lnTo>
                  <a:pt x="4562" y="67504"/>
                </a:lnTo>
                <a:lnTo>
                  <a:pt x="12394" y="74172"/>
                </a:lnTo>
                <a:lnTo>
                  <a:pt x="22594" y="75009"/>
                </a:lnTo>
                <a:lnTo>
                  <a:pt x="33419" y="70284"/>
                </a:lnTo>
                <a:lnTo>
                  <a:pt x="43548" y="60833"/>
                </a:lnTo>
                <a:lnTo>
                  <a:pt x="51662" y="47489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7" name="object 107"/>
          <p:cNvSpPr/>
          <p:nvPr/>
        </p:nvSpPr>
        <p:spPr>
          <a:xfrm>
            <a:off x="4817786" y="7979752"/>
            <a:ext cx="704215" cy="1148715"/>
          </a:xfrm>
          <a:custGeom>
            <a:avLst/>
            <a:gdLst/>
            <a:ahLst/>
            <a:cxnLst/>
            <a:rect l="l" t="t" r="r" b="b"/>
            <a:pathLst>
              <a:path w="704214" h="1148715">
                <a:moveTo>
                  <a:pt x="0" y="1148232"/>
                </a:moveTo>
                <a:lnTo>
                  <a:pt x="0" y="537083"/>
                </a:lnTo>
                <a:lnTo>
                  <a:pt x="548157" y="537083"/>
                </a:lnTo>
                <a:lnTo>
                  <a:pt x="548157" y="144449"/>
                </a:lnTo>
                <a:lnTo>
                  <a:pt x="281482" y="144449"/>
                </a:lnTo>
                <a:lnTo>
                  <a:pt x="281482" y="203720"/>
                </a:lnTo>
                <a:lnTo>
                  <a:pt x="140741" y="203720"/>
                </a:lnTo>
                <a:lnTo>
                  <a:pt x="140741" y="0"/>
                </a:lnTo>
                <a:lnTo>
                  <a:pt x="703719" y="0"/>
                </a:lnTo>
                <a:lnTo>
                  <a:pt x="703719" y="1148232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8" name="object 108"/>
          <p:cNvSpPr txBox="1"/>
          <p:nvPr/>
        </p:nvSpPr>
        <p:spPr>
          <a:xfrm>
            <a:off x="5616163" y="8989204"/>
            <a:ext cx="668020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Suelo</a:t>
            </a:r>
            <a:r>
              <a:rPr dirty="0" sz="700" spc="-7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conductor</a:t>
            </a:r>
            <a:endParaRPr sz="700">
              <a:latin typeface="Arial"/>
              <a:cs typeface="Arial"/>
            </a:endParaRPr>
          </a:p>
        </p:txBody>
      </p:sp>
      <p:sp>
        <p:nvSpPr>
          <p:cNvPr id="109" name="object 109"/>
          <p:cNvSpPr/>
          <p:nvPr/>
        </p:nvSpPr>
        <p:spPr>
          <a:xfrm>
            <a:off x="4165908" y="7720482"/>
            <a:ext cx="381635" cy="63500"/>
          </a:xfrm>
          <a:custGeom>
            <a:avLst/>
            <a:gdLst/>
            <a:ahLst/>
            <a:cxnLst/>
            <a:rect l="l" t="t" r="r" b="b"/>
            <a:pathLst>
              <a:path w="381635" h="63500">
                <a:moveTo>
                  <a:pt x="0" y="62966"/>
                </a:moveTo>
                <a:lnTo>
                  <a:pt x="62966" y="0"/>
                </a:lnTo>
                <a:lnTo>
                  <a:pt x="322237" y="0"/>
                </a:lnTo>
                <a:lnTo>
                  <a:pt x="381508" y="59258"/>
                </a:lnTo>
              </a:path>
            </a:pathLst>
          </a:custGeom>
          <a:ln w="21590">
            <a:solidFill>
              <a:srgbClr val="009D5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0" name="object 110"/>
          <p:cNvSpPr/>
          <p:nvPr/>
        </p:nvSpPr>
        <p:spPr>
          <a:xfrm>
            <a:off x="4358504" y="7583423"/>
            <a:ext cx="0" cy="133350"/>
          </a:xfrm>
          <a:custGeom>
            <a:avLst/>
            <a:gdLst/>
            <a:ahLst/>
            <a:cxnLst/>
            <a:rect l="l" t="t" r="r" b="b"/>
            <a:pathLst>
              <a:path w="0" h="133350">
                <a:moveTo>
                  <a:pt x="0" y="0"/>
                </a:moveTo>
                <a:lnTo>
                  <a:pt x="0" y="133349"/>
                </a:lnTo>
              </a:path>
            </a:pathLst>
          </a:custGeom>
          <a:ln w="21590">
            <a:solidFill>
              <a:srgbClr val="009D5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1" name="object 111"/>
          <p:cNvSpPr/>
          <p:nvPr/>
        </p:nvSpPr>
        <p:spPr>
          <a:xfrm>
            <a:off x="4152472" y="7735709"/>
            <a:ext cx="391337" cy="195897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2" name="object 112"/>
          <p:cNvSpPr/>
          <p:nvPr/>
        </p:nvSpPr>
        <p:spPr>
          <a:xfrm>
            <a:off x="4336279" y="7561211"/>
            <a:ext cx="44450" cy="44450"/>
          </a:xfrm>
          <a:custGeom>
            <a:avLst/>
            <a:gdLst/>
            <a:ahLst/>
            <a:cxnLst/>
            <a:rect l="l" t="t" r="r" b="b"/>
            <a:pathLst>
              <a:path w="44450" h="44450">
                <a:moveTo>
                  <a:pt x="22225" y="0"/>
                </a:moveTo>
                <a:lnTo>
                  <a:pt x="13753" y="1806"/>
                </a:lnTo>
                <a:lnTo>
                  <a:pt x="6669" y="6667"/>
                </a:lnTo>
                <a:lnTo>
                  <a:pt x="1806" y="13748"/>
                </a:lnTo>
                <a:lnTo>
                  <a:pt x="0" y="22212"/>
                </a:lnTo>
                <a:lnTo>
                  <a:pt x="1806" y="30694"/>
                </a:lnTo>
                <a:lnTo>
                  <a:pt x="6669" y="37777"/>
                </a:lnTo>
                <a:lnTo>
                  <a:pt x="13753" y="42634"/>
                </a:lnTo>
                <a:lnTo>
                  <a:pt x="22225" y="44437"/>
                </a:lnTo>
                <a:lnTo>
                  <a:pt x="30701" y="42634"/>
                </a:lnTo>
                <a:lnTo>
                  <a:pt x="37785" y="37777"/>
                </a:lnTo>
                <a:lnTo>
                  <a:pt x="42645" y="30694"/>
                </a:lnTo>
                <a:lnTo>
                  <a:pt x="44450" y="22212"/>
                </a:lnTo>
                <a:lnTo>
                  <a:pt x="42645" y="13748"/>
                </a:lnTo>
                <a:lnTo>
                  <a:pt x="37785" y="6667"/>
                </a:lnTo>
                <a:lnTo>
                  <a:pt x="30701" y="1806"/>
                </a:lnTo>
                <a:lnTo>
                  <a:pt x="22225" y="0"/>
                </a:lnTo>
                <a:close/>
              </a:path>
            </a:pathLst>
          </a:custGeom>
          <a:solidFill>
            <a:srgbClr val="009D5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3" name="object 113"/>
          <p:cNvSpPr/>
          <p:nvPr/>
        </p:nvSpPr>
        <p:spPr>
          <a:xfrm>
            <a:off x="4336279" y="7561211"/>
            <a:ext cx="44450" cy="44450"/>
          </a:xfrm>
          <a:custGeom>
            <a:avLst/>
            <a:gdLst/>
            <a:ahLst/>
            <a:cxnLst/>
            <a:rect l="l" t="t" r="r" b="b"/>
            <a:pathLst>
              <a:path w="44450" h="44450">
                <a:moveTo>
                  <a:pt x="0" y="22212"/>
                </a:moveTo>
                <a:lnTo>
                  <a:pt x="1806" y="13748"/>
                </a:lnTo>
                <a:lnTo>
                  <a:pt x="6669" y="6667"/>
                </a:lnTo>
                <a:lnTo>
                  <a:pt x="13753" y="1806"/>
                </a:lnTo>
                <a:lnTo>
                  <a:pt x="22225" y="0"/>
                </a:lnTo>
                <a:lnTo>
                  <a:pt x="30701" y="1806"/>
                </a:lnTo>
                <a:lnTo>
                  <a:pt x="37785" y="6667"/>
                </a:lnTo>
                <a:lnTo>
                  <a:pt x="42645" y="13748"/>
                </a:lnTo>
                <a:lnTo>
                  <a:pt x="44450" y="22212"/>
                </a:lnTo>
                <a:lnTo>
                  <a:pt x="42645" y="30694"/>
                </a:lnTo>
                <a:lnTo>
                  <a:pt x="37785" y="37777"/>
                </a:lnTo>
                <a:lnTo>
                  <a:pt x="30701" y="42634"/>
                </a:lnTo>
                <a:lnTo>
                  <a:pt x="22225" y="44437"/>
                </a:lnTo>
                <a:lnTo>
                  <a:pt x="13753" y="42634"/>
                </a:lnTo>
                <a:lnTo>
                  <a:pt x="6669" y="37777"/>
                </a:lnTo>
                <a:lnTo>
                  <a:pt x="1806" y="30694"/>
                </a:lnTo>
                <a:lnTo>
                  <a:pt x="0" y="22212"/>
                </a:lnTo>
                <a:close/>
              </a:path>
            </a:pathLst>
          </a:custGeom>
          <a:ln w="3810">
            <a:solidFill>
              <a:srgbClr val="009D5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4" name="object 114"/>
          <p:cNvSpPr/>
          <p:nvPr/>
        </p:nvSpPr>
        <p:spPr>
          <a:xfrm>
            <a:off x="5499281" y="8605710"/>
            <a:ext cx="44450" cy="44450"/>
          </a:xfrm>
          <a:custGeom>
            <a:avLst/>
            <a:gdLst/>
            <a:ahLst/>
            <a:cxnLst/>
            <a:rect l="l" t="t" r="r" b="b"/>
            <a:pathLst>
              <a:path w="44450" h="44450">
                <a:moveTo>
                  <a:pt x="22225" y="0"/>
                </a:moveTo>
                <a:lnTo>
                  <a:pt x="13753" y="1808"/>
                </a:lnTo>
                <a:lnTo>
                  <a:pt x="6669" y="6673"/>
                </a:lnTo>
                <a:lnTo>
                  <a:pt x="1806" y="13758"/>
                </a:lnTo>
                <a:lnTo>
                  <a:pt x="0" y="22225"/>
                </a:lnTo>
                <a:lnTo>
                  <a:pt x="1806" y="30701"/>
                </a:lnTo>
                <a:lnTo>
                  <a:pt x="6669" y="37785"/>
                </a:lnTo>
                <a:lnTo>
                  <a:pt x="13753" y="42645"/>
                </a:lnTo>
                <a:lnTo>
                  <a:pt x="22225" y="44450"/>
                </a:lnTo>
                <a:lnTo>
                  <a:pt x="30701" y="42645"/>
                </a:lnTo>
                <a:lnTo>
                  <a:pt x="37785" y="37785"/>
                </a:lnTo>
                <a:lnTo>
                  <a:pt x="42645" y="30701"/>
                </a:lnTo>
                <a:lnTo>
                  <a:pt x="44450" y="22225"/>
                </a:lnTo>
                <a:lnTo>
                  <a:pt x="42645" y="13758"/>
                </a:lnTo>
                <a:lnTo>
                  <a:pt x="37785" y="6673"/>
                </a:lnTo>
                <a:lnTo>
                  <a:pt x="30701" y="1808"/>
                </a:lnTo>
                <a:lnTo>
                  <a:pt x="22225" y="0"/>
                </a:lnTo>
                <a:close/>
              </a:path>
            </a:pathLst>
          </a:custGeom>
          <a:solidFill>
            <a:srgbClr val="009D5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5" name="object 115"/>
          <p:cNvSpPr/>
          <p:nvPr/>
        </p:nvSpPr>
        <p:spPr>
          <a:xfrm>
            <a:off x="5499281" y="8605710"/>
            <a:ext cx="44450" cy="44450"/>
          </a:xfrm>
          <a:custGeom>
            <a:avLst/>
            <a:gdLst/>
            <a:ahLst/>
            <a:cxnLst/>
            <a:rect l="l" t="t" r="r" b="b"/>
            <a:pathLst>
              <a:path w="44450" h="44450">
                <a:moveTo>
                  <a:pt x="0" y="22225"/>
                </a:moveTo>
                <a:lnTo>
                  <a:pt x="1806" y="13758"/>
                </a:lnTo>
                <a:lnTo>
                  <a:pt x="6669" y="6673"/>
                </a:lnTo>
                <a:lnTo>
                  <a:pt x="13753" y="1808"/>
                </a:lnTo>
                <a:lnTo>
                  <a:pt x="22225" y="0"/>
                </a:lnTo>
                <a:lnTo>
                  <a:pt x="30701" y="1808"/>
                </a:lnTo>
                <a:lnTo>
                  <a:pt x="37785" y="6673"/>
                </a:lnTo>
                <a:lnTo>
                  <a:pt x="42645" y="13758"/>
                </a:lnTo>
                <a:lnTo>
                  <a:pt x="44450" y="22225"/>
                </a:lnTo>
                <a:lnTo>
                  <a:pt x="42645" y="30701"/>
                </a:lnTo>
                <a:lnTo>
                  <a:pt x="37785" y="37785"/>
                </a:lnTo>
                <a:lnTo>
                  <a:pt x="30701" y="42645"/>
                </a:lnTo>
                <a:lnTo>
                  <a:pt x="22225" y="44450"/>
                </a:lnTo>
                <a:lnTo>
                  <a:pt x="13753" y="42645"/>
                </a:lnTo>
                <a:lnTo>
                  <a:pt x="6669" y="37785"/>
                </a:lnTo>
                <a:lnTo>
                  <a:pt x="1806" y="30701"/>
                </a:lnTo>
                <a:lnTo>
                  <a:pt x="0" y="22225"/>
                </a:lnTo>
                <a:close/>
              </a:path>
            </a:pathLst>
          </a:custGeom>
          <a:ln w="3810">
            <a:solidFill>
              <a:srgbClr val="009D5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6" name="object 116"/>
          <p:cNvSpPr/>
          <p:nvPr/>
        </p:nvSpPr>
        <p:spPr>
          <a:xfrm>
            <a:off x="3905901" y="8773146"/>
            <a:ext cx="402590" cy="358775"/>
          </a:xfrm>
          <a:custGeom>
            <a:avLst/>
            <a:gdLst/>
            <a:ahLst/>
            <a:cxnLst/>
            <a:rect l="l" t="t" r="r" b="b"/>
            <a:pathLst>
              <a:path w="402589" h="358775">
                <a:moveTo>
                  <a:pt x="0" y="358546"/>
                </a:moveTo>
                <a:lnTo>
                  <a:pt x="0" y="199999"/>
                </a:lnTo>
                <a:lnTo>
                  <a:pt x="202234" y="0"/>
                </a:lnTo>
                <a:lnTo>
                  <a:pt x="402234" y="199999"/>
                </a:lnTo>
                <a:lnTo>
                  <a:pt x="402234" y="358546"/>
                </a:lnTo>
              </a:path>
            </a:pathLst>
          </a:custGeom>
          <a:ln w="1143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7" name="object 117"/>
          <p:cNvSpPr/>
          <p:nvPr/>
        </p:nvSpPr>
        <p:spPr>
          <a:xfrm>
            <a:off x="3957018" y="8623503"/>
            <a:ext cx="302260" cy="302260"/>
          </a:xfrm>
          <a:custGeom>
            <a:avLst/>
            <a:gdLst/>
            <a:ahLst/>
            <a:cxnLst/>
            <a:rect l="l" t="t" r="r" b="b"/>
            <a:pathLst>
              <a:path w="302260" h="302259">
                <a:moveTo>
                  <a:pt x="151117" y="0"/>
                </a:moveTo>
                <a:lnTo>
                  <a:pt x="103823" y="7751"/>
                </a:lnTo>
                <a:lnTo>
                  <a:pt x="62399" y="29298"/>
                </a:lnTo>
                <a:lnTo>
                  <a:pt x="29510" y="62081"/>
                </a:lnTo>
                <a:lnTo>
                  <a:pt x="7821" y="103540"/>
                </a:lnTo>
                <a:lnTo>
                  <a:pt x="0" y="151117"/>
                </a:lnTo>
                <a:lnTo>
                  <a:pt x="7821" y="198412"/>
                </a:lnTo>
                <a:lnTo>
                  <a:pt x="29510" y="239839"/>
                </a:lnTo>
                <a:lnTo>
                  <a:pt x="62399" y="272732"/>
                </a:lnTo>
                <a:lnTo>
                  <a:pt x="103823" y="294424"/>
                </a:lnTo>
                <a:lnTo>
                  <a:pt x="151117" y="302247"/>
                </a:lnTo>
                <a:lnTo>
                  <a:pt x="198688" y="294424"/>
                </a:lnTo>
                <a:lnTo>
                  <a:pt x="240147" y="272732"/>
                </a:lnTo>
                <a:lnTo>
                  <a:pt x="272932" y="239839"/>
                </a:lnTo>
                <a:lnTo>
                  <a:pt x="294482" y="198412"/>
                </a:lnTo>
                <a:lnTo>
                  <a:pt x="302234" y="151117"/>
                </a:lnTo>
                <a:lnTo>
                  <a:pt x="294482" y="103540"/>
                </a:lnTo>
                <a:lnTo>
                  <a:pt x="272932" y="62081"/>
                </a:lnTo>
                <a:lnTo>
                  <a:pt x="240147" y="29298"/>
                </a:lnTo>
                <a:lnTo>
                  <a:pt x="198688" y="7751"/>
                </a:lnTo>
                <a:lnTo>
                  <a:pt x="151117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8" name="object 118"/>
          <p:cNvSpPr/>
          <p:nvPr/>
        </p:nvSpPr>
        <p:spPr>
          <a:xfrm>
            <a:off x="3957018" y="8623503"/>
            <a:ext cx="302260" cy="302260"/>
          </a:xfrm>
          <a:custGeom>
            <a:avLst/>
            <a:gdLst/>
            <a:ahLst/>
            <a:cxnLst/>
            <a:rect l="l" t="t" r="r" b="b"/>
            <a:pathLst>
              <a:path w="302260" h="302259">
                <a:moveTo>
                  <a:pt x="0" y="151117"/>
                </a:moveTo>
                <a:lnTo>
                  <a:pt x="7821" y="103540"/>
                </a:lnTo>
                <a:lnTo>
                  <a:pt x="29510" y="62081"/>
                </a:lnTo>
                <a:lnTo>
                  <a:pt x="62399" y="29298"/>
                </a:lnTo>
                <a:lnTo>
                  <a:pt x="103823" y="7751"/>
                </a:lnTo>
                <a:lnTo>
                  <a:pt x="151117" y="0"/>
                </a:lnTo>
                <a:lnTo>
                  <a:pt x="198688" y="7751"/>
                </a:lnTo>
                <a:lnTo>
                  <a:pt x="240147" y="29298"/>
                </a:lnTo>
                <a:lnTo>
                  <a:pt x="272932" y="62081"/>
                </a:lnTo>
                <a:lnTo>
                  <a:pt x="294482" y="103540"/>
                </a:lnTo>
                <a:lnTo>
                  <a:pt x="302234" y="151117"/>
                </a:lnTo>
                <a:lnTo>
                  <a:pt x="294482" y="198412"/>
                </a:lnTo>
                <a:lnTo>
                  <a:pt x="272932" y="239839"/>
                </a:lnTo>
                <a:lnTo>
                  <a:pt x="240147" y="272732"/>
                </a:lnTo>
                <a:lnTo>
                  <a:pt x="198688" y="294424"/>
                </a:lnTo>
                <a:lnTo>
                  <a:pt x="151117" y="302247"/>
                </a:lnTo>
                <a:lnTo>
                  <a:pt x="103823" y="294424"/>
                </a:lnTo>
                <a:lnTo>
                  <a:pt x="62399" y="272732"/>
                </a:lnTo>
                <a:lnTo>
                  <a:pt x="29510" y="239839"/>
                </a:lnTo>
                <a:lnTo>
                  <a:pt x="7821" y="198412"/>
                </a:lnTo>
                <a:lnTo>
                  <a:pt x="0" y="151117"/>
                </a:lnTo>
                <a:close/>
              </a:path>
            </a:pathLst>
          </a:custGeom>
          <a:ln w="1143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9" name="object 119"/>
          <p:cNvSpPr txBox="1"/>
          <p:nvPr/>
        </p:nvSpPr>
        <p:spPr>
          <a:xfrm>
            <a:off x="4056910" y="8704346"/>
            <a:ext cx="99695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M</a:t>
            </a:r>
            <a:endParaRPr sz="700">
              <a:latin typeface="Arial"/>
              <a:cs typeface="Arial"/>
            </a:endParaRPr>
          </a:p>
        </p:txBody>
      </p:sp>
      <p:sp>
        <p:nvSpPr>
          <p:cNvPr id="120" name="object 120"/>
          <p:cNvSpPr/>
          <p:nvPr/>
        </p:nvSpPr>
        <p:spPr>
          <a:xfrm>
            <a:off x="3347368" y="8998356"/>
            <a:ext cx="959485" cy="0"/>
          </a:xfrm>
          <a:custGeom>
            <a:avLst/>
            <a:gdLst/>
            <a:ahLst/>
            <a:cxnLst/>
            <a:rect l="l" t="t" r="r" b="b"/>
            <a:pathLst>
              <a:path w="959485" h="0">
                <a:moveTo>
                  <a:pt x="959281" y="0"/>
                </a:moveTo>
                <a:lnTo>
                  <a:pt x="0" y="0"/>
                </a:lnTo>
              </a:path>
            </a:pathLst>
          </a:custGeom>
          <a:ln w="21590">
            <a:solidFill>
              <a:srgbClr val="009D5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1" name="object 121"/>
          <p:cNvSpPr/>
          <p:nvPr/>
        </p:nvSpPr>
        <p:spPr>
          <a:xfrm>
            <a:off x="3322933" y="8976131"/>
            <a:ext cx="44450" cy="44450"/>
          </a:xfrm>
          <a:custGeom>
            <a:avLst/>
            <a:gdLst/>
            <a:ahLst/>
            <a:cxnLst/>
            <a:rect l="l" t="t" r="r" b="b"/>
            <a:pathLst>
              <a:path w="44450" h="44450">
                <a:moveTo>
                  <a:pt x="22212" y="0"/>
                </a:moveTo>
                <a:lnTo>
                  <a:pt x="13742" y="1804"/>
                </a:lnTo>
                <a:lnTo>
                  <a:pt x="6662" y="6664"/>
                </a:lnTo>
                <a:lnTo>
                  <a:pt x="1804" y="13748"/>
                </a:lnTo>
                <a:lnTo>
                  <a:pt x="0" y="22224"/>
                </a:lnTo>
                <a:lnTo>
                  <a:pt x="1804" y="30691"/>
                </a:lnTo>
                <a:lnTo>
                  <a:pt x="6662" y="37776"/>
                </a:lnTo>
                <a:lnTo>
                  <a:pt x="13742" y="42641"/>
                </a:lnTo>
                <a:lnTo>
                  <a:pt x="22212" y="44449"/>
                </a:lnTo>
                <a:lnTo>
                  <a:pt x="30683" y="42641"/>
                </a:lnTo>
                <a:lnTo>
                  <a:pt x="37768" y="37776"/>
                </a:lnTo>
                <a:lnTo>
                  <a:pt x="42630" y="30691"/>
                </a:lnTo>
                <a:lnTo>
                  <a:pt x="44437" y="22224"/>
                </a:lnTo>
                <a:lnTo>
                  <a:pt x="42630" y="13748"/>
                </a:lnTo>
                <a:lnTo>
                  <a:pt x="37768" y="6664"/>
                </a:lnTo>
                <a:lnTo>
                  <a:pt x="30683" y="1804"/>
                </a:lnTo>
                <a:lnTo>
                  <a:pt x="22212" y="0"/>
                </a:lnTo>
                <a:close/>
              </a:path>
            </a:pathLst>
          </a:custGeom>
          <a:solidFill>
            <a:srgbClr val="009D5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2" name="object 122"/>
          <p:cNvSpPr/>
          <p:nvPr/>
        </p:nvSpPr>
        <p:spPr>
          <a:xfrm>
            <a:off x="3322933" y="8976131"/>
            <a:ext cx="44450" cy="44450"/>
          </a:xfrm>
          <a:custGeom>
            <a:avLst/>
            <a:gdLst/>
            <a:ahLst/>
            <a:cxnLst/>
            <a:rect l="l" t="t" r="r" b="b"/>
            <a:pathLst>
              <a:path w="44450" h="44450">
                <a:moveTo>
                  <a:pt x="0" y="22224"/>
                </a:moveTo>
                <a:lnTo>
                  <a:pt x="1804" y="13748"/>
                </a:lnTo>
                <a:lnTo>
                  <a:pt x="6662" y="6664"/>
                </a:lnTo>
                <a:lnTo>
                  <a:pt x="13742" y="1804"/>
                </a:lnTo>
                <a:lnTo>
                  <a:pt x="22212" y="0"/>
                </a:lnTo>
                <a:lnTo>
                  <a:pt x="30683" y="1804"/>
                </a:lnTo>
                <a:lnTo>
                  <a:pt x="37768" y="6664"/>
                </a:lnTo>
                <a:lnTo>
                  <a:pt x="42630" y="13748"/>
                </a:lnTo>
                <a:lnTo>
                  <a:pt x="44437" y="22224"/>
                </a:lnTo>
                <a:lnTo>
                  <a:pt x="42630" y="30691"/>
                </a:lnTo>
                <a:lnTo>
                  <a:pt x="37768" y="37776"/>
                </a:lnTo>
                <a:lnTo>
                  <a:pt x="30683" y="42641"/>
                </a:lnTo>
                <a:lnTo>
                  <a:pt x="22212" y="44449"/>
                </a:lnTo>
                <a:lnTo>
                  <a:pt x="13742" y="42641"/>
                </a:lnTo>
                <a:lnTo>
                  <a:pt x="6662" y="37776"/>
                </a:lnTo>
                <a:lnTo>
                  <a:pt x="1804" y="30691"/>
                </a:lnTo>
                <a:lnTo>
                  <a:pt x="0" y="22224"/>
                </a:lnTo>
                <a:close/>
              </a:path>
            </a:pathLst>
          </a:custGeom>
          <a:ln w="3810">
            <a:solidFill>
              <a:srgbClr val="009D5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3" name="object 123"/>
          <p:cNvSpPr/>
          <p:nvPr/>
        </p:nvSpPr>
        <p:spPr>
          <a:xfrm>
            <a:off x="4187523" y="9490976"/>
            <a:ext cx="273050" cy="0"/>
          </a:xfrm>
          <a:custGeom>
            <a:avLst/>
            <a:gdLst/>
            <a:ahLst/>
            <a:cxnLst/>
            <a:rect l="l" t="t" r="r" b="b"/>
            <a:pathLst>
              <a:path w="273050" h="0">
                <a:moveTo>
                  <a:pt x="0" y="0"/>
                </a:moveTo>
                <a:lnTo>
                  <a:pt x="272592" y="0"/>
                </a:lnTo>
              </a:path>
            </a:pathLst>
          </a:custGeom>
          <a:ln w="74066">
            <a:solidFill>
              <a:srgbClr val="D1D3D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4" name="object 124"/>
          <p:cNvSpPr/>
          <p:nvPr/>
        </p:nvSpPr>
        <p:spPr>
          <a:xfrm>
            <a:off x="4187523" y="9453943"/>
            <a:ext cx="273050" cy="74295"/>
          </a:xfrm>
          <a:custGeom>
            <a:avLst/>
            <a:gdLst/>
            <a:ahLst/>
            <a:cxnLst/>
            <a:rect l="l" t="t" r="r" b="b"/>
            <a:pathLst>
              <a:path w="273050" h="74295">
                <a:moveTo>
                  <a:pt x="0" y="0"/>
                </a:moveTo>
                <a:lnTo>
                  <a:pt x="272592" y="0"/>
                </a:lnTo>
                <a:lnTo>
                  <a:pt x="272592" y="74066"/>
                </a:lnTo>
                <a:lnTo>
                  <a:pt x="0" y="74066"/>
                </a:lnTo>
                <a:lnTo>
                  <a:pt x="0" y="0"/>
                </a:lnTo>
                <a:close/>
              </a:path>
            </a:pathLst>
          </a:custGeom>
          <a:ln w="13969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5" name="object 125"/>
          <p:cNvSpPr txBox="1"/>
          <p:nvPr/>
        </p:nvSpPr>
        <p:spPr>
          <a:xfrm>
            <a:off x="3191361" y="9721443"/>
            <a:ext cx="3371215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700" spc="-10" b="1" i="1">
                <a:solidFill>
                  <a:srgbClr val="009D57"/>
                </a:solidFill>
                <a:latin typeface="Arial"/>
                <a:cs typeface="Arial"/>
              </a:rPr>
              <a:t>Fig. </a:t>
            </a:r>
            <a:r>
              <a:rPr dirty="0" sz="700" spc="-15" b="1" i="1">
                <a:solidFill>
                  <a:srgbClr val="009D57"/>
                </a:solidFill>
                <a:latin typeface="Arial"/>
                <a:cs typeface="Arial"/>
              </a:rPr>
              <a:t>F25: </a:t>
            </a:r>
            <a:r>
              <a:rPr dirty="0" sz="700" spc="-5" i="1">
                <a:solidFill>
                  <a:srgbClr val="231F20"/>
                </a:solidFill>
                <a:latin typeface="Arial"/>
                <a:cs typeface="Arial"/>
              </a:rPr>
              <a:t>Conexión </a:t>
            </a:r>
            <a:r>
              <a:rPr dirty="0" sz="700" i="1">
                <a:solidFill>
                  <a:srgbClr val="231F20"/>
                </a:solidFill>
                <a:latin typeface="Arial"/>
                <a:cs typeface="Arial"/>
              </a:rPr>
              <a:t>equipotencial </a:t>
            </a:r>
            <a:r>
              <a:rPr dirty="0" sz="700" spc="5" i="1">
                <a:solidFill>
                  <a:srgbClr val="231F20"/>
                </a:solidFill>
                <a:latin typeface="Arial"/>
                <a:cs typeface="Arial"/>
              </a:rPr>
              <a:t>de todas </a:t>
            </a:r>
            <a:r>
              <a:rPr dirty="0" sz="700" spc="-15" i="1">
                <a:solidFill>
                  <a:srgbClr val="231F20"/>
                </a:solidFill>
                <a:latin typeface="Arial"/>
                <a:cs typeface="Arial"/>
              </a:rPr>
              <a:t>las </a:t>
            </a:r>
            <a:r>
              <a:rPr dirty="0" sz="700" spc="-5" i="1">
                <a:solidFill>
                  <a:srgbClr val="231F20"/>
                </a:solidFill>
                <a:latin typeface="Arial"/>
                <a:cs typeface="Arial"/>
              </a:rPr>
              <a:t>partes </a:t>
            </a:r>
            <a:r>
              <a:rPr dirty="0" sz="700" spc="5" i="1">
                <a:solidFill>
                  <a:srgbClr val="231F20"/>
                </a:solidFill>
                <a:latin typeface="Arial"/>
                <a:cs typeface="Arial"/>
              </a:rPr>
              <a:t>conductoras </a:t>
            </a:r>
            <a:r>
              <a:rPr dirty="0" sz="700" spc="-5" i="1">
                <a:solidFill>
                  <a:srgbClr val="231F20"/>
                </a:solidFill>
                <a:latin typeface="Arial"/>
                <a:cs typeface="Arial"/>
              </a:rPr>
              <a:t>activas accesibles  </a:t>
            </a:r>
            <a:r>
              <a:rPr dirty="0" sz="700" spc="-10" i="1">
                <a:solidFill>
                  <a:srgbClr val="231F20"/>
                </a:solidFill>
                <a:latin typeface="Arial"/>
                <a:cs typeface="Arial"/>
              </a:rPr>
              <a:t>simultáneamente.</a:t>
            </a:r>
            <a:endParaRPr sz="700">
              <a:latin typeface="Arial"/>
              <a:cs typeface="Arial"/>
            </a:endParaRPr>
          </a:p>
        </p:txBody>
      </p:sp>
      <p:sp>
        <p:nvSpPr>
          <p:cNvPr id="126" name="object 126"/>
          <p:cNvSpPr txBox="1"/>
          <p:nvPr/>
        </p:nvSpPr>
        <p:spPr>
          <a:xfrm>
            <a:off x="526672" y="9734422"/>
            <a:ext cx="2491105" cy="6654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(1)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Las partes 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conductoras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que entran 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o salen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del espacio  equipotencial 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(como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tuberías de agua, etc.) deben introducirse  en 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material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aislante adecuado 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y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excluirse de la 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red 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equipotencial, 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ya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que es probable que estas partes estén  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conectadas a conductores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de protección 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(conectados a tierra) 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en otro lugar de la</a:t>
            </a:r>
            <a:r>
              <a:rPr dirty="0" sz="700" spc="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instalación.</a:t>
            </a:r>
            <a:endParaRPr sz="700">
              <a:latin typeface="Arial"/>
              <a:cs typeface="Arial"/>
            </a:endParaRPr>
          </a:p>
        </p:txBody>
      </p:sp>
      <p:sp>
        <p:nvSpPr>
          <p:cNvPr id="127" name="object 127"/>
          <p:cNvSpPr txBox="1"/>
          <p:nvPr/>
        </p:nvSpPr>
        <p:spPr>
          <a:xfrm>
            <a:off x="528196" y="10456164"/>
            <a:ext cx="1558925" cy="1168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">
                <a:solidFill>
                  <a:srgbClr val="231F20"/>
                </a:solidFill>
                <a:latin typeface="Arial"/>
                <a:cs typeface="Arial"/>
              </a:rPr>
              <a:t>Guía </a:t>
            </a:r>
            <a:r>
              <a:rPr dirty="0" sz="600" spc="-5">
                <a:solidFill>
                  <a:srgbClr val="231F20"/>
                </a:solidFill>
                <a:latin typeface="Arial"/>
                <a:cs typeface="Arial"/>
              </a:rPr>
              <a:t>de diseño de instalaciones eléctricas</a:t>
            </a:r>
            <a:r>
              <a:rPr dirty="0" sz="600" spc="-4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600" spc="-5">
                <a:solidFill>
                  <a:srgbClr val="231F20"/>
                </a:solidFill>
                <a:latin typeface="Arial"/>
                <a:cs typeface="Arial"/>
              </a:rPr>
              <a:t>08</a:t>
            </a:r>
            <a:endParaRPr sz="600">
              <a:latin typeface="Arial"/>
              <a:cs typeface="Arial"/>
            </a:endParaRPr>
          </a:p>
        </p:txBody>
      </p:sp>
      <p:sp>
        <p:nvSpPr>
          <p:cNvPr id="128" name="object 128"/>
          <p:cNvSpPr txBox="1"/>
          <p:nvPr/>
        </p:nvSpPr>
        <p:spPr>
          <a:xfrm>
            <a:off x="6394072" y="10456164"/>
            <a:ext cx="640080" cy="1168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">
                <a:solidFill>
                  <a:srgbClr val="231F20"/>
                </a:solidFill>
                <a:latin typeface="Arial"/>
                <a:cs typeface="Arial"/>
              </a:rPr>
              <a:t>Schneider</a:t>
            </a:r>
            <a:r>
              <a:rPr dirty="0" sz="600" spc="-6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600">
                <a:solidFill>
                  <a:srgbClr val="231F20"/>
                </a:solidFill>
                <a:latin typeface="Arial"/>
                <a:cs typeface="Arial"/>
              </a:rPr>
              <a:t>Electric</a:t>
            </a:r>
            <a:endParaRPr sz="600">
              <a:latin typeface="Arial"/>
              <a:cs typeface="Arial"/>
            </a:endParaRPr>
          </a:p>
        </p:txBody>
      </p:sp>
      <p:sp>
        <p:nvSpPr>
          <p:cNvPr id="129" name="object 129"/>
          <p:cNvSpPr/>
          <p:nvPr/>
        </p:nvSpPr>
        <p:spPr>
          <a:xfrm>
            <a:off x="3641067" y="10508992"/>
            <a:ext cx="113884" cy="118075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0" name="object 130"/>
          <p:cNvSpPr/>
          <p:nvPr/>
        </p:nvSpPr>
        <p:spPr>
          <a:xfrm>
            <a:off x="3554924" y="10441380"/>
            <a:ext cx="450037" cy="182499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1" name="object 131"/>
          <p:cNvSpPr/>
          <p:nvPr/>
        </p:nvSpPr>
        <p:spPr>
          <a:xfrm>
            <a:off x="3632546" y="10532262"/>
            <a:ext cx="108064" cy="95602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2" name="object 132"/>
          <p:cNvSpPr/>
          <p:nvPr/>
        </p:nvSpPr>
        <p:spPr>
          <a:xfrm>
            <a:off x="3649733" y="10532261"/>
            <a:ext cx="88895" cy="71589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325745" y="0"/>
            <a:ext cx="230504" cy="2926080"/>
          </a:xfrm>
          <a:custGeom>
            <a:avLst/>
            <a:gdLst/>
            <a:ahLst/>
            <a:cxnLst/>
            <a:rect l="l" t="t" r="r" b="b"/>
            <a:pathLst>
              <a:path w="230504" h="2926080">
                <a:moveTo>
                  <a:pt x="0" y="2925825"/>
                </a:moveTo>
                <a:lnTo>
                  <a:pt x="230250" y="2925825"/>
                </a:lnTo>
                <a:lnTo>
                  <a:pt x="230250" y="0"/>
                </a:lnTo>
                <a:lnTo>
                  <a:pt x="0" y="0"/>
                </a:lnTo>
                <a:lnTo>
                  <a:pt x="0" y="2925825"/>
                </a:lnTo>
                <a:close/>
              </a:path>
            </a:pathLst>
          </a:custGeom>
          <a:solidFill>
            <a:srgbClr val="009D5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7325745" y="3322065"/>
            <a:ext cx="230504" cy="7371080"/>
          </a:xfrm>
          <a:custGeom>
            <a:avLst/>
            <a:gdLst/>
            <a:ahLst/>
            <a:cxnLst/>
            <a:rect l="l" t="t" r="r" b="b"/>
            <a:pathLst>
              <a:path w="230504" h="7371080">
                <a:moveTo>
                  <a:pt x="0" y="7370829"/>
                </a:moveTo>
                <a:lnTo>
                  <a:pt x="230250" y="7370829"/>
                </a:lnTo>
                <a:lnTo>
                  <a:pt x="230250" y="0"/>
                </a:lnTo>
                <a:lnTo>
                  <a:pt x="0" y="0"/>
                </a:lnTo>
                <a:lnTo>
                  <a:pt x="0" y="7370829"/>
                </a:lnTo>
                <a:close/>
              </a:path>
            </a:pathLst>
          </a:custGeom>
          <a:solidFill>
            <a:srgbClr val="009D5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0" y="1338389"/>
            <a:ext cx="7019925" cy="0"/>
          </a:xfrm>
          <a:custGeom>
            <a:avLst/>
            <a:gdLst/>
            <a:ahLst/>
            <a:cxnLst/>
            <a:rect l="l" t="t" r="r" b="b"/>
            <a:pathLst>
              <a:path w="7019925" h="0">
                <a:moveTo>
                  <a:pt x="0" y="0"/>
                </a:moveTo>
                <a:lnTo>
                  <a:pt x="7019674" y="0"/>
                </a:lnTo>
              </a:path>
            </a:pathLst>
          </a:custGeom>
          <a:ln w="10286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0" y="10409999"/>
            <a:ext cx="7020559" cy="0"/>
          </a:xfrm>
          <a:custGeom>
            <a:avLst/>
            <a:gdLst/>
            <a:ahLst/>
            <a:cxnLst/>
            <a:rect l="l" t="t" r="r" b="b"/>
            <a:pathLst>
              <a:path w="7020559" h="0">
                <a:moveTo>
                  <a:pt x="0" y="0"/>
                </a:moveTo>
                <a:lnTo>
                  <a:pt x="7020436" y="0"/>
                </a:lnTo>
              </a:path>
            </a:pathLst>
          </a:custGeom>
          <a:ln w="10287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539626" y="8041322"/>
            <a:ext cx="6480810" cy="0"/>
          </a:xfrm>
          <a:custGeom>
            <a:avLst/>
            <a:gdLst/>
            <a:ahLst/>
            <a:cxnLst/>
            <a:rect l="l" t="t" r="r" b="b"/>
            <a:pathLst>
              <a:path w="6480809" h="0">
                <a:moveTo>
                  <a:pt x="0" y="0"/>
                </a:moveTo>
                <a:lnTo>
                  <a:pt x="6480810" y="0"/>
                </a:lnTo>
              </a:path>
            </a:pathLst>
          </a:custGeom>
          <a:ln w="25526">
            <a:solidFill>
              <a:srgbClr val="009D5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539626" y="5604065"/>
            <a:ext cx="2484120" cy="0"/>
          </a:xfrm>
          <a:custGeom>
            <a:avLst/>
            <a:gdLst/>
            <a:ahLst/>
            <a:cxnLst/>
            <a:rect l="l" t="t" r="r" b="b"/>
            <a:pathLst>
              <a:path w="2484120" h="0">
                <a:moveTo>
                  <a:pt x="0" y="0"/>
                </a:moveTo>
                <a:lnTo>
                  <a:pt x="2484120" y="0"/>
                </a:lnTo>
              </a:path>
            </a:pathLst>
          </a:custGeom>
          <a:ln w="25526">
            <a:solidFill>
              <a:srgbClr val="009D5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1626708" y="8802077"/>
            <a:ext cx="443865" cy="0"/>
          </a:xfrm>
          <a:custGeom>
            <a:avLst/>
            <a:gdLst/>
            <a:ahLst/>
            <a:cxnLst/>
            <a:rect l="l" t="t" r="r" b="b"/>
            <a:pathLst>
              <a:path w="443864" h="0">
                <a:moveTo>
                  <a:pt x="0" y="0"/>
                </a:moveTo>
                <a:lnTo>
                  <a:pt x="443649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1189422" y="8802077"/>
            <a:ext cx="224790" cy="0"/>
          </a:xfrm>
          <a:custGeom>
            <a:avLst/>
            <a:gdLst/>
            <a:ahLst/>
            <a:cxnLst/>
            <a:rect l="l" t="t" r="r" b="b"/>
            <a:pathLst>
              <a:path w="224790" h="0">
                <a:moveTo>
                  <a:pt x="0" y="0"/>
                </a:moveTo>
                <a:lnTo>
                  <a:pt x="224497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1626708" y="8902903"/>
            <a:ext cx="443865" cy="0"/>
          </a:xfrm>
          <a:custGeom>
            <a:avLst/>
            <a:gdLst/>
            <a:ahLst/>
            <a:cxnLst/>
            <a:rect l="l" t="t" r="r" b="b"/>
            <a:pathLst>
              <a:path w="443864" h="0">
                <a:moveTo>
                  <a:pt x="0" y="0"/>
                </a:moveTo>
                <a:lnTo>
                  <a:pt x="443649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1189422" y="8902903"/>
            <a:ext cx="224790" cy="0"/>
          </a:xfrm>
          <a:custGeom>
            <a:avLst/>
            <a:gdLst/>
            <a:ahLst/>
            <a:cxnLst/>
            <a:rect l="l" t="t" r="r" b="b"/>
            <a:pathLst>
              <a:path w="224790" h="0">
                <a:moveTo>
                  <a:pt x="0" y="0"/>
                </a:moveTo>
                <a:lnTo>
                  <a:pt x="224497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3625917" y="9727272"/>
            <a:ext cx="55880" cy="0"/>
          </a:xfrm>
          <a:custGeom>
            <a:avLst/>
            <a:gdLst/>
            <a:ahLst/>
            <a:cxnLst/>
            <a:rect l="l" t="t" r="r" b="b"/>
            <a:pathLst>
              <a:path w="55879" h="0">
                <a:moveTo>
                  <a:pt x="0" y="0"/>
                </a:moveTo>
                <a:lnTo>
                  <a:pt x="55651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3642922" y="9751720"/>
            <a:ext cx="22225" cy="0"/>
          </a:xfrm>
          <a:custGeom>
            <a:avLst/>
            <a:gdLst/>
            <a:ahLst/>
            <a:cxnLst/>
            <a:rect l="l" t="t" r="r" b="b"/>
            <a:pathLst>
              <a:path w="22225" h="0">
                <a:moveTo>
                  <a:pt x="0" y="0"/>
                </a:moveTo>
                <a:lnTo>
                  <a:pt x="21628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5186099" y="8696832"/>
            <a:ext cx="224790" cy="0"/>
          </a:xfrm>
          <a:custGeom>
            <a:avLst/>
            <a:gdLst/>
            <a:ahLst/>
            <a:cxnLst/>
            <a:rect l="l" t="t" r="r" b="b"/>
            <a:pathLst>
              <a:path w="224789" h="0">
                <a:moveTo>
                  <a:pt x="0" y="0"/>
                </a:moveTo>
                <a:lnTo>
                  <a:pt x="224497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5623386" y="8799893"/>
            <a:ext cx="443865" cy="0"/>
          </a:xfrm>
          <a:custGeom>
            <a:avLst/>
            <a:gdLst/>
            <a:ahLst/>
            <a:cxnLst/>
            <a:rect l="l" t="t" r="r" b="b"/>
            <a:pathLst>
              <a:path w="443864" h="0">
                <a:moveTo>
                  <a:pt x="0" y="0"/>
                </a:moveTo>
                <a:lnTo>
                  <a:pt x="443661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5186099" y="8799893"/>
            <a:ext cx="224790" cy="0"/>
          </a:xfrm>
          <a:custGeom>
            <a:avLst/>
            <a:gdLst/>
            <a:ahLst/>
            <a:cxnLst/>
            <a:rect l="l" t="t" r="r" b="b"/>
            <a:pathLst>
              <a:path w="224789" h="0">
                <a:moveTo>
                  <a:pt x="0" y="0"/>
                </a:moveTo>
                <a:lnTo>
                  <a:pt x="224497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539626" y="10143299"/>
            <a:ext cx="6480810" cy="0"/>
          </a:xfrm>
          <a:custGeom>
            <a:avLst/>
            <a:gdLst/>
            <a:ahLst/>
            <a:cxnLst/>
            <a:rect l="l" t="t" r="r" b="b"/>
            <a:pathLst>
              <a:path w="6480809" h="0">
                <a:moveTo>
                  <a:pt x="0" y="0"/>
                </a:moveTo>
                <a:lnTo>
                  <a:pt x="6480810" y="0"/>
                </a:lnTo>
              </a:path>
            </a:pathLst>
          </a:custGeom>
          <a:ln w="25526">
            <a:solidFill>
              <a:srgbClr val="009D5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 txBox="1"/>
          <p:nvPr/>
        </p:nvSpPr>
        <p:spPr>
          <a:xfrm>
            <a:off x="528069" y="237870"/>
            <a:ext cx="2091055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-15" b="1">
                <a:solidFill>
                  <a:srgbClr val="009D57"/>
                </a:solidFill>
                <a:latin typeface="Arial"/>
                <a:cs typeface="Arial"/>
              </a:rPr>
              <a:t>F </a:t>
            </a:r>
            <a:r>
              <a:rPr dirty="0" sz="800" spc="55" b="1">
                <a:solidFill>
                  <a:srgbClr val="009D57"/>
                </a:solidFill>
                <a:latin typeface="Arial"/>
                <a:cs typeface="Arial"/>
              </a:rPr>
              <a:t>- </a:t>
            </a:r>
            <a:r>
              <a:rPr dirty="0" sz="800" b="1">
                <a:solidFill>
                  <a:srgbClr val="009D57"/>
                </a:solidFill>
                <a:latin typeface="Arial"/>
                <a:cs typeface="Arial"/>
              </a:rPr>
              <a:t>Protección contra descargas</a:t>
            </a:r>
            <a:r>
              <a:rPr dirty="0" sz="800" spc="-40" b="1">
                <a:solidFill>
                  <a:srgbClr val="009D57"/>
                </a:solidFill>
                <a:latin typeface="Arial"/>
                <a:cs typeface="Arial"/>
              </a:rPr>
              <a:t> </a:t>
            </a:r>
            <a:r>
              <a:rPr dirty="0" sz="800" b="1">
                <a:solidFill>
                  <a:srgbClr val="009D57"/>
                </a:solidFill>
                <a:latin typeface="Arial"/>
                <a:cs typeface="Arial"/>
              </a:rPr>
              <a:t>eléctricas</a:t>
            </a:r>
            <a:endParaRPr sz="8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3191259" y="212597"/>
            <a:ext cx="3754120" cy="574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800" spc="-5" b="1">
                <a:solidFill>
                  <a:srgbClr val="231F20"/>
                </a:solidFill>
                <a:latin typeface="Arial"/>
                <a:cs typeface="Arial"/>
              </a:rPr>
              <a:t>4 </a:t>
            </a:r>
            <a:r>
              <a:rPr dirty="0" sz="1800" b="1">
                <a:solidFill>
                  <a:srgbClr val="231F20"/>
                </a:solidFill>
                <a:latin typeface="Arial"/>
                <a:cs typeface="Arial"/>
              </a:rPr>
              <a:t>Protección </a:t>
            </a:r>
            <a:r>
              <a:rPr dirty="0" sz="1800" spc="15" b="1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1800" spc="5" b="1">
                <a:solidFill>
                  <a:srgbClr val="231F20"/>
                </a:solidFill>
                <a:latin typeface="Arial"/>
                <a:cs typeface="Arial"/>
              </a:rPr>
              <a:t>materiales</a:t>
            </a:r>
            <a:r>
              <a:rPr dirty="0" sz="1800" spc="-3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800" spc="-5" b="1">
                <a:solidFill>
                  <a:srgbClr val="231F20"/>
                </a:solidFill>
                <a:latin typeface="Arial"/>
                <a:cs typeface="Arial"/>
              </a:rPr>
              <a:t>debido  </a:t>
            </a:r>
            <a:r>
              <a:rPr dirty="0" sz="1800" spc="30" b="1">
                <a:solidFill>
                  <a:srgbClr val="231F20"/>
                </a:solidFill>
                <a:latin typeface="Arial"/>
                <a:cs typeface="Arial"/>
              </a:rPr>
              <a:t>a </a:t>
            </a:r>
            <a:r>
              <a:rPr dirty="0" sz="1800" spc="10" b="1">
                <a:solidFill>
                  <a:srgbClr val="231F20"/>
                </a:solidFill>
                <a:latin typeface="Arial"/>
                <a:cs typeface="Arial"/>
              </a:rPr>
              <a:t>defectos </a:t>
            </a:r>
            <a:r>
              <a:rPr dirty="0" sz="1800" spc="15" b="1">
                <a:solidFill>
                  <a:srgbClr val="231F20"/>
                </a:solidFill>
                <a:latin typeface="Arial"/>
                <a:cs typeface="Arial"/>
              </a:rPr>
              <a:t>de</a:t>
            </a:r>
            <a:r>
              <a:rPr dirty="0" sz="1800" spc="-6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800" spc="-5" b="1">
                <a:solidFill>
                  <a:srgbClr val="231F20"/>
                </a:solidFill>
                <a:latin typeface="Arial"/>
                <a:cs typeface="Arial"/>
              </a:rPr>
              <a:t>aislamiento</a:t>
            </a:r>
            <a:endParaRPr sz="18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539499" y="2690240"/>
            <a:ext cx="2484120" cy="856615"/>
          </a:xfrm>
          <a:prstGeom prst="rect">
            <a:avLst/>
          </a:prstGeom>
          <a:solidFill>
            <a:srgbClr val="C8E4D3"/>
          </a:solidFill>
        </p:spPr>
        <p:txBody>
          <a:bodyPr wrap="square" lIns="0" tIns="14605" rIns="0" bIns="0" rtlCol="0" vert="horz">
            <a:spAutoFit/>
          </a:bodyPr>
          <a:lstStyle/>
          <a:p>
            <a:pPr marL="40005" marR="46355" indent="635">
              <a:lnSpc>
                <a:spcPct val="100000"/>
              </a:lnSpc>
              <a:spcBef>
                <a:spcPts val="115"/>
              </a:spcBef>
            </a:pPr>
            <a:r>
              <a:rPr dirty="0" sz="900" spc="-5" i="1">
                <a:solidFill>
                  <a:srgbClr val="231F20"/>
                </a:solidFill>
                <a:latin typeface="Arial"/>
                <a:cs typeface="Arial"/>
              </a:rPr>
              <a:t>Los </a:t>
            </a:r>
            <a:r>
              <a:rPr dirty="0" sz="900" spc="-25" i="1">
                <a:solidFill>
                  <a:srgbClr val="231F20"/>
                </a:solidFill>
                <a:latin typeface="Arial"/>
                <a:cs typeface="Arial"/>
              </a:rPr>
              <a:t>DDR </a:t>
            </a:r>
            <a:r>
              <a:rPr dirty="0" sz="900" spc="-5" i="1">
                <a:solidFill>
                  <a:srgbClr val="231F20"/>
                </a:solidFill>
                <a:latin typeface="Arial"/>
                <a:cs typeface="Arial"/>
              </a:rPr>
              <a:t>son </a:t>
            </a:r>
            <a:r>
              <a:rPr dirty="0" sz="900" spc="5" i="1">
                <a:solidFill>
                  <a:srgbClr val="231F20"/>
                </a:solidFill>
                <a:latin typeface="Arial"/>
                <a:cs typeface="Arial"/>
              </a:rPr>
              <a:t>dispositivos </a:t>
            </a:r>
            <a:r>
              <a:rPr dirty="0" sz="900" i="1">
                <a:solidFill>
                  <a:srgbClr val="231F20"/>
                </a:solidFill>
                <a:latin typeface="Arial"/>
                <a:cs typeface="Arial"/>
              </a:rPr>
              <a:t>muy </a:t>
            </a:r>
            <a:r>
              <a:rPr dirty="0" sz="900" spc="-5" i="1">
                <a:solidFill>
                  <a:srgbClr val="231F20"/>
                </a:solidFill>
                <a:latin typeface="Arial"/>
                <a:cs typeface="Arial"/>
              </a:rPr>
              <a:t>eficaces </a:t>
            </a:r>
            <a:r>
              <a:rPr dirty="0" sz="900" spc="-10" i="1">
                <a:solidFill>
                  <a:srgbClr val="231F20"/>
                </a:solidFill>
                <a:latin typeface="Arial"/>
                <a:cs typeface="Arial"/>
              </a:rPr>
              <a:t>para  </a:t>
            </a:r>
            <a:r>
              <a:rPr dirty="0" sz="900" i="1">
                <a:solidFill>
                  <a:srgbClr val="231F20"/>
                </a:solidFill>
                <a:latin typeface="Arial"/>
                <a:cs typeface="Arial"/>
              </a:rPr>
              <a:t>ofrecer </a:t>
            </a:r>
            <a:r>
              <a:rPr dirty="0" sz="900" spc="10" i="1">
                <a:solidFill>
                  <a:srgbClr val="231F20"/>
                </a:solidFill>
                <a:latin typeface="Arial"/>
                <a:cs typeface="Arial"/>
              </a:rPr>
              <a:t>protección </a:t>
            </a:r>
            <a:r>
              <a:rPr dirty="0" sz="900" spc="5" i="1">
                <a:solidFill>
                  <a:srgbClr val="231F20"/>
                </a:solidFill>
                <a:latin typeface="Arial"/>
                <a:cs typeface="Arial"/>
              </a:rPr>
              <a:t>contra </a:t>
            </a:r>
            <a:r>
              <a:rPr dirty="0" sz="900" spc="-10" i="1">
                <a:solidFill>
                  <a:srgbClr val="231F20"/>
                </a:solidFill>
                <a:latin typeface="Arial"/>
                <a:cs typeface="Arial"/>
              </a:rPr>
              <a:t>el </a:t>
            </a:r>
            <a:r>
              <a:rPr dirty="0" sz="900" spc="-5" i="1">
                <a:solidFill>
                  <a:srgbClr val="231F20"/>
                </a:solidFill>
                <a:latin typeface="Arial"/>
                <a:cs typeface="Arial"/>
              </a:rPr>
              <a:t>riesgo </a:t>
            </a:r>
            <a:r>
              <a:rPr dirty="0" sz="900" spc="5" i="1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900" spc="10" i="1">
                <a:solidFill>
                  <a:srgbClr val="231F20"/>
                </a:solidFill>
                <a:latin typeface="Arial"/>
                <a:cs typeface="Arial"/>
              </a:rPr>
              <a:t>defectos  </a:t>
            </a:r>
            <a:r>
              <a:rPr dirty="0" sz="900" spc="5" i="1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900" spc="-5" i="1">
                <a:solidFill>
                  <a:srgbClr val="231F20"/>
                </a:solidFill>
                <a:latin typeface="Arial"/>
                <a:cs typeface="Arial"/>
              </a:rPr>
              <a:t>aislamiento, </a:t>
            </a:r>
            <a:r>
              <a:rPr dirty="0" sz="900" spc="-30" i="1">
                <a:solidFill>
                  <a:srgbClr val="231F20"/>
                </a:solidFill>
                <a:latin typeface="Arial"/>
                <a:cs typeface="Arial"/>
              </a:rPr>
              <a:t>ya </a:t>
            </a:r>
            <a:r>
              <a:rPr dirty="0" sz="900" spc="5" i="1">
                <a:solidFill>
                  <a:srgbClr val="231F20"/>
                </a:solidFill>
                <a:latin typeface="Arial"/>
                <a:cs typeface="Arial"/>
              </a:rPr>
              <a:t>que pueden detectar  </a:t>
            </a:r>
            <a:r>
              <a:rPr dirty="0" sz="900" i="1">
                <a:solidFill>
                  <a:srgbClr val="231F20"/>
                </a:solidFill>
                <a:latin typeface="Arial"/>
                <a:cs typeface="Arial"/>
              </a:rPr>
              <a:t>corrientes </a:t>
            </a:r>
            <a:r>
              <a:rPr dirty="0" sz="900" spc="5" i="1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900" spc="-5" i="1">
                <a:solidFill>
                  <a:srgbClr val="231F20"/>
                </a:solidFill>
                <a:latin typeface="Arial"/>
                <a:cs typeface="Arial"/>
              </a:rPr>
              <a:t>fuga </a:t>
            </a:r>
            <a:r>
              <a:rPr dirty="0" sz="900" spc="-25" i="1">
                <a:solidFill>
                  <a:srgbClr val="231F20"/>
                </a:solidFill>
                <a:latin typeface="Arial"/>
                <a:cs typeface="Arial"/>
              </a:rPr>
              <a:t>(ej. </a:t>
            </a:r>
            <a:r>
              <a:rPr dirty="0" sz="900" spc="-5" i="1">
                <a:solidFill>
                  <a:srgbClr val="231F20"/>
                </a:solidFill>
                <a:latin typeface="Arial"/>
                <a:cs typeface="Arial"/>
              </a:rPr>
              <a:t>300 </a:t>
            </a:r>
            <a:r>
              <a:rPr dirty="0" sz="900" spc="-20" i="1">
                <a:solidFill>
                  <a:srgbClr val="231F20"/>
                </a:solidFill>
                <a:latin typeface="Arial"/>
                <a:cs typeface="Arial"/>
              </a:rPr>
              <a:t>mA) </a:t>
            </a:r>
            <a:r>
              <a:rPr dirty="0" sz="900" spc="5" i="1">
                <a:solidFill>
                  <a:srgbClr val="231F20"/>
                </a:solidFill>
                <a:latin typeface="Arial"/>
                <a:cs typeface="Arial"/>
              </a:rPr>
              <a:t>que </a:t>
            </a:r>
            <a:r>
              <a:rPr dirty="0" sz="900" spc="-5" i="1">
                <a:solidFill>
                  <a:srgbClr val="231F20"/>
                </a:solidFill>
                <a:latin typeface="Arial"/>
                <a:cs typeface="Arial"/>
              </a:rPr>
              <a:t>son  demasiado </a:t>
            </a:r>
            <a:r>
              <a:rPr dirty="0" sz="900" spc="-15" i="1">
                <a:solidFill>
                  <a:srgbClr val="231F20"/>
                </a:solidFill>
                <a:latin typeface="Arial"/>
                <a:cs typeface="Arial"/>
              </a:rPr>
              <a:t>bajas </a:t>
            </a:r>
            <a:r>
              <a:rPr dirty="0" sz="900" spc="-10" i="1">
                <a:solidFill>
                  <a:srgbClr val="231F20"/>
                </a:solidFill>
                <a:latin typeface="Arial"/>
                <a:cs typeface="Arial"/>
              </a:rPr>
              <a:t>para </a:t>
            </a:r>
            <a:r>
              <a:rPr dirty="0" sz="900" spc="-20" i="1">
                <a:solidFill>
                  <a:srgbClr val="231F20"/>
                </a:solidFill>
                <a:latin typeface="Arial"/>
                <a:cs typeface="Arial"/>
              </a:rPr>
              <a:t>las </a:t>
            </a:r>
            <a:r>
              <a:rPr dirty="0" sz="900" spc="-5" i="1">
                <a:solidFill>
                  <a:srgbClr val="231F20"/>
                </a:solidFill>
                <a:latin typeface="Arial"/>
                <a:cs typeface="Arial"/>
              </a:rPr>
              <a:t>demás </a:t>
            </a:r>
            <a:r>
              <a:rPr dirty="0" sz="900" spc="5" i="1">
                <a:solidFill>
                  <a:srgbClr val="231F20"/>
                </a:solidFill>
                <a:latin typeface="Arial"/>
                <a:cs typeface="Arial"/>
              </a:rPr>
              <a:t>protecciones  pero </a:t>
            </a:r>
            <a:r>
              <a:rPr dirty="0" sz="900" i="1">
                <a:solidFill>
                  <a:srgbClr val="231F20"/>
                </a:solidFill>
                <a:latin typeface="Arial"/>
                <a:cs typeface="Arial"/>
              </a:rPr>
              <a:t>suficientes </a:t>
            </a:r>
            <a:r>
              <a:rPr dirty="0" sz="900" spc="-10" i="1">
                <a:solidFill>
                  <a:srgbClr val="231F20"/>
                </a:solidFill>
                <a:latin typeface="Arial"/>
                <a:cs typeface="Arial"/>
              </a:rPr>
              <a:t>para </a:t>
            </a:r>
            <a:r>
              <a:rPr dirty="0" sz="900" spc="5" i="1">
                <a:solidFill>
                  <a:srgbClr val="231F20"/>
                </a:solidFill>
                <a:latin typeface="Arial"/>
                <a:cs typeface="Arial"/>
              </a:rPr>
              <a:t>provocar </a:t>
            </a:r>
            <a:r>
              <a:rPr dirty="0" sz="900" spc="-5" i="1">
                <a:solidFill>
                  <a:srgbClr val="231F20"/>
                </a:solidFill>
                <a:latin typeface="Arial"/>
                <a:cs typeface="Arial"/>
              </a:rPr>
              <a:t>un</a:t>
            </a:r>
            <a:r>
              <a:rPr dirty="0" sz="900" spc="-15" i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00" spc="5" i="1">
                <a:solidFill>
                  <a:srgbClr val="231F20"/>
                </a:solidFill>
                <a:latin typeface="Arial"/>
                <a:cs typeface="Arial"/>
              </a:rPr>
              <a:t>incendio.</a:t>
            </a:r>
            <a:endParaRPr sz="900">
              <a:latin typeface="Arial"/>
              <a:cs typeface="Arial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1125693" y="5869550"/>
            <a:ext cx="1686631" cy="122287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 txBox="1"/>
          <p:nvPr/>
        </p:nvSpPr>
        <p:spPr>
          <a:xfrm>
            <a:off x="754002" y="5902380"/>
            <a:ext cx="712470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Inicio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de</a:t>
            </a:r>
            <a:r>
              <a:rPr dirty="0" sz="700" spc="-7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incendio</a:t>
            </a:r>
            <a:endParaRPr sz="70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717934" y="6879109"/>
            <a:ext cx="2097405" cy="84455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r" marR="97155">
              <a:lnSpc>
                <a:spcPct val="100000"/>
              </a:lnSpc>
              <a:spcBef>
                <a:spcPts val="100"/>
              </a:spcBef>
            </a:pPr>
            <a:r>
              <a:rPr dirty="0" sz="800" i="1">
                <a:solidFill>
                  <a:srgbClr val="231F20"/>
                </a:solidFill>
                <a:latin typeface="Times New Roman"/>
                <a:cs typeface="Times New Roman"/>
              </a:rPr>
              <a:t>I</a:t>
            </a:r>
            <a:r>
              <a:rPr dirty="0" baseline="-16666" sz="750">
                <a:solidFill>
                  <a:srgbClr val="231F20"/>
                </a:solidFill>
                <a:latin typeface="Arial"/>
                <a:cs typeface="Arial"/>
              </a:rPr>
              <a:t>d 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&lt;&lt;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300</a:t>
            </a:r>
            <a:r>
              <a:rPr dirty="0" sz="700" spc="-4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mA</a:t>
            </a:r>
            <a:endParaRPr sz="700">
              <a:latin typeface="Arial"/>
              <a:cs typeface="Arial"/>
            </a:endParaRPr>
          </a:p>
          <a:p>
            <a:pPr marL="1305560">
              <a:lnSpc>
                <a:spcPct val="100000"/>
              </a:lnSpc>
              <a:spcBef>
                <a:spcPts val="695"/>
              </a:spcBef>
            </a:pPr>
            <a:r>
              <a:rPr dirty="0" sz="700" spc="-15">
                <a:solidFill>
                  <a:srgbClr val="231F20"/>
                </a:solidFill>
                <a:latin typeface="Arial"/>
                <a:cs typeface="Arial"/>
              </a:rPr>
              <a:t>Polvo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húmedo</a:t>
            </a:r>
            <a:endParaRPr sz="700">
              <a:latin typeface="Arial"/>
              <a:cs typeface="Arial"/>
            </a:endParaRPr>
          </a:p>
          <a:p>
            <a:pPr marL="38100" marR="30480">
              <a:lnSpc>
                <a:spcPct val="100000"/>
              </a:lnSpc>
              <a:spcBef>
                <a:spcPts val="590"/>
              </a:spcBef>
            </a:pP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Algunas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pruebas han demostrado que una  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corriente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fuga muy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baja 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(unos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pocos 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mA)</a:t>
            </a:r>
            <a:r>
              <a:rPr dirty="0" sz="700" spc="-7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puede  evolucionar 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y, a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partir de 300 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mA,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provocar 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fuego 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en entornos húmedos 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y con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polvo.</a:t>
            </a:r>
            <a:endParaRPr sz="70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526952" y="7843862"/>
            <a:ext cx="1838325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 spc="-10" b="1" i="1">
                <a:solidFill>
                  <a:srgbClr val="009D57"/>
                </a:solidFill>
                <a:latin typeface="Arial"/>
                <a:cs typeface="Arial"/>
              </a:rPr>
              <a:t>Fig. </a:t>
            </a:r>
            <a:r>
              <a:rPr dirty="0" sz="700" spc="-15" b="1" i="1">
                <a:solidFill>
                  <a:srgbClr val="009D57"/>
                </a:solidFill>
                <a:latin typeface="Arial"/>
                <a:cs typeface="Arial"/>
              </a:rPr>
              <a:t>F26: </a:t>
            </a:r>
            <a:r>
              <a:rPr dirty="0" sz="700" spc="-5" i="1">
                <a:solidFill>
                  <a:srgbClr val="231F20"/>
                </a:solidFill>
                <a:latin typeface="Arial"/>
                <a:cs typeface="Arial"/>
              </a:rPr>
              <a:t>Origen </a:t>
            </a:r>
            <a:r>
              <a:rPr dirty="0" sz="700" spc="5" i="1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700" i="1">
                <a:solidFill>
                  <a:srgbClr val="231F20"/>
                </a:solidFill>
                <a:latin typeface="Arial"/>
                <a:cs typeface="Arial"/>
              </a:rPr>
              <a:t>incendios </a:t>
            </a:r>
            <a:r>
              <a:rPr dirty="0" sz="700" spc="-10" i="1">
                <a:solidFill>
                  <a:srgbClr val="231F20"/>
                </a:solidFill>
                <a:latin typeface="Arial"/>
                <a:cs typeface="Arial"/>
              </a:rPr>
              <a:t>en </a:t>
            </a:r>
            <a:r>
              <a:rPr dirty="0" sz="700" spc="-5" i="1">
                <a:solidFill>
                  <a:srgbClr val="231F20"/>
                </a:solidFill>
                <a:latin typeface="Arial"/>
                <a:cs typeface="Arial"/>
              </a:rPr>
              <a:t>los</a:t>
            </a:r>
            <a:r>
              <a:rPr dirty="0" sz="700" spc="25" i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 spc="5" i="1">
                <a:solidFill>
                  <a:srgbClr val="231F20"/>
                </a:solidFill>
                <a:latin typeface="Arial"/>
                <a:cs typeface="Arial"/>
              </a:rPr>
              <a:t>edificios.</a:t>
            </a:r>
            <a:endParaRPr sz="700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3191996" y="1408302"/>
            <a:ext cx="3763645" cy="6350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Las normas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consideran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elevados los daños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(principalmente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fuego)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bienes  debidos al aislamiento.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Por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tanto,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en las ubicaciones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alto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riesgo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incendio,  deben utilizarse dispositivos 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corriente residual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300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mA. Para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las demás  ubicaciones, algunas normas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basan en la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técnica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denominada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“protección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 defectos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a tierra” (GFP).</a:t>
            </a:r>
            <a:endParaRPr sz="800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3191259" y="2149220"/>
            <a:ext cx="3839845" cy="3097530"/>
          </a:xfrm>
          <a:prstGeom prst="rect">
            <a:avLst/>
          </a:prstGeom>
        </p:spPr>
        <p:txBody>
          <a:bodyPr wrap="square" lIns="0" tIns="22860" rIns="0" bIns="0" rtlCol="0" vert="horz">
            <a:spAutoFit/>
          </a:bodyPr>
          <a:lstStyle/>
          <a:p>
            <a:pPr marL="12700" marR="672465">
              <a:lnSpc>
                <a:spcPts val="1400"/>
              </a:lnSpc>
              <a:spcBef>
                <a:spcPts val="180"/>
              </a:spcBef>
            </a:pPr>
            <a:r>
              <a:rPr dirty="0" sz="1200" spc="-5" b="1">
                <a:solidFill>
                  <a:srgbClr val="231F20"/>
                </a:solidFill>
                <a:latin typeface="Arial"/>
                <a:cs typeface="Arial"/>
              </a:rPr>
              <a:t>4.1 </a:t>
            </a:r>
            <a:r>
              <a:rPr dirty="0" sz="1200" spc="10" b="1">
                <a:solidFill>
                  <a:srgbClr val="231F20"/>
                </a:solidFill>
                <a:latin typeface="Arial"/>
                <a:cs typeface="Arial"/>
              </a:rPr>
              <a:t>Medidas de </a:t>
            </a:r>
            <a:r>
              <a:rPr dirty="0" sz="1200" b="1">
                <a:solidFill>
                  <a:srgbClr val="231F20"/>
                </a:solidFill>
                <a:latin typeface="Arial"/>
                <a:cs typeface="Arial"/>
              </a:rPr>
              <a:t>protección </a:t>
            </a:r>
            <a:r>
              <a:rPr dirty="0" sz="1200" spc="5" b="1">
                <a:solidFill>
                  <a:srgbClr val="231F20"/>
                </a:solidFill>
                <a:latin typeface="Arial"/>
                <a:cs typeface="Arial"/>
              </a:rPr>
              <a:t>contra </a:t>
            </a:r>
            <a:r>
              <a:rPr dirty="0" sz="1200" spc="-5" b="1">
                <a:solidFill>
                  <a:srgbClr val="231F20"/>
                </a:solidFill>
                <a:latin typeface="Arial"/>
                <a:cs typeface="Arial"/>
              </a:rPr>
              <a:t>el</a:t>
            </a:r>
            <a:r>
              <a:rPr dirty="0" sz="1200" spc="-1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200" spc="-5" b="1">
                <a:solidFill>
                  <a:srgbClr val="231F20"/>
                </a:solidFill>
                <a:latin typeface="Arial"/>
                <a:cs typeface="Arial"/>
              </a:rPr>
              <a:t>riesgo  </a:t>
            </a:r>
            <a:r>
              <a:rPr dirty="0" sz="1200" spc="10" b="1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1200" spc="-10" b="1">
                <a:solidFill>
                  <a:srgbClr val="231F20"/>
                </a:solidFill>
                <a:latin typeface="Arial"/>
                <a:cs typeface="Arial"/>
              </a:rPr>
              <a:t>incendios </a:t>
            </a:r>
            <a:r>
              <a:rPr dirty="0" sz="1200" b="1">
                <a:solidFill>
                  <a:srgbClr val="231F20"/>
                </a:solidFill>
                <a:latin typeface="Arial"/>
                <a:cs typeface="Arial"/>
              </a:rPr>
              <a:t>con</a:t>
            </a:r>
            <a:r>
              <a:rPr dirty="0" sz="1200" spc="-1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200" spc="15" b="1">
                <a:solidFill>
                  <a:srgbClr val="231F20"/>
                </a:solidFill>
                <a:latin typeface="Arial"/>
                <a:cs typeface="Arial"/>
              </a:rPr>
              <a:t>DDR</a:t>
            </a:r>
            <a:endParaRPr sz="1200">
              <a:latin typeface="Arial"/>
              <a:cs typeface="Arial"/>
            </a:endParaRPr>
          </a:p>
          <a:p>
            <a:pPr marL="12700" marR="126364">
              <a:lnSpc>
                <a:spcPct val="100000"/>
              </a:lnSpc>
              <a:spcBef>
                <a:spcPts val="450"/>
              </a:spcBef>
            </a:pP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Los DDR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son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dispositivos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muy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eficaces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hora de ofrecer protección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contra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el 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riesgo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incendios debidos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defectos de aislamiento.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Este tipo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corriente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 defecto es en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realidad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demasiado baja para que la detecten otros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mecanismos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 protección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(sobreintensidades, tiempo</a:t>
            </a:r>
            <a:r>
              <a:rPr dirty="0" sz="8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inverso).</a:t>
            </a:r>
            <a:endParaRPr sz="800">
              <a:latin typeface="Arial"/>
              <a:cs typeface="Arial"/>
            </a:endParaRPr>
          </a:p>
          <a:p>
            <a:pPr marL="12700" marR="35560">
              <a:lnSpc>
                <a:spcPct val="100000"/>
              </a:lnSpc>
              <a:spcBef>
                <a:spcPts val="135"/>
              </a:spcBef>
            </a:pP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Para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los esquemas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TT, IT y TN-S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en los que pueden aparecer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corrientes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fuga,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 utilización de DDR 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sensibilidad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300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mA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ofrece una buena protección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contra 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riesgo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producido por este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tipo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</a:t>
            </a:r>
            <a:r>
              <a:rPr dirty="0" sz="8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defecto.</a:t>
            </a:r>
            <a:endParaRPr sz="800">
              <a:latin typeface="Arial"/>
              <a:cs typeface="Arial"/>
            </a:endParaRPr>
          </a:p>
          <a:p>
            <a:pPr marL="12700" marR="285115">
              <a:lnSpc>
                <a:spcPct val="100000"/>
              </a:lnSpc>
              <a:spcBef>
                <a:spcPts val="145"/>
              </a:spcBef>
            </a:pP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Una investigación ha demostrado que el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coste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los incendios en los edificios  industriales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y terciarios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puede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ser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enorme.</a:t>
            </a:r>
            <a:endParaRPr sz="800">
              <a:latin typeface="Arial"/>
              <a:cs typeface="Arial"/>
            </a:endParaRPr>
          </a:p>
          <a:p>
            <a:pPr marL="12700" marR="13335">
              <a:lnSpc>
                <a:spcPct val="100000"/>
              </a:lnSpc>
              <a:spcBef>
                <a:spcPts val="140"/>
              </a:spcBef>
            </a:pP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El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análisis del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fenómeno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indica que el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riesgo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incendio debido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electricidad  está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relacionado con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sobrecalentamiento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debido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una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mala coordinación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entre la 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corriente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nominal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máxima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cable (o conductor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aislado)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y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el ajuste de la protección 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contra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sobreintensidad.</a:t>
            </a:r>
            <a:endParaRPr sz="800">
              <a:latin typeface="Arial"/>
              <a:cs typeface="Arial"/>
            </a:endParaRPr>
          </a:p>
          <a:p>
            <a:pPr marL="12700" marR="120014">
              <a:lnSpc>
                <a:spcPct val="100000"/>
              </a:lnSpc>
              <a:spcBef>
                <a:spcPts val="135"/>
              </a:spcBef>
            </a:pP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El sobrecalentamiento también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puede deberse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modificación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método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inicial  de la instalación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(incorporación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cables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en el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mismo</a:t>
            </a:r>
            <a:r>
              <a:rPr dirty="0" sz="800" spc="-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soporte).</a:t>
            </a:r>
            <a:endParaRPr sz="800">
              <a:latin typeface="Arial"/>
              <a:cs typeface="Arial"/>
            </a:endParaRPr>
          </a:p>
          <a:p>
            <a:pPr marL="12700" marR="5080">
              <a:lnSpc>
                <a:spcPct val="97000"/>
              </a:lnSpc>
              <a:spcBef>
                <a:spcPts val="170"/>
              </a:spcBef>
            </a:pP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Este sobrecalentamiento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puede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ser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el origen del arco eléctrico en entornos  húmedos.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Estos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arcos eléctricos evolucionan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cuando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impedancia de bucle de la 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corriente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defecto es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superior 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0,6 </a:t>
            </a:r>
            <a:r>
              <a:rPr dirty="0" sz="900">
                <a:solidFill>
                  <a:srgbClr val="231F20"/>
                </a:solidFill>
                <a:latin typeface="Symbol"/>
                <a:cs typeface="Symbol"/>
              </a:rPr>
              <a:t></a:t>
            </a:r>
            <a:r>
              <a:rPr dirty="0" sz="90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y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existen únicamente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cuando se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produce un  defecto de aislamiento.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Algunas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pruebas han demostrado que una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corriente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 defecto de 300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mA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puede inducir un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verdadero riesgo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</a:t>
            </a:r>
            <a:r>
              <a:rPr dirty="0" sz="800" spc="-2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incendio</a:t>
            </a:r>
            <a:endParaRPr sz="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(ver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</a:t>
            </a:r>
            <a:r>
              <a:rPr dirty="0" sz="800" spc="-5" b="1">
                <a:solidFill>
                  <a:srgbClr val="009D57"/>
                </a:solidFill>
                <a:latin typeface="Arial"/>
                <a:cs typeface="Arial"/>
              </a:rPr>
              <a:t>Figura</a:t>
            </a:r>
            <a:r>
              <a:rPr dirty="0" sz="800" spc="-10" b="1">
                <a:solidFill>
                  <a:srgbClr val="009D57"/>
                </a:solidFill>
                <a:latin typeface="Arial"/>
                <a:cs typeface="Arial"/>
              </a:rPr>
              <a:t> </a:t>
            </a:r>
            <a:r>
              <a:rPr dirty="0" sz="800" spc="-5" b="1">
                <a:solidFill>
                  <a:srgbClr val="009D57"/>
                </a:solidFill>
                <a:latin typeface="Arial"/>
                <a:cs typeface="Arial"/>
              </a:rPr>
              <a:t>F26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).</a:t>
            </a:r>
            <a:endParaRPr sz="800"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3191259" y="5298947"/>
            <a:ext cx="3837304" cy="2687955"/>
          </a:xfrm>
          <a:prstGeom prst="rect">
            <a:avLst/>
          </a:prstGeom>
        </p:spPr>
        <p:txBody>
          <a:bodyPr wrap="square" lIns="0" tIns="660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520"/>
              </a:spcBef>
            </a:pPr>
            <a:r>
              <a:rPr dirty="0" sz="1200" spc="-5" b="1">
                <a:solidFill>
                  <a:srgbClr val="231F20"/>
                </a:solidFill>
                <a:latin typeface="Arial"/>
                <a:cs typeface="Arial"/>
              </a:rPr>
              <a:t>4.2 </a:t>
            </a:r>
            <a:r>
              <a:rPr dirty="0" sz="1200" b="1">
                <a:solidFill>
                  <a:srgbClr val="231F20"/>
                </a:solidFill>
                <a:latin typeface="Arial"/>
                <a:cs typeface="Arial"/>
              </a:rPr>
              <a:t>Protección </a:t>
            </a:r>
            <a:r>
              <a:rPr dirty="0" sz="1200" spc="10" b="1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1200" spc="5" b="1">
                <a:solidFill>
                  <a:srgbClr val="231F20"/>
                </a:solidFill>
                <a:latin typeface="Arial"/>
                <a:cs typeface="Arial"/>
              </a:rPr>
              <a:t>defectos </a:t>
            </a:r>
            <a:r>
              <a:rPr dirty="0" sz="1200" spc="20" b="1">
                <a:solidFill>
                  <a:srgbClr val="231F20"/>
                </a:solidFill>
                <a:latin typeface="Arial"/>
                <a:cs typeface="Arial"/>
              </a:rPr>
              <a:t>a </a:t>
            </a:r>
            <a:r>
              <a:rPr dirty="0" sz="1200" spc="5" b="1">
                <a:solidFill>
                  <a:srgbClr val="231F20"/>
                </a:solidFill>
                <a:latin typeface="Arial"/>
                <a:cs typeface="Arial"/>
              </a:rPr>
              <a:t>tierra</a:t>
            </a:r>
            <a:r>
              <a:rPr dirty="0" sz="1200" spc="-2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200" spc="-30" b="1">
                <a:solidFill>
                  <a:srgbClr val="231F20"/>
                </a:solidFill>
                <a:latin typeface="Arial"/>
                <a:cs typeface="Arial"/>
              </a:rPr>
              <a:t>(GFP)</a:t>
            </a:r>
            <a:endParaRPr sz="12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50"/>
              </a:spcBef>
            </a:pPr>
            <a:r>
              <a:rPr dirty="0" sz="1000" b="1">
                <a:solidFill>
                  <a:srgbClr val="231F20"/>
                </a:solidFill>
                <a:latin typeface="Arial"/>
                <a:cs typeface="Arial"/>
              </a:rPr>
              <a:t>Diferentes </a:t>
            </a:r>
            <a:r>
              <a:rPr dirty="0" sz="1000" spc="-5" b="1">
                <a:solidFill>
                  <a:srgbClr val="231F20"/>
                </a:solidFill>
                <a:latin typeface="Arial"/>
                <a:cs typeface="Arial"/>
              </a:rPr>
              <a:t>tipos </a:t>
            </a:r>
            <a:r>
              <a:rPr dirty="0" sz="1000" spc="5" b="1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1000" b="1">
                <a:solidFill>
                  <a:srgbClr val="231F20"/>
                </a:solidFill>
                <a:latin typeface="Arial"/>
                <a:cs typeface="Arial"/>
              </a:rPr>
              <a:t>protección </a:t>
            </a:r>
            <a:r>
              <a:rPr dirty="0" sz="1000" spc="5" b="1">
                <a:solidFill>
                  <a:srgbClr val="231F20"/>
                </a:solidFill>
                <a:latin typeface="Arial"/>
                <a:cs typeface="Arial"/>
              </a:rPr>
              <a:t>de defectos </a:t>
            </a:r>
            <a:r>
              <a:rPr dirty="0" sz="1000" spc="15" b="1">
                <a:solidFill>
                  <a:srgbClr val="231F20"/>
                </a:solidFill>
                <a:latin typeface="Arial"/>
                <a:cs typeface="Arial"/>
              </a:rPr>
              <a:t>a</a:t>
            </a:r>
            <a:r>
              <a:rPr dirty="0" sz="1000" spc="-1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5" b="1">
                <a:solidFill>
                  <a:srgbClr val="231F20"/>
                </a:solidFill>
                <a:latin typeface="Arial"/>
                <a:cs typeface="Arial"/>
              </a:rPr>
              <a:t>tierra</a:t>
            </a:r>
            <a:endParaRPr sz="1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0"/>
              </a:spcBef>
            </a:pP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(ver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</a:t>
            </a:r>
            <a:r>
              <a:rPr dirty="0" sz="800" spc="-5" b="1">
                <a:solidFill>
                  <a:srgbClr val="009D57"/>
                </a:solidFill>
                <a:latin typeface="Arial"/>
                <a:cs typeface="Arial"/>
              </a:rPr>
              <a:t>Figura</a:t>
            </a:r>
            <a:r>
              <a:rPr dirty="0" sz="800" spc="-15" b="1">
                <a:solidFill>
                  <a:srgbClr val="009D57"/>
                </a:solidFill>
                <a:latin typeface="Arial"/>
                <a:cs typeface="Arial"/>
              </a:rPr>
              <a:t> </a:t>
            </a:r>
            <a:r>
              <a:rPr dirty="0" sz="800" spc="-5" b="1">
                <a:solidFill>
                  <a:srgbClr val="009D57"/>
                </a:solidFill>
                <a:latin typeface="Arial"/>
                <a:cs typeface="Arial"/>
              </a:rPr>
              <a:t>F27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)</a:t>
            </a:r>
            <a:endParaRPr sz="800">
              <a:latin typeface="Arial"/>
              <a:cs typeface="Arial"/>
            </a:endParaRPr>
          </a:p>
          <a:p>
            <a:pPr marL="13335">
              <a:lnSpc>
                <a:spcPct val="100000"/>
              </a:lnSpc>
              <a:spcBef>
                <a:spcPts val="315"/>
              </a:spcBef>
            </a:pP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Existen tres tipos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GFP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función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del dispositivo 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medición</a:t>
            </a:r>
            <a:r>
              <a:rPr dirty="0" sz="800" spc="-3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instalado:</a:t>
            </a:r>
            <a:endParaRPr sz="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50"/>
              </a:spcBef>
            </a:pPr>
            <a:r>
              <a:rPr dirty="0" sz="800" spc="110">
                <a:solidFill>
                  <a:srgbClr val="009D57"/>
                </a:solidFill>
                <a:latin typeface="Times New Roman"/>
                <a:cs typeface="Times New Roman"/>
              </a:rPr>
              <a:t>c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“Detección residual”,</a:t>
            </a:r>
            <a:r>
              <a:rPr dirty="0" sz="800" spc="-9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DR.</a:t>
            </a:r>
            <a:endParaRPr sz="800">
              <a:latin typeface="Arial"/>
              <a:cs typeface="Arial"/>
            </a:endParaRPr>
          </a:p>
          <a:p>
            <a:pPr marL="12700" marR="71120">
              <a:lnSpc>
                <a:spcPct val="100000"/>
              </a:lnSpc>
              <a:spcBef>
                <a:spcPts val="280"/>
              </a:spcBef>
            </a:pP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corriente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“defecto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aislamiento”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 calcula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utilizando la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suma vectorial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corrientes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los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secundarios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transformadores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corriente. El transformador</a:t>
            </a:r>
            <a:r>
              <a:rPr dirty="0" sz="800" spc="-8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corriente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en el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conductor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neutro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encuentra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a menudo fuera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del interruptor  automático.</a:t>
            </a:r>
            <a:endParaRPr sz="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275"/>
              </a:spcBef>
            </a:pPr>
            <a:r>
              <a:rPr dirty="0" sz="800" spc="110">
                <a:solidFill>
                  <a:srgbClr val="009D57"/>
                </a:solidFill>
                <a:latin typeface="Times New Roman"/>
                <a:cs typeface="Times New Roman"/>
              </a:rPr>
              <a:t>c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“Retorno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fuente”,</a:t>
            </a:r>
            <a:r>
              <a:rPr dirty="0" sz="800" spc="-9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RF.</a:t>
            </a:r>
            <a:endParaRPr sz="800">
              <a:latin typeface="Arial"/>
              <a:cs typeface="Arial"/>
            </a:endParaRPr>
          </a:p>
          <a:p>
            <a:pPr marL="12700" marR="321945">
              <a:lnSpc>
                <a:spcPct val="100000"/>
              </a:lnSpc>
              <a:spcBef>
                <a:spcPts val="284"/>
              </a:spcBef>
            </a:pP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“corriente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defecto de aislamiento”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 mide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en el enlace neutro-tierra del 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transformador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BT. El transformador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corriente se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encuentra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fuera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del  interruptor</a:t>
            </a:r>
            <a:r>
              <a:rPr dirty="0" sz="800" spc="-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automático.</a:t>
            </a:r>
            <a:endParaRPr sz="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275"/>
              </a:spcBef>
            </a:pP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”Sistema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 RF”.</a:t>
            </a:r>
            <a:endParaRPr sz="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280"/>
              </a:spcBef>
            </a:pPr>
            <a:r>
              <a:rPr dirty="0" sz="800" spc="110">
                <a:solidFill>
                  <a:srgbClr val="009D57"/>
                </a:solidFill>
                <a:latin typeface="Times New Roman"/>
                <a:cs typeface="Times New Roman"/>
              </a:rPr>
              <a:t>c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“Secuencia cero”,</a:t>
            </a:r>
            <a:r>
              <a:rPr dirty="0" sz="800" spc="-9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SC.</a:t>
            </a:r>
            <a:endParaRPr sz="800">
              <a:latin typeface="Arial"/>
              <a:cs typeface="Arial"/>
            </a:endParaRPr>
          </a:p>
          <a:p>
            <a:pPr marL="12700" marR="5080">
              <a:lnSpc>
                <a:spcPct val="100000"/>
              </a:lnSpc>
              <a:spcBef>
                <a:spcPts val="284"/>
              </a:spcBef>
            </a:pP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El “defecto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aislamiento”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 mide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directamente en el primario del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transformador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corriente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utilizando la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suma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las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corrientes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los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conductores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activos.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Este tipo 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GFP sólo se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utiliza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 valores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corriente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defecto</a:t>
            </a:r>
            <a:r>
              <a:rPr dirty="0" sz="800" spc="-2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bajos.</a:t>
            </a:r>
            <a:endParaRPr sz="800">
              <a:latin typeface="Arial"/>
              <a:cs typeface="Aria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7055870" y="2925825"/>
            <a:ext cx="500380" cy="396240"/>
          </a:xfrm>
          <a:prstGeom prst="rect">
            <a:avLst/>
          </a:prstGeom>
          <a:solidFill>
            <a:srgbClr val="231F20"/>
          </a:solidFill>
        </p:spPr>
        <p:txBody>
          <a:bodyPr wrap="square" lIns="0" tIns="0" rIns="0" bIns="0" rtlCol="0" vert="horz">
            <a:spAutoFit/>
          </a:bodyPr>
          <a:lstStyle/>
          <a:p>
            <a:pPr marL="10160">
              <a:lnSpc>
                <a:spcPts val="1085"/>
              </a:lnSpc>
            </a:pPr>
            <a:r>
              <a:rPr dirty="0" sz="1000" spc="-5" b="1">
                <a:solidFill>
                  <a:srgbClr val="FFFFFF"/>
                </a:solidFill>
                <a:latin typeface="Arial"/>
                <a:cs typeface="Arial"/>
              </a:rPr>
              <a:t>F17</a:t>
            </a:r>
            <a:endParaRPr sz="1000">
              <a:latin typeface="Arial"/>
              <a:cs typeface="Aria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1175007" y="8210803"/>
            <a:ext cx="523240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 b="1">
                <a:solidFill>
                  <a:srgbClr val="231F20"/>
                </a:solidFill>
                <a:latin typeface="Arial"/>
                <a:cs typeface="Arial"/>
              </a:rPr>
              <a:t>Sistema</a:t>
            </a:r>
            <a:r>
              <a:rPr dirty="0" sz="700" spc="-6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 spc="5" b="1">
                <a:solidFill>
                  <a:srgbClr val="231F20"/>
                </a:solidFill>
                <a:latin typeface="Arial"/>
                <a:cs typeface="Arial"/>
              </a:rPr>
              <a:t>DR</a:t>
            </a:r>
            <a:endParaRPr sz="700">
              <a:latin typeface="Arial"/>
              <a:cs typeface="Aria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2813256" y="8210803"/>
            <a:ext cx="509905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 b="1">
                <a:solidFill>
                  <a:srgbClr val="231F20"/>
                </a:solidFill>
                <a:latin typeface="Arial"/>
                <a:cs typeface="Arial"/>
              </a:rPr>
              <a:t>Sistema</a:t>
            </a:r>
            <a:r>
              <a:rPr dirty="0" sz="700" spc="-5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 spc="-10" b="1">
                <a:solidFill>
                  <a:srgbClr val="231F20"/>
                </a:solidFill>
                <a:latin typeface="Arial"/>
                <a:cs typeface="Arial"/>
              </a:rPr>
              <a:t>RF</a:t>
            </a:r>
            <a:endParaRPr sz="700">
              <a:latin typeface="Arial"/>
              <a:cs typeface="Arial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5171685" y="8210803"/>
            <a:ext cx="516255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 b="1">
                <a:solidFill>
                  <a:srgbClr val="231F20"/>
                </a:solidFill>
                <a:latin typeface="Arial"/>
                <a:cs typeface="Arial"/>
              </a:rPr>
              <a:t>Sistema</a:t>
            </a:r>
            <a:r>
              <a:rPr dirty="0" sz="700" spc="-6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 b="1">
                <a:solidFill>
                  <a:srgbClr val="231F20"/>
                </a:solidFill>
                <a:latin typeface="Arial"/>
                <a:cs typeface="Arial"/>
              </a:rPr>
              <a:t>SC</a:t>
            </a:r>
            <a:endParaRPr sz="700">
              <a:latin typeface="Arial"/>
              <a:cs typeface="Arial"/>
            </a:endParaRPr>
          </a:p>
        </p:txBody>
      </p:sp>
      <p:sp>
        <p:nvSpPr>
          <p:cNvPr id="32" name="object 32"/>
          <p:cNvSpPr/>
          <p:nvPr/>
        </p:nvSpPr>
        <p:spPr>
          <a:xfrm>
            <a:off x="1626708" y="8698991"/>
            <a:ext cx="443865" cy="0"/>
          </a:xfrm>
          <a:custGeom>
            <a:avLst/>
            <a:gdLst/>
            <a:ahLst/>
            <a:cxnLst/>
            <a:rect l="l" t="t" r="r" b="b"/>
            <a:pathLst>
              <a:path w="443864" h="0">
                <a:moveTo>
                  <a:pt x="0" y="0"/>
                </a:moveTo>
                <a:lnTo>
                  <a:pt x="443649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3" name="object 33"/>
          <p:cNvSpPr/>
          <p:nvPr/>
        </p:nvSpPr>
        <p:spPr>
          <a:xfrm>
            <a:off x="1189422" y="8698991"/>
            <a:ext cx="224790" cy="0"/>
          </a:xfrm>
          <a:custGeom>
            <a:avLst/>
            <a:gdLst/>
            <a:ahLst/>
            <a:cxnLst/>
            <a:rect l="l" t="t" r="r" b="b"/>
            <a:pathLst>
              <a:path w="224790" h="0">
                <a:moveTo>
                  <a:pt x="0" y="0"/>
                </a:moveTo>
                <a:lnTo>
                  <a:pt x="224497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4" name="object 34"/>
          <p:cNvSpPr/>
          <p:nvPr/>
        </p:nvSpPr>
        <p:spPr>
          <a:xfrm>
            <a:off x="1189422" y="9003727"/>
            <a:ext cx="881380" cy="0"/>
          </a:xfrm>
          <a:custGeom>
            <a:avLst/>
            <a:gdLst/>
            <a:ahLst/>
            <a:cxnLst/>
            <a:rect l="l" t="t" r="r" b="b"/>
            <a:pathLst>
              <a:path w="881380" h="0">
                <a:moveTo>
                  <a:pt x="0" y="0"/>
                </a:moveTo>
                <a:lnTo>
                  <a:pt x="880935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5" name="object 35"/>
          <p:cNvSpPr/>
          <p:nvPr/>
        </p:nvSpPr>
        <p:spPr>
          <a:xfrm>
            <a:off x="1484379" y="8698991"/>
            <a:ext cx="192405" cy="48260"/>
          </a:xfrm>
          <a:custGeom>
            <a:avLst/>
            <a:gdLst/>
            <a:ahLst/>
            <a:cxnLst/>
            <a:rect l="l" t="t" r="r" b="b"/>
            <a:pathLst>
              <a:path w="192405" h="48259">
                <a:moveTo>
                  <a:pt x="191973" y="0"/>
                </a:moveTo>
                <a:lnTo>
                  <a:pt x="95783" y="0"/>
                </a:lnTo>
                <a:lnTo>
                  <a:pt x="0" y="4798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6" name="object 36"/>
          <p:cNvSpPr/>
          <p:nvPr/>
        </p:nvSpPr>
        <p:spPr>
          <a:xfrm>
            <a:off x="1347854" y="8698991"/>
            <a:ext cx="109855" cy="0"/>
          </a:xfrm>
          <a:custGeom>
            <a:avLst/>
            <a:gdLst/>
            <a:ahLst/>
            <a:cxnLst/>
            <a:rect l="l" t="t" r="r" b="b"/>
            <a:pathLst>
              <a:path w="109855" h="0">
                <a:moveTo>
                  <a:pt x="109600" y="0"/>
                </a:moveTo>
                <a:lnTo>
                  <a:pt x="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7" name="object 37"/>
          <p:cNvSpPr/>
          <p:nvPr/>
        </p:nvSpPr>
        <p:spPr>
          <a:xfrm>
            <a:off x="1382957" y="8678430"/>
            <a:ext cx="41275" cy="41275"/>
          </a:xfrm>
          <a:custGeom>
            <a:avLst/>
            <a:gdLst/>
            <a:ahLst/>
            <a:cxnLst/>
            <a:rect l="l" t="t" r="r" b="b"/>
            <a:pathLst>
              <a:path w="41275" h="41275">
                <a:moveTo>
                  <a:pt x="0" y="41135"/>
                </a:moveTo>
                <a:lnTo>
                  <a:pt x="41135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8" name="object 38"/>
          <p:cNvSpPr/>
          <p:nvPr/>
        </p:nvSpPr>
        <p:spPr>
          <a:xfrm>
            <a:off x="1382957" y="8678430"/>
            <a:ext cx="41275" cy="41275"/>
          </a:xfrm>
          <a:custGeom>
            <a:avLst/>
            <a:gdLst/>
            <a:ahLst/>
            <a:cxnLst/>
            <a:rect l="l" t="t" r="r" b="b"/>
            <a:pathLst>
              <a:path w="41275" h="41275">
                <a:moveTo>
                  <a:pt x="41135" y="41135"/>
                </a:moveTo>
                <a:lnTo>
                  <a:pt x="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9" name="object 39"/>
          <p:cNvSpPr/>
          <p:nvPr/>
        </p:nvSpPr>
        <p:spPr>
          <a:xfrm>
            <a:off x="1484379" y="8802077"/>
            <a:ext cx="192405" cy="48260"/>
          </a:xfrm>
          <a:custGeom>
            <a:avLst/>
            <a:gdLst/>
            <a:ahLst/>
            <a:cxnLst/>
            <a:rect l="l" t="t" r="r" b="b"/>
            <a:pathLst>
              <a:path w="192405" h="48259">
                <a:moveTo>
                  <a:pt x="191973" y="0"/>
                </a:moveTo>
                <a:lnTo>
                  <a:pt x="95783" y="0"/>
                </a:lnTo>
                <a:lnTo>
                  <a:pt x="0" y="47967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0" name="object 40"/>
          <p:cNvSpPr/>
          <p:nvPr/>
        </p:nvSpPr>
        <p:spPr>
          <a:xfrm>
            <a:off x="1347854" y="8802077"/>
            <a:ext cx="109855" cy="0"/>
          </a:xfrm>
          <a:custGeom>
            <a:avLst/>
            <a:gdLst/>
            <a:ahLst/>
            <a:cxnLst/>
            <a:rect l="l" t="t" r="r" b="b"/>
            <a:pathLst>
              <a:path w="109855" h="0">
                <a:moveTo>
                  <a:pt x="109600" y="0"/>
                </a:moveTo>
                <a:lnTo>
                  <a:pt x="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1" name="object 41"/>
          <p:cNvSpPr/>
          <p:nvPr/>
        </p:nvSpPr>
        <p:spPr>
          <a:xfrm>
            <a:off x="1382957" y="8781516"/>
            <a:ext cx="41275" cy="41275"/>
          </a:xfrm>
          <a:custGeom>
            <a:avLst/>
            <a:gdLst/>
            <a:ahLst/>
            <a:cxnLst/>
            <a:rect l="l" t="t" r="r" b="b"/>
            <a:pathLst>
              <a:path w="41275" h="41275">
                <a:moveTo>
                  <a:pt x="0" y="41122"/>
                </a:moveTo>
                <a:lnTo>
                  <a:pt x="41135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2" name="object 42"/>
          <p:cNvSpPr/>
          <p:nvPr/>
        </p:nvSpPr>
        <p:spPr>
          <a:xfrm>
            <a:off x="1382957" y="8781516"/>
            <a:ext cx="41275" cy="41275"/>
          </a:xfrm>
          <a:custGeom>
            <a:avLst/>
            <a:gdLst/>
            <a:ahLst/>
            <a:cxnLst/>
            <a:rect l="l" t="t" r="r" b="b"/>
            <a:pathLst>
              <a:path w="41275" h="41275">
                <a:moveTo>
                  <a:pt x="41135" y="41122"/>
                </a:moveTo>
                <a:lnTo>
                  <a:pt x="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3" name="object 43"/>
          <p:cNvSpPr/>
          <p:nvPr/>
        </p:nvSpPr>
        <p:spPr>
          <a:xfrm>
            <a:off x="1484379" y="8902903"/>
            <a:ext cx="192405" cy="48260"/>
          </a:xfrm>
          <a:custGeom>
            <a:avLst/>
            <a:gdLst/>
            <a:ahLst/>
            <a:cxnLst/>
            <a:rect l="l" t="t" r="r" b="b"/>
            <a:pathLst>
              <a:path w="192405" h="48259">
                <a:moveTo>
                  <a:pt x="191973" y="0"/>
                </a:moveTo>
                <a:lnTo>
                  <a:pt x="95783" y="0"/>
                </a:lnTo>
                <a:lnTo>
                  <a:pt x="0" y="47967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4" name="object 44"/>
          <p:cNvSpPr/>
          <p:nvPr/>
        </p:nvSpPr>
        <p:spPr>
          <a:xfrm>
            <a:off x="1347854" y="8902903"/>
            <a:ext cx="109855" cy="0"/>
          </a:xfrm>
          <a:custGeom>
            <a:avLst/>
            <a:gdLst/>
            <a:ahLst/>
            <a:cxnLst/>
            <a:rect l="l" t="t" r="r" b="b"/>
            <a:pathLst>
              <a:path w="109855" h="0">
                <a:moveTo>
                  <a:pt x="109600" y="0"/>
                </a:moveTo>
                <a:lnTo>
                  <a:pt x="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5" name="object 45"/>
          <p:cNvSpPr/>
          <p:nvPr/>
        </p:nvSpPr>
        <p:spPr>
          <a:xfrm>
            <a:off x="1382957" y="8882329"/>
            <a:ext cx="41275" cy="41275"/>
          </a:xfrm>
          <a:custGeom>
            <a:avLst/>
            <a:gdLst/>
            <a:ahLst/>
            <a:cxnLst/>
            <a:rect l="l" t="t" r="r" b="b"/>
            <a:pathLst>
              <a:path w="41275" h="41275">
                <a:moveTo>
                  <a:pt x="0" y="41135"/>
                </a:moveTo>
                <a:lnTo>
                  <a:pt x="41135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6" name="object 46"/>
          <p:cNvSpPr/>
          <p:nvPr/>
        </p:nvSpPr>
        <p:spPr>
          <a:xfrm>
            <a:off x="1382957" y="8882329"/>
            <a:ext cx="41275" cy="41275"/>
          </a:xfrm>
          <a:custGeom>
            <a:avLst/>
            <a:gdLst/>
            <a:ahLst/>
            <a:cxnLst/>
            <a:rect l="l" t="t" r="r" b="b"/>
            <a:pathLst>
              <a:path w="41275" h="41275">
                <a:moveTo>
                  <a:pt x="41135" y="41135"/>
                </a:moveTo>
                <a:lnTo>
                  <a:pt x="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7" name="object 47"/>
          <p:cNvSpPr/>
          <p:nvPr/>
        </p:nvSpPr>
        <p:spPr>
          <a:xfrm>
            <a:off x="1804394" y="8657526"/>
            <a:ext cx="27305" cy="81915"/>
          </a:xfrm>
          <a:custGeom>
            <a:avLst/>
            <a:gdLst/>
            <a:ahLst/>
            <a:cxnLst/>
            <a:rect l="l" t="t" r="r" b="b"/>
            <a:pathLst>
              <a:path w="27305" h="81915">
                <a:moveTo>
                  <a:pt x="27101" y="40741"/>
                </a:moveTo>
                <a:lnTo>
                  <a:pt x="26036" y="24881"/>
                </a:lnTo>
                <a:lnTo>
                  <a:pt x="23131" y="11931"/>
                </a:lnTo>
                <a:lnTo>
                  <a:pt x="18823" y="3201"/>
                </a:lnTo>
                <a:lnTo>
                  <a:pt x="13550" y="0"/>
                </a:lnTo>
                <a:lnTo>
                  <a:pt x="8267" y="3201"/>
                </a:lnTo>
                <a:lnTo>
                  <a:pt x="3960" y="11931"/>
                </a:lnTo>
                <a:lnTo>
                  <a:pt x="1061" y="24881"/>
                </a:lnTo>
                <a:lnTo>
                  <a:pt x="0" y="40741"/>
                </a:lnTo>
                <a:lnTo>
                  <a:pt x="1061" y="56596"/>
                </a:lnTo>
                <a:lnTo>
                  <a:pt x="3960" y="69546"/>
                </a:lnTo>
                <a:lnTo>
                  <a:pt x="8267" y="78280"/>
                </a:lnTo>
                <a:lnTo>
                  <a:pt x="13550" y="81483"/>
                </a:lnTo>
                <a:lnTo>
                  <a:pt x="18823" y="78280"/>
                </a:lnTo>
                <a:lnTo>
                  <a:pt x="23131" y="69546"/>
                </a:lnTo>
                <a:lnTo>
                  <a:pt x="26036" y="56596"/>
                </a:lnTo>
                <a:lnTo>
                  <a:pt x="27101" y="40741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8" name="object 48"/>
          <p:cNvSpPr/>
          <p:nvPr/>
        </p:nvSpPr>
        <p:spPr>
          <a:xfrm>
            <a:off x="1804394" y="8761348"/>
            <a:ext cx="27305" cy="81915"/>
          </a:xfrm>
          <a:custGeom>
            <a:avLst/>
            <a:gdLst/>
            <a:ahLst/>
            <a:cxnLst/>
            <a:rect l="l" t="t" r="r" b="b"/>
            <a:pathLst>
              <a:path w="27305" h="81915">
                <a:moveTo>
                  <a:pt x="27101" y="40728"/>
                </a:moveTo>
                <a:lnTo>
                  <a:pt x="26036" y="24870"/>
                </a:lnTo>
                <a:lnTo>
                  <a:pt x="23131" y="11925"/>
                </a:lnTo>
                <a:lnTo>
                  <a:pt x="18823" y="3199"/>
                </a:lnTo>
                <a:lnTo>
                  <a:pt x="13550" y="0"/>
                </a:lnTo>
                <a:lnTo>
                  <a:pt x="8267" y="3199"/>
                </a:lnTo>
                <a:lnTo>
                  <a:pt x="3960" y="11925"/>
                </a:lnTo>
                <a:lnTo>
                  <a:pt x="1061" y="24870"/>
                </a:lnTo>
                <a:lnTo>
                  <a:pt x="0" y="40728"/>
                </a:lnTo>
                <a:lnTo>
                  <a:pt x="1061" y="56583"/>
                </a:lnTo>
                <a:lnTo>
                  <a:pt x="3960" y="69534"/>
                </a:lnTo>
                <a:lnTo>
                  <a:pt x="8267" y="78267"/>
                </a:lnTo>
                <a:lnTo>
                  <a:pt x="13550" y="81470"/>
                </a:lnTo>
                <a:lnTo>
                  <a:pt x="18823" y="78267"/>
                </a:lnTo>
                <a:lnTo>
                  <a:pt x="23131" y="69534"/>
                </a:lnTo>
                <a:lnTo>
                  <a:pt x="26036" y="56583"/>
                </a:lnTo>
                <a:lnTo>
                  <a:pt x="27101" y="40728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9" name="object 49"/>
          <p:cNvSpPr/>
          <p:nvPr/>
        </p:nvSpPr>
        <p:spPr>
          <a:xfrm>
            <a:off x="1804394" y="8865158"/>
            <a:ext cx="27305" cy="81915"/>
          </a:xfrm>
          <a:custGeom>
            <a:avLst/>
            <a:gdLst/>
            <a:ahLst/>
            <a:cxnLst/>
            <a:rect l="l" t="t" r="r" b="b"/>
            <a:pathLst>
              <a:path w="27305" h="81915">
                <a:moveTo>
                  <a:pt x="27101" y="40728"/>
                </a:moveTo>
                <a:lnTo>
                  <a:pt x="26036" y="24870"/>
                </a:lnTo>
                <a:lnTo>
                  <a:pt x="23131" y="11925"/>
                </a:lnTo>
                <a:lnTo>
                  <a:pt x="18823" y="3199"/>
                </a:lnTo>
                <a:lnTo>
                  <a:pt x="13550" y="0"/>
                </a:lnTo>
                <a:lnTo>
                  <a:pt x="8267" y="3199"/>
                </a:lnTo>
                <a:lnTo>
                  <a:pt x="3960" y="11925"/>
                </a:lnTo>
                <a:lnTo>
                  <a:pt x="1061" y="24870"/>
                </a:lnTo>
                <a:lnTo>
                  <a:pt x="0" y="40728"/>
                </a:lnTo>
                <a:lnTo>
                  <a:pt x="1061" y="56588"/>
                </a:lnTo>
                <a:lnTo>
                  <a:pt x="3960" y="69538"/>
                </a:lnTo>
                <a:lnTo>
                  <a:pt x="8267" y="78269"/>
                </a:lnTo>
                <a:lnTo>
                  <a:pt x="13550" y="81470"/>
                </a:lnTo>
                <a:lnTo>
                  <a:pt x="18823" y="78269"/>
                </a:lnTo>
                <a:lnTo>
                  <a:pt x="23131" y="69538"/>
                </a:lnTo>
                <a:lnTo>
                  <a:pt x="26036" y="56588"/>
                </a:lnTo>
                <a:lnTo>
                  <a:pt x="27101" y="40728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0" name="object 50"/>
          <p:cNvSpPr/>
          <p:nvPr/>
        </p:nvSpPr>
        <p:spPr>
          <a:xfrm>
            <a:off x="1804394" y="8968968"/>
            <a:ext cx="27305" cy="81915"/>
          </a:xfrm>
          <a:custGeom>
            <a:avLst/>
            <a:gdLst/>
            <a:ahLst/>
            <a:cxnLst/>
            <a:rect l="l" t="t" r="r" b="b"/>
            <a:pathLst>
              <a:path w="27305" h="81915">
                <a:moveTo>
                  <a:pt x="27101" y="40728"/>
                </a:moveTo>
                <a:lnTo>
                  <a:pt x="26036" y="24876"/>
                </a:lnTo>
                <a:lnTo>
                  <a:pt x="23131" y="11930"/>
                </a:lnTo>
                <a:lnTo>
                  <a:pt x="18823" y="3200"/>
                </a:lnTo>
                <a:lnTo>
                  <a:pt x="13550" y="0"/>
                </a:lnTo>
                <a:lnTo>
                  <a:pt x="8267" y="3200"/>
                </a:lnTo>
                <a:lnTo>
                  <a:pt x="3960" y="11930"/>
                </a:lnTo>
                <a:lnTo>
                  <a:pt x="1061" y="24876"/>
                </a:lnTo>
                <a:lnTo>
                  <a:pt x="0" y="40728"/>
                </a:lnTo>
                <a:lnTo>
                  <a:pt x="1061" y="56588"/>
                </a:lnTo>
                <a:lnTo>
                  <a:pt x="3960" y="69538"/>
                </a:lnTo>
                <a:lnTo>
                  <a:pt x="8267" y="78269"/>
                </a:lnTo>
                <a:lnTo>
                  <a:pt x="13550" y="81470"/>
                </a:lnTo>
                <a:lnTo>
                  <a:pt x="18823" y="78269"/>
                </a:lnTo>
                <a:lnTo>
                  <a:pt x="23131" y="69538"/>
                </a:lnTo>
                <a:lnTo>
                  <a:pt x="26036" y="56588"/>
                </a:lnTo>
                <a:lnTo>
                  <a:pt x="27101" y="40728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1" name="object 51"/>
          <p:cNvSpPr/>
          <p:nvPr/>
        </p:nvSpPr>
        <p:spPr>
          <a:xfrm>
            <a:off x="1549657" y="8508530"/>
            <a:ext cx="223520" cy="459105"/>
          </a:xfrm>
          <a:custGeom>
            <a:avLst/>
            <a:gdLst/>
            <a:ahLst/>
            <a:cxnLst/>
            <a:rect l="l" t="t" r="r" b="b"/>
            <a:pathLst>
              <a:path w="223519" h="459104">
                <a:moveTo>
                  <a:pt x="0" y="136499"/>
                </a:moveTo>
                <a:lnTo>
                  <a:pt x="0" y="0"/>
                </a:lnTo>
                <a:lnTo>
                  <a:pt x="223469" y="0"/>
                </a:lnTo>
                <a:lnTo>
                  <a:pt x="223469" y="458698"/>
                </a:lnTo>
              </a:path>
            </a:pathLst>
          </a:custGeom>
          <a:ln w="9525">
            <a:solidFill>
              <a:srgbClr val="000000"/>
            </a:solidFill>
            <a:prstDash val="sysDot"/>
          </a:ln>
        </p:spPr>
        <p:txBody>
          <a:bodyPr wrap="square" lIns="0" tIns="0" rIns="0" bIns="0" rtlCol="0"/>
          <a:lstStyle/>
          <a:p/>
        </p:txBody>
      </p:sp>
      <p:sp>
        <p:nvSpPr>
          <p:cNvPr id="52" name="object 52"/>
          <p:cNvSpPr/>
          <p:nvPr/>
        </p:nvSpPr>
        <p:spPr>
          <a:xfrm>
            <a:off x="1773127" y="8967228"/>
            <a:ext cx="31115" cy="24130"/>
          </a:xfrm>
          <a:custGeom>
            <a:avLst/>
            <a:gdLst/>
            <a:ahLst/>
            <a:cxnLst/>
            <a:rect l="l" t="t" r="r" b="b"/>
            <a:pathLst>
              <a:path w="31114" h="24129">
                <a:moveTo>
                  <a:pt x="0" y="0"/>
                </a:moveTo>
                <a:lnTo>
                  <a:pt x="30530" y="23812"/>
                </a:lnTo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3" name="object 53"/>
          <p:cNvSpPr/>
          <p:nvPr/>
        </p:nvSpPr>
        <p:spPr>
          <a:xfrm>
            <a:off x="1773127" y="8859304"/>
            <a:ext cx="31115" cy="24130"/>
          </a:xfrm>
          <a:custGeom>
            <a:avLst/>
            <a:gdLst/>
            <a:ahLst/>
            <a:cxnLst/>
            <a:rect l="l" t="t" r="r" b="b"/>
            <a:pathLst>
              <a:path w="31114" h="24129">
                <a:moveTo>
                  <a:pt x="0" y="0"/>
                </a:moveTo>
                <a:lnTo>
                  <a:pt x="30530" y="23799"/>
                </a:lnTo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4" name="object 54"/>
          <p:cNvSpPr/>
          <p:nvPr/>
        </p:nvSpPr>
        <p:spPr>
          <a:xfrm>
            <a:off x="1773127" y="8757716"/>
            <a:ext cx="31115" cy="24130"/>
          </a:xfrm>
          <a:custGeom>
            <a:avLst/>
            <a:gdLst/>
            <a:ahLst/>
            <a:cxnLst/>
            <a:rect l="l" t="t" r="r" b="b"/>
            <a:pathLst>
              <a:path w="31114" h="24129">
                <a:moveTo>
                  <a:pt x="0" y="0"/>
                </a:moveTo>
                <a:lnTo>
                  <a:pt x="30530" y="23812"/>
                </a:lnTo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5" name="object 55"/>
          <p:cNvSpPr/>
          <p:nvPr/>
        </p:nvSpPr>
        <p:spPr>
          <a:xfrm>
            <a:off x="1533262" y="8633713"/>
            <a:ext cx="33655" cy="62230"/>
          </a:xfrm>
          <a:custGeom>
            <a:avLst/>
            <a:gdLst/>
            <a:ahLst/>
            <a:cxnLst/>
            <a:rect l="l" t="t" r="r" b="b"/>
            <a:pathLst>
              <a:path w="33655" h="62229">
                <a:moveTo>
                  <a:pt x="33197" y="0"/>
                </a:moveTo>
                <a:lnTo>
                  <a:pt x="0" y="0"/>
                </a:lnTo>
                <a:lnTo>
                  <a:pt x="16598" y="61937"/>
                </a:lnTo>
                <a:lnTo>
                  <a:pt x="3319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6" name="object 56"/>
          <p:cNvSpPr/>
          <p:nvPr/>
        </p:nvSpPr>
        <p:spPr>
          <a:xfrm>
            <a:off x="1773127" y="8654554"/>
            <a:ext cx="31115" cy="24130"/>
          </a:xfrm>
          <a:custGeom>
            <a:avLst/>
            <a:gdLst/>
            <a:ahLst/>
            <a:cxnLst/>
            <a:rect l="l" t="t" r="r" b="b"/>
            <a:pathLst>
              <a:path w="31114" h="24129">
                <a:moveTo>
                  <a:pt x="0" y="0"/>
                </a:moveTo>
                <a:lnTo>
                  <a:pt x="30530" y="23812"/>
                </a:lnTo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7" name="object 57"/>
          <p:cNvSpPr/>
          <p:nvPr/>
        </p:nvSpPr>
        <p:spPr>
          <a:xfrm>
            <a:off x="1600457" y="8445042"/>
            <a:ext cx="114300" cy="127000"/>
          </a:xfrm>
          <a:custGeom>
            <a:avLst/>
            <a:gdLst/>
            <a:ahLst/>
            <a:cxnLst/>
            <a:rect l="l" t="t" r="r" b="b"/>
            <a:pathLst>
              <a:path w="114300" h="127000">
                <a:moveTo>
                  <a:pt x="0" y="126974"/>
                </a:moveTo>
                <a:lnTo>
                  <a:pt x="114300" y="126974"/>
                </a:lnTo>
                <a:lnTo>
                  <a:pt x="114300" y="0"/>
                </a:lnTo>
                <a:lnTo>
                  <a:pt x="0" y="0"/>
                </a:lnTo>
                <a:lnTo>
                  <a:pt x="0" y="12697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8" name="object 58"/>
          <p:cNvSpPr/>
          <p:nvPr/>
        </p:nvSpPr>
        <p:spPr>
          <a:xfrm>
            <a:off x="1600457" y="8445042"/>
            <a:ext cx="114300" cy="127000"/>
          </a:xfrm>
          <a:custGeom>
            <a:avLst/>
            <a:gdLst/>
            <a:ahLst/>
            <a:cxnLst/>
            <a:rect l="l" t="t" r="r" b="b"/>
            <a:pathLst>
              <a:path w="114300" h="127000">
                <a:moveTo>
                  <a:pt x="0" y="126974"/>
                </a:moveTo>
                <a:lnTo>
                  <a:pt x="114300" y="126974"/>
                </a:lnTo>
                <a:lnTo>
                  <a:pt x="114300" y="0"/>
                </a:lnTo>
                <a:lnTo>
                  <a:pt x="0" y="0"/>
                </a:lnTo>
                <a:lnTo>
                  <a:pt x="0" y="126974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9" name="object 59"/>
          <p:cNvSpPr txBox="1"/>
          <p:nvPr/>
        </p:nvSpPr>
        <p:spPr>
          <a:xfrm>
            <a:off x="1554420" y="8443284"/>
            <a:ext cx="213995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dirty="0" sz="700">
                <a:latin typeface="Arial"/>
                <a:cs typeface="Arial"/>
              </a:rPr>
              <a:t>R</a:t>
            </a:r>
            <a:endParaRPr sz="700">
              <a:latin typeface="Arial"/>
              <a:cs typeface="Arial"/>
            </a:endParaRPr>
          </a:p>
        </p:txBody>
      </p:sp>
      <p:sp>
        <p:nvSpPr>
          <p:cNvPr id="60" name="object 60"/>
          <p:cNvSpPr/>
          <p:nvPr/>
        </p:nvSpPr>
        <p:spPr>
          <a:xfrm>
            <a:off x="1457455" y="8676055"/>
            <a:ext cx="0" cy="46355"/>
          </a:xfrm>
          <a:custGeom>
            <a:avLst/>
            <a:gdLst/>
            <a:ahLst/>
            <a:cxnLst/>
            <a:rect l="l" t="t" r="r" b="b"/>
            <a:pathLst>
              <a:path w="0" h="46354">
                <a:moveTo>
                  <a:pt x="0" y="0"/>
                </a:moveTo>
                <a:lnTo>
                  <a:pt x="0" y="45885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1" name="object 61"/>
          <p:cNvSpPr/>
          <p:nvPr/>
        </p:nvSpPr>
        <p:spPr>
          <a:xfrm>
            <a:off x="1457455" y="8779128"/>
            <a:ext cx="0" cy="46355"/>
          </a:xfrm>
          <a:custGeom>
            <a:avLst/>
            <a:gdLst/>
            <a:ahLst/>
            <a:cxnLst/>
            <a:rect l="l" t="t" r="r" b="b"/>
            <a:pathLst>
              <a:path w="0" h="46354">
                <a:moveTo>
                  <a:pt x="0" y="0"/>
                </a:moveTo>
                <a:lnTo>
                  <a:pt x="0" y="45897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2" name="object 62"/>
          <p:cNvSpPr/>
          <p:nvPr/>
        </p:nvSpPr>
        <p:spPr>
          <a:xfrm>
            <a:off x="1457455" y="8879954"/>
            <a:ext cx="0" cy="46355"/>
          </a:xfrm>
          <a:custGeom>
            <a:avLst/>
            <a:gdLst/>
            <a:ahLst/>
            <a:cxnLst/>
            <a:rect l="l" t="t" r="r" b="b"/>
            <a:pathLst>
              <a:path w="0" h="46354">
                <a:moveTo>
                  <a:pt x="0" y="0"/>
                </a:moveTo>
                <a:lnTo>
                  <a:pt x="0" y="45885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3" name="object 63"/>
          <p:cNvSpPr/>
          <p:nvPr/>
        </p:nvSpPr>
        <p:spPr>
          <a:xfrm>
            <a:off x="3994725" y="8690609"/>
            <a:ext cx="247650" cy="0"/>
          </a:xfrm>
          <a:custGeom>
            <a:avLst/>
            <a:gdLst/>
            <a:ahLst/>
            <a:cxnLst/>
            <a:rect l="l" t="t" r="r" b="b"/>
            <a:pathLst>
              <a:path w="247650" h="0">
                <a:moveTo>
                  <a:pt x="0" y="0"/>
                </a:moveTo>
                <a:lnTo>
                  <a:pt x="247522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4" name="object 64"/>
          <p:cNvSpPr/>
          <p:nvPr/>
        </p:nvSpPr>
        <p:spPr>
          <a:xfrm>
            <a:off x="3653742" y="9169996"/>
            <a:ext cx="904240" cy="0"/>
          </a:xfrm>
          <a:custGeom>
            <a:avLst/>
            <a:gdLst/>
            <a:ahLst/>
            <a:cxnLst/>
            <a:rect l="l" t="t" r="r" b="b"/>
            <a:pathLst>
              <a:path w="904239" h="0">
                <a:moveTo>
                  <a:pt x="0" y="0"/>
                </a:moveTo>
                <a:lnTo>
                  <a:pt x="903719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5" name="object 65"/>
          <p:cNvSpPr/>
          <p:nvPr/>
        </p:nvSpPr>
        <p:spPr>
          <a:xfrm>
            <a:off x="3994725" y="8851900"/>
            <a:ext cx="247650" cy="0"/>
          </a:xfrm>
          <a:custGeom>
            <a:avLst/>
            <a:gdLst/>
            <a:ahLst/>
            <a:cxnLst/>
            <a:rect l="l" t="t" r="r" b="b"/>
            <a:pathLst>
              <a:path w="247650" h="0">
                <a:moveTo>
                  <a:pt x="0" y="0"/>
                </a:moveTo>
                <a:lnTo>
                  <a:pt x="247522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6" name="object 66"/>
          <p:cNvSpPr/>
          <p:nvPr/>
        </p:nvSpPr>
        <p:spPr>
          <a:xfrm>
            <a:off x="4455011" y="9010942"/>
            <a:ext cx="102870" cy="0"/>
          </a:xfrm>
          <a:custGeom>
            <a:avLst/>
            <a:gdLst/>
            <a:ahLst/>
            <a:cxnLst/>
            <a:rect l="l" t="t" r="r" b="b"/>
            <a:pathLst>
              <a:path w="102870" h="0">
                <a:moveTo>
                  <a:pt x="0" y="0"/>
                </a:moveTo>
                <a:lnTo>
                  <a:pt x="10245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7" name="object 67"/>
          <p:cNvSpPr/>
          <p:nvPr/>
        </p:nvSpPr>
        <p:spPr>
          <a:xfrm>
            <a:off x="3994725" y="9010942"/>
            <a:ext cx="247650" cy="0"/>
          </a:xfrm>
          <a:custGeom>
            <a:avLst/>
            <a:gdLst/>
            <a:ahLst/>
            <a:cxnLst/>
            <a:rect l="l" t="t" r="r" b="b"/>
            <a:pathLst>
              <a:path w="247650" h="0">
                <a:moveTo>
                  <a:pt x="0" y="0"/>
                </a:moveTo>
                <a:lnTo>
                  <a:pt x="247522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8" name="object 68"/>
          <p:cNvSpPr/>
          <p:nvPr/>
        </p:nvSpPr>
        <p:spPr>
          <a:xfrm>
            <a:off x="3653742" y="9576472"/>
            <a:ext cx="904240" cy="0"/>
          </a:xfrm>
          <a:custGeom>
            <a:avLst/>
            <a:gdLst/>
            <a:ahLst/>
            <a:cxnLst/>
            <a:rect l="l" t="t" r="r" b="b"/>
            <a:pathLst>
              <a:path w="904239" h="0">
                <a:moveTo>
                  <a:pt x="0" y="0"/>
                </a:moveTo>
                <a:lnTo>
                  <a:pt x="903719" y="0"/>
                </a:lnTo>
              </a:path>
            </a:pathLst>
          </a:custGeom>
          <a:ln w="12700">
            <a:solidFill>
              <a:srgbClr val="000000"/>
            </a:solidFill>
            <a:prstDash val="sysDashDot"/>
          </a:ln>
        </p:spPr>
        <p:txBody>
          <a:bodyPr wrap="square" lIns="0" tIns="0" rIns="0" bIns="0" rtlCol="0"/>
          <a:lstStyle/>
          <a:p/>
        </p:txBody>
      </p:sp>
      <p:sp>
        <p:nvSpPr>
          <p:cNvPr id="69" name="object 69"/>
          <p:cNvSpPr/>
          <p:nvPr/>
        </p:nvSpPr>
        <p:spPr>
          <a:xfrm>
            <a:off x="4312708" y="8690609"/>
            <a:ext cx="192405" cy="48260"/>
          </a:xfrm>
          <a:custGeom>
            <a:avLst/>
            <a:gdLst/>
            <a:ahLst/>
            <a:cxnLst/>
            <a:rect l="l" t="t" r="r" b="b"/>
            <a:pathLst>
              <a:path w="192404" h="48259">
                <a:moveTo>
                  <a:pt x="191935" y="0"/>
                </a:moveTo>
                <a:lnTo>
                  <a:pt x="95770" y="0"/>
                </a:lnTo>
                <a:lnTo>
                  <a:pt x="0" y="4798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0" name="object 70"/>
          <p:cNvSpPr/>
          <p:nvPr/>
        </p:nvSpPr>
        <p:spPr>
          <a:xfrm>
            <a:off x="4176195" y="8690609"/>
            <a:ext cx="109855" cy="0"/>
          </a:xfrm>
          <a:custGeom>
            <a:avLst/>
            <a:gdLst/>
            <a:ahLst/>
            <a:cxnLst/>
            <a:rect l="l" t="t" r="r" b="b"/>
            <a:pathLst>
              <a:path w="109854" h="0">
                <a:moveTo>
                  <a:pt x="109588" y="0"/>
                </a:moveTo>
                <a:lnTo>
                  <a:pt x="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1" name="object 71"/>
          <p:cNvSpPr/>
          <p:nvPr/>
        </p:nvSpPr>
        <p:spPr>
          <a:xfrm>
            <a:off x="4211298" y="8670035"/>
            <a:ext cx="41275" cy="41275"/>
          </a:xfrm>
          <a:custGeom>
            <a:avLst/>
            <a:gdLst/>
            <a:ahLst/>
            <a:cxnLst/>
            <a:rect l="l" t="t" r="r" b="b"/>
            <a:pathLst>
              <a:path w="41275" h="41275">
                <a:moveTo>
                  <a:pt x="0" y="41135"/>
                </a:moveTo>
                <a:lnTo>
                  <a:pt x="41122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2" name="object 72"/>
          <p:cNvSpPr/>
          <p:nvPr/>
        </p:nvSpPr>
        <p:spPr>
          <a:xfrm>
            <a:off x="4211298" y="8670035"/>
            <a:ext cx="41275" cy="41275"/>
          </a:xfrm>
          <a:custGeom>
            <a:avLst/>
            <a:gdLst/>
            <a:ahLst/>
            <a:cxnLst/>
            <a:rect l="l" t="t" r="r" b="b"/>
            <a:pathLst>
              <a:path w="41275" h="41275">
                <a:moveTo>
                  <a:pt x="41122" y="41135"/>
                </a:moveTo>
                <a:lnTo>
                  <a:pt x="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3" name="object 73"/>
          <p:cNvSpPr/>
          <p:nvPr/>
        </p:nvSpPr>
        <p:spPr>
          <a:xfrm>
            <a:off x="4312708" y="8851900"/>
            <a:ext cx="192405" cy="48260"/>
          </a:xfrm>
          <a:custGeom>
            <a:avLst/>
            <a:gdLst/>
            <a:ahLst/>
            <a:cxnLst/>
            <a:rect l="l" t="t" r="r" b="b"/>
            <a:pathLst>
              <a:path w="192404" h="48259">
                <a:moveTo>
                  <a:pt x="191935" y="0"/>
                </a:moveTo>
                <a:lnTo>
                  <a:pt x="95770" y="0"/>
                </a:lnTo>
                <a:lnTo>
                  <a:pt x="0" y="47993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4" name="object 74"/>
          <p:cNvSpPr/>
          <p:nvPr/>
        </p:nvSpPr>
        <p:spPr>
          <a:xfrm>
            <a:off x="4176195" y="8851900"/>
            <a:ext cx="109855" cy="0"/>
          </a:xfrm>
          <a:custGeom>
            <a:avLst/>
            <a:gdLst/>
            <a:ahLst/>
            <a:cxnLst/>
            <a:rect l="l" t="t" r="r" b="b"/>
            <a:pathLst>
              <a:path w="109854" h="0">
                <a:moveTo>
                  <a:pt x="109588" y="0"/>
                </a:moveTo>
                <a:lnTo>
                  <a:pt x="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5" name="object 75"/>
          <p:cNvSpPr/>
          <p:nvPr/>
        </p:nvSpPr>
        <p:spPr>
          <a:xfrm>
            <a:off x="4211298" y="8831338"/>
            <a:ext cx="41275" cy="41275"/>
          </a:xfrm>
          <a:custGeom>
            <a:avLst/>
            <a:gdLst/>
            <a:ahLst/>
            <a:cxnLst/>
            <a:rect l="l" t="t" r="r" b="b"/>
            <a:pathLst>
              <a:path w="41275" h="41275">
                <a:moveTo>
                  <a:pt x="0" y="41135"/>
                </a:moveTo>
                <a:lnTo>
                  <a:pt x="41122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6" name="object 76"/>
          <p:cNvSpPr/>
          <p:nvPr/>
        </p:nvSpPr>
        <p:spPr>
          <a:xfrm>
            <a:off x="4211298" y="8831338"/>
            <a:ext cx="41275" cy="41275"/>
          </a:xfrm>
          <a:custGeom>
            <a:avLst/>
            <a:gdLst/>
            <a:ahLst/>
            <a:cxnLst/>
            <a:rect l="l" t="t" r="r" b="b"/>
            <a:pathLst>
              <a:path w="41275" h="41275">
                <a:moveTo>
                  <a:pt x="41122" y="41135"/>
                </a:moveTo>
                <a:lnTo>
                  <a:pt x="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7" name="object 77"/>
          <p:cNvSpPr/>
          <p:nvPr/>
        </p:nvSpPr>
        <p:spPr>
          <a:xfrm>
            <a:off x="4312708" y="9010942"/>
            <a:ext cx="192405" cy="48260"/>
          </a:xfrm>
          <a:custGeom>
            <a:avLst/>
            <a:gdLst/>
            <a:ahLst/>
            <a:cxnLst/>
            <a:rect l="l" t="t" r="r" b="b"/>
            <a:pathLst>
              <a:path w="192404" h="48259">
                <a:moveTo>
                  <a:pt x="191935" y="0"/>
                </a:moveTo>
                <a:lnTo>
                  <a:pt x="95770" y="0"/>
                </a:lnTo>
                <a:lnTo>
                  <a:pt x="0" y="4798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8" name="object 78"/>
          <p:cNvSpPr/>
          <p:nvPr/>
        </p:nvSpPr>
        <p:spPr>
          <a:xfrm>
            <a:off x="4176195" y="9010942"/>
            <a:ext cx="109855" cy="0"/>
          </a:xfrm>
          <a:custGeom>
            <a:avLst/>
            <a:gdLst/>
            <a:ahLst/>
            <a:cxnLst/>
            <a:rect l="l" t="t" r="r" b="b"/>
            <a:pathLst>
              <a:path w="109854" h="0">
                <a:moveTo>
                  <a:pt x="109588" y="0"/>
                </a:moveTo>
                <a:lnTo>
                  <a:pt x="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9" name="object 79"/>
          <p:cNvSpPr/>
          <p:nvPr/>
        </p:nvSpPr>
        <p:spPr>
          <a:xfrm>
            <a:off x="4211298" y="8990380"/>
            <a:ext cx="41275" cy="41275"/>
          </a:xfrm>
          <a:custGeom>
            <a:avLst/>
            <a:gdLst/>
            <a:ahLst/>
            <a:cxnLst/>
            <a:rect l="l" t="t" r="r" b="b"/>
            <a:pathLst>
              <a:path w="41275" h="41275">
                <a:moveTo>
                  <a:pt x="0" y="41135"/>
                </a:moveTo>
                <a:lnTo>
                  <a:pt x="41122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0" name="object 80"/>
          <p:cNvSpPr/>
          <p:nvPr/>
        </p:nvSpPr>
        <p:spPr>
          <a:xfrm>
            <a:off x="4211298" y="8990380"/>
            <a:ext cx="41275" cy="41275"/>
          </a:xfrm>
          <a:custGeom>
            <a:avLst/>
            <a:gdLst/>
            <a:ahLst/>
            <a:cxnLst/>
            <a:rect l="l" t="t" r="r" b="b"/>
            <a:pathLst>
              <a:path w="41275" h="41275">
                <a:moveTo>
                  <a:pt x="41122" y="41135"/>
                </a:moveTo>
                <a:lnTo>
                  <a:pt x="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1" name="object 81"/>
          <p:cNvSpPr/>
          <p:nvPr/>
        </p:nvSpPr>
        <p:spPr>
          <a:xfrm>
            <a:off x="3578089" y="9389732"/>
            <a:ext cx="151765" cy="50800"/>
          </a:xfrm>
          <a:custGeom>
            <a:avLst/>
            <a:gdLst/>
            <a:ahLst/>
            <a:cxnLst/>
            <a:rect l="l" t="t" r="r" b="b"/>
            <a:pathLst>
              <a:path w="151764" h="50800">
                <a:moveTo>
                  <a:pt x="75653" y="0"/>
                </a:moveTo>
                <a:lnTo>
                  <a:pt x="46200" y="1981"/>
                </a:lnTo>
                <a:lnTo>
                  <a:pt x="22153" y="7381"/>
                </a:lnTo>
                <a:lnTo>
                  <a:pt x="5943" y="15387"/>
                </a:lnTo>
                <a:lnTo>
                  <a:pt x="0" y="25184"/>
                </a:lnTo>
                <a:lnTo>
                  <a:pt x="5943" y="34994"/>
                </a:lnTo>
                <a:lnTo>
                  <a:pt x="22153" y="42994"/>
                </a:lnTo>
                <a:lnTo>
                  <a:pt x="46200" y="48381"/>
                </a:lnTo>
                <a:lnTo>
                  <a:pt x="75653" y="50355"/>
                </a:lnTo>
                <a:lnTo>
                  <a:pt x="105104" y="48381"/>
                </a:lnTo>
                <a:lnTo>
                  <a:pt x="129155" y="42994"/>
                </a:lnTo>
                <a:lnTo>
                  <a:pt x="145373" y="34994"/>
                </a:lnTo>
                <a:lnTo>
                  <a:pt x="151320" y="25184"/>
                </a:lnTo>
                <a:lnTo>
                  <a:pt x="145373" y="15387"/>
                </a:lnTo>
                <a:lnTo>
                  <a:pt x="129155" y="7381"/>
                </a:lnTo>
                <a:lnTo>
                  <a:pt x="105104" y="1981"/>
                </a:lnTo>
                <a:lnTo>
                  <a:pt x="75653" y="0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2" name="object 82"/>
          <p:cNvSpPr/>
          <p:nvPr/>
        </p:nvSpPr>
        <p:spPr>
          <a:xfrm>
            <a:off x="3729409" y="9084246"/>
            <a:ext cx="647700" cy="331470"/>
          </a:xfrm>
          <a:custGeom>
            <a:avLst/>
            <a:gdLst/>
            <a:ahLst/>
            <a:cxnLst/>
            <a:rect l="l" t="t" r="r" b="b"/>
            <a:pathLst>
              <a:path w="647700" h="331470">
                <a:moveTo>
                  <a:pt x="647103" y="0"/>
                </a:moveTo>
                <a:lnTo>
                  <a:pt x="647103" y="331444"/>
                </a:lnTo>
                <a:lnTo>
                  <a:pt x="0" y="331444"/>
                </a:lnTo>
              </a:path>
            </a:pathLst>
          </a:custGeom>
          <a:ln w="9525">
            <a:solidFill>
              <a:srgbClr val="000000"/>
            </a:solidFill>
            <a:prstDash val="sysDot"/>
          </a:ln>
        </p:spPr>
        <p:txBody>
          <a:bodyPr wrap="square" lIns="0" tIns="0" rIns="0" bIns="0" rtlCol="0"/>
          <a:lstStyle/>
          <a:p/>
        </p:txBody>
      </p:sp>
      <p:sp>
        <p:nvSpPr>
          <p:cNvPr id="83" name="object 83"/>
          <p:cNvSpPr/>
          <p:nvPr/>
        </p:nvSpPr>
        <p:spPr>
          <a:xfrm>
            <a:off x="4359913" y="9034462"/>
            <a:ext cx="33655" cy="62230"/>
          </a:xfrm>
          <a:custGeom>
            <a:avLst/>
            <a:gdLst/>
            <a:ahLst/>
            <a:cxnLst/>
            <a:rect l="l" t="t" r="r" b="b"/>
            <a:pathLst>
              <a:path w="33654" h="62229">
                <a:moveTo>
                  <a:pt x="16598" y="0"/>
                </a:moveTo>
                <a:lnTo>
                  <a:pt x="0" y="61963"/>
                </a:lnTo>
                <a:lnTo>
                  <a:pt x="33185" y="61963"/>
                </a:lnTo>
                <a:lnTo>
                  <a:pt x="1659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4" name="object 84"/>
          <p:cNvSpPr/>
          <p:nvPr/>
        </p:nvSpPr>
        <p:spPr>
          <a:xfrm>
            <a:off x="4319362" y="9236671"/>
            <a:ext cx="114300" cy="127000"/>
          </a:xfrm>
          <a:custGeom>
            <a:avLst/>
            <a:gdLst/>
            <a:ahLst/>
            <a:cxnLst/>
            <a:rect l="l" t="t" r="r" b="b"/>
            <a:pathLst>
              <a:path w="114300" h="127000">
                <a:moveTo>
                  <a:pt x="0" y="127000"/>
                </a:moveTo>
                <a:lnTo>
                  <a:pt x="114287" y="127000"/>
                </a:lnTo>
                <a:lnTo>
                  <a:pt x="114287" y="0"/>
                </a:lnTo>
                <a:lnTo>
                  <a:pt x="0" y="0"/>
                </a:lnTo>
                <a:lnTo>
                  <a:pt x="0" y="1270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5" name="object 85"/>
          <p:cNvSpPr/>
          <p:nvPr/>
        </p:nvSpPr>
        <p:spPr>
          <a:xfrm>
            <a:off x="4319362" y="9236671"/>
            <a:ext cx="114300" cy="127000"/>
          </a:xfrm>
          <a:custGeom>
            <a:avLst/>
            <a:gdLst/>
            <a:ahLst/>
            <a:cxnLst/>
            <a:rect l="l" t="t" r="r" b="b"/>
            <a:pathLst>
              <a:path w="114300" h="127000">
                <a:moveTo>
                  <a:pt x="0" y="127000"/>
                </a:moveTo>
                <a:lnTo>
                  <a:pt x="114287" y="127000"/>
                </a:lnTo>
                <a:lnTo>
                  <a:pt x="114287" y="0"/>
                </a:lnTo>
                <a:lnTo>
                  <a:pt x="0" y="0"/>
                </a:lnTo>
                <a:lnTo>
                  <a:pt x="0" y="127000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6" name="object 86"/>
          <p:cNvSpPr/>
          <p:nvPr/>
        </p:nvSpPr>
        <p:spPr>
          <a:xfrm>
            <a:off x="4285783" y="8667647"/>
            <a:ext cx="0" cy="46355"/>
          </a:xfrm>
          <a:custGeom>
            <a:avLst/>
            <a:gdLst/>
            <a:ahLst/>
            <a:cxnLst/>
            <a:rect l="l" t="t" r="r" b="b"/>
            <a:pathLst>
              <a:path w="0" h="46354">
                <a:moveTo>
                  <a:pt x="0" y="0"/>
                </a:moveTo>
                <a:lnTo>
                  <a:pt x="0" y="4591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7" name="object 87"/>
          <p:cNvSpPr/>
          <p:nvPr/>
        </p:nvSpPr>
        <p:spPr>
          <a:xfrm>
            <a:off x="4285783" y="8828951"/>
            <a:ext cx="0" cy="46355"/>
          </a:xfrm>
          <a:custGeom>
            <a:avLst/>
            <a:gdLst/>
            <a:ahLst/>
            <a:cxnLst/>
            <a:rect l="l" t="t" r="r" b="b"/>
            <a:pathLst>
              <a:path w="0" h="46354">
                <a:moveTo>
                  <a:pt x="0" y="0"/>
                </a:moveTo>
                <a:lnTo>
                  <a:pt x="0" y="45897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8" name="object 88"/>
          <p:cNvSpPr/>
          <p:nvPr/>
        </p:nvSpPr>
        <p:spPr>
          <a:xfrm>
            <a:off x="4285783" y="8987993"/>
            <a:ext cx="0" cy="46355"/>
          </a:xfrm>
          <a:custGeom>
            <a:avLst/>
            <a:gdLst/>
            <a:ahLst/>
            <a:cxnLst/>
            <a:rect l="l" t="t" r="r" b="b"/>
            <a:pathLst>
              <a:path w="0" h="46354">
                <a:moveTo>
                  <a:pt x="0" y="0"/>
                </a:moveTo>
                <a:lnTo>
                  <a:pt x="0" y="45897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9" name="object 89"/>
          <p:cNvSpPr/>
          <p:nvPr/>
        </p:nvSpPr>
        <p:spPr>
          <a:xfrm>
            <a:off x="3653742" y="8647620"/>
            <a:ext cx="340995" cy="522605"/>
          </a:xfrm>
          <a:custGeom>
            <a:avLst/>
            <a:gdLst/>
            <a:ahLst/>
            <a:cxnLst/>
            <a:rect l="l" t="t" r="r" b="b"/>
            <a:pathLst>
              <a:path w="340995" h="522604">
                <a:moveTo>
                  <a:pt x="340982" y="42989"/>
                </a:moveTo>
                <a:lnTo>
                  <a:pt x="319290" y="42989"/>
                </a:lnTo>
                <a:lnTo>
                  <a:pt x="315911" y="26253"/>
                </a:lnTo>
                <a:lnTo>
                  <a:pt x="306697" y="12588"/>
                </a:lnTo>
                <a:lnTo>
                  <a:pt x="293032" y="3377"/>
                </a:lnTo>
                <a:lnTo>
                  <a:pt x="276301" y="0"/>
                </a:lnTo>
                <a:lnTo>
                  <a:pt x="259572" y="3377"/>
                </a:lnTo>
                <a:lnTo>
                  <a:pt x="245911" y="12588"/>
                </a:lnTo>
                <a:lnTo>
                  <a:pt x="236701" y="26253"/>
                </a:lnTo>
                <a:lnTo>
                  <a:pt x="233324" y="42989"/>
                </a:lnTo>
                <a:lnTo>
                  <a:pt x="229945" y="26253"/>
                </a:lnTo>
                <a:lnTo>
                  <a:pt x="220732" y="12588"/>
                </a:lnTo>
                <a:lnTo>
                  <a:pt x="207071" y="3377"/>
                </a:lnTo>
                <a:lnTo>
                  <a:pt x="190347" y="0"/>
                </a:lnTo>
                <a:lnTo>
                  <a:pt x="173616" y="3377"/>
                </a:lnTo>
                <a:lnTo>
                  <a:pt x="159951" y="12588"/>
                </a:lnTo>
                <a:lnTo>
                  <a:pt x="150737" y="26253"/>
                </a:lnTo>
                <a:lnTo>
                  <a:pt x="147358" y="42989"/>
                </a:lnTo>
                <a:lnTo>
                  <a:pt x="143980" y="26253"/>
                </a:lnTo>
                <a:lnTo>
                  <a:pt x="134770" y="12588"/>
                </a:lnTo>
                <a:lnTo>
                  <a:pt x="121110" y="3377"/>
                </a:lnTo>
                <a:lnTo>
                  <a:pt x="104381" y="0"/>
                </a:lnTo>
                <a:lnTo>
                  <a:pt x="87652" y="3377"/>
                </a:lnTo>
                <a:lnTo>
                  <a:pt x="73991" y="12588"/>
                </a:lnTo>
                <a:lnTo>
                  <a:pt x="64781" y="26253"/>
                </a:lnTo>
                <a:lnTo>
                  <a:pt x="61404" y="42989"/>
                </a:lnTo>
                <a:lnTo>
                  <a:pt x="0" y="42989"/>
                </a:lnTo>
                <a:lnTo>
                  <a:pt x="0" y="522376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0" name="object 90"/>
          <p:cNvSpPr/>
          <p:nvPr/>
        </p:nvSpPr>
        <p:spPr>
          <a:xfrm>
            <a:off x="3653742" y="8808910"/>
            <a:ext cx="340995" cy="43180"/>
          </a:xfrm>
          <a:custGeom>
            <a:avLst/>
            <a:gdLst/>
            <a:ahLst/>
            <a:cxnLst/>
            <a:rect l="l" t="t" r="r" b="b"/>
            <a:pathLst>
              <a:path w="340995" h="43179">
                <a:moveTo>
                  <a:pt x="340982" y="42989"/>
                </a:moveTo>
                <a:lnTo>
                  <a:pt x="319290" y="42989"/>
                </a:lnTo>
                <a:lnTo>
                  <a:pt x="315911" y="26258"/>
                </a:lnTo>
                <a:lnTo>
                  <a:pt x="306697" y="12593"/>
                </a:lnTo>
                <a:lnTo>
                  <a:pt x="293032" y="3379"/>
                </a:lnTo>
                <a:lnTo>
                  <a:pt x="276301" y="0"/>
                </a:lnTo>
                <a:lnTo>
                  <a:pt x="259572" y="3379"/>
                </a:lnTo>
                <a:lnTo>
                  <a:pt x="245911" y="12593"/>
                </a:lnTo>
                <a:lnTo>
                  <a:pt x="236701" y="26258"/>
                </a:lnTo>
                <a:lnTo>
                  <a:pt x="233324" y="42989"/>
                </a:lnTo>
                <a:lnTo>
                  <a:pt x="229945" y="26258"/>
                </a:lnTo>
                <a:lnTo>
                  <a:pt x="220732" y="12593"/>
                </a:lnTo>
                <a:lnTo>
                  <a:pt x="207071" y="3379"/>
                </a:lnTo>
                <a:lnTo>
                  <a:pt x="190347" y="0"/>
                </a:lnTo>
                <a:lnTo>
                  <a:pt x="173616" y="3379"/>
                </a:lnTo>
                <a:lnTo>
                  <a:pt x="159951" y="12593"/>
                </a:lnTo>
                <a:lnTo>
                  <a:pt x="150737" y="26258"/>
                </a:lnTo>
                <a:lnTo>
                  <a:pt x="147358" y="42989"/>
                </a:lnTo>
                <a:lnTo>
                  <a:pt x="143980" y="26258"/>
                </a:lnTo>
                <a:lnTo>
                  <a:pt x="134770" y="12593"/>
                </a:lnTo>
                <a:lnTo>
                  <a:pt x="121110" y="3379"/>
                </a:lnTo>
                <a:lnTo>
                  <a:pt x="104381" y="0"/>
                </a:lnTo>
                <a:lnTo>
                  <a:pt x="87652" y="3379"/>
                </a:lnTo>
                <a:lnTo>
                  <a:pt x="73991" y="12593"/>
                </a:lnTo>
                <a:lnTo>
                  <a:pt x="64781" y="26258"/>
                </a:lnTo>
                <a:lnTo>
                  <a:pt x="61404" y="42989"/>
                </a:lnTo>
                <a:lnTo>
                  <a:pt x="0" y="42989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1" name="object 91"/>
          <p:cNvSpPr/>
          <p:nvPr/>
        </p:nvSpPr>
        <p:spPr>
          <a:xfrm>
            <a:off x="3653742" y="8967952"/>
            <a:ext cx="340995" cy="43180"/>
          </a:xfrm>
          <a:custGeom>
            <a:avLst/>
            <a:gdLst/>
            <a:ahLst/>
            <a:cxnLst/>
            <a:rect l="l" t="t" r="r" b="b"/>
            <a:pathLst>
              <a:path w="340995" h="43179">
                <a:moveTo>
                  <a:pt x="340982" y="42989"/>
                </a:moveTo>
                <a:lnTo>
                  <a:pt x="319290" y="42989"/>
                </a:lnTo>
                <a:lnTo>
                  <a:pt x="315911" y="26258"/>
                </a:lnTo>
                <a:lnTo>
                  <a:pt x="306697" y="12593"/>
                </a:lnTo>
                <a:lnTo>
                  <a:pt x="293032" y="3379"/>
                </a:lnTo>
                <a:lnTo>
                  <a:pt x="276301" y="0"/>
                </a:lnTo>
                <a:lnTo>
                  <a:pt x="259572" y="3379"/>
                </a:lnTo>
                <a:lnTo>
                  <a:pt x="245911" y="12593"/>
                </a:lnTo>
                <a:lnTo>
                  <a:pt x="236701" y="26258"/>
                </a:lnTo>
                <a:lnTo>
                  <a:pt x="233324" y="42989"/>
                </a:lnTo>
                <a:lnTo>
                  <a:pt x="229945" y="26258"/>
                </a:lnTo>
                <a:lnTo>
                  <a:pt x="220732" y="12593"/>
                </a:lnTo>
                <a:lnTo>
                  <a:pt x="207071" y="3379"/>
                </a:lnTo>
                <a:lnTo>
                  <a:pt x="190347" y="0"/>
                </a:lnTo>
                <a:lnTo>
                  <a:pt x="173616" y="3379"/>
                </a:lnTo>
                <a:lnTo>
                  <a:pt x="159951" y="12593"/>
                </a:lnTo>
                <a:lnTo>
                  <a:pt x="150737" y="26258"/>
                </a:lnTo>
                <a:lnTo>
                  <a:pt x="147358" y="42989"/>
                </a:lnTo>
                <a:lnTo>
                  <a:pt x="143980" y="26258"/>
                </a:lnTo>
                <a:lnTo>
                  <a:pt x="134770" y="12593"/>
                </a:lnTo>
                <a:lnTo>
                  <a:pt x="121110" y="3379"/>
                </a:lnTo>
                <a:lnTo>
                  <a:pt x="104381" y="0"/>
                </a:lnTo>
                <a:lnTo>
                  <a:pt x="87652" y="3379"/>
                </a:lnTo>
                <a:lnTo>
                  <a:pt x="73991" y="12593"/>
                </a:lnTo>
                <a:lnTo>
                  <a:pt x="64781" y="26258"/>
                </a:lnTo>
                <a:lnTo>
                  <a:pt x="61404" y="42989"/>
                </a:lnTo>
                <a:lnTo>
                  <a:pt x="0" y="42989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2" name="object 92"/>
          <p:cNvSpPr/>
          <p:nvPr/>
        </p:nvSpPr>
        <p:spPr>
          <a:xfrm>
            <a:off x="3638070" y="8836228"/>
            <a:ext cx="31750" cy="31750"/>
          </a:xfrm>
          <a:custGeom>
            <a:avLst/>
            <a:gdLst/>
            <a:ahLst/>
            <a:cxnLst/>
            <a:rect l="l" t="t" r="r" b="b"/>
            <a:pathLst>
              <a:path w="31750" h="31750">
                <a:moveTo>
                  <a:pt x="24333" y="0"/>
                </a:moveTo>
                <a:lnTo>
                  <a:pt x="7023" y="0"/>
                </a:lnTo>
                <a:lnTo>
                  <a:pt x="0" y="7023"/>
                </a:lnTo>
                <a:lnTo>
                  <a:pt x="0" y="24333"/>
                </a:lnTo>
                <a:lnTo>
                  <a:pt x="7023" y="31356"/>
                </a:lnTo>
                <a:lnTo>
                  <a:pt x="24333" y="31356"/>
                </a:lnTo>
                <a:lnTo>
                  <a:pt x="31356" y="24333"/>
                </a:lnTo>
                <a:lnTo>
                  <a:pt x="31356" y="7023"/>
                </a:lnTo>
                <a:lnTo>
                  <a:pt x="2433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3" name="object 93"/>
          <p:cNvSpPr/>
          <p:nvPr/>
        </p:nvSpPr>
        <p:spPr>
          <a:xfrm>
            <a:off x="3129804" y="8685491"/>
            <a:ext cx="31750" cy="31750"/>
          </a:xfrm>
          <a:custGeom>
            <a:avLst/>
            <a:gdLst/>
            <a:ahLst/>
            <a:cxnLst/>
            <a:rect l="l" t="t" r="r" b="b"/>
            <a:pathLst>
              <a:path w="31750" h="31750">
                <a:moveTo>
                  <a:pt x="24320" y="0"/>
                </a:moveTo>
                <a:lnTo>
                  <a:pt x="7010" y="0"/>
                </a:lnTo>
                <a:lnTo>
                  <a:pt x="0" y="7023"/>
                </a:lnTo>
                <a:lnTo>
                  <a:pt x="0" y="24333"/>
                </a:lnTo>
                <a:lnTo>
                  <a:pt x="7010" y="31356"/>
                </a:lnTo>
                <a:lnTo>
                  <a:pt x="24320" y="31356"/>
                </a:lnTo>
                <a:lnTo>
                  <a:pt x="31343" y="24333"/>
                </a:lnTo>
                <a:lnTo>
                  <a:pt x="31343" y="7023"/>
                </a:lnTo>
                <a:lnTo>
                  <a:pt x="2432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4" name="object 94"/>
          <p:cNvSpPr/>
          <p:nvPr/>
        </p:nvSpPr>
        <p:spPr>
          <a:xfrm>
            <a:off x="3145476" y="8605925"/>
            <a:ext cx="390525" cy="405130"/>
          </a:xfrm>
          <a:custGeom>
            <a:avLst/>
            <a:gdLst/>
            <a:ahLst/>
            <a:cxnLst/>
            <a:rect l="l" t="t" r="r" b="b"/>
            <a:pathLst>
              <a:path w="390525" h="405129">
                <a:moveTo>
                  <a:pt x="0" y="250126"/>
                </a:moveTo>
                <a:lnTo>
                  <a:pt x="64668" y="250126"/>
                </a:lnTo>
                <a:lnTo>
                  <a:pt x="68047" y="233397"/>
                </a:lnTo>
                <a:lnTo>
                  <a:pt x="77262" y="219736"/>
                </a:lnTo>
                <a:lnTo>
                  <a:pt x="90927" y="210526"/>
                </a:lnTo>
                <a:lnTo>
                  <a:pt x="107657" y="207149"/>
                </a:lnTo>
                <a:lnTo>
                  <a:pt x="124386" y="210526"/>
                </a:lnTo>
                <a:lnTo>
                  <a:pt x="138047" y="219736"/>
                </a:lnTo>
                <a:lnTo>
                  <a:pt x="147257" y="233397"/>
                </a:lnTo>
                <a:lnTo>
                  <a:pt x="150634" y="250126"/>
                </a:lnTo>
                <a:lnTo>
                  <a:pt x="154011" y="233397"/>
                </a:lnTo>
                <a:lnTo>
                  <a:pt x="163221" y="219736"/>
                </a:lnTo>
                <a:lnTo>
                  <a:pt x="176882" y="210526"/>
                </a:lnTo>
                <a:lnTo>
                  <a:pt x="193611" y="207149"/>
                </a:lnTo>
                <a:lnTo>
                  <a:pt x="210342" y="210526"/>
                </a:lnTo>
                <a:lnTo>
                  <a:pt x="224007" y="219736"/>
                </a:lnTo>
                <a:lnTo>
                  <a:pt x="233221" y="233397"/>
                </a:lnTo>
                <a:lnTo>
                  <a:pt x="236601" y="250126"/>
                </a:lnTo>
                <a:lnTo>
                  <a:pt x="239978" y="233397"/>
                </a:lnTo>
                <a:lnTo>
                  <a:pt x="249188" y="219736"/>
                </a:lnTo>
                <a:lnTo>
                  <a:pt x="262848" y="210526"/>
                </a:lnTo>
                <a:lnTo>
                  <a:pt x="279577" y="207149"/>
                </a:lnTo>
                <a:lnTo>
                  <a:pt x="296306" y="210526"/>
                </a:lnTo>
                <a:lnTo>
                  <a:pt x="309967" y="219736"/>
                </a:lnTo>
                <a:lnTo>
                  <a:pt x="319177" y="233397"/>
                </a:lnTo>
                <a:lnTo>
                  <a:pt x="322554" y="250126"/>
                </a:lnTo>
                <a:lnTo>
                  <a:pt x="344258" y="250126"/>
                </a:lnTo>
                <a:lnTo>
                  <a:pt x="344258" y="314324"/>
                </a:lnTo>
                <a:lnTo>
                  <a:pt x="0" y="314324"/>
                </a:lnTo>
                <a:lnTo>
                  <a:pt x="0" y="405015"/>
                </a:lnTo>
                <a:lnTo>
                  <a:pt x="64668" y="405015"/>
                </a:lnTo>
                <a:lnTo>
                  <a:pt x="68047" y="388284"/>
                </a:lnTo>
                <a:lnTo>
                  <a:pt x="77262" y="374619"/>
                </a:lnTo>
                <a:lnTo>
                  <a:pt x="90927" y="365405"/>
                </a:lnTo>
                <a:lnTo>
                  <a:pt x="107657" y="362026"/>
                </a:lnTo>
                <a:lnTo>
                  <a:pt x="124386" y="365405"/>
                </a:lnTo>
                <a:lnTo>
                  <a:pt x="138047" y="374619"/>
                </a:lnTo>
                <a:lnTo>
                  <a:pt x="147257" y="388284"/>
                </a:lnTo>
                <a:lnTo>
                  <a:pt x="150634" y="405015"/>
                </a:lnTo>
                <a:lnTo>
                  <a:pt x="154011" y="388284"/>
                </a:lnTo>
                <a:lnTo>
                  <a:pt x="163221" y="374619"/>
                </a:lnTo>
                <a:lnTo>
                  <a:pt x="176882" y="365405"/>
                </a:lnTo>
                <a:lnTo>
                  <a:pt x="193611" y="362026"/>
                </a:lnTo>
                <a:lnTo>
                  <a:pt x="210342" y="365405"/>
                </a:lnTo>
                <a:lnTo>
                  <a:pt x="224007" y="374619"/>
                </a:lnTo>
                <a:lnTo>
                  <a:pt x="233221" y="388284"/>
                </a:lnTo>
                <a:lnTo>
                  <a:pt x="236601" y="405015"/>
                </a:lnTo>
                <a:lnTo>
                  <a:pt x="239978" y="388284"/>
                </a:lnTo>
                <a:lnTo>
                  <a:pt x="249188" y="374619"/>
                </a:lnTo>
                <a:lnTo>
                  <a:pt x="262848" y="365405"/>
                </a:lnTo>
                <a:lnTo>
                  <a:pt x="279577" y="362026"/>
                </a:lnTo>
                <a:lnTo>
                  <a:pt x="296306" y="365405"/>
                </a:lnTo>
                <a:lnTo>
                  <a:pt x="309967" y="374619"/>
                </a:lnTo>
                <a:lnTo>
                  <a:pt x="319177" y="388284"/>
                </a:lnTo>
                <a:lnTo>
                  <a:pt x="322554" y="405015"/>
                </a:lnTo>
                <a:lnTo>
                  <a:pt x="389991" y="405015"/>
                </a:lnTo>
                <a:lnTo>
                  <a:pt x="389991" y="0"/>
                </a:lnTo>
                <a:lnTo>
                  <a:pt x="0" y="0"/>
                </a:lnTo>
                <a:lnTo>
                  <a:pt x="0" y="95249"/>
                </a:lnTo>
                <a:lnTo>
                  <a:pt x="64668" y="95249"/>
                </a:lnTo>
                <a:lnTo>
                  <a:pt x="68047" y="78513"/>
                </a:lnTo>
                <a:lnTo>
                  <a:pt x="77262" y="64849"/>
                </a:lnTo>
                <a:lnTo>
                  <a:pt x="90927" y="55637"/>
                </a:lnTo>
                <a:lnTo>
                  <a:pt x="107657" y="52260"/>
                </a:lnTo>
                <a:lnTo>
                  <a:pt x="124386" y="55637"/>
                </a:lnTo>
                <a:lnTo>
                  <a:pt x="138047" y="64849"/>
                </a:lnTo>
                <a:lnTo>
                  <a:pt x="147257" y="78513"/>
                </a:lnTo>
                <a:lnTo>
                  <a:pt x="150634" y="95249"/>
                </a:lnTo>
                <a:lnTo>
                  <a:pt x="154011" y="78513"/>
                </a:lnTo>
                <a:lnTo>
                  <a:pt x="163221" y="64849"/>
                </a:lnTo>
                <a:lnTo>
                  <a:pt x="176882" y="55637"/>
                </a:lnTo>
                <a:lnTo>
                  <a:pt x="193611" y="52260"/>
                </a:lnTo>
                <a:lnTo>
                  <a:pt x="210342" y="55637"/>
                </a:lnTo>
                <a:lnTo>
                  <a:pt x="224007" y="64849"/>
                </a:lnTo>
                <a:lnTo>
                  <a:pt x="233221" y="78513"/>
                </a:lnTo>
                <a:lnTo>
                  <a:pt x="236601" y="95249"/>
                </a:lnTo>
                <a:lnTo>
                  <a:pt x="239978" y="78513"/>
                </a:lnTo>
                <a:lnTo>
                  <a:pt x="249188" y="64849"/>
                </a:lnTo>
                <a:lnTo>
                  <a:pt x="262848" y="55637"/>
                </a:lnTo>
                <a:lnTo>
                  <a:pt x="279577" y="52260"/>
                </a:lnTo>
                <a:lnTo>
                  <a:pt x="296306" y="55637"/>
                </a:lnTo>
                <a:lnTo>
                  <a:pt x="309967" y="64849"/>
                </a:lnTo>
                <a:lnTo>
                  <a:pt x="319177" y="78513"/>
                </a:lnTo>
                <a:lnTo>
                  <a:pt x="322554" y="95249"/>
                </a:lnTo>
                <a:lnTo>
                  <a:pt x="344258" y="95249"/>
                </a:lnTo>
                <a:lnTo>
                  <a:pt x="344258" y="159435"/>
                </a:lnTo>
                <a:lnTo>
                  <a:pt x="0" y="159435"/>
                </a:lnTo>
                <a:lnTo>
                  <a:pt x="0" y="250126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5" name="object 95"/>
          <p:cNvSpPr/>
          <p:nvPr/>
        </p:nvSpPr>
        <p:spPr>
          <a:xfrm>
            <a:off x="3129804" y="8840380"/>
            <a:ext cx="31750" cy="31750"/>
          </a:xfrm>
          <a:custGeom>
            <a:avLst/>
            <a:gdLst/>
            <a:ahLst/>
            <a:cxnLst/>
            <a:rect l="l" t="t" r="r" b="b"/>
            <a:pathLst>
              <a:path w="31750" h="31750">
                <a:moveTo>
                  <a:pt x="24320" y="0"/>
                </a:moveTo>
                <a:lnTo>
                  <a:pt x="7010" y="0"/>
                </a:lnTo>
                <a:lnTo>
                  <a:pt x="0" y="7023"/>
                </a:lnTo>
                <a:lnTo>
                  <a:pt x="0" y="24333"/>
                </a:lnTo>
                <a:lnTo>
                  <a:pt x="7010" y="31356"/>
                </a:lnTo>
                <a:lnTo>
                  <a:pt x="24320" y="31356"/>
                </a:lnTo>
                <a:lnTo>
                  <a:pt x="31343" y="24333"/>
                </a:lnTo>
                <a:lnTo>
                  <a:pt x="31343" y="7023"/>
                </a:lnTo>
                <a:lnTo>
                  <a:pt x="2432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6" name="object 96"/>
          <p:cNvSpPr/>
          <p:nvPr/>
        </p:nvSpPr>
        <p:spPr>
          <a:xfrm>
            <a:off x="3129804" y="8995270"/>
            <a:ext cx="31750" cy="31750"/>
          </a:xfrm>
          <a:custGeom>
            <a:avLst/>
            <a:gdLst/>
            <a:ahLst/>
            <a:cxnLst/>
            <a:rect l="l" t="t" r="r" b="b"/>
            <a:pathLst>
              <a:path w="31750" h="31750">
                <a:moveTo>
                  <a:pt x="24320" y="0"/>
                </a:moveTo>
                <a:lnTo>
                  <a:pt x="7010" y="0"/>
                </a:lnTo>
                <a:lnTo>
                  <a:pt x="0" y="7023"/>
                </a:lnTo>
                <a:lnTo>
                  <a:pt x="0" y="24333"/>
                </a:lnTo>
                <a:lnTo>
                  <a:pt x="7010" y="31356"/>
                </a:lnTo>
                <a:lnTo>
                  <a:pt x="24320" y="31356"/>
                </a:lnTo>
                <a:lnTo>
                  <a:pt x="31343" y="24333"/>
                </a:lnTo>
                <a:lnTo>
                  <a:pt x="31343" y="7023"/>
                </a:lnTo>
                <a:lnTo>
                  <a:pt x="2432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7" name="object 97"/>
          <p:cNvSpPr/>
          <p:nvPr/>
        </p:nvSpPr>
        <p:spPr>
          <a:xfrm>
            <a:off x="3638070" y="8995270"/>
            <a:ext cx="31750" cy="31750"/>
          </a:xfrm>
          <a:custGeom>
            <a:avLst/>
            <a:gdLst/>
            <a:ahLst/>
            <a:cxnLst/>
            <a:rect l="l" t="t" r="r" b="b"/>
            <a:pathLst>
              <a:path w="31750" h="31750">
                <a:moveTo>
                  <a:pt x="24333" y="0"/>
                </a:moveTo>
                <a:lnTo>
                  <a:pt x="7023" y="0"/>
                </a:lnTo>
                <a:lnTo>
                  <a:pt x="0" y="7023"/>
                </a:lnTo>
                <a:lnTo>
                  <a:pt x="0" y="24333"/>
                </a:lnTo>
                <a:lnTo>
                  <a:pt x="7023" y="31356"/>
                </a:lnTo>
                <a:lnTo>
                  <a:pt x="24333" y="31356"/>
                </a:lnTo>
                <a:lnTo>
                  <a:pt x="31356" y="24333"/>
                </a:lnTo>
                <a:lnTo>
                  <a:pt x="31356" y="7023"/>
                </a:lnTo>
                <a:lnTo>
                  <a:pt x="2433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8" name="object 98"/>
          <p:cNvSpPr/>
          <p:nvPr/>
        </p:nvSpPr>
        <p:spPr>
          <a:xfrm>
            <a:off x="3638070" y="9154324"/>
            <a:ext cx="31750" cy="31750"/>
          </a:xfrm>
          <a:custGeom>
            <a:avLst/>
            <a:gdLst/>
            <a:ahLst/>
            <a:cxnLst/>
            <a:rect l="l" t="t" r="r" b="b"/>
            <a:pathLst>
              <a:path w="31750" h="31750">
                <a:moveTo>
                  <a:pt x="24333" y="0"/>
                </a:moveTo>
                <a:lnTo>
                  <a:pt x="7023" y="0"/>
                </a:lnTo>
                <a:lnTo>
                  <a:pt x="0" y="7010"/>
                </a:lnTo>
                <a:lnTo>
                  <a:pt x="0" y="24333"/>
                </a:lnTo>
                <a:lnTo>
                  <a:pt x="7023" y="31343"/>
                </a:lnTo>
                <a:lnTo>
                  <a:pt x="24333" y="31343"/>
                </a:lnTo>
                <a:lnTo>
                  <a:pt x="31356" y="24333"/>
                </a:lnTo>
                <a:lnTo>
                  <a:pt x="31356" y="7010"/>
                </a:lnTo>
                <a:lnTo>
                  <a:pt x="2433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9" name="object 99"/>
          <p:cNvSpPr/>
          <p:nvPr/>
        </p:nvSpPr>
        <p:spPr>
          <a:xfrm>
            <a:off x="3638070" y="9560800"/>
            <a:ext cx="31750" cy="31750"/>
          </a:xfrm>
          <a:custGeom>
            <a:avLst/>
            <a:gdLst/>
            <a:ahLst/>
            <a:cxnLst/>
            <a:rect l="l" t="t" r="r" b="b"/>
            <a:pathLst>
              <a:path w="31750" h="31750">
                <a:moveTo>
                  <a:pt x="24333" y="0"/>
                </a:moveTo>
                <a:lnTo>
                  <a:pt x="7023" y="0"/>
                </a:lnTo>
                <a:lnTo>
                  <a:pt x="0" y="7010"/>
                </a:lnTo>
                <a:lnTo>
                  <a:pt x="0" y="24333"/>
                </a:lnTo>
                <a:lnTo>
                  <a:pt x="7023" y="31343"/>
                </a:lnTo>
                <a:lnTo>
                  <a:pt x="24333" y="31343"/>
                </a:lnTo>
                <a:lnTo>
                  <a:pt x="31356" y="24333"/>
                </a:lnTo>
                <a:lnTo>
                  <a:pt x="31356" y="7010"/>
                </a:lnTo>
                <a:lnTo>
                  <a:pt x="2433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0" name="object 100"/>
          <p:cNvSpPr/>
          <p:nvPr/>
        </p:nvSpPr>
        <p:spPr>
          <a:xfrm>
            <a:off x="2840244" y="8701175"/>
            <a:ext cx="305435" cy="0"/>
          </a:xfrm>
          <a:custGeom>
            <a:avLst/>
            <a:gdLst/>
            <a:ahLst/>
            <a:cxnLst/>
            <a:rect l="l" t="t" r="r" b="b"/>
            <a:pathLst>
              <a:path w="305435" h="0">
                <a:moveTo>
                  <a:pt x="305231" y="0"/>
                </a:moveTo>
                <a:lnTo>
                  <a:pt x="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1" name="object 101"/>
          <p:cNvSpPr/>
          <p:nvPr/>
        </p:nvSpPr>
        <p:spPr>
          <a:xfrm>
            <a:off x="2840244" y="8856052"/>
            <a:ext cx="305435" cy="0"/>
          </a:xfrm>
          <a:custGeom>
            <a:avLst/>
            <a:gdLst/>
            <a:ahLst/>
            <a:cxnLst/>
            <a:rect l="l" t="t" r="r" b="b"/>
            <a:pathLst>
              <a:path w="305435" h="0">
                <a:moveTo>
                  <a:pt x="305231" y="0"/>
                </a:moveTo>
                <a:lnTo>
                  <a:pt x="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2" name="object 102"/>
          <p:cNvSpPr/>
          <p:nvPr/>
        </p:nvSpPr>
        <p:spPr>
          <a:xfrm>
            <a:off x="2840244" y="9010941"/>
            <a:ext cx="305435" cy="0"/>
          </a:xfrm>
          <a:custGeom>
            <a:avLst/>
            <a:gdLst/>
            <a:ahLst/>
            <a:cxnLst/>
            <a:rect l="l" t="t" r="r" b="b"/>
            <a:pathLst>
              <a:path w="305435" h="0">
                <a:moveTo>
                  <a:pt x="305231" y="0"/>
                </a:moveTo>
                <a:lnTo>
                  <a:pt x="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3" name="object 103"/>
          <p:cNvSpPr/>
          <p:nvPr/>
        </p:nvSpPr>
        <p:spPr>
          <a:xfrm>
            <a:off x="3653742" y="9169996"/>
            <a:ext cx="0" cy="533400"/>
          </a:xfrm>
          <a:custGeom>
            <a:avLst/>
            <a:gdLst/>
            <a:ahLst/>
            <a:cxnLst/>
            <a:rect l="l" t="t" r="r" b="b"/>
            <a:pathLst>
              <a:path w="0" h="533400">
                <a:moveTo>
                  <a:pt x="0" y="0"/>
                </a:moveTo>
                <a:lnTo>
                  <a:pt x="0" y="532828"/>
                </a:lnTo>
              </a:path>
            </a:pathLst>
          </a:custGeom>
          <a:ln w="12700">
            <a:solidFill>
              <a:srgbClr val="000000"/>
            </a:solidFill>
            <a:prstDash val="sysDashDot"/>
          </a:ln>
        </p:spPr>
        <p:txBody>
          <a:bodyPr wrap="square" lIns="0" tIns="0" rIns="0" bIns="0" rtlCol="0"/>
          <a:lstStyle/>
          <a:p/>
        </p:txBody>
      </p:sp>
      <p:sp>
        <p:nvSpPr>
          <p:cNvPr id="104" name="object 104"/>
          <p:cNvSpPr/>
          <p:nvPr/>
        </p:nvSpPr>
        <p:spPr>
          <a:xfrm>
            <a:off x="3609114" y="9702825"/>
            <a:ext cx="89535" cy="0"/>
          </a:xfrm>
          <a:custGeom>
            <a:avLst/>
            <a:gdLst/>
            <a:ahLst/>
            <a:cxnLst/>
            <a:rect l="l" t="t" r="r" b="b"/>
            <a:pathLst>
              <a:path w="89535" h="0">
                <a:moveTo>
                  <a:pt x="0" y="0"/>
                </a:moveTo>
                <a:lnTo>
                  <a:pt x="89255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5" name="object 105"/>
          <p:cNvSpPr/>
          <p:nvPr/>
        </p:nvSpPr>
        <p:spPr>
          <a:xfrm>
            <a:off x="3044460" y="8517013"/>
            <a:ext cx="999490" cy="720090"/>
          </a:xfrm>
          <a:custGeom>
            <a:avLst/>
            <a:gdLst/>
            <a:ahLst/>
            <a:cxnLst/>
            <a:rect l="l" t="t" r="r" b="b"/>
            <a:pathLst>
              <a:path w="999489" h="720090">
                <a:moveTo>
                  <a:pt x="0" y="0"/>
                </a:moveTo>
                <a:lnTo>
                  <a:pt x="998931" y="0"/>
                </a:lnTo>
                <a:lnTo>
                  <a:pt x="998931" y="719670"/>
                </a:lnTo>
                <a:lnTo>
                  <a:pt x="0" y="719670"/>
                </a:lnTo>
                <a:lnTo>
                  <a:pt x="0" y="0"/>
                </a:lnTo>
                <a:close/>
              </a:path>
            </a:pathLst>
          </a:custGeom>
          <a:ln w="6350">
            <a:solidFill>
              <a:srgbClr val="000000"/>
            </a:solidFill>
            <a:prstDash val="sysDashDot"/>
          </a:ln>
        </p:spPr>
        <p:txBody>
          <a:bodyPr wrap="square" lIns="0" tIns="0" rIns="0" bIns="0" rtlCol="0"/>
          <a:lstStyle/>
          <a:p/>
        </p:txBody>
      </p:sp>
      <p:sp>
        <p:nvSpPr>
          <p:cNvPr id="106" name="object 106"/>
          <p:cNvSpPr txBox="1"/>
          <p:nvPr/>
        </p:nvSpPr>
        <p:spPr>
          <a:xfrm>
            <a:off x="4442311" y="8606294"/>
            <a:ext cx="269240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u="sng" sz="70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dirty="0" u="sng" sz="70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 </a:t>
            </a:r>
            <a:r>
              <a:rPr dirty="0" u="sng" sz="700" spc="25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dirty="0" sz="700">
                <a:latin typeface="Arial"/>
                <a:cs typeface="Arial"/>
              </a:rPr>
              <a:t> </a:t>
            </a:r>
            <a:r>
              <a:rPr dirty="0" sz="700" spc="-60">
                <a:latin typeface="Arial"/>
                <a:cs typeface="Arial"/>
              </a:rPr>
              <a:t> </a:t>
            </a:r>
            <a:r>
              <a:rPr dirty="0" sz="700" spc="-10">
                <a:latin typeface="Arial"/>
                <a:cs typeface="Arial"/>
              </a:rPr>
              <a:t>L1</a:t>
            </a:r>
            <a:endParaRPr sz="700">
              <a:latin typeface="Arial"/>
              <a:cs typeface="Arial"/>
            </a:endParaRPr>
          </a:p>
        </p:txBody>
      </p:sp>
      <p:sp>
        <p:nvSpPr>
          <p:cNvPr id="107" name="object 107"/>
          <p:cNvSpPr/>
          <p:nvPr/>
        </p:nvSpPr>
        <p:spPr>
          <a:xfrm>
            <a:off x="5186099" y="9001505"/>
            <a:ext cx="881380" cy="0"/>
          </a:xfrm>
          <a:custGeom>
            <a:avLst/>
            <a:gdLst/>
            <a:ahLst/>
            <a:cxnLst/>
            <a:rect l="l" t="t" r="r" b="b"/>
            <a:pathLst>
              <a:path w="881379" h="0">
                <a:moveTo>
                  <a:pt x="0" y="0"/>
                </a:moveTo>
                <a:lnTo>
                  <a:pt x="880948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8" name="object 108"/>
          <p:cNvSpPr/>
          <p:nvPr/>
        </p:nvSpPr>
        <p:spPr>
          <a:xfrm>
            <a:off x="5623386" y="8900693"/>
            <a:ext cx="443865" cy="0"/>
          </a:xfrm>
          <a:custGeom>
            <a:avLst/>
            <a:gdLst/>
            <a:ahLst/>
            <a:cxnLst/>
            <a:rect l="l" t="t" r="r" b="b"/>
            <a:pathLst>
              <a:path w="443864" h="0">
                <a:moveTo>
                  <a:pt x="0" y="0"/>
                </a:moveTo>
                <a:lnTo>
                  <a:pt x="443661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9" name="object 109"/>
          <p:cNvSpPr/>
          <p:nvPr/>
        </p:nvSpPr>
        <p:spPr>
          <a:xfrm>
            <a:off x="5186099" y="8900693"/>
            <a:ext cx="224790" cy="0"/>
          </a:xfrm>
          <a:custGeom>
            <a:avLst/>
            <a:gdLst/>
            <a:ahLst/>
            <a:cxnLst/>
            <a:rect l="l" t="t" r="r" b="b"/>
            <a:pathLst>
              <a:path w="224789" h="0">
                <a:moveTo>
                  <a:pt x="0" y="0"/>
                </a:moveTo>
                <a:lnTo>
                  <a:pt x="224497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0" name="object 110"/>
          <p:cNvSpPr/>
          <p:nvPr/>
        </p:nvSpPr>
        <p:spPr>
          <a:xfrm>
            <a:off x="5481069" y="8696832"/>
            <a:ext cx="192405" cy="48260"/>
          </a:xfrm>
          <a:custGeom>
            <a:avLst/>
            <a:gdLst/>
            <a:ahLst/>
            <a:cxnLst/>
            <a:rect l="l" t="t" r="r" b="b"/>
            <a:pathLst>
              <a:path w="192404" h="48259">
                <a:moveTo>
                  <a:pt x="191960" y="0"/>
                </a:moveTo>
                <a:lnTo>
                  <a:pt x="95783" y="0"/>
                </a:lnTo>
                <a:lnTo>
                  <a:pt x="0" y="47967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1" name="object 111"/>
          <p:cNvSpPr/>
          <p:nvPr/>
        </p:nvSpPr>
        <p:spPr>
          <a:xfrm>
            <a:off x="5344544" y="8696832"/>
            <a:ext cx="109855" cy="0"/>
          </a:xfrm>
          <a:custGeom>
            <a:avLst/>
            <a:gdLst/>
            <a:ahLst/>
            <a:cxnLst/>
            <a:rect l="l" t="t" r="r" b="b"/>
            <a:pathLst>
              <a:path w="109854" h="0">
                <a:moveTo>
                  <a:pt x="109601" y="0"/>
                </a:moveTo>
                <a:lnTo>
                  <a:pt x="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2" name="object 112"/>
          <p:cNvSpPr/>
          <p:nvPr/>
        </p:nvSpPr>
        <p:spPr>
          <a:xfrm>
            <a:off x="5379647" y="8676271"/>
            <a:ext cx="41275" cy="41275"/>
          </a:xfrm>
          <a:custGeom>
            <a:avLst/>
            <a:gdLst/>
            <a:ahLst/>
            <a:cxnLst/>
            <a:rect l="l" t="t" r="r" b="b"/>
            <a:pathLst>
              <a:path w="41275" h="41275">
                <a:moveTo>
                  <a:pt x="0" y="41122"/>
                </a:moveTo>
                <a:lnTo>
                  <a:pt x="41135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3" name="object 113"/>
          <p:cNvSpPr/>
          <p:nvPr/>
        </p:nvSpPr>
        <p:spPr>
          <a:xfrm>
            <a:off x="5379647" y="8676271"/>
            <a:ext cx="41275" cy="41275"/>
          </a:xfrm>
          <a:custGeom>
            <a:avLst/>
            <a:gdLst/>
            <a:ahLst/>
            <a:cxnLst/>
            <a:rect l="l" t="t" r="r" b="b"/>
            <a:pathLst>
              <a:path w="41275" h="41275">
                <a:moveTo>
                  <a:pt x="41135" y="41122"/>
                </a:moveTo>
                <a:lnTo>
                  <a:pt x="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4" name="object 114"/>
          <p:cNvSpPr/>
          <p:nvPr/>
        </p:nvSpPr>
        <p:spPr>
          <a:xfrm>
            <a:off x="5481069" y="8799893"/>
            <a:ext cx="192405" cy="48260"/>
          </a:xfrm>
          <a:custGeom>
            <a:avLst/>
            <a:gdLst/>
            <a:ahLst/>
            <a:cxnLst/>
            <a:rect l="l" t="t" r="r" b="b"/>
            <a:pathLst>
              <a:path w="192404" h="48259">
                <a:moveTo>
                  <a:pt x="191960" y="0"/>
                </a:moveTo>
                <a:lnTo>
                  <a:pt x="95783" y="0"/>
                </a:lnTo>
                <a:lnTo>
                  <a:pt x="0" y="47967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5" name="object 115"/>
          <p:cNvSpPr/>
          <p:nvPr/>
        </p:nvSpPr>
        <p:spPr>
          <a:xfrm>
            <a:off x="5344544" y="8799893"/>
            <a:ext cx="109855" cy="0"/>
          </a:xfrm>
          <a:custGeom>
            <a:avLst/>
            <a:gdLst/>
            <a:ahLst/>
            <a:cxnLst/>
            <a:rect l="l" t="t" r="r" b="b"/>
            <a:pathLst>
              <a:path w="109854" h="0">
                <a:moveTo>
                  <a:pt x="109601" y="0"/>
                </a:moveTo>
                <a:lnTo>
                  <a:pt x="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6" name="object 116"/>
          <p:cNvSpPr/>
          <p:nvPr/>
        </p:nvSpPr>
        <p:spPr>
          <a:xfrm>
            <a:off x="5379647" y="8779332"/>
            <a:ext cx="41275" cy="41275"/>
          </a:xfrm>
          <a:custGeom>
            <a:avLst/>
            <a:gdLst/>
            <a:ahLst/>
            <a:cxnLst/>
            <a:rect l="l" t="t" r="r" b="b"/>
            <a:pathLst>
              <a:path w="41275" h="41275">
                <a:moveTo>
                  <a:pt x="0" y="41122"/>
                </a:moveTo>
                <a:lnTo>
                  <a:pt x="41135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7" name="object 117"/>
          <p:cNvSpPr/>
          <p:nvPr/>
        </p:nvSpPr>
        <p:spPr>
          <a:xfrm>
            <a:off x="5379647" y="8779332"/>
            <a:ext cx="41275" cy="41275"/>
          </a:xfrm>
          <a:custGeom>
            <a:avLst/>
            <a:gdLst/>
            <a:ahLst/>
            <a:cxnLst/>
            <a:rect l="l" t="t" r="r" b="b"/>
            <a:pathLst>
              <a:path w="41275" h="41275">
                <a:moveTo>
                  <a:pt x="41135" y="41122"/>
                </a:moveTo>
                <a:lnTo>
                  <a:pt x="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8" name="object 118"/>
          <p:cNvSpPr/>
          <p:nvPr/>
        </p:nvSpPr>
        <p:spPr>
          <a:xfrm>
            <a:off x="5481069" y="8900693"/>
            <a:ext cx="192405" cy="48260"/>
          </a:xfrm>
          <a:custGeom>
            <a:avLst/>
            <a:gdLst/>
            <a:ahLst/>
            <a:cxnLst/>
            <a:rect l="l" t="t" r="r" b="b"/>
            <a:pathLst>
              <a:path w="192404" h="48259">
                <a:moveTo>
                  <a:pt x="191960" y="0"/>
                </a:moveTo>
                <a:lnTo>
                  <a:pt x="95783" y="0"/>
                </a:lnTo>
                <a:lnTo>
                  <a:pt x="0" y="47967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9" name="object 119"/>
          <p:cNvSpPr/>
          <p:nvPr/>
        </p:nvSpPr>
        <p:spPr>
          <a:xfrm>
            <a:off x="5344544" y="8900693"/>
            <a:ext cx="66675" cy="0"/>
          </a:xfrm>
          <a:custGeom>
            <a:avLst/>
            <a:gdLst/>
            <a:ahLst/>
            <a:cxnLst/>
            <a:rect l="l" t="t" r="r" b="b"/>
            <a:pathLst>
              <a:path w="66675" h="0">
                <a:moveTo>
                  <a:pt x="0" y="0"/>
                </a:moveTo>
                <a:lnTo>
                  <a:pt x="66052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0" name="object 120"/>
          <p:cNvSpPr/>
          <p:nvPr/>
        </p:nvSpPr>
        <p:spPr>
          <a:xfrm>
            <a:off x="5379647" y="8880131"/>
            <a:ext cx="41275" cy="41275"/>
          </a:xfrm>
          <a:custGeom>
            <a:avLst/>
            <a:gdLst/>
            <a:ahLst/>
            <a:cxnLst/>
            <a:rect l="l" t="t" r="r" b="b"/>
            <a:pathLst>
              <a:path w="41275" h="41275">
                <a:moveTo>
                  <a:pt x="0" y="41122"/>
                </a:moveTo>
                <a:lnTo>
                  <a:pt x="41135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1" name="object 121"/>
          <p:cNvSpPr/>
          <p:nvPr/>
        </p:nvSpPr>
        <p:spPr>
          <a:xfrm>
            <a:off x="5379647" y="8880131"/>
            <a:ext cx="41275" cy="41275"/>
          </a:xfrm>
          <a:custGeom>
            <a:avLst/>
            <a:gdLst/>
            <a:ahLst/>
            <a:cxnLst/>
            <a:rect l="l" t="t" r="r" b="b"/>
            <a:pathLst>
              <a:path w="41275" h="41275">
                <a:moveTo>
                  <a:pt x="41135" y="41122"/>
                </a:moveTo>
                <a:lnTo>
                  <a:pt x="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2" name="object 122"/>
          <p:cNvSpPr/>
          <p:nvPr/>
        </p:nvSpPr>
        <p:spPr>
          <a:xfrm>
            <a:off x="5732910" y="8642883"/>
            <a:ext cx="74295" cy="413384"/>
          </a:xfrm>
          <a:custGeom>
            <a:avLst/>
            <a:gdLst/>
            <a:ahLst/>
            <a:cxnLst/>
            <a:rect l="l" t="t" r="r" b="b"/>
            <a:pathLst>
              <a:path w="74295" h="413384">
                <a:moveTo>
                  <a:pt x="73787" y="206578"/>
                </a:moveTo>
                <a:lnTo>
                  <a:pt x="70887" y="126165"/>
                </a:lnTo>
                <a:lnTo>
                  <a:pt x="62979" y="60502"/>
                </a:lnTo>
                <a:lnTo>
                  <a:pt x="51252" y="16232"/>
                </a:lnTo>
                <a:lnTo>
                  <a:pt x="36893" y="0"/>
                </a:lnTo>
                <a:lnTo>
                  <a:pt x="22529" y="16232"/>
                </a:lnTo>
                <a:lnTo>
                  <a:pt x="10802" y="60502"/>
                </a:lnTo>
                <a:lnTo>
                  <a:pt x="2898" y="126165"/>
                </a:lnTo>
                <a:lnTo>
                  <a:pt x="0" y="206578"/>
                </a:lnTo>
                <a:lnTo>
                  <a:pt x="2898" y="286983"/>
                </a:lnTo>
                <a:lnTo>
                  <a:pt x="10802" y="352642"/>
                </a:lnTo>
                <a:lnTo>
                  <a:pt x="22529" y="396910"/>
                </a:lnTo>
                <a:lnTo>
                  <a:pt x="36893" y="413143"/>
                </a:lnTo>
                <a:lnTo>
                  <a:pt x="51252" y="396910"/>
                </a:lnTo>
                <a:lnTo>
                  <a:pt x="62979" y="352642"/>
                </a:lnTo>
                <a:lnTo>
                  <a:pt x="70887" y="286983"/>
                </a:lnTo>
                <a:lnTo>
                  <a:pt x="73787" y="206578"/>
                </a:lnTo>
                <a:close/>
              </a:path>
            </a:pathLst>
          </a:custGeom>
          <a:ln w="952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3" name="object 123"/>
          <p:cNvSpPr/>
          <p:nvPr/>
        </p:nvSpPr>
        <p:spPr>
          <a:xfrm>
            <a:off x="5529951" y="8438171"/>
            <a:ext cx="244614" cy="25532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24" name="object 124"/>
          <p:cNvSpPr/>
          <p:nvPr/>
        </p:nvSpPr>
        <p:spPr>
          <a:xfrm>
            <a:off x="5454145" y="8673883"/>
            <a:ext cx="0" cy="46355"/>
          </a:xfrm>
          <a:custGeom>
            <a:avLst/>
            <a:gdLst/>
            <a:ahLst/>
            <a:cxnLst/>
            <a:rect l="l" t="t" r="r" b="b"/>
            <a:pathLst>
              <a:path w="0" h="46354">
                <a:moveTo>
                  <a:pt x="0" y="0"/>
                </a:moveTo>
                <a:lnTo>
                  <a:pt x="0" y="45885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5" name="object 125"/>
          <p:cNvSpPr/>
          <p:nvPr/>
        </p:nvSpPr>
        <p:spPr>
          <a:xfrm>
            <a:off x="5454145" y="8776944"/>
            <a:ext cx="0" cy="46355"/>
          </a:xfrm>
          <a:custGeom>
            <a:avLst/>
            <a:gdLst/>
            <a:ahLst/>
            <a:cxnLst/>
            <a:rect l="l" t="t" r="r" b="b"/>
            <a:pathLst>
              <a:path w="0" h="46354">
                <a:moveTo>
                  <a:pt x="0" y="0"/>
                </a:moveTo>
                <a:lnTo>
                  <a:pt x="0" y="45885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6" name="object 126"/>
          <p:cNvSpPr txBox="1"/>
          <p:nvPr/>
        </p:nvSpPr>
        <p:spPr>
          <a:xfrm>
            <a:off x="5610684" y="8441167"/>
            <a:ext cx="610235" cy="30353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>
                <a:latin typeface="Arial"/>
                <a:cs typeface="Arial"/>
              </a:rPr>
              <a:t>R</a:t>
            </a:r>
            <a:endParaRPr sz="7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09"/>
              </a:spcBef>
              <a:tabLst>
                <a:tab pos="455930" algn="l"/>
              </a:tabLst>
            </a:pPr>
            <a:r>
              <a:rPr dirty="0" u="sng" baseline="3968" sz="105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dirty="0" u="sng" baseline="3968" sz="105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	</a:t>
            </a:r>
            <a:r>
              <a:rPr dirty="0" baseline="3968" sz="1050">
                <a:latin typeface="Arial"/>
                <a:cs typeface="Arial"/>
              </a:rPr>
              <a:t> </a:t>
            </a:r>
            <a:r>
              <a:rPr dirty="0" baseline="3968" sz="1050" spc="-89">
                <a:latin typeface="Arial"/>
                <a:cs typeface="Arial"/>
              </a:rPr>
              <a:t> </a:t>
            </a:r>
            <a:r>
              <a:rPr dirty="0" sz="700" spc="-5">
                <a:latin typeface="Arial"/>
                <a:cs typeface="Arial"/>
              </a:rPr>
              <a:t>L1</a:t>
            </a:r>
            <a:endParaRPr sz="700">
              <a:latin typeface="Arial"/>
              <a:cs typeface="Arial"/>
            </a:endParaRPr>
          </a:p>
        </p:txBody>
      </p:sp>
      <p:sp>
        <p:nvSpPr>
          <p:cNvPr id="127" name="object 127"/>
          <p:cNvSpPr/>
          <p:nvPr/>
        </p:nvSpPr>
        <p:spPr>
          <a:xfrm>
            <a:off x="5410597" y="8899556"/>
            <a:ext cx="213360" cy="0"/>
          </a:xfrm>
          <a:custGeom>
            <a:avLst/>
            <a:gdLst/>
            <a:ahLst/>
            <a:cxnLst/>
            <a:rect l="l" t="t" r="r" b="b"/>
            <a:pathLst>
              <a:path w="213360" h="0">
                <a:moveTo>
                  <a:pt x="0" y="0"/>
                </a:moveTo>
                <a:lnTo>
                  <a:pt x="212788" y="0"/>
                </a:lnTo>
              </a:path>
            </a:pathLst>
          </a:custGeom>
          <a:ln w="54063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8" name="object 128"/>
          <p:cNvSpPr txBox="1"/>
          <p:nvPr/>
        </p:nvSpPr>
        <p:spPr>
          <a:xfrm>
            <a:off x="4416911" y="8774333"/>
            <a:ext cx="320040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u="sng" baseline="31746" sz="105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dirty="0" u="sng" baseline="31746" sz="105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 </a:t>
            </a:r>
            <a:r>
              <a:rPr dirty="0" u="sng" baseline="31746" sz="1050" spc="37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dirty="0" baseline="31746" sz="1050">
                <a:latin typeface="Arial"/>
                <a:cs typeface="Arial"/>
              </a:rPr>
              <a:t> </a:t>
            </a:r>
            <a:r>
              <a:rPr dirty="0" baseline="31746" sz="1050" spc="-89">
                <a:latin typeface="Arial"/>
                <a:cs typeface="Arial"/>
              </a:rPr>
              <a:t> </a:t>
            </a:r>
            <a:r>
              <a:rPr dirty="0" sz="700" spc="-10">
                <a:latin typeface="Arial"/>
                <a:cs typeface="Arial"/>
              </a:rPr>
              <a:t>L2</a:t>
            </a:r>
            <a:endParaRPr sz="700">
              <a:latin typeface="Arial"/>
              <a:cs typeface="Arial"/>
            </a:endParaRPr>
          </a:p>
        </p:txBody>
      </p:sp>
      <p:sp>
        <p:nvSpPr>
          <p:cNvPr id="129" name="object 129"/>
          <p:cNvSpPr txBox="1"/>
          <p:nvPr/>
        </p:nvSpPr>
        <p:spPr>
          <a:xfrm>
            <a:off x="6096435" y="8720456"/>
            <a:ext cx="124460" cy="341630"/>
          </a:xfrm>
          <a:prstGeom prst="rect">
            <a:avLst/>
          </a:prstGeom>
        </p:spPr>
        <p:txBody>
          <a:bodyPr wrap="square" lIns="0" tIns="14605" rIns="0" bIns="0" rtlCol="0" vert="horz">
            <a:spAutoFit/>
          </a:bodyPr>
          <a:lstStyle/>
          <a:p>
            <a:pPr algn="just" marL="12700" marR="5080">
              <a:lnSpc>
                <a:spcPct val="98200"/>
              </a:lnSpc>
              <a:spcBef>
                <a:spcPts val="115"/>
              </a:spcBef>
            </a:pPr>
            <a:r>
              <a:rPr dirty="0" sz="700" spc="-5">
                <a:latin typeface="Arial"/>
                <a:cs typeface="Arial"/>
              </a:rPr>
              <a:t>L2  L3  </a:t>
            </a:r>
            <a:r>
              <a:rPr dirty="0" sz="700">
                <a:latin typeface="Arial"/>
                <a:cs typeface="Arial"/>
              </a:rPr>
              <a:t>N</a:t>
            </a:r>
            <a:endParaRPr sz="700">
              <a:latin typeface="Arial"/>
              <a:cs typeface="Arial"/>
            </a:endParaRPr>
          </a:p>
        </p:txBody>
      </p:sp>
      <p:sp>
        <p:nvSpPr>
          <p:cNvPr id="130" name="object 130"/>
          <p:cNvSpPr txBox="1"/>
          <p:nvPr/>
        </p:nvSpPr>
        <p:spPr>
          <a:xfrm>
            <a:off x="2099752" y="8614700"/>
            <a:ext cx="124460" cy="44958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just" marL="12700" marR="5080">
              <a:lnSpc>
                <a:spcPct val="99200"/>
              </a:lnSpc>
              <a:spcBef>
                <a:spcPts val="105"/>
              </a:spcBef>
            </a:pPr>
            <a:r>
              <a:rPr dirty="0" sz="700" spc="-5">
                <a:latin typeface="Arial"/>
                <a:cs typeface="Arial"/>
              </a:rPr>
              <a:t>L1  L2  L3  </a:t>
            </a:r>
            <a:r>
              <a:rPr dirty="0" sz="700">
                <a:latin typeface="Arial"/>
                <a:cs typeface="Arial"/>
              </a:rPr>
              <a:t>N</a:t>
            </a:r>
            <a:endParaRPr sz="700">
              <a:latin typeface="Arial"/>
              <a:cs typeface="Arial"/>
            </a:endParaRPr>
          </a:p>
        </p:txBody>
      </p:sp>
      <p:sp>
        <p:nvSpPr>
          <p:cNvPr id="131" name="object 131"/>
          <p:cNvSpPr txBox="1"/>
          <p:nvPr/>
        </p:nvSpPr>
        <p:spPr>
          <a:xfrm>
            <a:off x="4586847" y="8872770"/>
            <a:ext cx="124460" cy="3581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55700"/>
              </a:lnSpc>
              <a:spcBef>
                <a:spcPts val="100"/>
              </a:spcBef>
            </a:pPr>
            <a:r>
              <a:rPr dirty="0" sz="700" spc="-5">
                <a:latin typeface="Arial"/>
                <a:cs typeface="Arial"/>
              </a:rPr>
              <a:t>L3  </a:t>
            </a:r>
            <a:r>
              <a:rPr dirty="0" sz="700" spc="-5">
                <a:latin typeface="Arial"/>
                <a:cs typeface="Arial"/>
              </a:rPr>
              <a:t>N</a:t>
            </a:r>
            <a:endParaRPr sz="700">
              <a:latin typeface="Arial"/>
              <a:cs typeface="Arial"/>
            </a:endParaRPr>
          </a:p>
        </p:txBody>
      </p:sp>
      <p:sp>
        <p:nvSpPr>
          <p:cNvPr id="132" name="object 132"/>
          <p:cNvSpPr txBox="1"/>
          <p:nvPr/>
        </p:nvSpPr>
        <p:spPr>
          <a:xfrm>
            <a:off x="4332906" y="9234913"/>
            <a:ext cx="398145" cy="40259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 spc="-5">
                <a:latin typeface="Arial"/>
                <a:cs typeface="Arial"/>
              </a:rPr>
              <a:t>R</a:t>
            </a:r>
            <a:endParaRPr sz="7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100">
              <a:latin typeface="Times New Roman"/>
              <a:cs typeface="Times New Roman"/>
            </a:endParaRPr>
          </a:p>
          <a:p>
            <a:pPr algn="r" marR="5080">
              <a:lnSpc>
                <a:spcPct val="100000"/>
              </a:lnSpc>
            </a:pPr>
            <a:r>
              <a:rPr dirty="0" sz="700" spc="-10">
                <a:latin typeface="Arial"/>
                <a:cs typeface="Arial"/>
              </a:rPr>
              <a:t>PE</a:t>
            </a:r>
            <a:endParaRPr sz="700">
              <a:latin typeface="Arial"/>
              <a:cs typeface="Arial"/>
            </a:endParaRPr>
          </a:p>
        </p:txBody>
      </p:sp>
      <p:sp>
        <p:nvSpPr>
          <p:cNvPr id="133" name="object 133"/>
          <p:cNvSpPr txBox="1"/>
          <p:nvPr/>
        </p:nvSpPr>
        <p:spPr>
          <a:xfrm>
            <a:off x="526926" y="9945878"/>
            <a:ext cx="2453640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 spc="-10" b="1" i="1">
                <a:solidFill>
                  <a:srgbClr val="009D57"/>
                </a:solidFill>
                <a:latin typeface="Arial"/>
                <a:cs typeface="Arial"/>
              </a:rPr>
              <a:t>Fig. </a:t>
            </a:r>
            <a:r>
              <a:rPr dirty="0" sz="700" spc="-15" b="1" i="1">
                <a:solidFill>
                  <a:srgbClr val="009D57"/>
                </a:solidFill>
                <a:latin typeface="Arial"/>
                <a:cs typeface="Arial"/>
              </a:rPr>
              <a:t>27: </a:t>
            </a:r>
            <a:r>
              <a:rPr dirty="0" sz="700" spc="-5" i="1">
                <a:solidFill>
                  <a:srgbClr val="231F20"/>
                </a:solidFill>
                <a:latin typeface="Arial"/>
                <a:cs typeface="Arial"/>
              </a:rPr>
              <a:t>Diferentes </a:t>
            </a:r>
            <a:r>
              <a:rPr dirty="0" sz="700" spc="10" i="1">
                <a:solidFill>
                  <a:srgbClr val="231F20"/>
                </a:solidFill>
                <a:latin typeface="Arial"/>
                <a:cs typeface="Arial"/>
              </a:rPr>
              <a:t>tipos </a:t>
            </a:r>
            <a:r>
              <a:rPr dirty="0" sz="700" spc="5" i="1">
                <a:solidFill>
                  <a:srgbClr val="231F20"/>
                </a:solidFill>
                <a:latin typeface="Arial"/>
                <a:cs typeface="Arial"/>
              </a:rPr>
              <a:t>de protecciones de defectos </a:t>
            </a:r>
            <a:r>
              <a:rPr dirty="0" sz="700" spc="-30" i="1">
                <a:solidFill>
                  <a:srgbClr val="231F20"/>
                </a:solidFill>
                <a:latin typeface="Arial"/>
                <a:cs typeface="Arial"/>
              </a:rPr>
              <a:t>a</a:t>
            </a:r>
            <a:r>
              <a:rPr dirty="0" sz="700" spc="-25" i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 spc="-5" i="1">
                <a:solidFill>
                  <a:srgbClr val="231F20"/>
                </a:solidFill>
                <a:latin typeface="Arial"/>
                <a:cs typeface="Arial"/>
              </a:rPr>
              <a:t>tierra.</a:t>
            </a:r>
            <a:endParaRPr sz="700">
              <a:latin typeface="Arial"/>
              <a:cs typeface="Arial"/>
            </a:endParaRPr>
          </a:p>
        </p:txBody>
      </p:sp>
      <p:sp>
        <p:nvSpPr>
          <p:cNvPr id="134" name="object 134"/>
          <p:cNvSpPr/>
          <p:nvPr/>
        </p:nvSpPr>
        <p:spPr>
          <a:xfrm>
            <a:off x="3644118" y="10508992"/>
            <a:ext cx="113373" cy="11807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5" name="object 135"/>
          <p:cNvSpPr/>
          <p:nvPr/>
        </p:nvSpPr>
        <p:spPr>
          <a:xfrm>
            <a:off x="3557464" y="10441380"/>
            <a:ext cx="450037" cy="18249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6" name="object 136"/>
          <p:cNvSpPr/>
          <p:nvPr/>
        </p:nvSpPr>
        <p:spPr>
          <a:xfrm>
            <a:off x="3635086" y="10532262"/>
            <a:ext cx="108064" cy="95602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7" name="object 137"/>
          <p:cNvSpPr/>
          <p:nvPr/>
        </p:nvSpPr>
        <p:spPr>
          <a:xfrm>
            <a:off x="3652274" y="10532261"/>
            <a:ext cx="88895" cy="71589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8" name="object 138"/>
          <p:cNvSpPr txBox="1"/>
          <p:nvPr/>
        </p:nvSpPr>
        <p:spPr>
          <a:xfrm>
            <a:off x="527307" y="10456164"/>
            <a:ext cx="640080" cy="1168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">
                <a:solidFill>
                  <a:srgbClr val="231F20"/>
                </a:solidFill>
                <a:latin typeface="Arial"/>
                <a:cs typeface="Arial"/>
              </a:rPr>
              <a:t>Schneider</a:t>
            </a:r>
            <a:r>
              <a:rPr dirty="0" sz="600" spc="-6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600">
                <a:solidFill>
                  <a:srgbClr val="231F20"/>
                </a:solidFill>
                <a:latin typeface="Arial"/>
                <a:cs typeface="Arial"/>
              </a:rPr>
              <a:t>Electric</a:t>
            </a:r>
            <a:endParaRPr sz="600">
              <a:latin typeface="Arial"/>
              <a:cs typeface="Arial"/>
            </a:endParaRPr>
          </a:p>
        </p:txBody>
      </p:sp>
      <p:sp>
        <p:nvSpPr>
          <p:cNvPr id="139" name="object 139"/>
          <p:cNvSpPr txBox="1"/>
          <p:nvPr/>
        </p:nvSpPr>
        <p:spPr>
          <a:xfrm>
            <a:off x="5474592" y="10456164"/>
            <a:ext cx="1558290" cy="1168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">
                <a:solidFill>
                  <a:srgbClr val="231F20"/>
                </a:solidFill>
                <a:latin typeface="Arial"/>
                <a:cs typeface="Arial"/>
              </a:rPr>
              <a:t>Guía </a:t>
            </a:r>
            <a:r>
              <a:rPr dirty="0" sz="600" spc="-5">
                <a:solidFill>
                  <a:srgbClr val="231F20"/>
                </a:solidFill>
                <a:latin typeface="Arial"/>
                <a:cs typeface="Arial"/>
              </a:rPr>
              <a:t>de diseño de instalaciones eléctricas</a:t>
            </a:r>
            <a:r>
              <a:rPr dirty="0" sz="600" spc="-6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600" spc="-5">
                <a:solidFill>
                  <a:srgbClr val="231F20"/>
                </a:solidFill>
                <a:latin typeface="Arial"/>
                <a:cs typeface="Arial"/>
              </a:rPr>
              <a:t>08</a:t>
            </a:r>
            <a:endParaRPr sz="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40896" y="10409999"/>
            <a:ext cx="7015480" cy="0"/>
          </a:xfrm>
          <a:custGeom>
            <a:avLst/>
            <a:gdLst/>
            <a:ahLst/>
            <a:cxnLst/>
            <a:rect l="l" t="t" r="r" b="b"/>
            <a:pathLst>
              <a:path w="7015480" h="0">
                <a:moveTo>
                  <a:pt x="0" y="0"/>
                </a:moveTo>
                <a:lnTo>
                  <a:pt x="7015098" y="0"/>
                </a:lnTo>
              </a:path>
            </a:pathLst>
          </a:custGeom>
          <a:ln w="10287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3197673" y="1685035"/>
          <a:ext cx="3835400" cy="82105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148715"/>
                <a:gridCol w="935990"/>
                <a:gridCol w="903605"/>
                <a:gridCol w="828039"/>
              </a:tblGrid>
              <a:tr h="125730">
                <a:tc>
                  <a:txBody>
                    <a:bodyPr/>
                    <a:lstStyle/>
                    <a:p>
                      <a:pPr marL="17145"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r>
                        <a:rPr dirty="0" sz="700" spc="-2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Tipo </a:t>
                      </a:r>
                      <a:r>
                        <a:rPr dirty="0" sz="700" spc="5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/ </a:t>
                      </a:r>
                      <a:r>
                        <a:rPr dirty="0" sz="700" spc="-25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nivel </a:t>
                      </a:r>
                      <a:r>
                        <a:rPr dirty="0" sz="700" spc="-15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de</a:t>
                      </a:r>
                      <a:r>
                        <a:rPr dirty="0" sz="700" spc="-7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spc="-2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instalación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3175">
                    <a:lnR w="9525">
                      <a:solidFill>
                        <a:srgbClr val="009D57"/>
                      </a:solidFill>
                      <a:prstDash val="solid"/>
                    </a:lnR>
                    <a:solidFill>
                      <a:srgbClr val="C8E4D3"/>
                    </a:solidFill>
                  </a:tcPr>
                </a:tc>
                <a:tc>
                  <a:txBody>
                    <a:bodyPr/>
                    <a:lstStyle/>
                    <a:p>
                      <a:pPr marL="20955"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r>
                        <a:rPr dirty="0" sz="700" spc="-2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Distribución</a:t>
                      </a:r>
                      <a:r>
                        <a:rPr dirty="0" sz="700" spc="-3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spc="-2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principal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3175">
                    <a:lnL w="9525">
                      <a:solidFill>
                        <a:srgbClr val="009D57"/>
                      </a:solidFill>
                      <a:prstDash val="solid"/>
                    </a:lnL>
                    <a:lnR w="9525">
                      <a:solidFill>
                        <a:srgbClr val="009D57"/>
                      </a:solidFill>
                      <a:prstDash val="solid"/>
                    </a:lnR>
                    <a:solidFill>
                      <a:srgbClr val="C8E4D3"/>
                    </a:solidFill>
                  </a:tcPr>
                </a:tc>
                <a:tc>
                  <a:txBody>
                    <a:bodyPr/>
                    <a:lstStyle/>
                    <a:p>
                      <a:pPr marL="20955"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r>
                        <a:rPr dirty="0" sz="700" spc="-2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Distribuc. secundaria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3175">
                    <a:lnL w="9525">
                      <a:solidFill>
                        <a:srgbClr val="009D57"/>
                      </a:solidFill>
                      <a:prstDash val="solid"/>
                    </a:lnL>
                    <a:lnR w="9525">
                      <a:solidFill>
                        <a:srgbClr val="009D57"/>
                      </a:solidFill>
                      <a:prstDash val="solid"/>
                    </a:lnR>
                    <a:solidFill>
                      <a:srgbClr val="C8E4D3"/>
                    </a:solidFill>
                  </a:tcPr>
                </a:tc>
                <a:tc>
                  <a:txBody>
                    <a:bodyPr/>
                    <a:lstStyle/>
                    <a:p>
                      <a:pPr marL="17145"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r>
                        <a:rPr dirty="0" sz="700" spc="-15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Comentarios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3175">
                    <a:lnL w="9525">
                      <a:solidFill>
                        <a:srgbClr val="009D57"/>
                      </a:solidFill>
                      <a:prstDash val="solid"/>
                    </a:lnL>
                    <a:solidFill>
                      <a:srgbClr val="C8E4D3"/>
                    </a:solidFill>
                  </a:tcPr>
                </a:tc>
              </a:tr>
              <a:tr h="231521">
                <a:tc>
                  <a:txBody>
                    <a:bodyPr/>
                    <a:lstStyle/>
                    <a:p>
                      <a:pPr marL="17145" marR="411480"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r>
                        <a:rPr dirty="0" sz="700" spc="-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Retorno de</a:t>
                      </a:r>
                      <a:r>
                        <a:rPr dirty="0" sz="700" spc="-8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fuente  (RF)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905">
                    <a:lnR w="9525">
                      <a:solidFill>
                        <a:srgbClr val="009D57"/>
                      </a:solidFill>
                      <a:prstDash val="solid"/>
                    </a:lnR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0955"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r>
                        <a:rPr dirty="0" sz="700">
                          <a:solidFill>
                            <a:srgbClr val="009D57"/>
                          </a:solidFill>
                          <a:latin typeface="Times New Roman"/>
                          <a:cs typeface="Times New Roman"/>
                        </a:rPr>
                        <a:t>v</a:t>
                      </a: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1905">
                    <a:lnL w="9525">
                      <a:solidFill>
                        <a:srgbClr val="009D57"/>
                      </a:solidFill>
                      <a:prstDash val="solid"/>
                    </a:lnL>
                    <a:lnR w="9525">
                      <a:solidFill>
                        <a:srgbClr val="009D57"/>
                      </a:solidFill>
                      <a:prstDash val="solid"/>
                    </a:lnR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009D57"/>
                      </a:solidFill>
                      <a:prstDash val="solid"/>
                    </a:lnL>
                    <a:lnR w="9525">
                      <a:solidFill>
                        <a:srgbClr val="009D57"/>
                      </a:solidFill>
                      <a:prstDash val="solid"/>
                    </a:lnR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145"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Utilizado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905">
                    <a:lnL w="9525">
                      <a:solidFill>
                        <a:srgbClr val="009D57"/>
                      </a:solidFill>
                      <a:prstDash val="solid"/>
                    </a:lnL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</a:tr>
              <a:tr h="231266">
                <a:tc>
                  <a:txBody>
                    <a:bodyPr/>
                    <a:lstStyle/>
                    <a:p>
                      <a:pPr marL="17145" marR="391795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 spc="-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Detección</a:t>
                      </a:r>
                      <a:r>
                        <a:rPr dirty="0" sz="700" spc="-8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residual  </a:t>
                      </a:r>
                      <a:r>
                        <a:rPr dirty="0" sz="700" spc="-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(DR)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R w="9525">
                      <a:solidFill>
                        <a:srgbClr val="009D57"/>
                      </a:solidFill>
                      <a:prstDash val="solid"/>
                    </a:lnR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0955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>
                          <a:solidFill>
                            <a:srgbClr val="009D57"/>
                          </a:solidFill>
                          <a:latin typeface="Times New Roman"/>
                          <a:cs typeface="Times New Roman"/>
                        </a:rPr>
                        <a:t>v</a:t>
                      </a: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1270">
                    <a:lnL w="9525">
                      <a:solidFill>
                        <a:srgbClr val="009D57"/>
                      </a:solidFill>
                      <a:prstDash val="solid"/>
                    </a:lnL>
                    <a:lnR w="9525">
                      <a:solidFill>
                        <a:srgbClr val="009D57"/>
                      </a:solidFill>
                      <a:prstDash val="solid"/>
                    </a:lnR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0955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>
                          <a:solidFill>
                            <a:srgbClr val="009D57"/>
                          </a:solidFill>
                          <a:latin typeface="Times New Roman"/>
                          <a:cs typeface="Times New Roman"/>
                        </a:rPr>
                        <a:t>c</a:t>
                      </a: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1270">
                    <a:lnL w="9525">
                      <a:solidFill>
                        <a:srgbClr val="009D57"/>
                      </a:solidFill>
                      <a:prstDash val="solid"/>
                    </a:lnL>
                    <a:lnR w="9525">
                      <a:solidFill>
                        <a:srgbClr val="009D57"/>
                      </a:solidFill>
                      <a:prstDash val="solid"/>
                    </a:lnR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145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 spc="-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Utilizado </a:t>
                      </a: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a</a:t>
                      </a:r>
                      <a:r>
                        <a:rPr dirty="0" sz="700" spc="-5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menudo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L w="9525">
                      <a:solidFill>
                        <a:srgbClr val="009D57"/>
                      </a:solidFill>
                      <a:prstDash val="solid"/>
                    </a:lnL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</a:tr>
              <a:tr h="226123">
                <a:tc>
                  <a:txBody>
                    <a:bodyPr/>
                    <a:lstStyle/>
                    <a:p>
                      <a:pPr marL="17145" marR="509905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Secuencia</a:t>
                      </a:r>
                      <a:r>
                        <a:rPr dirty="0" sz="700" spc="-9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cero  (SC)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R w="9525">
                      <a:solidFill>
                        <a:srgbClr val="009D57"/>
                      </a:solidFill>
                      <a:prstDash val="solid"/>
                    </a:lnR>
                    <a:lnT w="3175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0955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>
                          <a:solidFill>
                            <a:srgbClr val="009D57"/>
                          </a:solidFill>
                          <a:latin typeface="Times New Roman"/>
                          <a:cs typeface="Times New Roman"/>
                        </a:rPr>
                        <a:t>v</a:t>
                      </a: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1270">
                    <a:lnL w="9525">
                      <a:solidFill>
                        <a:srgbClr val="009D57"/>
                      </a:solidFill>
                      <a:prstDash val="solid"/>
                    </a:lnL>
                    <a:lnR w="9525">
                      <a:solidFill>
                        <a:srgbClr val="009D57"/>
                      </a:solidFill>
                      <a:prstDash val="solid"/>
                    </a:lnR>
                    <a:lnT w="3175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0955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>
                          <a:solidFill>
                            <a:srgbClr val="009D57"/>
                          </a:solidFill>
                          <a:latin typeface="Times New Roman"/>
                          <a:cs typeface="Times New Roman"/>
                        </a:rPr>
                        <a:t>c</a:t>
                      </a: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1270">
                    <a:lnL w="9525">
                      <a:solidFill>
                        <a:srgbClr val="009D57"/>
                      </a:solidFill>
                      <a:prstDash val="solid"/>
                    </a:lnL>
                    <a:lnR w="9525">
                      <a:solidFill>
                        <a:srgbClr val="009D57"/>
                      </a:solidFill>
                      <a:prstDash val="solid"/>
                    </a:lnR>
                    <a:lnT w="3175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145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Poco</a:t>
                      </a:r>
                      <a:r>
                        <a:rPr dirty="0" sz="700" spc="-1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spc="-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utilizado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L w="9525">
                      <a:solidFill>
                        <a:srgbClr val="009D57"/>
                      </a:solidFill>
                      <a:prstDash val="solid"/>
                    </a:lnL>
                    <a:lnT w="3175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4" name="object 4"/>
          <p:cNvSpPr txBox="1"/>
          <p:nvPr/>
        </p:nvSpPr>
        <p:spPr>
          <a:xfrm>
            <a:off x="528196" y="237870"/>
            <a:ext cx="2091055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-15" b="1">
                <a:solidFill>
                  <a:srgbClr val="009D57"/>
                </a:solidFill>
                <a:latin typeface="Arial"/>
                <a:cs typeface="Arial"/>
              </a:rPr>
              <a:t>F </a:t>
            </a:r>
            <a:r>
              <a:rPr dirty="0" sz="800" spc="55" b="1">
                <a:solidFill>
                  <a:srgbClr val="009D57"/>
                </a:solidFill>
                <a:latin typeface="Arial"/>
                <a:cs typeface="Arial"/>
              </a:rPr>
              <a:t>- </a:t>
            </a:r>
            <a:r>
              <a:rPr dirty="0" sz="800" b="1">
                <a:solidFill>
                  <a:srgbClr val="009D57"/>
                </a:solidFill>
                <a:latin typeface="Arial"/>
                <a:cs typeface="Arial"/>
              </a:rPr>
              <a:t>Protección contra descargas</a:t>
            </a:r>
            <a:r>
              <a:rPr dirty="0" sz="800" spc="-40" b="1">
                <a:solidFill>
                  <a:srgbClr val="009D57"/>
                </a:solidFill>
                <a:latin typeface="Arial"/>
                <a:cs typeface="Arial"/>
              </a:rPr>
              <a:t> </a:t>
            </a:r>
            <a:r>
              <a:rPr dirty="0" sz="800" b="1">
                <a:solidFill>
                  <a:srgbClr val="009D57"/>
                </a:solidFill>
                <a:latin typeface="Arial"/>
                <a:cs typeface="Arial"/>
              </a:rPr>
              <a:t>eléctricas</a:t>
            </a:r>
            <a:endParaRPr sz="8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191386" y="212597"/>
            <a:ext cx="3817620" cy="574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tabLst>
                <a:tab pos="266700" algn="l"/>
              </a:tabLst>
            </a:pPr>
            <a:r>
              <a:rPr dirty="0" sz="1800" spc="-5" b="1">
                <a:solidFill>
                  <a:srgbClr val="BCBEC0"/>
                </a:solidFill>
                <a:latin typeface="Arial"/>
                <a:cs typeface="Arial"/>
              </a:rPr>
              <a:t>4	</a:t>
            </a:r>
            <a:r>
              <a:rPr dirty="0" sz="1800" b="1">
                <a:solidFill>
                  <a:srgbClr val="BCBEC0"/>
                </a:solidFill>
                <a:latin typeface="Arial"/>
                <a:cs typeface="Arial"/>
              </a:rPr>
              <a:t>Protección </a:t>
            </a:r>
            <a:r>
              <a:rPr dirty="0" sz="1800" spc="15" b="1">
                <a:solidFill>
                  <a:srgbClr val="BCBEC0"/>
                </a:solidFill>
                <a:latin typeface="Arial"/>
                <a:cs typeface="Arial"/>
              </a:rPr>
              <a:t>de </a:t>
            </a:r>
            <a:r>
              <a:rPr dirty="0" sz="1800" spc="5" b="1">
                <a:solidFill>
                  <a:srgbClr val="BCBEC0"/>
                </a:solidFill>
                <a:latin typeface="Arial"/>
                <a:cs typeface="Arial"/>
              </a:rPr>
              <a:t>materiales</a:t>
            </a:r>
            <a:r>
              <a:rPr dirty="0" sz="1800" spc="-25" b="1">
                <a:solidFill>
                  <a:srgbClr val="BCBEC0"/>
                </a:solidFill>
                <a:latin typeface="Arial"/>
                <a:cs typeface="Arial"/>
              </a:rPr>
              <a:t> </a:t>
            </a:r>
            <a:r>
              <a:rPr dirty="0" sz="1800" spc="-5" b="1">
                <a:solidFill>
                  <a:srgbClr val="BCBEC0"/>
                </a:solidFill>
                <a:latin typeface="Arial"/>
                <a:cs typeface="Arial"/>
              </a:rPr>
              <a:t>debido  </a:t>
            </a:r>
            <a:r>
              <a:rPr dirty="0" sz="1800" spc="30" b="1">
                <a:solidFill>
                  <a:srgbClr val="BCBEC0"/>
                </a:solidFill>
                <a:latin typeface="Arial"/>
                <a:cs typeface="Arial"/>
              </a:rPr>
              <a:t>a </a:t>
            </a:r>
            <a:r>
              <a:rPr dirty="0" sz="1800" spc="10" b="1">
                <a:solidFill>
                  <a:srgbClr val="BCBEC0"/>
                </a:solidFill>
                <a:latin typeface="Arial"/>
                <a:cs typeface="Arial"/>
              </a:rPr>
              <a:t>defectos </a:t>
            </a:r>
            <a:r>
              <a:rPr dirty="0" sz="1800" spc="15" b="1">
                <a:solidFill>
                  <a:srgbClr val="BCBEC0"/>
                </a:solidFill>
                <a:latin typeface="Arial"/>
                <a:cs typeface="Arial"/>
              </a:rPr>
              <a:t>de</a:t>
            </a:r>
            <a:r>
              <a:rPr dirty="0" sz="1800" spc="-65" b="1">
                <a:solidFill>
                  <a:srgbClr val="BCBEC0"/>
                </a:solidFill>
                <a:latin typeface="Arial"/>
                <a:cs typeface="Arial"/>
              </a:rPr>
              <a:t> </a:t>
            </a:r>
            <a:r>
              <a:rPr dirty="0" sz="1800" spc="-5" b="1">
                <a:solidFill>
                  <a:srgbClr val="BCBEC0"/>
                </a:solidFill>
                <a:latin typeface="Arial"/>
                <a:cs typeface="Arial"/>
              </a:rPr>
              <a:t>aislamiento</a:t>
            </a:r>
            <a:endParaRPr sz="18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191386" y="1390522"/>
            <a:ext cx="3180715" cy="177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00" b="1">
                <a:solidFill>
                  <a:srgbClr val="231F20"/>
                </a:solidFill>
                <a:latin typeface="Arial"/>
                <a:cs typeface="Arial"/>
              </a:rPr>
              <a:t>Colocación </a:t>
            </a:r>
            <a:r>
              <a:rPr dirty="0" sz="1000" spc="5" b="1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1000" spc="-15" b="1">
                <a:solidFill>
                  <a:srgbClr val="231F20"/>
                </a:solidFill>
                <a:latin typeface="Arial"/>
                <a:cs typeface="Arial"/>
              </a:rPr>
              <a:t>los dispositivos GFP </a:t>
            </a:r>
            <a:r>
              <a:rPr dirty="0" sz="1000" b="1">
                <a:solidFill>
                  <a:srgbClr val="231F20"/>
                </a:solidFill>
                <a:latin typeface="Arial"/>
                <a:cs typeface="Arial"/>
              </a:rPr>
              <a:t>en </a:t>
            </a:r>
            <a:r>
              <a:rPr dirty="0" sz="1000" spc="-5" b="1">
                <a:solidFill>
                  <a:srgbClr val="231F20"/>
                </a:solidFill>
                <a:latin typeface="Arial"/>
                <a:cs typeface="Arial"/>
              </a:rPr>
              <a:t>la</a:t>
            </a:r>
            <a:r>
              <a:rPr dirty="0" sz="1000" spc="4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5" b="1">
                <a:solidFill>
                  <a:srgbClr val="231F20"/>
                </a:solidFill>
                <a:latin typeface="Arial"/>
                <a:cs typeface="Arial"/>
              </a:rPr>
              <a:t>instalación</a:t>
            </a:r>
            <a:endParaRPr sz="10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191417" y="2493429"/>
            <a:ext cx="1188085" cy="256540"/>
          </a:xfrm>
          <a:prstGeom prst="rect">
            <a:avLst/>
          </a:prstGeom>
        </p:spPr>
        <p:txBody>
          <a:bodyPr wrap="square" lIns="0" tIns="2159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70"/>
              </a:spcBef>
            </a:pPr>
            <a:r>
              <a:rPr dirty="0" sz="700" spc="40">
                <a:solidFill>
                  <a:srgbClr val="009D57"/>
                </a:solidFill>
                <a:latin typeface="Times New Roman"/>
                <a:cs typeface="Times New Roman"/>
              </a:rPr>
              <a:t>v</a:t>
            </a:r>
            <a:r>
              <a:rPr dirty="0" sz="700" spc="15">
                <a:solidFill>
                  <a:srgbClr val="009D57"/>
                </a:solidFill>
                <a:latin typeface="Times New Roman"/>
                <a:cs typeface="Times New Roman"/>
              </a:rPr>
              <a:t> 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Posible.</a:t>
            </a:r>
            <a:endParaRPr sz="7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65"/>
              </a:spcBef>
            </a:pPr>
            <a:r>
              <a:rPr dirty="0" sz="700" spc="100">
                <a:solidFill>
                  <a:srgbClr val="009D57"/>
                </a:solidFill>
                <a:latin typeface="Times New Roman"/>
                <a:cs typeface="Times New Roman"/>
              </a:rPr>
              <a:t>c</a:t>
            </a:r>
            <a:r>
              <a:rPr dirty="0" sz="700" spc="-60">
                <a:solidFill>
                  <a:srgbClr val="009D57"/>
                </a:solidFill>
                <a:latin typeface="Times New Roman"/>
                <a:cs typeface="Times New Roman"/>
              </a:rPr>
              <a:t>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Recomendado 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o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necesario.</a:t>
            </a:r>
            <a:endParaRPr sz="700">
              <a:latin typeface="Arial"/>
              <a:cs typeface="Arial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0" y="2925825"/>
            <a:ext cx="504190" cy="396240"/>
          </a:xfrm>
          <a:custGeom>
            <a:avLst/>
            <a:gdLst/>
            <a:ahLst/>
            <a:cxnLst/>
            <a:rect l="l" t="t" r="r" b="b"/>
            <a:pathLst>
              <a:path w="504190" h="396239">
                <a:moveTo>
                  <a:pt x="0" y="396240"/>
                </a:moveTo>
                <a:lnTo>
                  <a:pt x="0" y="0"/>
                </a:lnTo>
                <a:lnTo>
                  <a:pt x="503939" y="0"/>
                </a:lnTo>
                <a:lnTo>
                  <a:pt x="503939" y="396240"/>
                </a:lnTo>
                <a:lnTo>
                  <a:pt x="0" y="39624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 txBox="1"/>
          <p:nvPr/>
        </p:nvSpPr>
        <p:spPr>
          <a:xfrm>
            <a:off x="254257" y="2898520"/>
            <a:ext cx="245110" cy="177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00" b="1">
                <a:solidFill>
                  <a:srgbClr val="FFFFFF"/>
                </a:solidFill>
                <a:latin typeface="Arial"/>
                <a:cs typeface="Arial"/>
              </a:rPr>
              <a:t>F</a:t>
            </a:r>
            <a:r>
              <a:rPr dirty="0" sz="1000" spc="-5" b="1">
                <a:solidFill>
                  <a:srgbClr val="FFFFFF"/>
                </a:solidFill>
                <a:latin typeface="Arial"/>
                <a:cs typeface="Arial"/>
              </a:rPr>
              <a:t>18</a:t>
            </a:r>
            <a:endParaRPr sz="10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28196" y="10456164"/>
            <a:ext cx="1558925" cy="1168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">
                <a:solidFill>
                  <a:srgbClr val="231F20"/>
                </a:solidFill>
                <a:latin typeface="Arial"/>
                <a:cs typeface="Arial"/>
              </a:rPr>
              <a:t>Guía </a:t>
            </a:r>
            <a:r>
              <a:rPr dirty="0" sz="600" spc="-5">
                <a:solidFill>
                  <a:srgbClr val="231F20"/>
                </a:solidFill>
                <a:latin typeface="Arial"/>
                <a:cs typeface="Arial"/>
              </a:rPr>
              <a:t>de diseño de instalaciones eléctricas</a:t>
            </a:r>
            <a:r>
              <a:rPr dirty="0" sz="600" spc="-4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600" spc="-5">
                <a:solidFill>
                  <a:srgbClr val="231F20"/>
                </a:solidFill>
                <a:latin typeface="Arial"/>
                <a:cs typeface="Arial"/>
              </a:rPr>
              <a:t>08</a:t>
            </a:r>
            <a:endParaRPr sz="600">
              <a:latin typeface="Arial"/>
              <a:cs typeface="Arial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3641067" y="10508992"/>
            <a:ext cx="113884" cy="11807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3554924" y="10441380"/>
            <a:ext cx="450037" cy="18249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3632546" y="10532262"/>
            <a:ext cx="108064" cy="9560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3649733" y="10532261"/>
            <a:ext cx="88895" cy="7158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 txBox="1"/>
          <p:nvPr/>
        </p:nvSpPr>
        <p:spPr>
          <a:xfrm>
            <a:off x="6394072" y="10456164"/>
            <a:ext cx="640080" cy="1168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">
                <a:solidFill>
                  <a:srgbClr val="231F20"/>
                </a:solidFill>
                <a:latin typeface="Arial"/>
                <a:cs typeface="Arial"/>
              </a:rPr>
              <a:t>Schneider</a:t>
            </a:r>
            <a:r>
              <a:rPr dirty="0" sz="600" spc="-6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600">
                <a:solidFill>
                  <a:srgbClr val="231F20"/>
                </a:solidFill>
                <a:latin typeface="Arial"/>
                <a:cs typeface="Arial"/>
              </a:rPr>
              <a:t>Electric</a:t>
            </a:r>
            <a:endParaRPr sz="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325745" y="0"/>
            <a:ext cx="230504" cy="2926080"/>
          </a:xfrm>
          <a:custGeom>
            <a:avLst/>
            <a:gdLst/>
            <a:ahLst/>
            <a:cxnLst/>
            <a:rect l="l" t="t" r="r" b="b"/>
            <a:pathLst>
              <a:path w="230504" h="2926080">
                <a:moveTo>
                  <a:pt x="0" y="2925825"/>
                </a:moveTo>
                <a:lnTo>
                  <a:pt x="230250" y="2925825"/>
                </a:lnTo>
                <a:lnTo>
                  <a:pt x="230250" y="0"/>
                </a:lnTo>
                <a:lnTo>
                  <a:pt x="0" y="0"/>
                </a:lnTo>
                <a:lnTo>
                  <a:pt x="0" y="2925825"/>
                </a:lnTo>
                <a:close/>
              </a:path>
            </a:pathLst>
          </a:custGeom>
          <a:solidFill>
            <a:srgbClr val="009D5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7325745" y="3322065"/>
            <a:ext cx="230504" cy="7371080"/>
          </a:xfrm>
          <a:custGeom>
            <a:avLst/>
            <a:gdLst/>
            <a:ahLst/>
            <a:cxnLst/>
            <a:rect l="l" t="t" r="r" b="b"/>
            <a:pathLst>
              <a:path w="230504" h="7371080">
                <a:moveTo>
                  <a:pt x="0" y="7370829"/>
                </a:moveTo>
                <a:lnTo>
                  <a:pt x="230250" y="7370829"/>
                </a:lnTo>
                <a:lnTo>
                  <a:pt x="230250" y="0"/>
                </a:lnTo>
                <a:lnTo>
                  <a:pt x="0" y="0"/>
                </a:lnTo>
                <a:lnTo>
                  <a:pt x="0" y="7370829"/>
                </a:lnTo>
                <a:close/>
              </a:path>
            </a:pathLst>
          </a:custGeom>
          <a:solidFill>
            <a:srgbClr val="009D5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0" y="1338389"/>
            <a:ext cx="7019925" cy="0"/>
          </a:xfrm>
          <a:custGeom>
            <a:avLst/>
            <a:gdLst/>
            <a:ahLst/>
            <a:cxnLst/>
            <a:rect l="l" t="t" r="r" b="b"/>
            <a:pathLst>
              <a:path w="7019925" h="0">
                <a:moveTo>
                  <a:pt x="0" y="0"/>
                </a:moveTo>
                <a:lnTo>
                  <a:pt x="7019674" y="0"/>
                </a:lnTo>
              </a:path>
            </a:pathLst>
          </a:custGeom>
          <a:ln w="10286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0" y="10409999"/>
            <a:ext cx="7020559" cy="0"/>
          </a:xfrm>
          <a:custGeom>
            <a:avLst/>
            <a:gdLst/>
            <a:ahLst/>
            <a:cxnLst/>
            <a:rect l="l" t="t" r="r" b="b"/>
            <a:pathLst>
              <a:path w="7020559" h="0">
                <a:moveTo>
                  <a:pt x="0" y="0"/>
                </a:moveTo>
                <a:lnTo>
                  <a:pt x="7020436" y="0"/>
                </a:lnTo>
              </a:path>
            </a:pathLst>
          </a:custGeom>
          <a:ln w="10287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3203959" y="4558601"/>
            <a:ext cx="3816985" cy="0"/>
          </a:xfrm>
          <a:custGeom>
            <a:avLst/>
            <a:gdLst/>
            <a:ahLst/>
            <a:cxnLst/>
            <a:rect l="l" t="t" r="r" b="b"/>
            <a:pathLst>
              <a:path w="3816984" h="0">
                <a:moveTo>
                  <a:pt x="0" y="0"/>
                </a:moveTo>
                <a:lnTo>
                  <a:pt x="3816477" y="0"/>
                </a:lnTo>
              </a:path>
            </a:pathLst>
          </a:custGeom>
          <a:ln w="25526">
            <a:solidFill>
              <a:srgbClr val="009D5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3203959" y="2929826"/>
            <a:ext cx="3816985" cy="0"/>
          </a:xfrm>
          <a:custGeom>
            <a:avLst/>
            <a:gdLst/>
            <a:ahLst/>
            <a:cxnLst/>
            <a:rect l="l" t="t" r="r" b="b"/>
            <a:pathLst>
              <a:path w="3816984" h="0">
                <a:moveTo>
                  <a:pt x="0" y="0"/>
                </a:moveTo>
                <a:lnTo>
                  <a:pt x="3816477" y="0"/>
                </a:lnTo>
              </a:path>
            </a:pathLst>
          </a:custGeom>
          <a:ln w="25526">
            <a:solidFill>
              <a:srgbClr val="009D5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539626" y="7519351"/>
            <a:ext cx="2484120" cy="0"/>
          </a:xfrm>
          <a:custGeom>
            <a:avLst/>
            <a:gdLst/>
            <a:ahLst/>
            <a:cxnLst/>
            <a:rect l="l" t="t" r="r" b="b"/>
            <a:pathLst>
              <a:path w="2484120" h="0">
                <a:moveTo>
                  <a:pt x="0" y="0"/>
                </a:moveTo>
                <a:lnTo>
                  <a:pt x="2484120" y="0"/>
                </a:lnTo>
              </a:path>
            </a:pathLst>
          </a:custGeom>
          <a:ln w="25526">
            <a:solidFill>
              <a:srgbClr val="009D5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532387" y="9690290"/>
            <a:ext cx="2491740" cy="0"/>
          </a:xfrm>
          <a:custGeom>
            <a:avLst/>
            <a:gdLst/>
            <a:ahLst/>
            <a:cxnLst/>
            <a:rect l="l" t="t" r="r" b="b"/>
            <a:pathLst>
              <a:path w="2491740" h="0">
                <a:moveTo>
                  <a:pt x="0" y="0"/>
                </a:moveTo>
                <a:lnTo>
                  <a:pt x="2491359" y="0"/>
                </a:lnTo>
              </a:path>
            </a:pathLst>
          </a:custGeom>
          <a:ln w="25526">
            <a:solidFill>
              <a:srgbClr val="009D5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3203959" y="10086149"/>
            <a:ext cx="3816985" cy="0"/>
          </a:xfrm>
          <a:custGeom>
            <a:avLst/>
            <a:gdLst/>
            <a:ahLst/>
            <a:cxnLst/>
            <a:rect l="l" t="t" r="r" b="b"/>
            <a:pathLst>
              <a:path w="3816984" h="0">
                <a:moveTo>
                  <a:pt x="0" y="0"/>
                </a:moveTo>
                <a:lnTo>
                  <a:pt x="3816477" y="0"/>
                </a:lnTo>
              </a:path>
            </a:pathLst>
          </a:custGeom>
          <a:ln w="25526">
            <a:solidFill>
              <a:srgbClr val="009D5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854599" y="9021584"/>
            <a:ext cx="31115" cy="0"/>
          </a:xfrm>
          <a:custGeom>
            <a:avLst/>
            <a:gdLst/>
            <a:ahLst/>
            <a:cxnLst/>
            <a:rect l="l" t="t" r="r" b="b"/>
            <a:pathLst>
              <a:path w="31115" h="0">
                <a:moveTo>
                  <a:pt x="0" y="0"/>
                </a:moveTo>
                <a:lnTo>
                  <a:pt x="30607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2587628" y="9021584"/>
            <a:ext cx="31115" cy="0"/>
          </a:xfrm>
          <a:custGeom>
            <a:avLst/>
            <a:gdLst/>
            <a:ahLst/>
            <a:cxnLst/>
            <a:rect l="l" t="t" r="r" b="b"/>
            <a:pathLst>
              <a:path w="31114" h="0">
                <a:moveTo>
                  <a:pt x="0" y="0"/>
                </a:moveTo>
                <a:lnTo>
                  <a:pt x="30594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539626" y="5326697"/>
            <a:ext cx="2484120" cy="0"/>
          </a:xfrm>
          <a:custGeom>
            <a:avLst/>
            <a:gdLst/>
            <a:ahLst/>
            <a:cxnLst/>
            <a:rect l="l" t="t" r="r" b="b"/>
            <a:pathLst>
              <a:path w="2484120" h="0">
                <a:moveTo>
                  <a:pt x="0" y="0"/>
                </a:moveTo>
                <a:lnTo>
                  <a:pt x="2484120" y="0"/>
                </a:lnTo>
              </a:path>
            </a:pathLst>
          </a:custGeom>
          <a:ln w="25526">
            <a:solidFill>
              <a:srgbClr val="009D5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 txBox="1"/>
          <p:nvPr/>
        </p:nvSpPr>
        <p:spPr>
          <a:xfrm>
            <a:off x="528069" y="237870"/>
            <a:ext cx="2091055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-15" b="1">
                <a:solidFill>
                  <a:srgbClr val="009D57"/>
                </a:solidFill>
                <a:latin typeface="Arial"/>
                <a:cs typeface="Arial"/>
              </a:rPr>
              <a:t>F </a:t>
            </a:r>
            <a:r>
              <a:rPr dirty="0" sz="800" spc="55" b="1">
                <a:solidFill>
                  <a:srgbClr val="009D57"/>
                </a:solidFill>
                <a:latin typeface="Arial"/>
                <a:cs typeface="Arial"/>
              </a:rPr>
              <a:t>- </a:t>
            </a:r>
            <a:r>
              <a:rPr dirty="0" sz="800" b="1">
                <a:solidFill>
                  <a:srgbClr val="009D57"/>
                </a:solidFill>
                <a:latin typeface="Arial"/>
                <a:cs typeface="Arial"/>
              </a:rPr>
              <a:t>Protección contra descargas</a:t>
            </a:r>
            <a:r>
              <a:rPr dirty="0" sz="800" spc="-40" b="1">
                <a:solidFill>
                  <a:srgbClr val="009D57"/>
                </a:solidFill>
                <a:latin typeface="Arial"/>
                <a:cs typeface="Arial"/>
              </a:rPr>
              <a:t> </a:t>
            </a:r>
            <a:r>
              <a:rPr dirty="0" sz="800" b="1">
                <a:solidFill>
                  <a:srgbClr val="009D57"/>
                </a:solidFill>
                <a:latin typeface="Arial"/>
                <a:cs typeface="Arial"/>
              </a:rPr>
              <a:t>eléctricas</a:t>
            </a:r>
            <a:endParaRPr sz="8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3191259" y="212597"/>
            <a:ext cx="361442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5" b="1">
                <a:solidFill>
                  <a:srgbClr val="231F20"/>
                </a:solidFill>
                <a:latin typeface="Arial"/>
                <a:cs typeface="Arial"/>
              </a:rPr>
              <a:t>5 </a:t>
            </a:r>
            <a:r>
              <a:rPr dirty="0" sz="1800" spc="-45" b="1">
                <a:solidFill>
                  <a:srgbClr val="231F20"/>
                </a:solidFill>
                <a:latin typeface="Arial"/>
                <a:cs typeface="Arial"/>
              </a:rPr>
              <a:t>Implementación </a:t>
            </a:r>
            <a:r>
              <a:rPr dirty="0" sz="1800" spc="-40" b="1">
                <a:solidFill>
                  <a:srgbClr val="231F20"/>
                </a:solidFill>
                <a:latin typeface="Arial"/>
                <a:cs typeface="Arial"/>
              </a:rPr>
              <a:t>del esquema</a:t>
            </a:r>
            <a:r>
              <a:rPr dirty="0" sz="1800" spc="5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800" spc="-55" b="1">
                <a:solidFill>
                  <a:srgbClr val="231F20"/>
                </a:solidFill>
                <a:latin typeface="Arial"/>
                <a:cs typeface="Arial"/>
              </a:rPr>
              <a:t>TT</a:t>
            </a:r>
            <a:endParaRPr sz="18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484294" y="5845092"/>
            <a:ext cx="85090" cy="1327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A</a:t>
            </a:r>
            <a:endParaRPr sz="7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889808" y="5956417"/>
            <a:ext cx="218440" cy="1327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 spc="-10">
                <a:solidFill>
                  <a:srgbClr val="231F20"/>
                </a:solidFill>
                <a:latin typeface="Arial"/>
                <a:cs typeface="Arial"/>
              </a:rPr>
              <a:t>DDR</a:t>
            </a:r>
            <a:endParaRPr sz="7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973293" y="6561325"/>
            <a:ext cx="85090" cy="1327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B</a:t>
            </a:r>
            <a:endParaRPr sz="7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428993" y="6657444"/>
            <a:ext cx="218440" cy="1327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 spc="-10">
                <a:solidFill>
                  <a:srgbClr val="231F20"/>
                </a:solidFill>
                <a:latin typeface="Arial"/>
                <a:cs typeface="Arial"/>
              </a:rPr>
              <a:t>DDR</a:t>
            </a:r>
            <a:endParaRPr sz="7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397122" y="6657444"/>
            <a:ext cx="218440" cy="1327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 spc="-10">
                <a:solidFill>
                  <a:srgbClr val="231F20"/>
                </a:solidFill>
                <a:latin typeface="Arial"/>
                <a:cs typeface="Arial"/>
              </a:rPr>
              <a:t>DDR</a:t>
            </a:r>
            <a:endParaRPr sz="700">
              <a:latin typeface="Arial"/>
              <a:cs typeface="Arial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1600368" y="5903448"/>
            <a:ext cx="270992" cy="24346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1675298" y="5624423"/>
            <a:ext cx="0" cy="173990"/>
          </a:xfrm>
          <a:custGeom>
            <a:avLst/>
            <a:gdLst/>
            <a:ahLst/>
            <a:cxnLst/>
            <a:rect l="l" t="t" r="r" b="b"/>
            <a:pathLst>
              <a:path w="0" h="173989">
                <a:moveTo>
                  <a:pt x="0" y="0"/>
                </a:moveTo>
                <a:lnTo>
                  <a:pt x="0" y="173875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/>
          <p:nvPr/>
        </p:nvSpPr>
        <p:spPr>
          <a:xfrm>
            <a:off x="1646660" y="5770638"/>
            <a:ext cx="56515" cy="55880"/>
          </a:xfrm>
          <a:custGeom>
            <a:avLst/>
            <a:gdLst/>
            <a:ahLst/>
            <a:cxnLst/>
            <a:rect l="l" t="t" r="r" b="b"/>
            <a:pathLst>
              <a:path w="56514" h="55879">
                <a:moveTo>
                  <a:pt x="0" y="55321"/>
                </a:moveTo>
                <a:lnTo>
                  <a:pt x="56311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/>
          <p:nvPr/>
        </p:nvSpPr>
        <p:spPr>
          <a:xfrm>
            <a:off x="1646660" y="5770638"/>
            <a:ext cx="56515" cy="55880"/>
          </a:xfrm>
          <a:custGeom>
            <a:avLst/>
            <a:gdLst/>
            <a:ahLst/>
            <a:cxnLst/>
            <a:rect l="l" t="t" r="r" b="b"/>
            <a:pathLst>
              <a:path w="56514" h="55879">
                <a:moveTo>
                  <a:pt x="56311" y="55321"/>
                </a:moveTo>
                <a:lnTo>
                  <a:pt x="0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/>
          <p:nvPr/>
        </p:nvSpPr>
        <p:spPr>
          <a:xfrm>
            <a:off x="1604178" y="5827940"/>
            <a:ext cx="71120" cy="492125"/>
          </a:xfrm>
          <a:custGeom>
            <a:avLst/>
            <a:gdLst/>
            <a:ahLst/>
            <a:cxnLst/>
            <a:rect l="l" t="t" r="r" b="b"/>
            <a:pathLst>
              <a:path w="71119" h="492125">
                <a:moveTo>
                  <a:pt x="71119" y="491998"/>
                </a:moveTo>
                <a:lnTo>
                  <a:pt x="71119" y="194627"/>
                </a:lnTo>
                <a:lnTo>
                  <a:pt x="0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/>
          <p:nvPr/>
        </p:nvSpPr>
        <p:spPr>
          <a:xfrm>
            <a:off x="1657518" y="6316992"/>
            <a:ext cx="36195" cy="35560"/>
          </a:xfrm>
          <a:custGeom>
            <a:avLst/>
            <a:gdLst/>
            <a:ahLst/>
            <a:cxnLst/>
            <a:rect l="l" t="t" r="r" b="b"/>
            <a:pathLst>
              <a:path w="36194" h="35560">
                <a:moveTo>
                  <a:pt x="26682" y="0"/>
                </a:moveTo>
                <a:lnTo>
                  <a:pt x="8902" y="0"/>
                </a:lnTo>
                <a:lnTo>
                  <a:pt x="0" y="8877"/>
                </a:lnTo>
                <a:lnTo>
                  <a:pt x="0" y="26669"/>
                </a:lnTo>
                <a:lnTo>
                  <a:pt x="8902" y="35547"/>
                </a:lnTo>
                <a:lnTo>
                  <a:pt x="26682" y="35547"/>
                </a:lnTo>
                <a:lnTo>
                  <a:pt x="35572" y="26669"/>
                </a:lnTo>
                <a:lnTo>
                  <a:pt x="35572" y="8877"/>
                </a:lnTo>
                <a:lnTo>
                  <a:pt x="26682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/>
          <p:nvPr/>
        </p:nvSpPr>
        <p:spPr>
          <a:xfrm>
            <a:off x="1657518" y="6316992"/>
            <a:ext cx="36195" cy="35560"/>
          </a:xfrm>
          <a:custGeom>
            <a:avLst/>
            <a:gdLst/>
            <a:ahLst/>
            <a:cxnLst/>
            <a:rect l="l" t="t" r="r" b="b"/>
            <a:pathLst>
              <a:path w="36194" h="35560">
                <a:moveTo>
                  <a:pt x="0" y="17779"/>
                </a:moveTo>
                <a:lnTo>
                  <a:pt x="0" y="8877"/>
                </a:lnTo>
                <a:lnTo>
                  <a:pt x="8902" y="0"/>
                </a:lnTo>
                <a:lnTo>
                  <a:pt x="17780" y="0"/>
                </a:lnTo>
                <a:lnTo>
                  <a:pt x="26682" y="0"/>
                </a:lnTo>
                <a:lnTo>
                  <a:pt x="35572" y="8877"/>
                </a:lnTo>
                <a:lnTo>
                  <a:pt x="35572" y="17779"/>
                </a:lnTo>
                <a:lnTo>
                  <a:pt x="35572" y="26669"/>
                </a:lnTo>
                <a:lnTo>
                  <a:pt x="26682" y="35547"/>
                </a:lnTo>
                <a:lnTo>
                  <a:pt x="17780" y="35547"/>
                </a:lnTo>
                <a:lnTo>
                  <a:pt x="8902" y="35547"/>
                </a:lnTo>
                <a:lnTo>
                  <a:pt x="0" y="26669"/>
                </a:lnTo>
                <a:lnTo>
                  <a:pt x="0" y="17779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8" name="object 28"/>
          <p:cNvSpPr/>
          <p:nvPr/>
        </p:nvSpPr>
        <p:spPr>
          <a:xfrm>
            <a:off x="980824" y="6339699"/>
            <a:ext cx="1546225" cy="0"/>
          </a:xfrm>
          <a:custGeom>
            <a:avLst/>
            <a:gdLst/>
            <a:ahLst/>
            <a:cxnLst/>
            <a:rect l="l" t="t" r="r" b="b"/>
            <a:pathLst>
              <a:path w="1546225" h="0">
                <a:moveTo>
                  <a:pt x="0" y="0"/>
                </a:moveTo>
                <a:lnTo>
                  <a:pt x="1546047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9" name="object 29"/>
          <p:cNvSpPr/>
          <p:nvPr/>
        </p:nvSpPr>
        <p:spPr>
          <a:xfrm>
            <a:off x="1163654" y="7075830"/>
            <a:ext cx="83832" cy="7592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0" name="object 30"/>
          <p:cNvSpPr/>
          <p:nvPr/>
        </p:nvSpPr>
        <p:spPr>
          <a:xfrm>
            <a:off x="1131129" y="6619716"/>
            <a:ext cx="282854" cy="24346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1" name="object 31"/>
          <p:cNvSpPr/>
          <p:nvPr/>
        </p:nvSpPr>
        <p:spPr>
          <a:xfrm>
            <a:off x="1206059" y="6340690"/>
            <a:ext cx="0" cy="173990"/>
          </a:xfrm>
          <a:custGeom>
            <a:avLst/>
            <a:gdLst/>
            <a:ahLst/>
            <a:cxnLst/>
            <a:rect l="l" t="t" r="r" b="b"/>
            <a:pathLst>
              <a:path w="0" h="173990">
                <a:moveTo>
                  <a:pt x="0" y="0"/>
                </a:moveTo>
                <a:lnTo>
                  <a:pt x="0" y="173875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2" name="object 32"/>
          <p:cNvSpPr/>
          <p:nvPr/>
        </p:nvSpPr>
        <p:spPr>
          <a:xfrm>
            <a:off x="1177408" y="6486905"/>
            <a:ext cx="56515" cy="55880"/>
          </a:xfrm>
          <a:custGeom>
            <a:avLst/>
            <a:gdLst/>
            <a:ahLst/>
            <a:cxnLst/>
            <a:rect l="l" t="t" r="r" b="b"/>
            <a:pathLst>
              <a:path w="56515" h="55879">
                <a:moveTo>
                  <a:pt x="0" y="55321"/>
                </a:moveTo>
                <a:lnTo>
                  <a:pt x="56311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3" name="object 33"/>
          <p:cNvSpPr/>
          <p:nvPr/>
        </p:nvSpPr>
        <p:spPr>
          <a:xfrm>
            <a:off x="1177408" y="6486905"/>
            <a:ext cx="56515" cy="55880"/>
          </a:xfrm>
          <a:custGeom>
            <a:avLst/>
            <a:gdLst/>
            <a:ahLst/>
            <a:cxnLst/>
            <a:rect l="l" t="t" r="r" b="b"/>
            <a:pathLst>
              <a:path w="56515" h="55879">
                <a:moveTo>
                  <a:pt x="56311" y="55321"/>
                </a:moveTo>
                <a:lnTo>
                  <a:pt x="0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4" name="object 34"/>
          <p:cNvSpPr/>
          <p:nvPr/>
        </p:nvSpPr>
        <p:spPr>
          <a:xfrm>
            <a:off x="1134939" y="6544220"/>
            <a:ext cx="71120" cy="571500"/>
          </a:xfrm>
          <a:custGeom>
            <a:avLst/>
            <a:gdLst/>
            <a:ahLst/>
            <a:cxnLst/>
            <a:rect l="l" t="t" r="r" b="b"/>
            <a:pathLst>
              <a:path w="71119" h="571500">
                <a:moveTo>
                  <a:pt x="71119" y="571042"/>
                </a:moveTo>
                <a:lnTo>
                  <a:pt x="71119" y="194614"/>
                </a:lnTo>
                <a:lnTo>
                  <a:pt x="0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5" name="object 35"/>
          <p:cNvSpPr/>
          <p:nvPr/>
        </p:nvSpPr>
        <p:spPr>
          <a:xfrm>
            <a:off x="2104190" y="6619716"/>
            <a:ext cx="272351" cy="24346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6" name="object 36"/>
          <p:cNvSpPr/>
          <p:nvPr/>
        </p:nvSpPr>
        <p:spPr>
          <a:xfrm>
            <a:off x="2179133" y="6340690"/>
            <a:ext cx="0" cy="173990"/>
          </a:xfrm>
          <a:custGeom>
            <a:avLst/>
            <a:gdLst/>
            <a:ahLst/>
            <a:cxnLst/>
            <a:rect l="l" t="t" r="r" b="b"/>
            <a:pathLst>
              <a:path w="0" h="173990">
                <a:moveTo>
                  <a:pt x="0" y="0"/>
                </a:moveTo>
                <a:lnTo>
                  <a:pt x="0" y="173875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7" name="object 37"/>
          <p:cNvSpPr/>
          <p:nvPr/>
        </p:nvSpPr>
        <p:spPr>
          <a:xfrm>
            <a:off x="2150482" y="6486905"/>
            <a:ext cx="56515" cy="55880"/>
          </a:xfrm>
          <a:custGeom>
            <a:avLst/>
            <a:gdLst/>
            <a:ahLst/>
            <a:cxnLst/>
            <a:rect l="l" t="t" r="r" b="b"/>
            <a:pathLst>
              <a:path w="56514" h="55879">
                <a:moveTo>
                  <a:pt x="0" y="55321"/>
                </a:moveTo>
                <a:lnTo>
                  <a:pt x="56299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8" name="object 38"/>
          <p:cNvSpPr/>
          <p:nvPr/>
        </p:nvSpPr>
        <p:spPr>
          <a:xfrm>
            <a:off x="2150482" y="6486905"/>
            <a:ext cx="56515" cy="55880"/>
          </a:xfrm>
          <a:custGeom>
            <a:avLst/>
            <a:gdLst/>
            <a:ahLst/>
            <a:cxnLst/>
            <a:rect l="l" t="t" r="r" b="b"/>
            <a:pathLst>
              <a:path w="56514" h="55879">
                <a:moveTo>
                  <a:pt x="56299" y="55321"/>
                </a:moveTo>
                <a:lnTo>
                  <a:pt x="0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9" name="object 39"/>
          <p:cNvSpPr/>
          <p:nvPr/>
        </p:nvSpPr>
        <p:spPr>
          <a:xfrm>
            <a:off x="2108000" y="6544220"/>
            <a:ext cx="71755" cy="551815"/>
          </a:xfrm>
          <a:custGeom>
            <a:avLst/>
            <a:gdLst/>
            <a:ahLst/>
            <a:cxnLst/>
            <a:rect l="l" t="t" r="r" b="b"/>
            <a:pathLst>
              <a:path w="71755" h="551815">
                <a:moveTo>
                  <a:pt x="71132" y="551281"/>
                </a:moveTo>
                <a:lnTo>
                  <a:pt x="71132" y="194614"/>
                </a:lnTo>
                <a:lnTo>
                  <a:pt x="0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0" name="object 40"/>
          <p:cNvSpPr/>
          <p:nvPr/>
        </p:nvSpPr>
        <p:spPr>
          <a:xfrm>
            <a:off x="1188279" y="6320942"/>
            <a:ext cx="36195" cy="35560"/>
          </a:xfrm>
          <a:custGeom>
            <a:avLst/>
            <a:gdLst/>
            <a:ahLst/>
            <a:cxnLst/>
            <a:rect l="l" t="t" r="r" b="b"/>
            <a:pathLst>
              <a:path w="36194" h="35560">
                <a:moveTo>
                  <a:pt x="26682" y="0"/>
                </a:moveTo>
                <a:lnTo>
                  <a:pt x="8890" y="0"/>
                </a:lnTo>
                <a:lnTo>
                  <a:pt x="0" y="8877"/>
                </a:lnTo>
                <a:lnTo>
                  <a:pt x="0" y="26669"/>
                </a:lnTo>
                <a:lnTo>
                  <a:pt x="8890" y="35559"/>
                </a:lnTo>
                <a:lnTo>
                  <a:pt x="26682" y="35559"/>
                </a:lnTo>
                <a:lnTo>
                  <a:pt x="35572" y="26669"/>
                </a:lnTo>
                <a:lnTo>
                  <a:pt x="35572" y="8877"/>
                </a:lnTo>
                <a:lnTo>
                  <a:pt x="26682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1" name="object 41"/>
          <p:cNvSpPr/>
          <p:nvPr/>
        </p:nvSpPr>
        <p:spPr>
          <a:xfrm>
            <a:off x="1188279" y="6320942"/>
            <a:ext cx="36195" cy="35560"/>
          </a:xfrm>
          <a:custGeom>
            <a:avLst/>
            <a:gdLst/>
            <a:ahLst/>
            <a:cxnLst/>
            <a:rect l="l" t="t" r="r" b="b"/>
            <a:pathLst>
              <a:path w="36194" h="35560">
                <a:moveTo>
                  <a:pt x="0" y="17779"/>
                </a:moveTo>
                <a:lnTo>
                  <a:pt x="0" y="8877"/>
                </a:lnTo>
                <a:lnTo>
                  <a:pt x="8890" y="0"/>
                </a:lnTo>
                <a:lnTo>
                  <a:pt x="17780" y="0"/>
                </a:lnTo>
                <a:lnTo>
                  <a:pt x="26682" y="0"/>
                </a:lnTo>
                <a:lnTo>
                  <a:pt x="35572" y="8877"/>
                </a:lnTo>
                <a:lnTo>
                  <a:pt x="35572" y="17779"/>
                </a:lnTo>
                <a:lnTo>
                  <a:pt x="35572" y="26669"/>
                </a:lnTo>
                <a:lnTo>
                  <a:pt x="26682" y="35559"/>
                </a:lnTo>
                <a:lnTo>
                  <a:pt x="17780" y="35559"/>
                </a:lnTo>
                <a:lnTo>
                  <a:pt x="8890" y="35559"/>
                </a:lnTo>
                <a:lnTo>
                  <a:pt x="0" y="26669"/>
                </a:lnTo>
                <a:lnTo>
                  <a:pt x="0" y="17779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2" name="object 42"/>
          <p:cNvSpPr/>
          <p:nvPr/>
        </p:nvSpPr>
        <p:spPr>
          <a:xfrm>
            <a:off x="2161340" y="6321932"/>
            <a:ext cx="35560" cy="35560"/>
          </a:xfrm>
          <a:custGeom>
            <a:avLst/>
            <a:gdLst/>
            <a:ahLst/>
            <a:cxnLst/>
            <a:rect l="l" t="t" r="r" b="b"/>
            <a:pathLst>
              <a:path w="35560" h="35560">
                <a:moveTo>
                  <a:pt x="26682" y="0"/>
                </a:moveTo>
                <a:lnTo>
                  <a:pt x="8890" y="0"/>
                </a:lnTo>
                <a:lnTo>
                  <a:pt x="0" y="8877"/>
                </a:lnTo>
                <a:lnTo>
                  <a:pt x="0" y="26670"/>
                </a:lnTo>
                <a:lnTo>
                  <a:pt x="8890" y="35547"/>
                </a:lnTo>
                <a:lnTo>
                  <a:pt x="26682" y="35547"/>
                </a:lnTo>
                <a:lnTo>
                  <a:pt x="35560" y="26670"/>
                </a:lnTo>
                <a:lnTo>
                  <a:pt x="35560" y="8877"/>
                </a:lnTo>
                <a:lnTo>
                  <a:pt x="26682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3" name="object 43"/>
          <p:cNvSpPr/>
          <p:nvPr/>
        </p:nvSpPr>
        <p:spPr>
          <a:xfrm>
            <a:off x="2161340" y="6321932"/>
            <a:ext cx="35560" cy="35560"/>
          </a:xfrm>
          <a:custGeom>
            <a:avLst/>
            <a:gdLst/>
            <a:ahLst/>
            <a:cxnLst/>
            <a:rect l="l" t="t" r="r" b="b"/>
            <a:pathLst>
              <a:path w="35560" h="35560">
                <a:moveTo>
                  <a:pt x="0" y="17767"/>
                </a:moveTo>
                <a:lnTo>
                  <a:pt x="0" y="8877"/>
                </a:lnTo>
                <a:lnTo>
                  <a:pt x="8890" y="0"/>
                </a:lnTo>
                <a:lnTo>
                  <a:pt x="17792" y="0"/>
                </a:lnTo>
                <a:lnTo>
                  <a:pt x="26682" y="0"/>
                </a:lnTo>
                <a:lnTo>
                  <a:pt x="35560" y="8877"/>
                </a:lnTo>
                <a:lnTo>
                  <a:pt x="35560" y="17767"/>
                </a:lnTo>
                <a:lnTo>
                  <a:pt x="35560" y="26670"/>
                </a:lnTo>
                <a:lnTo>
                  <a:pt x="26682" y="35547"/>
                </a:lnTo>
                <a:lnTo>
                  <a:pt x="17792" y="35547"/>
                </a:lnTo>
                <a:lnTo>
                  <a:pt x="8890" y="35547"/>
                </a:lnTo>
                <a:lnTo>
                  <a:pt x="0" y="26670"/>
                </a:lnTo>
                <a:lnTo>
                  <a:pt x="0" y="17767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4" name="object 44"/>
          <p:cNvSpPr/>
          <p:nvPr/>
        </p:nvSpPr>
        <p:spPr>
          <a:xfrm>
            <a:off x="1855105" y="6932485"/>
            <a:ext cx="662305" cy="0"/>
          </a:xfrm>
          <a:custGeom>
            <a:avLst/>
            <a:gdLst/>
            <a:ahLst/>
            <a:cxnLst/>
            <a:rect l="l" t="t" r="r" b="b"/>
            <a:pathLst>
              <a:path w="662305" h="0">
                <a:moveTo>
                  <a:pt x="0" y="0"/>
                </a:moveTo>
                <a:lnTo>
                  <a:pt x="661860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5" name="object 45"/>
          <p:cNvSpPr/>
          <p:nvPr/>
        </p:nvSpPr>
        <p:spPr>
          <a:xfrm>
            <a:off x="2161340" y="6913714"/>
            <a:ext cx="35560" cy="35560"/>
          </a:xfrm>
          <a:custGeom>
            <a:avLst/>
            <a:gdLst/>
            <a:ahLst/>
            <a:cxnLst/>
            <a:rect l="l" t="t" r="r" b="b"/>
            <a:pathLst>
              <a:path w="35560" h="35559">
                <a:moveTo>
                  <a:pt x="26682" y="0"/>
                </a:moveTo>
                <a:lnTo>
                  <a:pt x="8890" y="0"/>
                </a:lnTo>
                <a:lnTo>
                  <a:pt x="0" y="8889"/>
                </a:lnTo>
                <a:lnTo>
                  <a:pt x="0" y="26669"/>
                </a:lnTo>
                <a:lnTo>
                  <a:pt x="8890" y="35559"/>
                </a:lnTo>
                <a:lnTo>
                  <a:pt x="26682" y="35559"/>
                </a:lnTo>
                <a:lnTo>
                  <a:pt x="35560" y="26669"/>
                </a:lnTo>
                <a:lnTo>
                  <a:pt x="35560" y="8889"/>
                </a:lnTo>
                <a:lnTo>
                  <a:pt x="26682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6" name="object 46"/>
          <p:cNvSpPr/>
          <p:nvPr/>
        </p:nvSpPr>
        <p:spPr>
          <a:xfrm>
            <a:off x="2161340" y="6913714"/>
            <a:ext cx="35560" cy="35560"/>
          </a:xfrm>
          <a:custGeom>
            <a:avLst/>
            <a:gdLst/>
            <a:ahLst/>
            <a:cxnLst/>
            <a:rect l="l" t="t" r="r" b="b"/>
            <a:pathLst>
              <a:path w="35560" h="35559">
                <a:moveTo>
                  <a:pt x="0" y="17792"/>
                </a:moveTo>
                <a:lnTo>
                  <a:pt x="0" y="8889"/>
                </a:lnTo>
                <a:lnTo>
                  <a:pt x="8890" y="0"/>
                </a:lnTo>
                <a:lnTo>
                  <a:pt x="17792" y="0"/>
                </a:lnTo>
                <a:lnTo>
                  <a:pt x="26682" y="0"/>
                </a:lnTo>
                <a:lnTo>
                  <a:pt x="35560" y="8889"/>
                </a:lnTo>
                <a:lnTo>
                  <a:pt x="35560" y="17792"/>
                </a:lnTo>
                <a:lnTo>
                  <a:pt x="35560" y="26669"/>
                </a:lnTo>
                <a:lnTo>
                  <a:pt x="26682" y="35559"/>
                </a:lnTo>
                <a:lnTo>
                  <a:pt x="17792" y="35559"/>
                </a:lnTo>
                <a:lnTo>
                  <a:pt x="8890" y="35559"/>
                </a:lnTo>
                <a:lnTo>
                  <a:pt x="0" y="26669"/>
                </a:lnTo>
                <a:lnTo>
                  <a:pt x="0" y="17792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7" name="object 47"/>
          <p:cNvSpPr/>
          <p:nvPr/>
        </p:nvSpPr>
        <p:spPr>
          <a:xfrm>
            <a:off x="1891719" y="6909904"/>
            <a:ext cx="83832" cy="241846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8" name="object 48"/>
          <p:cNvSpPr/>
          <p:nvPr/>
        </p:nvSpPr>
        <p:spPr>
          <a:xfrm>
            <a:off x="2385673" y="6909904"/>
            <a:ext cx="83820" cy="241846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9" name="object 49"/>
          <p:cNvSpPr/>
          <p:nvPr/>
        </p:nvSpPr>
        <p:spPr>
          <a:xfrm>
            <a:off x="2134746" y="7075830"/>
            <a:ext cx="83820" cy="7592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0" name="object 50"/>
          <p:cNvSpPr txBox="1"/>
          <p:nvPr/>
        </p:nvSpPr>
        <p:spPr>
          <a:xfrm>
            <a:off x="526926" y="7321930"/>
            <a:ext cx="1395730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 spc="-10" b="1" i="1">
                <a:solidFill>
                  <a:srgbClr val="009D57"/>
                </a:solidFill>
                <a:latin typeface="Arial"/>
                <a:cs typeface="Arial"/>
              </a:rPr>
              <a:t>Fig. </a:t>
            </a:r>
            <a:r>
              <a:rPr dirty="0" sz="700" spc="-15" b="1" i="1">
                <a:solidFill>
                  <a:srgbClr val="009D57"/>
                </a:solidFill>
                <a:latin typeface="Arial"/>
                <a:cs typeface="Arial"/>
              </a:rPr>
              <a:t>F29: </a:t>
            </a:r>
            <a:r>
              <a:rPr dirty="0" sz="700" spc="5" i="1">
                <a:solidFill>
                  <a:srgbClr val="231F20"/>
                </a:solidFill>
                <a:latin typeface="Arial"/>
                <a:cs typeface="Arial"/>
              </a:rPr>
              <a:t>Circuitos de</a:t>
            </a:r>
            <a:r>
              <a:rPr dirty="0" sz="700" spc="-15" i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 spc="5" i="1">
                <a:solidFill>
                  <a:srgbClr val="231F20"/>
                </a:solidFill>
                <a:latin typeface="Arial"/>
                <a:cs typeface="Arial"/>
              </a:rPr>
              <a:t>distribución.</a:t>
            </a:r>
            <a:endParaRPr sz="700">
              <a:latin typeface="Arial"/>
              <a:cs typeface="Arial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2258189" y="8994762"/>
            <a:ext cx="768350" cy="354965"/>
          </a:xfrm>
          <a:prstGeom prst="rect">
            <a:avLst/>
          </a:prstGeom>
        </p:spPr>
        <p:txBody>
          <a:bodyPr wrap="square" lIns="0" tIns="70485" rIns="0" bIns="0" rtlCol="0" vert="horz">
            <a:spAutoFit/>
          </a:bodyPr>
          <a:lstStyle/>
          <a:p>
            <a:pPr algn="ctr" marR="64135">
              <a:lnSpc>
                <a:spcPct val="100000"/>
              </a:lnSpc>
              <a:spcBef>
                <a:spcPts val="555"/>
              </a:spcBef>
            </a:pPr>
            <a:r>
              <a:rPr dirty="0" baseline="11904" sz="1050" spc="-7" i="1">
                <a:solidFill>
                  <a:srgbClr val="231F20"/>
                </a:solidFill>
                <a:latin typeface="Arial"/>
                <a:cs typeface="Arial"/>
              </a:rPr>
              <a:t>R</a:t>
            </a:r>
            <a:r>
              <a:rPr dirty="0" sz="500" spc="-5">
                <a:solidFill>
                  <a:srgbClr val="231F20"/>
                </a:solidFill>
                <a:latin typeface="Arial"/>
                <a:cs typeface="Arial"/>
              </a:rPr>
              <a:t>A2</a:t>
            </a:r>
            <a:endParaRPr sz="500">
              <a:latin typeface="Arial"/>
              <a:cs typeface="Arial"/>
            </a:endParaRPr>
          </a:p>
          <a:p>
            <a:pPr marL="38100">
              <a:lnSpc>
                <a:spcPct val="100000"/>
              </a:lnSpc>
              <a:spcBef>
                <a:spcPts val="459"/>
              </a:spcBef>
            </a:pP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Ubicación</a:t>
            </a:r>
            <a:r>
              <a:rPr dirty="0" sz="700" spc="-4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remota</a:t>
            </a:r>
            <a:endParaRPr sz="700">
              <a:latin typeface="Arial"/>
              <a:cs typeface="Arial"/>
            </a:endParaRPr>
          </a:p>
        </p:txBody>
      </p:sp>
      <p:sp>
        <p:nvSpPr>
          <p:cNvPr id="52" name="object 52"/>
          <p:cNvSpPr/>
          <p:nvPr/>
        </p:nvSpPr>
        <p:spPr>
          <a:xfrm>
            <a:off x="2296710" y="7940941"/>
            <a:ext cx="306705" cy="1026794"/>
          </a:xfrm>
          <a:custGeom>
            <a:avLst/>
            <a:gdLst/>
            <a:ahLst/>
            <a:cxnLst/>
            <a:rect l="l" t="t" r="r" b="b"/>
            <a:pathLst>
              <a:path w="306705" h="1026795">
                <a:moveTo>
                  <a:pt x="0" y="0"/>
                </a:moveTo>
                <a:lnTo>
                  <a:pt x="306222" y="0"/>
                </a:lnTo>
                <a:lnTo>
                  <a:pt x="306222" y="1026312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3" name="object 53"/>
          <p:cNvSpPr/>
          <p:nvPr/>
        </p:nvSpPr>
        <p:spPr>
          <a:xfrm>
            <a:off x="1713944" y="8809215"/>
            <a:ext cx="0" cy="155575"/>
          </a:xfrm>
          <a:custGeom>
            <a:avLst/>
            <a:gdLst/>
            <a:ahLst/>
            <a:cxnLst/>
            <a:rect l="l" t="t" r="r" b="b"/>
            <a:pathLst>
              <a:path w="0" h="155575">
                <a:moveTo>
                  <a:pt x="0" y="155092"/>
                </a:moveTo>
                <a:lnTo>
                  <a:pt x="0" y="0"/>
                </a:lnTo>
              </a:path>
            </a:pathLst>
          </a:custGeom>
          <a:ln w="12700">
            <a:solidFill>
              <a:srgbClr val="231F20"/>
            </a:solidFill>
            <a:prstDash val="sysDash"/>
          </a:ln>
        </p:spPr>
        <p:txBody>
          <a:bodyPr wrap="square" lIns="0" tIns="0" rIns="0" bIns="0" rtlCol="0"/>
          <a:lstStyle/>
          <a:p/>
        </p:txBody>
      </p:sp>
      <p:sp>
        <p:nvSpPr>
          <p:cNvPr id="54" name="object 54"/>
          <p:cNvSpPr/>
          <p:nvPr/>
        </p:nvSpPr>
        <p:spPr>
          <a:xfrm>
            <a:off x="864467" y="7939937"/>
            <a:ext cx="1146175" cy="869315"/>
          </a:xfrm>
          <a:custGeom>
            <a:avLst/>
            <a:gdLst/>
            <a:ahLst/>
            <a:cxnLst/>
            <a:rect l="l" t="t" r="r" b="b"/>
            <a:pathLst>
              <a:path w="1146175" h="869315">
                <a:moveTo>
                  <a:pt x="1145794" y="0"/>
                </a:moveTo>
                <a:lnTo>
                  <a:pt x="1145794" y="869276"/>
                </a:lnTo>
                <a:lnTo>
                  <a:pt x="0" y="869276"/>
                </a:lnTo>
              </a:path>
            </a:pathLst>
          </a:custGeom>
          <a:ln w="12700">
            <a:solidFill>
              <a:srgbClr val="231F20"/>
            </a:solidFill>
            <a:prstDash val="sysDash"/>
          </a:ln>
        </p:spPr>
        <p:txBody>
          <a:bodyPr wrap="square" lIns="0" tIns="0" rIns="0" bIns="0" rtlCol="0"/>
          <a:lstStyle/>
          <a:p/>
        </p:txBody>
      </p:sp>
      <p:sp>
        <p:nvSpPr>
          <p:cNvPr id="55" name="object 55"/>
          <p:cNvSpPr/>
          <p:nvPr/>
        </p:nvSpPr>
        <p:spPr>
          <a:xfrm>
            <a:off x="1397854" y="7939937"/>
            <a:ext cx="0" cy="200025"/>
          </a:xfrm>
          <a:custGeom>
            <a:avLst/>
            <a:gdLst/>
            <a:ahLst/>
            <a:cxnLst/>
            <a:rect l="l" t="t" r="r" b="b"/>
            <a:pathLst>
              <a:path w="0" h="200025">
                <a:moveTo>
                  <a:pt x="0" y="0"/>
                </a:moveTo>
                <a:lnTo>
                  <a:pt x="0" y="199529"/>
                </a:lnTo>
              </a:path>
            </a:pathLst>
          </a:custGeom>
          <a:ln w="12700">
            <a:solidFill>
              <a:srgbClr val="231F20"/>
            </a:solidFill>
            <a:prstDash val="sysDash"/>
          </a:ln>
        </p:spPr>
        <p:txBody>
          <a:bodyPr wrap="square" lIns="0" tIns="0" rIns="0" bIns="0" rtlCol="0"/>
          <a:lstStyle/>
          <a:p/>
        </p:txBody>
      </p:sp>
      <p:sp>
        <p:nvSpPr>
          <p:cNvPr id="56" name="object 56"/>
          <p:cNvSpPr/>
          <p:nvPr/>
        </p:nvSpPr>
        <p:spPr>
          <a:xfrm>
            <a:off x="1397854" y="8337041"/>
            <a:ext cx="0" cy="129539"/>
          </a:xfrm>
          <a:custGeom>
            <a:avLst/>
            <a:gdLst/>
            <a:ahLst/>
            <a:cxnLst/>
            <a:rect l="l" t="t" r="r" b="b"/>
            <a:pathLst>
              <a:path w="0" h="129540">
                <a:moveTo>
                  <a:pt x="0" y="0"/>
                </a:moveTo>
                <a:lnTo>
                  <a:pt x="0" y="129387"/>
                </a:lnTo>
              </a:path>
            </a:pathLst>
          </a:custGeom>
          <a:ln w="12700">
            <a:solidFill>
              <a:srgbClr val="231F20"/>
            </a:solidFill>
            <a:prstDash val="sysDash"/>
          </a:ln>
        </p:spPr>
        <p:txBody>
          <a:bodyPr wrap="square" lIns="0" tIns="0" rIns="0" bIns="0" rtlCol="0"/>
          <a:lstStyle/>
          <a:p/>
        </p:txBody>
      </p:sp>
      <p:sp>
        <p:nvSpPr>
          <p:cNvPr id="57" name="object 57"/>
          <p:cNvSpPr/>
          <p:nvPr/>
        </p:nvSpPr>
        <p:spPr>
          <a:xfrm>
            <a:off x="1397854" y="8646210"/>
            <a:ext cx="0" cy="163195"/>
          </a:xfrm>
          <a:custGeom>
            <a:avLst/>
            <a:gdLst/>
            <a:ahLst/>
            <a:cxnLst/>
            <a:rect l="l" t="t" r="r" b="b"/>
            <a:pathLst>
              <a:path w="0" h="163195">
                <a:moveTo>
                  <a:pt x="0" y="0"/>
                </a:moveTo>
                <a:lnTo>
                  <a:pt x="0" y="163004"/>
                </a:lnTo>
              </a:path>
            </a:pathLst>
          </a:custGeom>
          <a:ln w="12700">
            <a:solidFill>
              <a:srgbClr val="231F20"/>
            </a:solidFill>
            <a:prstDash val="sysDash"/>
          </a:ln>
        </p:spPr>
        <p:txBody>
          <a:bodyPr wrap="square" lIns="0" tIns="0" rIns="0" bIns="0" rtlCol="0"/>
          <a:lstStyle/>
          <a:p/>
        </p:txBody>
      </p:sp>
      <p:sp>
        <p:nvSpPr>
          <p:cNvPr id="58" name="object 58"/>
          <p:cNvSpPr/>
          <p:nvPr/>
        </p:nvSpPr>
        <p:spPr>
          <a:xfrm>
            <a:off x="870398" y="8048599"/>
            <a:ext cx="0" cy="913765"/>
          </a:xfrm>
          <a:custGeom>
            <a:avLst/>
            <a:gdLst/>
            <a:ahLst/>
            <a:cxnLst/>
            <a:rect l="l" t="t" r="r" b="b"/>
            <a:pathLst>
              <a:path w="0" h="913765">
                <a:moveTo>
                  <a:pt x="0" y="913714"/>
                </a:moveTo>
                <a:lnTo>
                  <a:pt x="0" y="0"/>
                </a:lnTo>
              </a:path>
            </a:pathLst>
          </a:custGeom>
          <a:ln w="12700">
            <a:solidFill>
              <a:srgbClr val="231F20"/>
            </a:solidFill>
            <a:prstDash val="sysDash"/>
          </a:ln>
        </p:spPr>
        <p:txBody>
          <a:bodyPr wrap="square" lIns="0" tIns="0" rIns="0" bIns="0" rtlCol="0"/>
          <a:lstStyle/>
          <a:p/>
        </p:txBody>
      </p:sp>
      <p:sp>
        <p:nvSpPr>
          <p:cNvPr id="59" name="object 59"/>
          <p:cNvSpPr/>
          <p:nvPr/>
        </p:nvSpPr>
        <p:spPr>
          <a:xfrm>
            <a:off x="1235866" y="7940941"/>
            <a:ext cx="1041400" cy="0"/>
          </a:xfrm>
          <a:custGeom>
            <a:avLst/>
            <a:gdLst/>
            <a:ahLst/>
            <a:cxnLst/>
            <a:rect l="l" t="t" r="r" b="b"/>
            <a:pathLst>
              <a:path w="1041400" h="0">
                <a:moveTo>
                  <a:pt x="0" y="0"/>
                </a:moveTo>
                <a:lnTo>
                  <a:pt x="1041107" y="0"/>
                </a:lnTo>
              </a:path>
            </a:pathLst>
          </a:custGeom>
          <a:ln w="12700">
            <a:solidFill>
              <a:srgbClr val="231F20"/>
            </a:solidFill>
            <a:prstDash val="sysDash"/>
          </a:ln>
        </p:spPr>
        <p:txBody>
          <a:bodyPr wrap="square" lIns="0" tIns="0" rIns="0" bIns="0" rtlCol="0"/>
          <a:lstStyle/>
          <a:p/>
        </p:txBody>
      </p:sp>
      <p:sp>
        <p:nvSpPr>
          <p:cNvPr id="60" name="object 60"/>
          <p:cNvSpPr/>
          <p:nvPr/>
        </p:nvSpPr>
        <p:spPr>
          <a:xfrm>
            <a:off x="985955" y="7940941"/>
            <a:ext cx="52705" cy="0"/>
          </a:xfrm>
          <a:custGeom>
            <a:avLst/>
            <a:gdLst/>
            <a:ahLst/>
            <a:cxnLst/>
            <a:rect l="l" t="t" r="r" b="b"/>
            <a:pathLst>
              <a:path w="52705" h="0">
                <a:moveTo>
                  <a:pt x="0" y="0"/>
                </a:moveTo>
                <a:lnTo>
                  <a:pt x="52362" y="0"/>
                </a:lnTo>
              </a:path>
            </a:pathLst>
          </a:custGeom>
          <a:ln w="12700">
            <a:solidFill>
              <a:srgbClr val="231F20"/>
            </a:solidFill>
            <a:prstDash val="sysDash"/>
          </a:ln>
        </p:spPr>
        <p:txBody>
          <a:bodyPr wrap="square" lIns="0" tIns="0" rIns="0" bIns="0" rtlCol="0"/>
          <a:lstStyle/>
          <a:p/>
        </p:txBody>
      </p:sp>
      <p:sp>
        <p:nvSpPr>
          <p:cNvPr id="61" name="object 61"/>
          <p:cNvSpPr/>
          <p:nvPr/>
        </p:nvSpPr>
        <p:spPr>
          <a:xfrm>
            <a:off x="586489" y="7819008"/>
            <a:ext cx="401866" cy="235940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2" name="object 62"/>
          <p:cNvSpPr/>
          <p:nvPr/>
        </p:nvSpPr>
        <p:spPr>
          <a:xfrm>
            <a:off x="800268" y="8966275"/>
            <a:ext cx="139700" cy="0"/>
          </a:xfrm>
          <a:custGeom>
            <a:avLst/>
            <a:gdLst/>
            <a:ahLst/>
            <a:cxnLst/>
            <a:rect l="l" t="t" r="r" b="b"/>
            <a:pathLst>
              <a:path w="139700" h="0">
                <a:moveTo>
                  <a:pt x="0" y="0"/>
                </a:moveTo>
                <a:lnTo>
                  <a:pt x="139268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3" name="object 63"/>
          <p:cNvSpPr/>
          <p:nvPr/>
        </p:nvSpPr>
        <p:spPr>
          <a:xfrm>
            <a:off x="824551" y="8993936"/>
            <a:ext cx="90805" cy="0"/>
          </a:xfrm>
          <a:custGeom>
            <a:avLst/>
            <a:gdLst/>
            <a:ahLst/>
            <a:cxnLst/>
            <a:rect l="l" t="t" r="r" b="b"/>
            <a:pathLst>
              <a:path w="90805" h="0">
                <a:moveTo>
                  <a:pt x="0" y="0"/>
                </a:moveTo>
                <a:lnTo>
                  <a:pt x="90703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4" name="object 64"/>
          <p:cNvSpPr/>
          <p:nvPr/>
        </p:nvSpPr>
        <p:spPr>
          <a:xfrm>
            <a:off x="1644311" y="8966275"/>
            <a:ext cx="139700" cy="0"/>
          </a:xfrm>
          <a:custGeom>
            <a:avLst/>
            <a:gdLst/>
            <a:ahLst/>
            <a:cxnLst/>
            <a:rect l="l" t="t" r="r" b="b"/>
            <a:pathLst>
              <a:path w="139700" h="0">
                <a:moveTo>
                  <a:pt x="0" y="0"/>
                </a:moveTo>
                <a:lnTo>
                  <a:pt x="139268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5" name="object 65"/>
          <p:cNvSpPr/>
          <p:nvPr/>
        </p:nvSpPr>
        <p:spPr>
          <a:xfrm>
            <a:off x="1698641" y="9021584"/>
            <a:ext cx="31115" cy="0"/>
          </a:xfrm>
          <a:custGeom>
            <a:avLst/>
            <a:gdLst/>
            <a:ahLst/>
            <a:cxnLst/>
            <a:rect l="l" t="t" r="r" b="b"/>
            <a:pathLst>
              <a:path w="31114" h="0">
                <a:moveTo>
                  <a:pt x="0" y="0"/>
                </a:moveTo>
                <a:lnTo>
                  <a:pt x="30594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6" name="object 66"/>
          <p:cNvSpPr/>
          <p:nvPr/>
        </p:nvSpPr>
        <p:spPr>
          <a:xfrm>
            <a:off x="1668580" y="8993936"/>
            <a:ext cx="90805" cy="0"/>
          </a:xfrm>
          <a:custGeom>
            <a:avLst/>
            <a:gdLst/>
            <a:ahLst/>
            <a:cxnLst/>
            <a:rect l="l" t="t" r="r" b="b"/>
            <a:pathLst>
              <a:path w="90805" h="0">
                <a:moveTo>
                  <a:pt x="0" y="0"/>
                </a:moveTo>
                <a:lnTo>
                  <a:pt x="90716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7" name="object 67"/>
          <p:cNvSpPr/>
          <p:nvPr/>
        </p:nvSpPr>
        <p:spPr>
          <a:xfrm>
            <a:off x="2533285" y="8966275"/>
            <a:ext cx="139700" cy="0"/>
          </a:xfrm>
          <a:custGeom>
            <a:avLst/>
            <a:gdLst/>
            <a:ahLst/>
            <a:cxnLst/>
            <a:rect l="l" t="t" r="r" b="b"/>
            <a:pathLst>
              <a:path w="139700" h="0">
                <a:moveTo>
                  <a:pt x="0" y="0"/>
                </a:moveTo>
                <a:lnTo>
                  <a:pt x="139268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8" name="object 68"/>
          <p:cNvSpPr/>
          <p:nvPr/>
        </p:nvSpPr>
        <p:spPr>
          <a:xfrm>
            <a:off x="2557567" y="8993936"/>
            <a:ext cx="90805" cy="0"/>
          </a:xfrm>
          <a:custGeom>
            <a:avLst/>
            <a:gdLst/>
            <a:ahLst/>
            <a:cxnLst/>
            <a:rect l="l" t="t" r="r" b="b"/>
            <a:pathLst>
              <a:path w="90805" h="0">
                <a:moveTo>
                  <a:pt x="0" y="0"/>
                </a:moveTo>
                <a:lnTo>
                  <a:pt x="90703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9" name="object 69"/>
          <p:cNvSpPr/>
          <p:nvPr/>
        </p:nvSpPr>
        <p:spPr>
          <a:xfrm>
            <a:off x="1957912" y="8139467"/>
            <a:ext cx="114935" cy="198120"/>
          </a:xfrm>
          <a:custGeom>
            <a:avLst/>
            <a:gdLst/>
            <a:ahLst/>
            <a:cxnLst/>
            <a:rect l="l" t="t" r="r" b="b"/>
            <a:pathLst>
              <a:path w="114935" h="198120">
                <a:moveTo>
                  <a:pt x="0" y="197573"/>
                </a:moveTo>
                <a:lnTo>
                  <a:pt x="114579" y="197573"/>
                </a:lnTo>
                <a:lnTo>
                  <a:pt x="114579" y="0"/>
                </a:lnTo>
                <a:lnTo>
                  <a:pt x="0" y="0"/>
                </a:lnTo>
                <a:lnTo>
                  <a:pt x="0" y="197573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0" name="object 70"/>
          <p:cNvSpPr/>
          <p:nvPr/>
        </p:nvSpPr>
        <p:spPr>
          <a:xfrm>
            <a:off x="1957912" y="8139467"/>
            <a:ext cx="114935" cy="198120"/>
          </a:xfrm>
          <a:custGeom>
            <a:avLst/>
            <a:gdLst/>
            <a:ahLst/>
            <a:cxnLst/>
            <a:rect l="l" t="t" r="r" b="b"/>
            <a:pathLst>
              <a:path w="114935" h="198120">
                <a:moveTo>
                  <a:pt x="0" y="197573"/>
                </a:moveTo>
                <a:lnTo>
                  <a:pt x="114579" y="197573"/>
                </a:lnTo>
                <a:lnTo>
                  <a:pt x="114579" y="0"/>
                </a:lnTo>
                <a:lnTo>
                  <a:pt x="0" y="0"/>
                </a:lnTo>
                <a:lnTo>
                  <a:pt x="0" y="197573"/>
                </a:lnTo>
                <a:close/>
              </a:path>
            </a:pathLst>
          </a:custGeom>
          <a:ln w="12700">
            <a:solidFill>
              <a:srgbClr val="231F20"/>
            </a:solidFill>
            <a:prstDash val="sysDash"/>
          </a:ln>
        </p:spPr>
        <p:txBody>
          <a:bodyPr wrap="square" lIns="0" tIns="0" rIns="0" bIns="0" rtlCol="0"/>
          <a:lstStyle/>
          <a:p/>
        </p:txBody>
      </p:sp>
      <p:sp>
        <p:nvSpPr>
          <p:cNvPr id="71" name="object 71"/>
          <p:cNvSpPr/>
          <p:nvPr/>
        </p:nvSpPr>
        <p:spPr>
          <a:xfrm>
            <a:off x="1860134" y="8466429"/>
            <a:ext cx="298450" cy="180340"/>
          </a:xfrm>
          <a:custGeom>
            <a:avLst/>
            <a:gdLst/>
            <a:ahLst/>
            <a:cxnLst/>
            <a:rect l="l" t="t" r="r" b="b"/>
            <a:pathLst>
              <a:path w="298450" h="180340">
                <a:moveTo>
                  <a:pt x="0" y="0"/>
                </a:moveTo>
                <a:lnTo>
                  <a:pt x="298310" y="0"/>
                </a:lnTo>
                <a:lnTo>
                  <a:pt x="298310" y="179781"/>
                </a:lnTo>
                <a:lnTo>
                  <a:pt x="0" y="179781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2" name="object 72"/>
          <p:cNvSpPr/>
          <p:nvPr/>
        </p:nvSpPr>
        <p:spPr>
          <a:xfrm>
            <a:off x="1860134" y="8466429"/>
            <a:ext cx="298450" cy="180340"/>
          </a:xfrm>
          <a:custGeom>
            <a:avLst/>
            <a:gdLst/>
            <a:ahLst/>
            <a:cxnLst/>
            <a:rect l="l" t="t" r="r" b="b"/>
            <a:pathLst>
              <a:path w="298450" h="180340">
                <a:moveTo>
                  <a:pt x="0" y="0"/>
                </a:moveTo>
                <a:lnTo>
                  <a:pt x="298310" y="0"/>
                </a:lnTo>
                <a:lnTo>
                  <a:pt x="298310" y="179781"/>
                </a:lnTo>
                <a:lnTo>
                  <a:pt x="0" y="179781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231F20"/>
            </a:solidFill>
            <a:prstDash val="sysDash"/>
          </a:ln>
        </p:spPr>
        <p:txBody>
          <a:bodyPr wrap="square" lIns="0" tIns="0" rIns="0" bIns="0" rtlCol="0"/>
          <a:lstStyle/>
          <a:p/>
        </p:txBody>
      </p:sp>
      <p:sp>
        <p:nvSpPr>
          <p:cNvPr id="73" name="object 73"/>
          <p:cNvSpPr txBox="1"/>
          <p:nvPr/>
        </p:nvSpPr>
        <p:spPr>
          <a:xfrm>
            <a:off x="1584972" y="9052836"/>
            <a:ext cx="218440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baseline="11904" sz="1050" spc="-7" i="1">
                <a:solidFill>
                  <a:srgbClr val="231F20"/>
                </a:solidFill>
                <a:latin typeface="Arial"/>
                <a:cs typeface="Arial"/>
              </a:rPr>
              <a:t>R</a:t>
            </a:r>
            <a:r>
              <a:rPr dirty="0" sz="500" spc="-5">
                <a:solidFill>
                  <a:srgbClr val="231F20"/>
                </a:solidFill>
                <a:latin typeface="Arial"/>
                <a:cs typeface="Arial"/>
              </a:rPr>
              <a:t>A1</a:t>
            </a:r>
            <a:endParaRPr sz="500">
              <a:latin typeface="Arial"/>
              <a:cs typeface="Arial"/>
            </a:endParaRPr>
          </a:p>
        </p:txBody>
      </p:sp>
      <p:sp>
        <p:nvSpPr>
          <p:cNvPr id="74" name="object 74"/>
          <p:cNvSpPr/>
          <p:nvPr/>
        </p:nvSpPr>
        <p:spPr>
          <a:xfrm>
            <a:off x="2540676" y="8139467"/>
            <a:ext cx="114935" cy="198120"/>
          </a:xfrm>
          <a:custGeom>
            <a:avLst/>
            <a:gdLst/>
            <a:ahLst/>
            <a:cxnLst/>
            <a:rect l="l" t="t" r="r" b="b"/>
            <a:pathLst>
              <a:path w="114935" h="198120">
                <a:moveTo>
                  <a:pt x="0" y="197573"/>
                </a:moveTo>
                <a:lnTo>
                  <a:pt x="114604" y="197573"/>
                </a:lnTo>
                <a:lnTo>
                  <a:pt x="114604" y="0"/>
                </a:lnTo>
                <a:lnTo>
                  <a:pt x="0" y="0"/>
                </a:lnTo>
                <a:lnTo>
                  <a:pt x="0" y="197573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5" name="object 75"/>
          <p:cNvSpPr/>
          <p:nvPr/>
        </p:nvSpPr>
        <p:spPr>
          <a:xfrm>
            <a:off x="2540676" y="8139467"/>
            <a:ext cx="114935" cy="198120"/>
          </a:xfrm>
          <a:custGeom>
            <a:avLst/>
            <a:gdLst/>
            <a:ahLst/>
            <a:cxnLst/>
            <a:rect l="l" t="t" r="r" b="b"/>
            <a:pathLst>
              <a:path w="114935" h="198120">
                <a:moveTo>
                  <a:pt x="0" y="197573"/>
                </a:moveTo>
                <a:lnTo>
                  <a:pt x="114604" y="197573"/>
                </a:lnTo>
                <a:lnTo>
                  <a:pt x="114604" y="0"/>
                </a:lnTo>
                <a:lnTo>
                  <a:pt x="0" y="0"/>
                </a:lnTo>
                <a:lnTo>
                  <a:pt x="0" y="197573"/>
                </a:lnTo>
                <a:close/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6" name="object 76"/>
          <p:cNvSpPr/>
          <p:nvPr/>
        </p:nvSpPr>
        <p:spPr>
          <a:xfrm>
            <a:off x="2442899" y="8466429"/>
            <a:ext cx="298450" cy="180340"/>
          </a:xfrm>
          <a:custGeom>
            <a:avLst/>
            <a:gdLst/>
            <a:ahLst/>
            <a:cxnLst/>
            <a:rect l="l" t="t" r="r" b="b"/>
            <a:pathLst>
              <a:path w="298450" h="180340">
                <a:moveTo>
                  <a:pt x="0" y="0"/>
                </a:moveTo>
                <a:lnTo>
                  <a:pt x="298310" y="0"/>
                </a:lnTo>
                <a:lnTo>
                  <a:pt x="298310" y="179781"/>
                </a:lnTo>
                <a:lnTo>
                  <a:pt x="0" y="179781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7" name="object 77"/>
          <p:cNvSpPr/>
          <p:nvPr/>
        </p:nvSpPr>
        <p:spPr>
          <a:xfrm>
            <a:off x="2442899" y="8466429"/>
            <a:ext cx="298450" cy="180340"/>
          </a:xfrm>
          <a:custGeom>
            <a:avLst/>
            <a:gdLst/>
            <a:ahLst/>
            <a:cxnLst/>
            <a:rect l="l" t="t" r="r" b="b"/>
            <a:pathLst>
              <a:path w="298450" h="180340">
                <a:moveTo>
                  <a:pt x="0" y="0"/>
                </a:moveTo>
                <a:lnTo>
                  <a:pt x="298310" y="0"/>
                </a:lnTo>
                <a:lnTo>
                  <a:pt x="298310" y="179781"/>
                </a:lnTo>
                <a:lnTo>
                  <a:pt x="0" y="179781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8" name="object 78"/>
          <p:cNvSpPr/>
          <p:nvPr/>
        </p:nvSpPr>
        <p:spPr>
          <a:xfrm>
            <a:off x="1345505" y="8139467"/>
            <a:ext cx="114935" cy="198120"/>
          </a:xfrm>
          <a:custGeom>
            <a:avLst/>
            <a:gdLst/>
            <a:ahLst/>
            <a:cxnLst/>
            <a:rect l="l" t="t" r="r" b="b"/>
            <a:pathLst>
              <a:path w="114934" h="198120">
                <a:moveTo>
                  <a:pt x="0" y="197573"/>
                </a:moveTo>
                <a:lnTo>
                  <a:pt x="114566" y="197573"/>
                </a:lnTo>
                <a:lnTo>
                  <a:pt x="114566" y="0"/>
                </a:lnTo>
                <a:lnTo>
                  <a:pt x="0" y="0"/>
                </a:lnTo>
                <a:lnTo>
                  <a:pt x="0" y="197573"/>
                </a:lnTo>
                <a:close/>
              </a:path>
            </a:pathLst>
          </a:custGeom>
          <a:ln w="12699">
            <a:solidFill>
              <a:srgbClr val="231F20"/>
            </a:solidFill>
            <a:prstDash val="sysDash"/>
          </a:ln>
        </p:spPr>
        <p:txBody>
          <a:bodyPr wrap="square" lIns="0" tIns="0" rIns="0" bIns="0" rtlCol="0"/>
          <a:lstStyle/>
          <a:p/>
        </p:txBody>
      </p:sp>
      <p:sp>
        <p:nvSpPr>
          <p:cNvPr id="79" name="object 79"/>
          <p:cNvSpPr/>
          <p:nvPr/>
        </p:nvSpPr>
        <p:spPr>
          <a:xfrm>
            <a:off x="1247715" y="8466429"/>
            <a:ext cx="298450" cy="180340"/>
          </a:xfrm>
          <a:custGeom>
            <a:avLst/>
            <a:gdLst/>
            <a:ahLst/>
            <a:cxnLst/>
            <a:rect l="l" t="t" r="r" b="b"/>
            <a:pathLst>
              <a:path w="298450" h="180340">
                <a:moveTo>
                  <a:pt x="0" y="0"/>
                </a:moveTo>
                <a:lnTo>
                  <a:pt x="298297" y="0"/>
                </a:lnTo>
                <a:lnTo>
                  <a:pt x="298297" y="179781"/>
                </a:lnTo>
                <a:lnTo>
                  <a:pt x="0" y="179781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231F20"/>
            </a:solidFill>
            <a:prstDash val="sysDash"/>
          </a:ln>
        </p:spPr>
        <p:txBody>
          <a:bodyPr wrap="square" lIns="0" tIns="0" rIns="0" bIns="0" rtlCol="0"/>
          <a:lstStyle/>
          <a:p/>
        </p:txBody>
      </p:sp>
      <p:sp>
        <p:nvSpPr>
          <p:cNvPr id="80" name="object 80"/>
          <p:cNvSpPr/>
          <p:nvPr/>
        </p:nvSpPr>
        <p:spPr>
          <a:xfrm>
            <a:off x="1038317" y="7881670"/>
            <a:ext cx="198120" cy="114935"/>
          </a:xfrm>
          <a:custGeom>
            <a:avLst/>
            <a:gdLst/>
            <a:ahLst/>
            <a:cxnLst/>
            <a:rect l="l" t="t" r="r" b="b"/>
            <a:pathLst>
              <a:path w="198119" h="114934">
                <a:moveTo>
                  <a:pt x="0" y="114579"/>
                </a:moveTo>
                <a:lnTo>
                  <a:pt x="197548" y="114579"/>
                </a:lnTo>
                <a:lnTo>
                  <a:pt x="197548" y="0"/>
                </a:lnTo>
                <a:lnTo>
                  <a:pt x="0" y="0"/>
                </a:lnTo>
                <a:lnTo>
                  <a:pt x="0" y="11457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1" name="object 81"/>
          <p:cNvSpPr/>
          <p:nvPr/>
        </p:nvSpPr>
        <p:spPr>
          <a:xfrm>
            <a:off x="1038317" y="7881670"/>
            <a:ext cx="198120" cy="114935"/>
          </a:xfrm>
          <a:custGeom>
            <a:avLst/>
            <a:gdLst/>
            <a:ahLst/>
            <a:cxnLst/>
            <a:rect l="l" t="t" r="r" b="b"/>
            <a:pathLst>
              <a:path w="198119" h="114934">
                <a:moveTo>
                  <a:pt x="0" y="114579"/>
                </a:moveTo>
                <a:lnTo>
                  <a:pt x="197548" y="114579"/>
                </a:lnTo>
                <a:lnTo>
                  <a:pt x="197548" y="0"/>
                </a:lnTo>
                <a:lnTo>
                  <a:pt x="0" y="0"/>
                </a:lnTo>
                <a:lnTo>
                  <a:pt x="0" y="114579"/>
                </a:lnTo>
                <a:close/>
              </a:path>
            </a:pathLst>
          </a:custGeom>
          <a:ln w="12700">
            <a:solidFill>
              <a:srgbClr val="231F20"/>
            </a:solidFill>
            <a:prstDash val="sysDash"/>
          </a:ln>
        </p:spPr>
        <p:txBody>
          <a:bodyPr wrap="square" lIns="0" tIns="0" rIns="0" bIns="0" rtlCol="0"/>
          <a:lstStyle/>
          <a:p/>
        </p:txBody>
      </p:sp>
      <p:sp>
        <p:nvSpPr>
          <p:cNvPr id="82" name="object 82"/>
          <p:cNvSpPr/>
          <p:nvPr/>
        </p:nvSpPr>
        <p:spPr>
          <a:xfrm>
            <a:off x="841759" y="7897469"/>
            <a:ext cx="141605" cy="84455"/>
          </a:xfrm>
          <a:custGeom>
            <a:avLst/>
            <a:gdLst/>
            <a:ahLst/>
            <a:cxnLst/>
            <a:rect l="l" t="t" r="r" b="b"/>
            <a:pathLst>
              <a:path w="141605" h="84454">
                <a:moveTo>
                  <a:pt x="141236" y="42468"/>
                </a:moveTo>
                <a:lnTo>
                  <a:pt x="42468" y="42468"/>
                </a:lnTo>
                <a:lnTo>
                  <a:pt x="0" y="0"/>
                </a:lnTo>
                <a:lnTo>
                  <a:pt x="42468" y="42468"/>
                </a:lnTo>
                <a:lnTo>
                  <a:pt x="977" y="83959"/>
                </a:lnTo>
              </a:path>
            </a:pathLst>
          </a:custGeom>
          <a:ln w="12700">
            <a:solidFill>
              <a:srgbClr val="231F20"/>
            </a:solidFill>
            <a:prstDash val="sysDash"/>
          </a:ln>
        </p:spPr>
        <p:txBody>
          <a:bodyPr wrap="square" lIns="0" tIns="0" rIns="0" bIns="0" rtlCol="0"/>
          <a:lstStyle/>
          <a:p/>
        </p:txBody>
      </p:sp>
      <p:sp>
        <p:nvSpPr>
          <p:cNvPr id="83" name="object 83"/>
          <p:cNvSpPr/>
          <p:nvPr/>
        </p:nvSpPr>
        <p:spPr>
          <a:xfrm>
            <a:off x="1380074" y="7921180"/>
            <a:ext cx="35560" cy="35560"/>
          </a:xfrm>
          <a:custGeom>
            <a:avLst/>
            <a:gdLst/>
            <a:ahLst/>
            <a:cxnLst/>
            <a:rect l="l" t="t" r="r" b="b"/>
            <a:pathLst>
              <a:path w="35559" h="35559">
                <a:moveTo>
                  <a:pt x="26670" y="0"/>
                </a:moveTo>
                <a:lnTo>
                  <a:pt x="8902" y="0"/>
                </a:lnTo>
                <a:lnTo>
                  <a:pt x="0" y="8877"/>
                </a:lnTo>
                <a:lnTo>
                  <a:pt x="0" y="26657"/>
                </a:lnTo>
                <a:lnTo>
                  <a:pt x="8902" y="35560"/>
                </a:lnTo>
                <a:lnTo>
                  <a:pt x="26670" y="35560"/>
                </a:lnTo>
                <a:lnTo>
                  <a:pt x="35560" y="26657"/>
                </a:lnTo>
                <a:lnTo>
                  <a:pt x="35560" y="8877"/>
                </a:lnTo>
                <a:lnTo>
                  <a:pt x="26670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4" name="object 84"/>
          <p:cNvSpPr/>
          <p:nvPr/>
        </p:nvSpPr>
        <p:spPr>
          <a:xfrm>
            <a:off x="1380074" y="7921180"/>
            <a:ext cx="35560" cy="35560"/>
          </a:xfrm>
          <a:custGeom>
            <a:avLst/>
            <a:gdLst/>
            <a:ahLst/>
            <a:cxnLst/>
            <a:rect l="l" t="t" r="r" b="b"/>
            <a:pathLst>
              <a:path w="35559" h="35559">
                <a:moveTo>
                  <a:pt x="0" y="17767"/>
                </a:moveTo>
                <a:lnTo>
                  <a:pt x="0" y="8877"/>
                </a:lnTo>
                <a:lnTo>
                  <a:pt x="8902" y="0"/>
                </a:lnTo>
                <a:lnTo>
                  <a:pt x="17780" y="0"/>
                </a:lnTo>
                <a:lnTo>
                  <a:pt x="26670" y="0"/>
                </a:lnTo>
                <a:lnTo>
                  <a:pt x="35560" y="8877"/>
                </a:lnTo>
                <a:lnTo>
                  <a:pt x="35560" y="17767"/>
                </a:lnTo>
                <a:lnTo>
                  <a:pt x="35560" y="26657"/>
                </a:lnTo>
                <a:lnTo>
                  <a:pt x="26670" y="35560"/>
                </a:lnTo>
                <a:lnTo>
                  <a:pt x="17780" y="35560"/>
                </a:lnTo>
                <a:lnTo>
                  <a:pt x="8902" y="35560"/>
                </a:lnTo>
                <a:lnTo>
                  <a:pt x="0" y="26657"/>
                </a:lnTo>
                <a:lnTo>
                  <a:pt x="0" y="17767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5" name="object 85"/>
          <p:cNvSpPr/>
          <p:nvPr/>
        </p:nvSpPr>
        <p:spPr>
          <a:xfrm>
            <a:off x="1992481" y="7921180"/>
            <a:ext cx="35560" cy="35560"/>
          </a:xfrm>
          <a:custGeom>
            <a:avLst/>
            <a:gdLst/>
            <a:ahLst/>
            <a:cxnLst/>
            <a:rect l="l" t="t" r="r" b="b"/>
            <a:pathLst>
              <a:path w="35560" h="35559">
                <a:moveTo>
                  <a:pt x="26670" y="0"/>
                </a:moveTo>
                <a:lnTo>
                  <a:pt x="8902" y="0"/>
                </a:lnTo>
                <a:lnTo>
                  <a:pt x="0" y="8877"/>
                </a:lnTo>
                <a:lnTo>
                  <a:pt x="0" y="26657"/>
                </a:lnTo>
                <a:lnTo>
                  <a:pt x="8902" y="35560"/>
                </a:lnTo>
                <a:lnTo>
                  <a:pt x="26670" y="35560"/>
                </a:lnTo>
                <a:lnTo>
                  <a:pt x="35560" y="26657"/>
                </a:lnTo>
                <a:lnTo>
                  <a:pt x="35560" y="8877"/>
                </a:lnTo>
                <a:lnTo>
                  <a:pt x="26670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6" name="object 86"/>
          <p:cNvSpPr/>
          <p:nvPr/>
        </p:nvSpPr>
        <p:spPr>
          <a:xfrm>
            <a:off x="1992481" y="7921180"/>
            <a:ext cx="35560" cy="35560"/>
          </a:xfrm>
          <a:custGeom>
            <a:avLst/>
            <a:gdLst/>
            <a:ahLst/>
            <a:cxnLst/>
            <a:rect l="l" t="t" r="r" b="b"/>
            <a:pathLst>
              <a:path w="35560" h="35559">
                <a:moveTo>
                  <a:pt x="0" y="17767"/>
                </a:moveTo>
                <a:lnTo>
                  <a:pt x="0" y="8877"/>
                </a:lnTo>
                <a:lnTo>
                  <a:pt x="8902" y="0"/>
                </a:lnTo>
                <a:lnTo>
                  <a:pt x="17780" y="0"/>
                </a:lnTo>
                <a:lnTo>
                  <a:pt x="26670" y="0"/>
                </a:lnTo>
                <a:lnTo>
                  <a:pt x="35560" y="8877"/>
                </a:lnTo>
                <a:lnTo>
                  <a:pt x="35560" y="17767"/>
                </a:lnTo>
                <a:lnTo>
                  <a:pt x="35560" y="26657"/>
                </a:lnTo>
                <a:lnTo>
                  <a:pt x="26670" y="35560"/>
                </a:lnTo>
                <a:lnTo>
                  <a:pt x="17780" y="35560"/>
                </a:lnTo>
                <a:lnTo>
                  <a:pt x="8902" y="35560"/>
                </a:lnTo>
                <a:lnTo>
                  <a:pt x="0" y="26657"/>
                </a:lnTo>
                <a:lnTo>
                  <a:pt x="0" y="17767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7" name="object 87"/>
          <p:cNvSpPr/>
          <p:nvPr/>
        </p:nvSpPr>
        <p:spPr>
          <a:xfrm>
            <a:off x="1380074" y="8790431"/>
            <a:ext cx="35560" cy="36195"/>
          </a:xfrm>
          <a:custGeom>
            <a:avLst/>
            <a:gdLst/>
            <a:ahLst/>
            <a:cxnLst/>
            <a:rect l="l" t="t" r="r" b="b"/>
            <a:pathLst>
              <a:path w="35559" h="36195">
                <a:moveTo>
                  <a:pt x="26670" y="0"/>
                </a:moveTo>
                <a:lnTo>
                  <a:pt x="8902" y="0"/>
                </a:lnTo>
                <a:lnTo>
                  <a:pt x="0" y="8889"/>
                </a:lnTo>
                <a:lnTo>
                  <a:pt x="0" y="26682"/>
                </a:lnTo>
                <a:lnTo>
                  <a:pt x="8902" y="35572"/>
                </a:lnTo>
                <a:lnTo>
                  <a:pt x="26670" y="35572"/>
                </a:lnTo>
                <a:lnTo>
                  <a:pt x="35560" y="26682"/>
                </a:lnTo>
                <a:lnTo>
                  <a:pt x="35560" y="8889"/>
                </a:lnTo>
                <a:lnTo>
                  <a:pt x="26670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8" name="object 88"/>
          <p:cNvSpPr/>
          <p:nvPr/>
        </p:nvSpPr>
        <p:spPr>
          <a:xfrm>
            <a:off x="1380074" y="8790431"/>
            <a:ext cx="35560" cy="36195"/>
          </a:xfrm>
          <a:custGeom>
            <a:avLst/>
            <a:gdLst/>
            <a:ahLst/>
            <a:cxnLst/>
            <a:rect l="l" t="t" r="r" b="b"/>
            <a:pathLst>
              <a:path w="35559" h="36195">
                <a:moveTo>
                  <a:pt x="0" y="17805"/>
                </a:moveTo>
                <a:lnTo>
                  <a:pt x="0" y="8889"/>
                </a:lnTo>
                <a:lnTo>
                  <a:pt x="8902" y="0"/>
                </a:lnTo>
                <a:lnTo>
                  <a:pt x="17780" y="0"/>
                </a:lnTo>
                <a:lnTo>
                  <a:pt x="26670" y="0"/>
                </a:lnTo>
                <a:lnTo>
                  <a:pt x="35560" y="8889"/>
                </a:lnTo>
                <a:lnTo>
                  <a:pt x="35560" y="17805"/>
                </a:lnTo>
                <a:lnTo>
                  <a:pt x="35560" y="26682"/>
                </a:lnTo>
                <a:lnTo>
                  <a:pt x="26670" y="35572"/>
                </a:lnTo>
                <a:lnTo>
                  <a:pt x="17780" y="35572"/>
                </a:lnTo>
                <a:lnTo>
                  <a:pt x="8902" y="35572"/>
                </a:lnTo>
                <a:lnTo>
                  <a:pt x="0" y="26682"/>
                </a:lnTo>
                <a:lnTo>
                  <a:pt x="0" y="17805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9" name="object 89"/>
          <p:cNvSpPr/>
          <p:nvPr/>
        </p:nvSpPr>
        <p:spPr>
          <a:xfrm>
            <a:off x="1693193" y="8790431"/>
            <a:ext cx="35560" cy="36195"/>
          </a:xfrm>
          <a:custGeom>
            <a:avLst/>
            <a:gdLst/>
            <a:ahLst/>
            <a:cxnLst/>
            <a:rect l="l" t="t" r="r" b="b"/>
            <a:pathLst>
              <a:path w="35560" h="36195">
                <a:moveTo>
                  <a:pt x="26670" y="0"/>
                </a:moveTo>
                <a:lnTo>
                  <a:pt x="8890" y="0"/>
                </a:lnTo>
                <a:lnTo>
                  <a:pt x="0" y="8889"/>
                </a:lnTo>
                <a:lnTo>
                  <a:pt x="0" y="26682"/>
                </a:lnTo>
                <a:lnTo>
                  <a:pt x="8890" y="35572"/>
                </a:lnTo>
                <a:lnTo>
                  <a:pt x="26670" y="35572"/>
                </a:lnTo>
                <a:lnTo>
                  <a:pt x="35560" y="26682"/>
                </a:lnTo>
                <a:lnTo>
                  <a:pt x="35560" y="8889"/>
                </a:lnTo>
                <a:lnTo>
                  <a:pt x="26670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0" name="object 90"/>
          <p:cNvSpPr/>
          <p:nvPr/>
        </p:nvSpPr>
        <p:spPr>
          <a:xfrm>
            <a:off x="1693193" y="8790431"/>
            <a:ext cx="35560" cy="36195"/>
          </a:xfrm>
          <a:custGeom>
            <a:avLst/>
            <a:gdLst/>
            <a:ahLst/>
            <a:cxnLst/>
            <a:rect l="l" t="t" r="r" b="b"/>
            <a:pathLst>
              <a:path w="35560" h="36195">
                <a:moveTo>
                  <a:pt x="0" y="17805"/>
                </a:moveTo>
                <a:lnTo>
                  <a:pt x="0" y="8889"/>
                </a:lnTo>
                <a:lnTo>
                  <a:pt x="8890" y="0"/>
                </a:lnTo>
                <a:lnTo>
                  <a:pt x="17780" y="0"/>
                </a:lnTo>
                <a:lnTo>
                  <a:pt x="26670" y="0"/>
                </a:lnTo>
                <a:lnTo>
                  <a:pt x="35560" y="8889"/>
                </a:lnTo>
                <a:lnTo>
                  <a:pt x="35560" y="17805"/>
                </a:lnTo>
                <a:lnTo>
                  <a:pt x="35560" y="26682"/>
                </a:lnTo>
                <a:lnTo>
                  <a:pt x="26670" y="35572"/>
                </a:lnTo>
                <a:lnTo>
                  <a:pt x="17780" y="35572"/>
                </a:lnTo>
                <a:lnTo>
                  <a:pt x="8890" y="35572"/>
                </a:lnTo>
                <a:lnTo>
                  <a:pt x="0" y="26682"/>
                </a:lnTo>
                <a:lnTo>
                  <a:pt x="0" y="17805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1" name="object 91"/>
          <p:cNvSpPr/>
          <p:nvPr/>
        </p:nvSpPr>
        <p:spPr>
          <a:xfrm>
            <a:off x="851627" y="8790431"/>
            <a:ext cx="35560" cy="36195"/>
          </a:xfrm>
          <a:custGeom>
            <a:avLst/>
            <a:gdLst/>
            <a:ahLst/>
            <a:cxnLst/>
            <a:rect l="l" t="t" r="r" b="b"/>
            <a:pathLst>
              <a:path w="35559" h="36195">
                <a:moveTo>
                  <a:pt x="26670" y="0"/>
                </a:moveTo>
                <a:lnTo>
                  <a:pt x="8890" y="0"/>
                </a:lnTo>
                <a:lnTo>
                  <a:pt x="0" y="8889"/>
                </a:lnTo>
                <a:lnTo>
                  <a:pt x="0" y="26682"/>
                </a:lnTo>
                <a:lnTo>
                  <a:pt x="8890" y="35572"/>
                </a:lnTo>
                <a:lnTo>
                  <a:pt x="26670" y="35572"/>
                </a:lnTo>
                <a:lnTo>
                  <a:pt x="35560" y="26682"/>
                </a:lnTo>
                <a:lnTo>
                  <a:pt x="35560" y="8889"/>
                </a:lnTo>
                <a:lnTo>
                  <a:pt x="26670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2" name="object 92"/>
          <p:cNvSpPr/>
          <p:nvPr/>
        </p:nvSpPr>
        <p:spPr>
          <a:xfrm>
            <a:off x="851627" y="8790431"/>
            <a:ext cx="35560" cy="36195"/>
          </a:xfrm>
          <a:custGeom>
            <a:avLst/>
            <a:gdLst/>
            <a:ahLst/>
            <a:cxnLst/>
            <a:rect l="l" t="t" r="r" b="b"/>
            <a:pathLst>
              <a:path w="35559" h="36195">
                <a:moveTo>
                  <a:pt x="0" y="17805"/>
                </a:moveTo>
                <a:lnTo>
                  <a:pt x="0" y="8889"/>
                </a:lnTo>
                <a:lnTo>
                  <a:pt x="8890" y="0"/>
                </a:lnTo>
                <a:lnTo>
                  <a:pt x="17780" y="0"/>
                </a:lnTo>
                <a:lnTo>
                  <a:pt x="26670" y="0"/>
                </a:lnTo>
                <a:lnTo>
                  <a:pt x="35560" y="8889"/>
                </a:lnTo>
                <a:lnTo>
                  <a:pt x="35560" y="17805"/>
                </a:lnTo>
                <a:lnTo>
                  <a:pt x="35560" y="26682"/>
                </a:lnTo>
                <a:lnTo>
                  <a:pt x="26670" y="35572"/>
                </a:lnTo>
                <a:lnTo>
                  <a:pt x="17780" y="35572"/>
                </a:lnTo>
                <a:lnTo>
                  <a:pt x="8890" y="35572"/>
                </a:lnTo>
                <a:lnTo>
                  <a:pt x="0" y="26682"/>
                </a:lnTo>
                <a:lnTo>
                  <a:pt x="0" y="17805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3" name="object 93"/>
          <p:cNvSpPr/>
          <p:nvPr/>
        </p:nvSpPr>
        <p:spPr>
          <a:xfrm>
            <a:off x="2290804" y="9136176"/>
            <a:ext cx="622300" cy="69215"/>
          </a:xfrm>
          <a:custGeom>
            <a:avLst/>
            <a:gdLst/>
            <a:ahLst/>
            <a:cxnLst/>
            <a:rect l="l" t="t" r="r" b="b"/>
            <a:pathLst>
              <a:path w="622300" h="69215">
                <a:moveTo>
                  <a:pt x="622274" y="0"/>
                </a:moveTo>
                <a:lnTo>
                  <a:pt x="587705" y="34569"/>
                </a:lnTo>
                <a:lnTo>
                  <a:pt x="345719" y="34569"/>
                </a:lnTo>
                <a:lnTo>
                  <a:pt x="311150" y="69138"/>
                </a:lnTo>
                <a:lnTo>
                  <a:pt x="276567" y="34569"/>
                </a:lnTo>
                <a:lnTo>
                  <a:pt x="34556" y="34569"/>
                </a:lnTo>
                <a:lnTo>
                  <a:pt x="0" y="0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4" name="object 94"/>
          <p:cNvSpPr/>
          <p:nvPr/>
        </p:nvSpPr>
        <p:spPr>
          <a:xfrm>
            <a:off x="2511238" y="8220544"/>
            <a:ext cx="267322" cy="211150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5" name="object 95"/>
          <p:cNvSpPr/>
          <p:nvPr/>
        </p:nvSpPr>
        <p:spPr>
          <a:xfrm>
            <a:off x="2286842" y="7862899"/>
            <a:ext cx="0" cy="1410970"/>
          </a:xfrm>
          <a:custGeom>
            <a:avLst/>
            <a:gdLst/>
            <a:ahLst/>
            <a:cxnLst/>
            <a:rect l="l" t="t" r="r" b="b"/>
            <a:pathLst>
              <a:path w="0" h="1410970">
                <a:moveTo>
                  <a:pt x="0" y="1410576"/>
                </a:moveTo>
                <a:lnTo>
                  <a:pt x="0" y="0"/>
                </a:lnTo>
              </a:path>
            </a:pathLst>
          </a:custGeom>
          <a:ln w="12700">
            <a:solidFill>
              <a:srgbClr val="009D57"/>
            </a:solidFill>
            <a:prstDash val="lgDashDot"/>
          </a:ln>
        </p:spPr>
        <p:txBody>
          <a:bodyPr wrap="square" lIns="0" tIns="0" rIns="0" bIns="0" rtlCol="0"/>
          <a:lstStyle/>
          <a:p/>
        </p:txBody>
      </p:sp>
      <p:graphicFrame>
        <p:nvGraphicFramePr>
          <p:cNvPr id="96" name="object 96"/>
          <p:cNvGraphicFramePr>
            <a:graphicFrameLocks noGrp="1"/>
          </p:cNvGraphicFramePr>
          <p:nvPr/>
        </p:nvGraphicFramePr>
        <p:xfrm>
          <a:off x="3852358" y="3221100"/>
          <a:ext cx="2557145" cy="83946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87705"/>
                <a:gridCol w="719455"/>
                <a:gridCol w="1130935"/>
              </a:tblGrid>
              <a:tr h="116966">
                <a:tc rowSpan="2">
                  <a:txBody>
                    <a:bodyPr/>
                    <a:lstStyle/>
                    <a:p>
                      <a:pPr marL="17145">
                        <a:lnSpc>
                          <a:spcPts val="910"/>
                        </a:lnSpc>
                      </a:pPr>
                      <a:r>
                        <a:rPr dirty="0" baseline="10416" sz="1200" spc="-7" b="1" i="1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I</a:t>
                      </a:r>
                      <a:r>
                        <a:rPr dirty="0" sz="550" spc="-5">
                          <a:solidFill>
                            <a:srgbClr val="231F20"/>
                          </a:solidFill>
                          <a:latin typeface="Symbol"/>
                          <a:cs typeface="Symbol"/>
                        </a:rPr>
                        <a:t></a:t>
                      </a:r>
                      <a:r>
                        <a:rPr dirty="0" sz="500" spc="-5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n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R w="9525">
                      <a:solidFill>
                        <a:srgbClr val="009D57"/>
                      </a:solidFill>
                      <a:prstDash val="solid"/>
                    </a:lnR>
                    <a:solidFill>
                      <a:srgbClr val="C8E4D3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31750">
                        <a:lnSpc>
                          <a:spcPts val="730"/>
                        </a:lnSpc>
                      </a:pPr>
                      <a:r>
                        <a:rPr dirty="0" sz="700" spc="-1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Resistencia </a:t>
                      </a:r>
                      <a:r>
                        <a:rPr dirty="0" sz="700" spc="-5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máxima </a:t>
                      </a:r>
                      <a:r>
                        <a:rPr dirty="0" sz="70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de </a:t>
                      </a:r>
                      <a:r>
                        <a:rPr dirty="0" sz="700" spc="-1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la </a:t>
                      </a:r>
                      <a:r>
                        <a:rPr dirty="0" sz="70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toma de</a:t>
                      </a:r>
                      <a:r>
                        <a:rPr dirty="0" sz="700" spc="-9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spc="-1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tierra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9525">
                      <a:solidFill>
                        <a:srgbClr val="009D57"/>
                      </a:solidFill>
                      <a:prstDash val="solid"/>
                    </a:lnL>
                    <a:solidFill>
                      <a:srgbClr val="C8E4D3"/>
                    </a:solidFil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95123"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R w="9525">
                      <a:solidFill>
                        <a:srgbClr val="009D57"/>
                      </a:solidFill>
                      <a:prstDash val="solid"/>
                    </a:lnR>
                    <a:solidFill>
                      <a:srgbClr val="C8E4D3"/>
                    </a:solidFill>
                  </a:tcPr>
                </a:tc>
                <a:tc>
                  <a:txBody>
                    <a:bodyPr/>
                    <a:lstStyle/>
                    <a:p>
                      <a:pPr marL="31750">
                        <a:lnSpc>
                          <a:spcPts val="650"/>
                        </a:lnSpc>
                      </a:pPr>
                      <a:r>
                        <a:rPr dirty="0" sz="700" spc="-1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(50</a:t>
                      </a:r>
                      <a:r>
                        <a:rPr dirty="0" sz="700" spc="-5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spc="-3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V)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9525">
                      <a:solidFill>
                        <a:srgbClr val="009D57"/>
                      </a:solidFill>
                      <a:prstDash val="solid"/>
                    </a:lnL>
                    <a:lnR w="9525">
                      <a:solidFill>
                        <a:srgbClr val="009D57"/>
                      </a:solidFill>
                      <a:prstDash val="solid"/>
                    </a:lnR>
                    <a:solidFill>
                      <a:srgbClr val="C8E4D3"/>
                    </a:solidFill>
                  </a:tcPr>
                </a:tc>
                <a:tc>
                  <a:txBody>
                    <a:bodyPr/>
                    <a:lstStyle/>
                    <a:p>
                      <a:pPr marL="32384">
                        <a:lnSpc>
                          <a:spcPts val="650"/>
                        </a:lnSpc>
                      </a:pPr>
                      <a:r>
                        <a:rPr dirty="0" sz="700" spc="-1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(25</a:t>
                      </a:r>
                      <a:r>
                        <a:rPr dirty="0" sz="700" spc="-5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spc="-3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V)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9525">
                      <a:solidFill>
                        <a:srgbClr val="009D57"/>
                      </a:solidFill>
                      <a:prstDash val="solid"/>
                    </a:lnL>
                    <a:solidFill>
                      <a:srgbClr val="C8E4D3"/>
                    </a:solidFill>
                  </a:tcPr>
                </a:tc>
              </a:tr>
              <a:tr h="128143">
                <a:tc>
                  <a:txBody>
                    <a:bodyPr/>
                    <a:lstStyle/>
                    <a:p>
                      <a:pPr marL="17145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3</a:t>
                      </a:r>
                      <a:r>
                        <a:rPr dirty="0" sz="700" spc="-1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A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4445">
                    <a:lnR w="9525">
                      <a:solidFill>
                        <a:srgbClr val="009D57"/>
                      </a:solidFill>
                      <a:prstDash val="solid"/>
                    </a:lnR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750">
                        <a:lnSpc>
                          <a:spcPts val="900"/>
                        </a:lnSpc>
                      </a:pPr>
                      <a:r>
                        <a:rPr dirty="0" sz="700" spc="-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16 </a:t>
                      </a:r>
                      <a:r>
                        <a:rPr dirty="0" sz="800">
                          <a:solidFill>
                            <a:srgbClr val="231F20"/>
                          </a:solidFill>
                          <a:latin typeface="Symbol"/>
                          <a:cs typeface="Symbol"/>
                        </a:rPr>
                        <a:t></a:t>
                      </a:r>
                      <a:endParaRPr sz="800">
                        <a:latin typeface="Symbol"/>
                        <a:cs typeface="Symbol"/>
                      </a:endParaRPr>
                    </a:p>
                  </a:txBody>
                  <a:tcPr marL="0" marR="0" marB="0" marT="0">
                    <a:lnL w="9525">
                      <a:solidFill>
                        <a:srgbClr val="009D57"/>
                      </a:solidFill>
                      <a:prstDash val="solid"/>
                    </a:lnL>
                    <a:lnR w="9525">
                      <a:solidFill>
                        <a:srgbClr val="009D57"/>
                      </a:solidFill>
                      <a:prstDash val="solid"/>
                    </a:lnR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2384">
                        <a:lnSpc>
                          <a:spcPts val="900"/>
                        </a:lnSpc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8</a:t>
                      </a:r>
                      <a:r>
                        <a:rPr dirty="0" sz="700" spc="-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800">
                          <a:solidFill>
                            <a:srgbClr val="231F20"/>
                          </a:solidFill>
                          <a:latin typeface="Symbol"/>
                          <a:cs typeface="Symbol"/>
                        </a:rPr>
                        <a:t></a:t>
                      </a:r>
                      <a:endParaRPr sz="800">
                        <a:latin typeface="Symbol"/>
                        <a:cs typeface="Symbol"/>
                      </a:endParaRPr>
                    </a:p>
                  </a:txBody>
                  <a:tcPr marL="0" marR="0" marB="0" marT="0">
                    <a:lnL w="9525">
                      <a:solidFill>
                        <a:srgbClr val="009D57"/>
                      </a:solidFill>
                      <a:prstDash val="solid"/>
                    </a:lnL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</a:tr>
              <a:tr h="124205">
                <a:tc>
                  <a:txBody>
                    <a:bodyPr/>
                    <a:lstStyle/>
                    <a:p>
                      <a:pPr marL="17145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1</a:t>
                      </a:r>
                      <a:r>
                        <a:rPr dirty="0" sz="700" spc="-1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A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R w="9525">
                      <a:solidFill>
                        <a:srgbClr val="009D57"/>
                      </a:solidFill>
                      <a:prstDash val="solid"/>
                    </a:lnR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750">
                        <a:lnSpc>
                          <a:spcPts val="869"/>
                        </a:lnSpc>
                      </a:pPr>
                      <a:r>
                        <a:rPr dirty="0" sz="700" spc="-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50 </a:t>
                      </a:r>
                      <a:r>
                        <a:rPr dirty="0" sz="800">
                          <a:solidFill>
                            <a:srgbClr val="231F20"/>
                          </a:solidFill>
                          <a:latin typeface="Symbol"/>
                          <a:cs typeface="Symbol"/>
                        </a:rPr>
                        <a:t></a:t>
                      </a:r>
                      <a:endParaRPr sz="800">
                        <a:latin typeface="Symbol"/>
                        <a:cs typeface="Symbol"/>
                      </a:endParaRPr>
                    </a:p>
                  </a:txBody>
                  <a:tcPr marL="0" marR="0" marB="0" marT="0">
                    <a:lnL w="9525">
                      <a:solidFill>
                        <a:srgbClr val="009D57"/>
                      </a:solidFill>
                      <a:prstDash val="solid"/>
                    </a:lnL>
                    <a:lnR w="9525">
                      <a:solidFill>
                        <a:srgbClr val="009D57"/>
                      </a:solidFill>
                      <a:prstDash val="solid"/>
                    </a:lnR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2384">
                        <a:lnSpc>
                          <a:spcPts val="869"/>
                        </a:lnSpc>
                      </a:pPr>
                      <a:r>
                        <a:rPr dirty="0" sz="700" spc="-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25 </a:t>
                      </a:r>
                      <a:r>
                        <a:rPr dirty="0" sz="800">
                          <a:solidFill>
                            <a:srgbClr val="231F20"/>
                          </a:solidFill>
                          <a:latin typeface="Symbol"/>
                          <a:cs typeface="Symbol"/>
                        </a:rPr>
                        <a:t></a:t>
                      </a:r>
                      <a:endParaRPr sz="800">
                        <a:latin typeface="Symbol"/>
                        <a:cs typeface="Symbol"/>
                      </a:endParaRPr>
                    </a:p>
                  </a:txBody>
                  <a:tcPr marL="0" marR="0" marB="0" marT="0">
                    <a:lnL w="9525">
                      <a:solidFill>
                        <a:srgbClr val="009D57"/>
                      </a:solidFill>
                      <a:prstDash val="solid"/>
                    </a:lnL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</a:tr>
              <a:tr h="124586">
                <a:tc>
                  <a:txBody>
                    <a:bodyPr/>
                    <a:lstStyle/>
                    <a:p>
                      <a:pPr marL="17145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 spc="-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500</a:t>
                      </a:r>
                      <a:r>
                        <a:rPr dirty="0" sz="700" spc="-1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mA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R w="9525">
                      <a:solidFill>
                        <a:srgbClr val="009D57"/>
                      </a:solidFill>
                      <a:prstDash val="solid"/>
                    </a:lnR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750">
                        <a:lnSpc>
                          <a:spcPts val="875"/>
                        </a:lnSpc>
                      </a:pPr>
                      <a:r>
                        <a:rPr dirty="0" sz="700" spc="-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100</a:t>
                      </a:r>
                      <a:r>
                        <a:rPr dirty="0" sz="700" spc="-1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800">
                          <a:solidFill>
                            <a:srgbClr val="231F20"/>
                          </a:solidFill>
                          <a:latin typeface="Symbol"/>
                          <a:cs typeface="Symbol"/>
                        </a:rPr>
                        <a:t></a:t>
                      </a:r>
                      <a:endParaRPr sz="800">
                        <a:latin typeface="Symbol"/>
                        <a:cs typeface="Symbol"/>
                      </a:endParaRPr>
                    </a:p>
                  </a:txBody>
                  <a:tcPr marL="0" marR="0" marB="0" marT="0">
                    <a:lnL w="9525">
                      <a:solidFill>
                        <a:srgbClr val="009D57"/>
                      </a:solidFill>
                      <a:prstDash val="solid"/>
                    </a:lnL>
                    <a:lnR w="9525">
                      <a:solidFill>
                        <a:srgbClr val="009D57"/>
                      </a:solidFill>
                      <a:prstDash val="solid"/>
                    </a:lnR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2384">
                        <a:lnSpc>
                          <a:spcPts val="875"/>
                        </a:lnSpc>
                      </a:pPr>
                      <a:r>
                        <a:rPr dirty="0" sz="700" spc="-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50 </a:t>
                      </a:r>
                      <a:r>
                        <a:rPr dirty="0" sz="800">
                          <a:solidFill>
                            <a:srgbClr val="231F20"/>
                          </a:solidFill>
                          <a:latin typeface="Symbol"/>
                          <a:cs typeface="Symbol"/>
                        </a:rPr>
                        <a:t></a:t>
                      </a:r>
                      <a:endParaRPr sz="800">
                        <a:latin typeface="Symbol"/>
                        <a:cs typeface="Symbol"/>
                      </a:endParaRPr>
                    </a:p>
                  </a:txBody>
                  <a:tcPr marL="0" marR="0" marB="0" marT="0">
                    <a:lnL w="9525">
                      <a:solidFill>
                        <a:srgbClr val="009D57"/>
                      </a:solidFill>
                      <a:prstDash val="solid"/>
                    </a:lnL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</a:tr>
              <a:tr h="124586">
                <a:tc>
                  <a:txBody>
                    <a:bodyPr/>
                    <a:lstStyle/>
                    <a:p>
                      <a:pPr marL="17145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 spc="-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300</a:t>
                      </a:r>
                      <a:r>
                        <a:rPr dirty="0" sz="700" spc="-1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mA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R w="9525">
                      <a:solidFill>
                        <a:srgbClr val="009D57"/>
                      </a:solidFill>
                      <a:prstDash val="solid"/>
                    </a:lnR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750">
                        <a:lnSpc>
                          <a:spcPts val="869"/>
                        </a:lnSpc>
                      </a:pPr>
                      <a:r>
                        <a:rPr dirty="0" sz="700" spc="-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166</a:t>
                      </a:r>
                      <a:r>
                        <a:rPr dirty="0" sz="700" spc="-1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800">
                          <a:solidFill>
                            <a:srgbClr val="231F20"/>
                          </a:solidFill>
                          <a:latin typeface="Symbol"/>
                          <a:cs typeface="Symbol"/>
                        </a:rPr>
                        <a:t></a:t>
                      </a:r>
                      <a:endParaRPr sz="800">
                        <a:latin typeface="Symbol"/>
                        <a:cs typeface="Symbol"/>
                      </a:endParaRPr>
                    </a:p>
                  </a:txBody>
                  <a:tcPr marL="0" marR="0" marB="0" marT="0">
                    <a:lnL w="9525">
                      <a:solidFill>
                        <a:srgbClr val="009D57"/>
                      </a:solidFill>
                      <a:prstDash val="solid"/>
                    </a:lnL>
                    <a:lnR w="9525">
                      <a:solidFill>
                        <a:srgbClr val="009D57"/>
                      </a:solidFill>
                      <a:prstDash val="solid"/>
                    </a:lnR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2384">
                        <a:lnSpc>
                          <a:spcPts val="869"/>
                        </a:lnSpc>
                      </a:pPr>
                      <a:r>
                        <a:rPr dirty="0" sz="700" spc="-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83 </a:t>
                      </a:r>
                      <a:r>
                        <a:rPr dirty="0" sz="800">
                          <a:solidFill>
                            <a:srgbClr val="231F20"/>
                          </a:solidFill>
                          <a:latin typeface="Symbol"/>
                          <a:cs typeface="Symbol"/>
                        </a:rPr>
                        <a:t></a:t>
                      </a:r>
                      <a:endParaRPr sz="800">
                        <a:latin typeface="Symbol"/>
                        <a:cs typeface="Symbol"/>
                      </a:endParaRPr>
                    </a:p>
                  </a:txBody>
                  <a:tcPr marL="0" marR="0" marB="0" marT="0">
                    <a:lnL w="9525">
                      <a:solidFill>
                        <a:srgbClr val="009D57"/>
                      </a:solidFill>
                      <a:prstDash val="solid"/>
                    </a:lnL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</a:tr>
              <a:tr h="119443">
                <a:tc>
                  <a:txBody>
                    <a:bodyPr/>
                    <a:lstStyle/>
                    <a:p>
                      <a:pPr marL="17145">
                        <a:lnSpc>
                          <a:spcPts val="830"/>
                        </a:lnSpc>
                        <a:spcBef>
                          <a:spcPts val="10"/>
                        </a:spcBef>
                      </a:pPr>
                      <a:r>
                        <a:rPr dirty="0" sz="700" spc="-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30</a:t>
                      </a:r>
                      <a:r>
                        <a:rPr dirty="0" sz="700" spc="-1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mA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R w="9525">
                      <a:solidFill>
                        <a:srgbClr val="009D57"/>
                      </a:solidFill>
                      <a:prstDash val="solid"/>
                    </a:lnR>
                    <a:lnT w="3175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750">
                        <a:lnSpc>
                          <a:spcPts val="840"/>
                        </a:lnSpc>
                      </a:pPr>
                      <a:r>
                        <a:rPr dirty="0" sz="700" spc="-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1.666</a:t>
                      </a:r>
                      <a:r>
                        <a:rPr dirty="0" sz="700" spc="-1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800">
                          <a:solidFill>
                            <a:srgbClr val="231F20"/>
                          </a:solidFill>
                          <a:latin typeface="Symbol"/>
                          <a:cs typeface="Symbol"/>
                        </a:rPr>
                        <a:t></a:t>
                      </a:r>
                      <a:endParaRPr sz="800">
                        <a:latin typeface="Symbol"/>
                        <a:cs typeface="Symbol"/>
                      </a:endParaRPr>
                    </a:p>
                  </a:txBody>
                  <a:tcPr marL="0" marR="0" marB="0" marT="0">
                    <a:lnL w="9525">
                      <a:solidFill>
                        <a:srgbClr val="009D57"/>
                      </a:solidFill>
                      <a:prstDash val="solid"/>
                    </a:lnL>
                    <a:lnR w="9525">
                      <a:solidFill>
                        <a:srgbClr val="009D57"/>
                      </a:solidFill>
                      <a:prstDash val="solid"/>
                    </a:lnR>
                    <a:lnT w="3175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2384">
                        <a:lnSpc>
                          <a:spcPts val="840"/>
                        </a:lnSpc>
                      </a:pPr>
                      <a:r>
                        <a:rPr dirty="0" sz="700" spc="-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833 </a:t>
                      </a:r>
                      <a:r>
                        <a:rPr dirty="0" sz="800">
                          <a:solidFill>
                            <a:srgbClr val="231F20"/>
                          </a:solidFill>
                          <a:latin typeface="Symbol"/>
                          <a:cs typeface="Symbol"/>
                        </a:rPr>
                        <a:t></a:t>
                      </a:r>
                      <a:endParaRPr sz="800">
                        <a:latin typeface="Symbol"/>
                        <a:cs typeface="Symbol"/>
                      </a:endParaRPr>
                    </a:p>
                  </a:txBody>
                  <a:tcPr marL="0" marR="0" marB="0" marT="0">
                    <a:lnL w="9525">
                      <a:solidFill>
                        <a:srgbClr val="009D57"/>
                      </a:solidFill>
                      <a:prstDash val="solid"/>
                    </a:lnL>
                    <a:lnT w="3175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97" name="object 97"/>
          <p:cNvSpPr txBox="1"/>
          <p:nvPr/>
        </p:nvSpPr>
        <p:spPr>
          <a:xfrm>
            <a:off x="519687" y="9492868"/>
            <a:ext cx="1394460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 spc="-10" b="1" i="1">
                <a:solidFill>
                  <a:srgbClr val="009D57"/>
                </a:solidFill>
                <a:latin typeface="Arial"/>
                <a:cs typeface="Arial"/>
              </a:rPr>
              <a:t>Fig. </a:t>
            </a:r>
            <a:r>
              <a:rPr dirty="0" sz="700" spc="-15" b="1" i="1">
                <a:solidFill>
                  <a:srgbClr val="009D57"/>
                </a:solidFill>
                <a:latin typeface="Arial"/>
                <a:cs typeface="Arial"/>
              </a:rPr>
              <a:t>F30: </a:t>
            </a:r>
            <a:r>
              <a:rPr dirty="0" sz="700" spc="-10" i="1">
                <a:solidFill>
                  <a:srgbClr val="231F20"/>
                </a:solidFill>
                <a:latin typeface="Arial"/>
                <a:cs typeface="Arial"/>
              </a:rPr>
              <a:t>Toma </a:t>
            </a:r>
            <a:r>
              <a:rPr dirty="0" sz="700" spc="5" i="1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700" spc="-5" i="1">
                <a:solidFill>
                  <a:srgbClr val="231F20"/>
                </a:solidFill>
                <a:latin typeface="Arial"/>
                <a:cs typeface="Arial"/>
              </a:rPr>
              <a:t>tierra</a:t>
            </a:r>
            <a:r>
              <a:rPr dirty="0" sz="700" i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 spc="-10" i="1">
                <a:solidFill>
                  <a:srgbClr val="231F20"/>
                </a:solidFill>
                <a:latin typeface="Arial"/>
                <a:cs typeface="Arial"/>
              </a:rPr>
              <a:t>separada.</a:t>
            </a:r>
            <a:endParaRPr sz="700">
              <a:latin typeface="Arial"/>
              <a:cs typeface="Arial"/>
            </a:endParaRPr>
          </a:p>
        </p:txBody>
      </p:sp>
      <p:sp>
        <p:nvSpPr>
          <p:cNvPr id="98" name="object 98"/>
          <p:cNvSpPr txBox="1"/>
          <p:nvPr/>
        </p:nvSpPr>
        <p:spPr>
          <a:xfrm>
            <a:off x="3191259" y="1394840"/>
            <a:ext cx="3617595" cy="75628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 b="1">
                <a:solidFill>
                  <a:srgbClr val="231F20"/>
                </a:solidFill>
                <a:latin typeface="Arial"/>
                <a:cs typeface="Arial"/>
              </a:rPr>
              <a:t>5.1 </a:t>
            </a:r>
            <a:r>
              <a:rPr dirty="0" sz="1200" spc="10" b="1">
                <a:solidFill>
                  <a:srgbClr val="231F20"/>
                </a:solidFill>
                <a:latin typeface="Arial"/>
                <a:cs typeface="Arial"/>
              </a:rPr>
              <a:t>Medidas de</a:t>
            </a:r>
            <a:r>
              <a:rPr dirty="0" sz="1200" spc="-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231F20"/>
                </a:solidFill>
                <a:latin typeface="Arial"/>
                <a:cs typeface="Arial"/>
              </a:rPr>
              <a:t>protección</a:t>
            </a:r>
            <a:endParaRPr sz="12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775"/>
              </a:spcBef>
            </a:pPr>
            <a:r>
              <a:rPr dirty="0" sz="1000" b="1">
                <a:solidFill>
                  <a:srgbClr val="231F20"/>
                </a:solidFill>
                <a:latin typeface="Arial"/>
                <a:cs typeface="Arial"/>
              </a:rPr>
              <a:t>Protección </a:t>
            </a:r>
            <a:r>
              <a:rPr dirty="0" sz="1000" spc="5" b="1">
                <a:solidFill>
                  <a:srgbClr val="231F20"/>
                </a:solidFill>
                <a:latin typeface="Arial"/>
                <a:cs typeface="Arial"/>
              </a:rPr>
              <a:t>contra </a:t>
            </a:r>
            <a:r>
              <a:rPr dirty="0" sz="1000" spc="-15" b="1">
                <a:solidFill>
                  <a:srgbClr val="231F20"/>
                </a:solidFill>
                <a:latin typeface="Arial"/>
                <a:cs typeface="Arial"/>
              </a:rPr>
              <a:t>los </a:t>
            </a:r>
            <a:r>
              <a:rPr dirty="0" sz="1000" spc="5" b="1">
                <a:solidFill>
                  <a:srgbClr val="231F20"/>
                </a:solidFill>
                <a:latin typeface="Arial"/>
                <a:cs typeface="Arial"/>
              </a:rPr>
              <a:t>contactos </a:t>
            </a:r>
            <a:r>
              <a:rPr dirty="0" sz="1000" spc="-5" b="1">
                <a:solidFill>
                  <a:srgbClr val="231F20"/>
                </a:solidFill>
                <a:latin typeface="Arial"/>
                <a:cs typeface="Arial"/>
              </a:rPr>
              <a:t>indirectos</a:t>
            </a:r>
            <a:endParaRPr sz="1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275"/>
              </a:spcBef>
            </a:pPr>
            <a:r>
              <a:rPr dirty="0" sz="800" b="1">
                <a:solidFill>
                  <a:srgbClr val="231F20"/>
                </a:solidFill>
                <a:latin typeface="Arial"/>
                <a:cs typeface="Arial"/>
              </a:rPr>
              <a:t>Caso</a:t>
            </a:r>
            <a:r>
              <a:rPr dirty="0" sz="800" spc="-1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b="1">
                <a:solidFill>
                  <a:srgbClr val="231F20"/>
                </a:solidFill>
                <a:latin typeface="Arial"/>
                <a:cs typeface="Arial"/>
              </a:rPr>
              <a:t>general</a:t>
            </a:r>
            <a:endParaRPr sz="800">
              <a:latin typeface="Arial"/>
              <a:cs typeface="Arial"/>
            </a:endParaRPr>
          </a:p>
          <a:p>
            <a:pPr marL="13335">
              <a:lnSpc>
                <a:spcPct val="100000"/>
              </a:lnSpc>
              <a:spcBef>
                <a:spcPts val="145"/>
              </a:spcBef>
            </a:pP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protección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contra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los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contactos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indirectos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 realiza mediante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los DDR,</a:t>
            </a:r>
            <a:r>
              <a:rPr dirty="0" sz="800" spc="-7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cuya</a:t>
            </a:r>
            <a:endParaRPr sz="800">
              <a:latin typeface="Arial"/>
              <a:cs typeface="Arial"/>
            </a:endParaRPr>
          </a:p>
        </p:txBody>
      </p:sp>
      <p:sp>
        <p:nvSpPr>
          <p:cNvPr id="99" name="object 99"/>
          <p:cNvSpPr txBox="1"/>
          <p:nvPr/>
        </p:nvSpPr>
        <p:spPr>
          <a:xfrm>
            <a:off x="4867644" y="2137046"/>
            <a:ext cx="650240" cy="221615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269240">
              <a:lnSpc>
                <a:spcPts val="700"/>
              </a:lnSpc>
              <a:spcBef>
                <a:spcPts val="114"/>
              </a:spcBef>
            </a:pPr>
            <a:r>
              <a:rPr dirty="0" u="sng" sz="800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Arial"/>
                <a:cs typeface="Arial"/>
              </a:rPr>
              <a:t>50</a:t>
            </a:r>
            <a:r>
              <a:rPr dirty="0" u="sng" sz="800" spc="-15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Arial"/>
                <a:cs typeface="Arial"/>
              </a:rPr>
              <a:t> </a:t>
            </a:r>
            <a:r>
              <a:rPr dirty="0" u="sng" sz="800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Arial"/>
                <a:cs typeface="Arial"/>
              </a:rPr>
              <a:t>V</a:t>
            </a:r>
            <a:endParaRPr sz="800">
              <a:latin typeface="Arial"/>
              <a:cs typeface="Arial"/>
            </a:endParaRPr>
          </a:p>
          <a:p>
            <a:pPr marL="38100">
              <a:lnSpc>
                <a:spcPts val="819"/>
              </a:lnSpc>
              <a:tabLst>
                <a:tab pos="524510" algn="l"/>
              </a:tabLst>
            </a:pPr>
            <a:r>
              <a:rPr dirty="0" baseline="3086" sz="1350" i="1">
                <a:solidFill>
                  <a:srgbClr val="231F20"/>
                </a:solidFill>
                <a:latin typeface="Times New Roman"/>
                <a:cs typeface="Times New Roman"/>
              </a:rPr>
              <a:t>I</a:t>
            </a:r>
            <a:r>
              <a:rPr dirty="0" baseline="-11111" sz="750">
                <a:solidFill>
                  <a:srgbClr val="231F20"/>
                </a:solidFill>
                <a:latin typeface="Symbol"/>
                <a:cs typeface="Symbol"/>
              </a:rPr>
              <a:t></a:t>
            </a:r>
            <a:r>
              <a:rPr dirty="0" baseline="-11111" sz="750">
                <a:solidFill>
                  <a:srgbClr val="231F20"/>
                </a:solidFill>
                <a:latin typeface="Arial"/>
                <a:cs typeface="Arial"/>
              </a:rPr>
              <a:t>n</a:t>
            </a:r>
            <a:r>
              <a:rPr dirty="0" baseline="-11111" sz="750" spc="127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baseline="-3472" sz="1200">
                <a:solidFill>
                  <a:srgbClr val="231F20"/>
                </a:solidFill>
                <a:latin typeface="Symbol"/>
                <a:cs typeface="Symbol"/>
              </a:rPr>
              <a:t></a:t>
            </a:r>
            <a:r>
              <a:rPr dirty="0" baseline="-3472" sz="1200">
                <a:solidFill>
                  <a:srgbClr val="231F20"/>
                </a:solidFill>
                <a:latin typeface="Times New Roman"/>
                <a:cs typeface="Times New Roman"/>
              </a:rPr>
              <a:t>	</a:t>
            </a:r>
            <a:r>
              <a:rPr dirty="0" sz="550">
                <a:solidFill>
                  <a:srgbClr val="231F20"/>
                </a:solidFill>
                <a:latin typeface="Arial"/>
                <a:cs typeface="Arial"/>
              </a:rPr>
              <a:t>(1)</a:t>
            </a:r>
            <a:endParaRPr sz="550">
              <a:latin typeface="Arial"/>
              <a:cs typeface="Arial"/>
            </a:endParaRPr>
          </a:p>
        </p:txBody>
      </p:sp>
      <p:sp>
        <p:nvSpPr>
          <p:cNvPr id="100" name="object 100"/>
          <p:cNvSpPr txBox="1"/>
          <p:nvPr/>
        </p:nvSpPr>
        <p:spPr>
          <a:xfrm>
            <a:off x="3788667" y="2283332"/>
            <a:ext cx="114300" cy="12192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600" spc="15">
                <a:solidFill>
                  <a:srgbClr val="231F20"/>
                </a:solidFill>
                <a:latin typeface="Symbol"/>
                <a:cs typeface="Symbol"/>
              </a:rPr>
              <a:t></a:t>
            </a:r>
            <a:r>
              <a:rPr dirty="0" sz="550" spc="5">
                <a:solidFill>
                  <a:srgbClr val="231F20"/>
                </a:solidFill>
                <a:latin typeface="Arial"/>
                <a:cs typeface="Arial"/>
              </a:rPr>
              <a:t>n</a:t>
            </a:r>
            <a:endParaRPr sz="550">
              <a:latin typeface="Arial"/>
              <a:cs typeface="Arial"/>
            </a:endParaRPr>
          </a:p>
        </p:txBody>
      </p:sp>
      <p:sp>
        <p:nvSpPr>
          <p:cNvPr id="101" name="object 101"/>
          <p:cNvSpPr txBox="1"/>
          <p:nvPr/>
        </p:nvSpPr>
        <p:spPr>
          <a:xfrm>
            <a:off x="3192021" y="2226177"/>
            <a:ext cx="1632585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sensibilidad </a:t>
            </a:r>
            <a:r>
              <a:rPr dirty="0" sz="900" i="1">
                <a:solidFill>
                  <a:srgbClr val="231F20"/>
                </a:solidFill>
                <a:latin typeface="Times New Roman"/>
                <a:cs typeface="Times New Roman"/>
              </a:rPr>
              <a:t>I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cumple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</a:t>
            </a:r>
            <a:r>
              <a:rPr dirty="0" sz="800" spc="-7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condición</a:t>
            </a:r>
            <a:endParaRPr sz="800">
              <a:latin typeface="Arial"/>
              <a:cs typeface="Arial"/>
            </a:endParaRPr>
          </a:p>
        </p:txBody>
      </p:sp>
      <p:sp>
        <p:nvSpPr>
          <p:cNvPr id="102" name="object 102"/>
          <p:cNvSpPr txBox="1"/>
          <p:nvPr/>
        </p:nvSpPr>
        <p:spPr>
          <a:xfrm>
            <a:off x="5137141" y="2274497"/>
            <a:ext cx="196215" cy="15303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35"/>
              </a:spcBef>
            </a:pPr>
            <a:r>
              <a:rPr dirty="0" sz="800" spc="-5" i="1">
                <a:solidFill>
                  <a:srgbClr val="231F20"/>
                </a:solidFill>
                <a:latin typeface="Arial"/>
                <a:cs typeface="Arial"/>
              </a:rPr>
              <a:t>R</a:t>
            </a:r>
            <a:r>
              <a:rPr dirty="0" baseline="-20202" sz="825" spc="-7">
                <a:solidFill>
                  <a:srgbClr val="231F20"/>
                </a:solidFill>
                <a:latin typeface="Arial"/>
                <a:cs typeface="Arial"/>
              </a:rPr>
              <a:t>A</a:t>
            </a:r>
            <a:endParaRPr baseline="-20202" sz="825">
              <a:latin typeface="Arial"/>
              <a:cs typeface="Arial"/>
            </a:endParaRPr>
          </a:p>
        </p:txBody>
      </p:sp>
      <p:sp>
        <p:nvSpPr>
          <p:cNvPr id="103" name="object 103"/>
          <p:cNvSpPr txBox="1"/>
          <p:nvPr/>
        </p:nvSpPr>
        <p:spPr>
          <a:xfrm>
            <a:off x="3166596" y="2446907"/>
            <a:ext cx="3731895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 marR="30480">
              <a:lnSpc>
                <a:spcPct val="100000"/>
              </a:lnSpc>
              <a:spcBef>
                <a:spcPts val="100"/>
              </a:spcBef>
            </a:pP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elección de la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sensibilidad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del dispositivo 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corriente residual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está en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función 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la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resistencia </a:t>
            </a:r>
            <a:r>
              <a:rPr dirty="0" sz="800" spc="-15" i="1">
                <a:solidFill>
                  <a:srgbClr val="231F20"/>
                </a:solidFill>
                <a:latin typeface="Arial"/>
                <a:cs typeface="Arial"/>
              </a:rPr>
              <a:t>R</a:t>
            </a:r>
            <a:r>
              <a:rPr dirty="0" baseline="-15151" sz="825" spc="-22">
                <a:solidFill>
                  <a:srgbClr val="231F20"/>
                </a:solidFill>
                <a:latin typeface="Arial"/>
                <a:cs typeface="Arial"/>
              </a:rPr>
              <a:t>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la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toma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tierra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para la instalación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y se muestra</a:t>
            </a:r>
            <a:r>
              <a:rPr dirty="0" sz="800" spc="-5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en</a:t>
            </a:r>
            <a:endParaRPr sz="800">
              <a:latin typeface="Arial"/>
              <a:cs typeface="Arial"/>
            </a:endParaRPr>
          </a:p>
          <a:p>
            <a:pPr marL="38100">
              <a:lnSpc>
                <a:spcPct val="100000"/>
              </a:lnSpc>
            </a:pP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</a:t>
            </a:r>
            <a:r>
              <a:rPr dirty="0" sz="800" spc="-5" b="1">
                <a:solidFill>
                  <a:srgbClr val="009D57"/>
                </a:solidFill>
                <a:latin typeface="Arial"/>
                <a:cs typeface="Arial"/>
              </a:rPr>
              <a:t>Figura</a:t>
            </a:r>
            <a:r>
              <a:rPr dirty="0" sz="800" spc="-10" b="1">
                <a:solidFill>
                  <a:srgbClr val="009D57"/>
                </a:solidFill>
                <a:latin typeface="Arial"/>
                <a:cs typeface="Arial"/>
              </a:rPr>
              <a:t> </a:t>
            </a:r>
            <a:r>
              <a:rPr dirty="0" sz="800" spc="-5" b="1">
                <a:solidFill>
                  <a:srgbClr val="009D57"/>
                </a:solidFill>
                <a:latin typeface="Arial"/>
                <a:cs typeface="Arial"/>
              </a:rPr>
              <a:t>F28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.</a:t>
            </a:r>
            <a:endParaRPr sz="800">
              <a:latin typeface="Arial"/>
              <a:cs typeface="Arial"/>
            </a:endParaRPr>
          </a:p>
        </p:txBody>
      </p:sp>
      <p:sp>
        <p:nvSpPr>
          <p:cNvPr id="104" name="object 104"/>
          <p:cNvSpPr txBox="1"/>
          <p:nvPr/>
        </p:nvSpPr>
        <p:spPr>
          <a:xfrm>
            <a:off x="3191259" y="4254118"/>
            <a:ext cx="3778885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700" spc="-15" b="1" i="1">
                <a:solidFill>
                  <a:srgbClr val="009D57"/>
                </a:solidFill>
                <a:latin typeface="Arial"/>
                <a:cs typeface="Arial"/>
              </a:rPr>
              <a:t>Fig. </a:t>
            </a:r>
            <a:r>
              <a:rPr dirty="0" sz="700" spc="-25" b="1" i="1">
                <a:solidFill>
                  <a:srgbClr val="009D57"/>
                </a:solidFill>
                <a:latin typeface="Arial"/>
                <a:cs typeface="Arial"/>
              </a:rPr>
              <a:t>F28: </a:t>
            </a:r>
            <a:r>
              <a:rPr dirty="0" sz="700" spc="-15" i="1">
                <a:solidFill>
                  <a:srgbClr val="231F20"/>
                </a:solidFill>
                <a:latin typeface="Arial"/>
                <a:cs typeface="Arial"/>
              </a:rPr>
              <a:t>Límite </a:t>
            </a:r>
            <a:r>
              <a:rPr dirty="0" sz="700" spc="-10" i="1">
                <a:solidFill>
                  <a:srgbClr val="231F20"/>
                </a:solidFill>
                <a:latin typeface="Arial"/>
                <a:cs typeface="Arial"/>
              </a:rPr>
              <a:t>superior </a:t>
            </a:r>
            <a:r>
              <a:rPr dirty="0" sz="700" i="1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700" spc="-20" i="1">
                <a:solidFill>
                  <a:srgbClr val="231F20"/>
                </a:solidFill>
                <a:latin typeface="Arial"/>
                <a:cs typeface="Arial"/>
              </a:rPr>
              <a:t>la </a:t>
            </a:r>
            <a:r>
              <a:rPr dirty="0" sz="700" spc="-15" i="1">
                <a:solidFill>
                  <a:srgbClr val="231F20"/>
                </a:solidFill>
                <a:latin typeface="Arial"/>
                <a:cs typeface="Arial"/>
              </a:rPr>
              <a:t>resistencia </a:t>
            </a:r>
            <a:r>
              <a:rPr dirty="0" sz="700" i="1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700" spc="-20" i="1">
                <a:solidFill>
                  <a:srgbClr val="231F20"/>
                </a:solidFill>
                <a:latin typeface="Arial"/>
                <a:cs typeface="Arial"/>
              </a:rPr>
              <a:t>una </a:t>
            </a:r>
            <a:r>
              <a:rPr dirty="0" sz="700" spc="-5" i="1">
                <a:solidFill>
                  <a:srgbClr val="231F20"/>
                </a:solidFill>
                <a:latin typeface="Arial"/>
                <a:cs typeface="Arial"/>
              </a:rPr>
              <a:t>toma </a:t>
            </a:r>
            <a:r>
              <a:rPr dirty="0" sz="700" i="1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700" spc="-15" i="1">
                <a:solidFill>
                  <a:srgbClr val="231F20"/>
                </a:solidFill>
                <a:latin typeface="Arial"/>
                <a:cs typeface="Arial"/>
              </a:rPr>
              <a:t>tierra </a:t>
            </a:r>
            <a:r>
              <a:rPr dirty="0" sz="700" i="1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700" spc="-20" i="1">
                <a:solidFill>
                  <a:srgbClr val="231F20"/>
                </a:solidFill>
                <a:latin typeface="Arial"/>
                <a:cs typeface="Arial"/>
              </a:rPr>
              <a:t>la </a:t>
            </a:r>
            <a:r>
              <a:rPr dirty="0" sz="700" spc="-10" i="1">
                <a:solidFill>
                  <a:srgbClr val="231F20"/>
                </a:solidFill>
                <a:latin typeface="Arial"/>
                <a:cs typeface="Arial"/>
              </a:rPr>
              <a:t>instalación </a:t>
            </a:r>
            <a:r>
              <a:rPr dirty="0" sz="700" spc="-5" i="1">
                <a:solidFill>
                  <a:srgbClr val="231F20"/>
                </a:solidFill>
                <a:latin typeface="Arial"/>
                <a:cs typeface="Arial"/>
              </a:rPr>
              <a:t>que </a:t>
            </a:r>
            <a:r>
              <a:rPr dirty="0" sz="700" i="1">
                <a:solidFill>
                  <a:srgbClr val="231F20"/>
                </a:solidFill>
                <a:latin typeface="Arial"/>
                <a:cs typeface="Arial"/>
              </a:rPr>
              <a:t>no </a:t>
            </a:r>
            <a:r>
              <a:rPr dirty="0" sz="700" spc="-5" i="1">
                <a:solidFill>
                  <a:srgbClr val="231F20"/>
                </a:solidFill>
                <a:latin typeface="Arial"/>
                <a:cs typeface="Arial"/>
              </a:rPr>
              <a:t>debe  </a:t>
            </a:r>
            <a:r>
              <a:rPr dirty="0" sz="700" spc="-25" i="1">
                <a:solidFill>
                  <a:srgbClr val="231F20"/>
                </a:solidFill>
                <a:latin typeface="Arial"/>
                <a:cs typeface="Arial"/>
              </a:rPr>
              <a:t>superarse, para niveles </a:t>
            </a:r>
            <a:r>
              <a:rPr dirty="0" sz="700" spc="-10" i="1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700" spc="-15" i="1">
                <a:solidFill>
                  <a:srgbClr val="231F20"/>
                </a:solidFill>
                <a:latin typeface="Arial"/>
                <a:cs typeface="Arial"/>
              </a:rPr>
              <a:t>sensibilidad determinados </a:t>
            </a:r>
            <a:r>
              <a:rPr dirty="0" sz="700" spc="-10" i="1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700" spc="-35" i="1">
                <a:solidFill>
                  <a:srgbClr val="231F20"/>
                </a:solidFill>
                <a:latin typeface="Arial"/>
                <a:cs typeface="Arial"/>
              </a:rPr>
              <a:t>DDR a </a:t>
            </a:r>
            <a:r>
              <a:rPr dirty="0" sz="700" spc="-20" i="1">
                <a:solidFill>
                  <a:srgbClr val="231F20"/>
                </a:solidFill>
                <a:latin typeface="Arial"/>
                <a:cs typeface="Arial"/>
              </a:rPr>
              <a:t>límites </a:t>
            </a:r>
            <a:r>
              <a:rPr dirty="0" sz="700" spc="-10" i="1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700" spc="-15" i="1">
                <a:solidFill>
                  <a:srgbClr val="231F20"/>
                </a:solidFill>
                <a:latin typeface="Arial"/>
                <a:cs typeface="Arial"/>
              </a:rPr>
              <a:t>tensión UL </a:t>
            </a:r>
            <a:r>
              <a:rPr dirty="0" sz="700" spc="-10" i="1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700" spc="-15" i="1">
                <a:solidFill>
                  <a:srgbClr val="231F20"/>
                </a:solidFill>
                <a:latin typeface="Arial"/>
                <a:cs typeface="Arial"/>
              </a:rPr>
              <a:t>50 </a:t>
            </a:r>
            <a:r>
              <a:rPr dirty="0" sz="700" spc="-25" i="1">
                <a:solidFill>
                  <a:srgbClr val="231F20"/>
                </a:solidFill>
                <a:latin typeface="Arial"/>
                <a:cs typeface="Arial"/>
              </a:rPr>
              <a:t>y </a:t>
            </a:r>
            <a:r>
              <a:rPr dirty="0" sz="700" spc="-15" i="1">
                <a:solidFill>
                  <a:srgbClr val="231F20"/>
                </a:solidFill>
                <a:latin typeface="Arial"/>
                <a:cs typeface="Arial"/>
              </a:rPr>
              <a:t>25</a:t>
            </a:r>
            <a:r>
              <a:rPr dirty="0" sz="700" spc="90" i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 spc="-40" i="1">
                <a:solidFill>
                  <a:srgbClr val="231F20"/>
                </a:solidFill>
                <a:latin typeface="Arial"/>
                <a:cs typeface="Arial"/>
              </a:rPr>
              <a:t>V.</a:t>
            </a:r>
            <a:endParaRPr sz="700">
              <a:latin typeface="Arial"/>
              <a:cs typeface="Arial"/>
            </a:endParaRPr>
          </a:p>
        </p:txBody>
      </p:sp>
      <p:sp>
        <p:nvSpPr>
          <p:cNvPr id="105" name="object 105"/>
          <p:cNvSpPr txBox="1"/>
          <p:nvPr/>
        </p:nvSpPr>
        <p:spPr>
          <a:xfrm>
            <a:off x="3191158" y="4759934"/>
            <a:ext cx="3765550" cy="3240405"/>
          </a:xfrm>
          <a:prstGeom prst="rect">
            <a:avLst/>
          </a:prstGeom>
        </p:spPr>
        <p:txBody>
          <a:bodyPr wrap="square" lIns="0" tIns="3111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45"/>
              </a:spcBef>
            </a:pPr>
            <a:r>
              <a:rPr dirty="0" sz="800" b="1">
                <a:solidFill>
                  <a:srgbClr val="231F20"/>
                </a:solidFill>
                <a:latin typeface="Arial"/>
                <a:cs typeface="Arial"/>
              </a:rPr>
              <a:t>Caso </a:t>
            </a:r>
            <a:r>
              <a:rPr dirty="0" sz="800" spc="5" b="1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800" spc="-15" b="1">
                <a:solidFill>
                  <a:srgbClr val="231F20"/>
                </a:solidFill>
                <a:latin typeface="Arial"/>
                <a:cs typeface="Arial"/>
              </a:rPr>
              <a:t>los </a:t>
            </a:r>
            <a:r>
              <a:rPr dirty="0" sz="800" spc="-5" b="1">
                <a:solidFill>
                  <a:srgbClr val="231F20"/>
                </a:solidFill>
                <a:latin typeface="Arial"/>
                <a:cs typeface="Arial"/>
              </a:rPr>
              <a:t>circuitos </a:t>
            </a:r>
            <a:r>
              <a:rPr dirty="0" sz="800" spc="5" b="1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800" spc="-10" b="1">
                <a:solidFill>
                  <a:srgbClr val="231F20"/>
                </a:solidFill>
                <a:latin typeface="Arial"/>
                <a:cs typeface="Arial"/>
              </a:rPr>
              <a:t>distribución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(ver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</a:t>
            </a:r>
            <a:r>
              <a:rPr dirty="0" sz="800" spc="-5" b="1">
                <a:solidFill>
                  <a:srgbClr val="009D57"/>
                </a:solidFill>
                <a:latin typeface="Arial"/>
                <a:cs typeface="Arial"/>
              </a:rPr>
              <a:t>Figura</a:t>
            </a:r>
            <a:r>
              <a:rPr dirty="0" sz="800" spc="-10" b="1">
                <a:solidFill>
                  <a:srgbClr val="009D57"/>
                </a:solidFill>
                <a:latin typeface="Arial"/>
                <a:cs typeface="Arial"/>
              </a:rPr>
              <a:t> </a:t>
            </a:r>
            <a:r>
              <a:rPr dirty="0" sz="800" spc="-5" b="1">
                <a:solidFill>
                  <a:srgbClr val="009D57"/>
                </a:solidFill>
                <a:latin typeface="Arial"/>
                <a:cs typeface="Arial"/>
              </a:rPr>
              <a:t>F29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)</a:t>
            </a:r>
            <a:endParaRPr sz="800">
              <a:latin typeface="Arial"/>
              <a:cs typeface="Arial"/>
            </a:endParaRPr>
          </a:p>
          <a:p>
            <a:pPr marL="13335" marR="38735">
              <a:lnSpc>
                <a:spcPct val="100000"/>
              </a:lnSpc>
              <a:spcBef>
                <a:spcPts val="150"/>
              </a:spcBef>
            </a:pP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IEC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60364-4-41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y varias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normas nacionales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reconocen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un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tiempo máximo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 disparo 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1 segundo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en los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circuitos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distribución de la instalación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(a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diferencia  de los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circuitos finales). Esto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permite alcanzar un grado de</a:t>
            </a:r>
            <a:r>
              <a:rPr dirty="0" sz="800" spc="-3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selectividad:</a:t>
            </a:r>
            <a:endParaRPr sz="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dirty="0" sz="800" spc="110">
                <a:solidFill>
                  <a:srgbClr val="009D57"/>
                </a:solidFill>
                <a:latin typeface="Times New Roman"/>
                <a:cs typeface="Times New Roman"/>
              </a:rPr>
              <a:t>c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En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el nivel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A: temporización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DDR, es decir, 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tipo</a:t>
            </a:r>
            <a:r>
              <a:rPr dirty="0" sz="800" spc="-7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“S”.</a:t>
            </a:r>
            <a:endParaRPr sz="800">
              <a:latin typeface="Arial"/>
              <a:cs typeface="Arial"/>
            </a:endParaRPr>
          </a:p>
          <a:p>
            <a:pPr marL="13335">
              <a:lnSpc>
                <a:spcPct val="100000"/>
              </a:lnSpc>
              <a:spcBef>
                <a:spcPts val="145"/>
              </a:spcBef>
            </a:pPr>
            <a:r>
              <a:rPr dirty="0" sz="800" spc="110">
                <a:solidFill>
                  <a:srgbClr val="009D57"/>
                </a:solidFill>
                <a:latin typeface="Times New Roman"/>
                <a:cs typeface="Times New Roman"/>
              </a:rPr>
              <a:t>c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En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el nivel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B: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DDR</a:t>
            </a:r>
            <a:r>
              <a:rPr dirty="0" sz="800" spc="-9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instantáneo.</a:t>
            </a:r>
            <a:endParaRPr sz="800">
              <a:latin typeface="Arial"/>
              <a:cs typeface="Arial"/>
            </a:endParaRPr>
          </a:p>
          <a:p>
            <a:pPr marL="12700" marR="5080">
              <a:lnSpc>
                <a:spcPct val="104900"/>
              </a:lnSpc>
              <a:spcBef>
                <a:spcPts val="380"/>
              </a:spcBef>
            </a:pPr>
            <a:r>
              <a:rPr dirty="0" sz="800" b="1">
                <a:solidFill>
                  <a:srgbClr val="231F20"/>
                </a:solidFill>
                <a:latin typeface="Arial"/>
                <a:cs typeface="Arial"/>
              </a:rPr>
              <a:t>Caso en </a:t>
            </a:r>
            <a:r>
              <a:rPr dirty="0" sz="800" spc="-5" b="1">
                <a:solidFill>
                  <a:srgbClr val="231F20"/>
                </a:solidFill>
                <a:latin typeface="Arial"/>
                <a:cs typeface="Arial"/>
              </a:rPr>
              <a:t>el </a:t>
            </a:r>
            <a:r>
              <a:rPr dirty="0" sz="800" b="1">
                <a:solidFill>
                  <a:srgbClr val="231F20"/>
                </a:solidFill>
                <a:latin typeface="Arial"/>
                <a:cs typeface="Arial"/>
              </a:rPr>
              <a:t>que </a:t>
            </a:r>
            <a:r>
              <a:rPr dirty="0" sz="800" spc="-10" b="1">
                <a:solidFill>
                  <a:srgbClr val="231F20"/>
                </a:solidFill>
                <a:latin typeface="Arial"/>
                <a:cs typeface="Arial"/>
              </a:rPr>
              <a:t>las </a:t>
            </a:r>
            <a:r>
              <a:rPr dirty="0" sz="800" b="1">
                <a:solidFill>
                  <a:srgbClr val="231F20"/>
                </a:solidFill>
                <a:latin typeface="Arial"/>
                <a:cs typeface="Arial"/>
              </a:rPr>
              <a:t>partes conductoras </a:t>
            </a:r>
            <a:r>
              <a:rPr dirty="0" sz="800" spc="-5" b="1">
                <a:solidFill>
                  <a:srgbClr val="231F20"/>
                </a:solidFill>
                <a:latin typeface="Arial"/>
                <a:cs typeface="Arial"/>
              </a:rPr>
              <a:t>expuestas </a:t>
            </a:r>
            <a:r>
              <a:rPr dirty="0" sz="800" spc="5" b="1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800" spc="-15" b="1">
                <a:solidFill>
                  <a:srgbClr val="231F20"/>
                </a:solidFill>
                <a:latin typeface="Arial"/>
                <a:cs typeface="Arial"/>
              </a:rPr>
              <a:t>un </a:t>
            </a:r>
            <a:r>
              <a:rPr dirty="0" sz="800" spc="5" b="1">
                <a:solidFill>
                  <a:srgbClr val="231F20"/>
                </a:solidFill>
                <a:latin typeface="Arial"/>
                <a:cs typeface="Arial"/>
              </a:rPr>
              <a:t>aparato, </a:t>
            </a:r>
            <a:r>
              <a:rPr dirty="0" sz="800" b="1">
                <a:solidFill>
                  <a:srgbClr val="231F20"/>
                </a:solidFill>
                <a:latin typeface="Arial"/>
                <a:cs typeface="Arial"/>
              </a:rPr>
              <a:t>o </a:t>
            </a:r>
            <a:r>
              <a:rPr dirty="0" sz="800" spc="-5" b="1">
                <a:solidFill>
                  <a:srgbClr val="231F20"/>
                </a:solidFill>
                <a:latin typeface="Arial"/>
                <a:cs typeface="Arial"/>
              </a:rPr>
              <a:t>grupo </a:t>
            </a:r>
            <a:r>
              <a:rPr dirty="0" sz="800" spc="5" b="1">
                <a:solidFill>
                  <a:srgbClr val="231F20"/>
                </a:solidFill>
                <a:latin typeface="Arial"/>
                <a:cs typeface="Arial"/>
              </a:rPr>
              <a:t>de  </a:t>
            </a:r>
            <a:r>
              <a:rPr dirty="0" sz="800" b="1">
                <a:solidFill>
                  <a:srgbClr val="231F20"/>
                </a:solidFill>
                <a:latin typeface="Arial"/>
                <a:cs typeface="Arial"/>
              </a:rPr>
              <a:t>aparatos, están </a:t>
            </a:r>
            <a:r>
              <a:rPr dirty="0" sz="800" spc="5" b="1">
                <a:solidFill>
                  <a:srgbClr val="231F20"/>
                </a:solidFill>
                <a:latin typeface="Arial"/>
                <a:cs typeface="Arial"/>
              </a:rPr>
              <a:t>conectadas </a:t>
            </a:r>
            <a:r>
              <a:rPr dirty="0" sz="800" spc="10" b="1">
                <a:solidFill>
                  <a:srgbClr val="231F20"/>
                </a:solidFill>
                <a:latin typeface="Arial"/>
                <a:cs typeface="Arial"/>
              </a:rPr>
              <a:t>a </a:t>
            </a:r>
            <a:r>
              <a:rPr dirty="0" sz="800" spc="-5" b="1">
                <a:solidFill>
                  <a:srgbClr val="231F20"/>
                </a:solidFill>
                <a:latin typeface="Arial"/>
                <a:cs typeface="Arial"/>
              </a:rPr>
              <a:t>una </a:t>
            </a:r>
            <a:r>
              <a:rPr dirty="0" sz="800" spc="10" b="1">
                <a:solidFill>
                  <a:srgbClr val="231F20"/>
                </a:solidFill>
                <a:latin typeface="Arial"/>
                <a:cs typeface="Arial"/>
              </a:rPr>
              <a:t>toma </a:t>
            </a:r>
            <a:r>
              <a:rPr dirty="0" sz="800" spc="5" b="1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800" b="1">
                <a:solidFill>
                  <a:srgbClr val="231F20"/>
                </a:solidFill>
                <a:latin typeface="Arial"/>
                <a:cs typeface="Arial"/>
              </a:rPr>
              <a:t>tierra </a:t>
            </a:r>
            <a:r>
              <a:rPr dirty="0" sz="800" spc="5" b="1">
                <a:solidFill>
                  <a:srgbClr val="231F20"/>
                </a:solidFill>
                <a:latin typeface="Arial"/>
                <a:cs typeface="Arial"/>
              </a:rPr>
              <a:t>separada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(ver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</a:t>
            </a:r>
            <a:r>
              <a:rPr dirty="0" sz="800" spc="-5" b="1">
                <a:solidFill>
                  <a:srgbClr val="009D57"/>
                </a:solidFill>
                <a:latin typeface="Arial"/>
                <a:cs typeface="Arial"/>
              </a:rPr>
              <a:t>Figura F30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). 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Protección contra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los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contactos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indirectos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un DDR en el interruptor automático  que protege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cada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grupo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o cada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aparato 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tierra</a:t>
            </a:r>
            <a:r>
              <a:rPr dirty="0" sz="800" spc="-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separado.</a:t>
            </a:r>
            <a:endParaRPr sz="800">
              <a:latin typeface="Arial"/>
              <a:cs typeface="Arial"/>
            </a:endParaRPr>
          </a:p>
          <a:p>
            <a:pPr marL="12700" marR="174625">
              <a:lnSpc>
                <a:spcPct val="100000"/>
              </a:lnSpc>
              <a:spcBef>
                <a:spcPts val="135"/>
              </a:spcBef>
            </a:pP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En cada caso,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sensibilidad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debe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ser compatible con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resistencia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la</a:t>
            </a:r>
            <a:r>
              <a:rPr dirty="0" sz="800" spc="-8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toma 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tierra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en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 cuestión.</a:t>
            </a:r>
            <a:endParaRPr sz="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715"/>
              </a:spcBef>
            </a:pPr>
            <a:r>
              <a:rPr dirty="0" sz="1000" spc="10" b="1">
                <a:solidFill>
                  <a:srgbClr val="231F20"/>
                </a:solidFill>
                <a:latin typeface="Arial"/>
                <a:cs typeface="Arial"/>
              </a:rPr>
              <a:t>DDR </a:t>
            </a:r>
            <a:r>
              <a:rPr dirty="0" sz="1000" spc="5" b="1">
                <a:solidFill>
                  <a:srgbClr val="231F20"/>
                </a:solidFill>
                <a:latin typeface="Arial"/>
                <a:cs typeface="Arial"/>
              </a:rPr>
              <a:t>de alta </a:t>
            </a:r>
            <a:r>
              <a:rPr dirty="0" sz="1000" spc="-10" b="1">
                <a:solidFill>
                  <a:srgbClr val="231F20"/>
                </a:solidFill>
                <a:latin typeface="Arial"/>
                <a:cs typeface="Arial"/>
              </a:rPr>
              <a:t>sensibilidad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(ver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</a:t>
            </a:r>
            <a:r>
              <a:rPr dirty="0" sz="800" spc="-5" b="1">
                <a:solidFill>
                  <a:srgbClr val="009D57"/>
                </a:solidFill>
                <a:latin typeface="Arial"/>
                <a:cs typeface="Arial"/>
              </a:rPr>
              <a:t>Figura</a:t>
            </a:r>
            <a:r>
              <a:rPr dirty="0" sz="800" spc="-80" b="1">
                <a:solidFill>
                  <a:srgbClr val="009D57"/>
                </a:solidFill>
                <a:latin typeface="Arial"/>
                <a:cs typeface="Arial"/>
              </a:rPr>
              <a:t> </a:t>
            </a:r>
            <a:r>
              <a:rPr dirty="0" sz="800" spc="-5" b="1">
                <a:solidFill>
                  <a:srgbClr val="009D57"/>
                </a:solidFill>
                <a:latin typeface="Arial"/>
                <a:cs typeface="Arial"/>
              </a:rPr>
              <a:t>F31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)</a:t>
            </a:r>
            <a:endParaRPr sz="800">
              <a:latin typeface="Arial"/>
              <a:cs typeface="Arial"/>
            </a:endParaRPr>
          </a:p>
          <a:p>
            <a:pPr marL="13335" marR="73025">
              <a:lnSpc>
                <a:spcPct val="100000"/>
              </a:lnSpc>
              <a:spcBef>
                <a:spcPts val="275"/>
              </a:spcBef>
            </a:pP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norma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IEC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60364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recomienda firmemente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utilización de un DDR de elevada 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sensibilidad </a:t>
            </a:r>
            <a:r>
              <a:rPr dirty="0" sz="800" spc="100">
                <a:solidFill>
                  <a:srgbClr val="231F20"/>
                </a:solidFill>
                <a:latin typeface="Arial"/>
                <a:cs typeface="Arial"/>
              </a:rPr>
              <a:t>(</a:t>
            </a:r>
            <a:r>
              <a:rPr dirty="0" sz="800" spc="100">
                <a:solidFill>
                  <a:srgbClr val="231F20"/>
                </a:solidFill>
                <a:latin typeface="Times New Roman"/>
                <a:cs typeface="Times New Roman"/>
              </a:rPr>
              <a:t>i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30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mA)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en los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siguientes</a:t>
            </a:r>
            <a:r>
              <a:rPr dirty="0" sz="800" spc="-8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casos:</a:t>
            </a:r>
            <a:endParaRPr sz="800">
              <a:latin typeface="Arial"/>
              <a:cs typeface="Arial"/>
            </a:endParaRPr>
          </a:p>
          <a:p>
            <a:pPr marL="13335" marR="10160">
              <a:lnSpc>
                <a:spcPct val="100000"/>
              </a:lnSpc>
              <a:spcBef>
                <a:spcPts val="150"/>
              </a:spcBef>
            </a:pPr>
            <a:r>
              <a:rPr dirty="0" sz="800" spc="110">
                <a:solidFill>
                  <a:srgbClr val="009D57"/>
                </a:solidFill>
                <a:latin typeface="Times New Roman"/>
                <a:cs typeface="Times New Roman"/>
              </a:rPr>
              <a:t>c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Circuitos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 toma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corriente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para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corrientes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nominales de </a:t>
            </a:r>
            <a:r>
              <a:rPr dirty="0" sz="800" spc="204">
                <a:solidFill>
                  <a:srgbClr val="231F20"/>
                </a:solidFill>
                <a:latin typeface="Times New Roman"/>
                <a:cs typeface="Times New Roman"/>
              </a:rPr>
              <a:t>i</a:t>
            </a:r>
            <a:r>
              <a:rPr dirty="0" sz="800" spc="-125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32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cualquier 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ubicación.</a:t>
            </a:r>
            <a:endParaRPr sz="800">
              <a:latin typeface="Arial"/>
              <a:cs typeface="Arial"/>
            </a:endParaRPr>
          </a:p>
          <a:p>
            <a:pPr marL="12700" marR="432434">
              <a:lnSpc>
                <a:spcPct val="100000"/>
              </a:lnSpc>
              <a:spcBef>
                <a:spcPts val="145"/>
              </a:spcBef>
            </a:pPr>
            <a:r>
              <a:rPr dirty="0" sz="800" spc="110">
                <a:solidFill>
                  <a:srgbClr val="009D57"/>
                </a:solidFill>
                <a:latin typeface="Times New Roman"/>
                <a:cs typeface="Times New Roman"/>
              </a:rPr>
              <a:t>c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Circuitos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 toma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corriente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en ubicaciones húmedas para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todas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las  especificaciones de</a:t>
            </a:r>
            <a:r>
              <a:rPr dirty="0" sz="800" spc="-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corriente.</a:t>
            </a:r>
            <a:endParaRPr sz="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dirty="0" sz="800" spc="110">
                <a:solidFill>
                  <a:srgbClr val="009D57"/>
                </a:solidFill>
                <a:latin typeface="Times New Roman"/>
                <a:cs typeface="Times New Roman"/>
              </a:rPr>
              <a:t>c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Circuitos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 tomas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corriente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en instalaciones</a:t>
            </a:r>
            <a:r>
              <a:rPr dirty="0" sz="800" spc="-9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provisionales.</a:t>
            </a:r>
            <a:endParaRPr sz="800">
              <a:latin typeface="Arial"/>
              <a:cs typeface="Arial"/>
            </a:endParaRPr>
          </a:p>
          <a:p>
            <a:pPr marL="13335">
              <a:lnSpc>
                <a:spcPct val="100000"/>
              </a:lnSpc>
              <a:spcBef>
                <a:spcPts val="135"/>
              </a:spcBef>
            </a:pPr>
            <a:r>
              <a:rPr dirty="0" sz="800" spc="110">
                <a:solidFill>
                  <a:srgbClr val="009D57"/>
                </a:solidFill>
                <a:latin typeface="Times New Roman"/>
                <a:cs typeface="Times New Roman"/>
              </a:rPr>
              <a:t>c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Circuitos 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suministro 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lavanderías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y</a:t>
            </a:r>
            <a:r>
              <a:rPr dirty="0" sz="800" spc="-9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piscinas.</a:t>
            </a:r>
            <a:endParaRPr sz="800">
              <a:latin typeface="Arial"/>
              <a:cs typeface="Arial"/>
            </a:endParaRPr>
          </a:p>
          <a:p>
            <a:pPr marL="13335" marR="267970">
              <a:lnSpc>
                <a:spcPct val="100000"/>
              </a:lnSpc>
              <a:spcBef>
                <a:spcPts val="150"/>
              </a:spcBef>
            </a:pPr>
            <a:r>
              <a:rPr dirty="0" sz="800" spc="110">
                <a:solidFill>
                  <a:srgbClr val="009D57"/>
                </a:solidFill>
                <a:latin typeface="Times New Roman"/>
                <a:cs typeface="Times New Roman"/>
              </a:rPr>
              <a:t>c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Circuitos de alimentación para provisionales de obra,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caravanas,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barcos de  entretenimiento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y ferias.</a:t>
            </a:r>
            <a:endParaRPr sz="800">
              <a:latin typeface="Arial"/>
              <a:cs typeface="Arial"/>
            </a:endParaRPr>
          </a:p>
        </p:txBody>
      </p:sp>
      <p:sp>
        <p:nvSpPr>
          <p:cNvPr id="106" name="object 106"/>
          <p:cNvSpPr/>
          <p:nvPr/>
        </p:nvSpPr>
        <p:spPr>
          <a:xfrm>
            <a:off x="4172728" y="8527795"/>
            <a:ext cx="1487170" cy="868680"/>
          </a:xfrm>
          <a:custGeom>
            <a:avLst/>
            <a:gdLst/>
            <a:ahLst/>
            <a:cxnLst/>
            <a:rect l="l" t="t" r="r" b="b"/>
            <a:pathLst>
              <a:path w="1487170" h="868679">
                <a:moveTo>
                  <a:pt x="121500" y="0"/>
                </a:moveTo>
                <a:lnTo>
                  <a:pt x="1486738" y="0"/>
                </a:lnTo>
                <a:lnTo>
                  <a:pt x="1486738" y="868197"/>
                </a:lnTo>
                <a:lnTo>
                  <a:pt x="0" y="868197"/>
                </a:lnTo>
              </a:path>
            </a:pathLst>
          </a:custGeom>
          <a:ln w="12700">
            <a:solidFill>
              <a:srgbClr val="231F20"/>
            </a:solidFill>
            <a:prstDash val="sysDash"/>
          </a:ln>
        </p:spPr>
        <p:txBody>
          <a:bodyPr wrap="square" lIns="0" tIns="0" rIns="0" bIns="0" rtlCol="0"/>
          <a:lstStyle/>
          <a:p/>
        </p:txBody>
      </p:sp>
      <p:sp>
        <p:nvSpPr>
          <p:cNvPr id="107" name="object 107"/>
          <p:cNvSpPr/>
          <p:nvPr/>
        </p:nvSpPr>
        <p:spPr>
          <a:xfrm>
            <a:off x="4829648" y="8527795"/>
            <a:ext cx="0" cy="139700"/>
          </a:xfrm>
          <a:custGeom>
            <a:avLst/>
            <a:gdLst/>
            <a:ahLst/>
            <a:cxnLst/>
            <a:rect l="l" t="t" r="r" b="b"/>
            <a:pathLst>
              <a:path w="0" h="139700">
                <a:moveTo>
                  <a:pt x="0" y="0"/>
                </a:moveTo>
                <a:lnTo>
                  <a:pt x="0" y="139268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8" name="object 108"/>
          <p:cNvSpPr/>
          <p:nvPr/>
        </p:nvSpPr>
        <p:spPr>
          <a:xfrm>
            <a:off x="4829648" y="8864600"/>
            <a:ext cx="0" cy="186055"/>
          </a:xfrm>
          <a:custGeom>
            <a:avLst/>
            <a:gdLst/>
            <a:ahLst/>
            <a:cxnLst/>
            <a:rect l="l" t="t" r="r" b="b"/>
            <a:pathLst>
              <a:path w="0" h="186054">
                <a:moveTo>
                  <a:pt x="0" y="0"/>
                </a:moveTo>
                <a:lnTo>
                  <a:pt x="0" y="185686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9" name="object 109"/>
          <p:cNvSpPr/>
          <p:nvPr/>
        </p:nvSpPr>
        <p:spPr>
          <a:xfrm>
            <a:off x="5101314" y="9395993"/>
            <a:ext cx="0" cy="155575"/>
          </a:xfrm>
          <a:custGeom>
            <a:avLst/>
            <a:gdLst/>
            <a:ahLst/>
            <a:cxnLst/>
            <a:rect l="l" t="t" r="r" b="b"/>
            <a:pathLst>
              <a:path w="0" h="155575">
                <a:moveTo>
                  <a:pt x="0" y="155067"/>
                </a:moveTo>
                <a:lnTo>
                  <a:pt x="0" y="0"/>
                </a:lnTo>
              </a:path>
            </a:pathLst>
          </a:custGeom>
          <a:ln w="12700">
            <a:solidFill>
              <a:srgbClr val="231F20"/>
            </a:solidFill>
            <a:prstDash val="sysDash"/>
          </a:ln>
        </p:spPr>
        <p:txBody>
          <a:bodyPr wrap="square" lIns="0" tIns="0" rIns="0" bIns="0" rtlCol="0"/>
          <a:lstStyle/>
          <a:p/>
        </p:txBody>
      </p:sp>
      <p:sp>
        <p:nvSpPr>
          <p:cNvPr id="110" name="object 110"/>
          <p:cNvSpPr/>
          <p:nvPr/>
        </p:nvSpPr>
        <p:spPr>
          <a:xfrm>
            <a:off x="3901062" y="8412226"/>
            <a:ext cx="389255" cy="223520"/>
          </a:xfrm>
          <a:custGeom>
            <a:avLst/>
            <a:gdLst/>
            <a:ahLst/>
            <a:cxnLst/>
            <a:rect l="l" t="t" r="r" b="b"/>
            <a:pathLst>
              <a:path w="389254" h="223520">
                <a:moveTo>
                  <a:pt x="111632" y="0"/>
                </a:moveTo>
                <a:lnTo>
                  <a:pt x="68354" y="8827"/>
                </a:lnTo>
                <a:lnTo>
                  <a:pt x="32851" y="32840"/>
                </a:lnTo>
                <a:lnTo>
                  <a:pt x="8830" y="68338"/>
                </a:lnTo>
                <a:lnTo>
                  <a:pt x="0" y="111620"/>
                </a:lnTo>
                <a:lnTo>
                  <a:pt x="8830" y="154889"/>
                </a:lnTo>
                <a:lnTo>
                  <a:pt x="32851" y="190384"/>
                </a:lnTo>
                <a:lnTo>
                  <a:pt x="68354" y="214399"/>
                </a:lnTo>
                <a:lnTo>
                  <a:pt x="111632" y="223227"/>
                </a:lnTo>
                <a:lnTo>
                  <a:pt x="154916" y="214399"/>
                </a:lnTo>
                <a:lnTo>
                  <a:pt x="190419" y="190384"/>
                </a:lnTo>
                <a:lnTo>
                  <a:pt x="194614" y="184183"/>
                </a:lnTo>
                <a:lnTo>
                  <a:pt x="174792" y="154889"/>
                </a:lnTo>
                <a:lnTo>
                  <a:pt x="165963" y="111620"/>
                </a:lnTo>
                <a:lnTo>
                  <a:pt x="174792" y="68338"/>
                </a:lnTo>
                <a:lnTo>
                  <a:pt x="194614" y="39041"/>
                </a:lnTo>
                <a:lnTo>
                  <a:pt x="190419" y="32840"/>
                </a:lnTo>
                <a:lnTo>
                  <a:pt x="154916" y="8827"/>
                </a:lnTo>
                <a:lnTo>
                  <a:pt x="111632" y="0"/>
                </a:lnTo>
                <a:close/>
              </a:path>
              <a:path w="389254" h="223520">
                <a:moveTo>
                  <a:pt x="277596" y="0"/>
                </a:moveTo>
                <a:lnTo>
                  <a:pt x="234313" y="8827"/>
                </a:lnTo>
                <a:lnTo>
                  <a:pt x="198810" y="32840"/>
                </a:lnTo>
                <a:lnTo>
                  <a:pt x="194614" y="39041"/>
                </a:lnTo>
                <a:lnTo>
                  <a:pt x="214436" y="68338"/>
                </a:lnTo>
                <a:lnTo>
                  <a:pt x="223265" y="111620"/>
                </a:lnTo>
                <a:lnTo>
                  <a:pt x="214436" y="154889"/>
                </a:lnTo>
                <a:lnTo>
                  <a:pt x="194614" y="184183"/>
                </a:lnTo>
                <a:lnTo>
                  <a:pt x="198810" y="190384"/>
                </a:lnTo>
                <a:lnTo>
                  <a:pt x="234313" y="214399"/>
                </a:lnTo>
                <a:lnTo>
                  <a:pt x="277596" y="223227"/>
                </a:lnTo>
                <a:lnTo>
                  <a:pt x="320874" y="214399"/>
                </a:lnTo>
                <a:lnTo>
                  <a:pt x="356377" y="190384"/>
                </a:lnTo>
                <a:lnTo>
                  <a:pt x="380398" y="154889"/>
                </a:lnTo>
                <a:lnTo>
                  <a:pt x="389229" y="111620"/>
                </a:lnTo>
                <a:lnTo>
                  <a:pt x="380398" y="68338"/>
                </a:lnTo>
                <a:lnTo>
                  <a:pt x="356377" y="32840"/>
                </a:lnTo>
                <a:lnTo>
                  <a:pt x="320874" y="8827"/>
                </a:lnTo>
                <a:lnTo>
                  <a:pt x="277596" y="0"/>
                </a:lnTo>
                <a:close/>
              </a:path>
              <a:path w="389254" h="223520">
                <a:moveTo>
                  <a:pt x="194614" y="39041"/>
                </a:moveTo>
                <a:lnTo>
                  <a:pt x="174792" y="68338"/>
                </a:lnTo>
                <a:lnTo>
                  <a:pt x="165963" y="111620"/>
                </a:lnTo>
                <a:lnTo>
                  <a:pt x="174792" y="154889"/>
                </a:lnTo>
                <a:lnTo>
                  <a:pt x="194614" y="184183"/>
                </a:lnTo>
                <a:lnTo>
                  <a:pt x="214436" y="154889"/>
                </a:lnTo>
                <a:lnTo>
                  <a:pt x="223265" y="111620"/>
                </a:lnTo>
                <a:lnTo>
                  <a:pt x="214436" y="68338"/>
                </a:lnTo>
                <a:lnTo>
                  <a:pt x="194614" y="3904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1" name="object 111"/>
          <p:cNvSpPr/>
          <p:nvPr/>
        </p:nvSpPr>
        <p:spPr>
          <a:xfrm>
            <a:off x="3894712" y="8405876"/>
            <a:ext cx="401929" cy="235927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2" name="object 112"/>
          <p:cNvSpPr/>
          <p:nvPr/>
        </p:nvSpPr>
        <p:spPr>
          <a:xfrm>
            <a:off x="4178659" y="8635453"/>
            <a:ext cx="0" cy="913765"/>
          </a:xfrm>
          <a:custGeom>
            <a:avLst/>
            <a:gdLst/>
            <a:ahLst/>
            <a:cxnLst/>
            <a:rect l="l" t="t" r="r" b="b"/>
            <a:pathLst>
              <a:path w="0" h="913765">
                <a:moveTo>
                  <a:pt x="0" y="913625"/>
                </a:moveTo>
                <a:lnTo>
                  <a:pt x="0" y="0"/>
                </a:lnTo>
              </a:path>
            </a:pathLst>
          </a:custGeom>
          <a:ln w="12700">
            <a:solidFill>
              <a:srgbClr val="231F20"/>
            </a:solidFill>
            <a:prstDash val="sysDash"/>
          </a:ln>
        </p:spPr>
        <p:txBody>
          <a:bodyPr wrap="square" lIns="0" tIns="0" rIns="0" bIns="0" rtlCol="0"/>
          <a:lstStyle/>
          <a:p/>
        </p:txBody>
      </p:sp>
      <p:sp>
        <p:nvSpPr>
          <p:cNvPr id="113" name="object 113"/>
          <p:cNvSpPr/>
          <p:nvPr/>
        </p:nvSpPr>
        <p:spPr>
          <a:xfrm>
            <a:off x="5607091" y="8667063"/>
            <a:ext cx="114935" cy="198120"/>
          </a:xfrm>
          <a:custGeom>
            <a:avLst/>
            <a:gdLst/>
            <a:ahLst/>
            <a:cxnLst/>
            <a:rect l="l" t="t" r="r" b="b"/>
            <a:pathLst>
              <a:path w="114935" h="198120">
                <a:moveTo>
                  <a:pt x="0" y="197535"/>
                </a:moveTo>
                <a:lnTo>
                  <a:pt x="114592" y="197535"/>
                </a:lnTo>
                <a:lnTo>
                  <a:pt x="114592" y="0"/>
                </a:lnTo>
                <a:lnTo>
                  <a:pt x="0" y="0"/>
                </a:lnTo>
                <a:lnTo>
                  <a:pt x="0" y="197535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4" name="object 114"/>
          <p:cNvSpPr/>
          <p:nvPr/>
        </p:nvSpPr>
        <p:spPr>
          <a:xfrm>
            <a:off x="5607091" y="8667063"/>
            <a:ext cx="114935" cy="198120"/>
          </a:xfrm>
          <a:custGeom>
            <a:avLst/>
            <a:gdLst/>
            <a:ahLst/>
            <a:cxnLst/>
            <a:rect l="l" t="t" r="r" b="b"/>
            <a:pathLst>
              <a:path w="114935" h="198120">
                <a:moveTo>
                  <a:pt x="0" y="197535"/>
                </a:moveTo>
                <a:lnTo>
                  <a:pt x="114592" y="197535"/>
                </a:lnTo>
                <a:lnTo>
                  <a:pt x="114592" y="0"/>
                </a:lnTo>
                <a:lnTo>
                  <a:pt x="0" y="0"/>
                </a:lnTo>
                <a:lnTo>
                  <a:pt x="0" y="197535"/>
                </a:lnTo>
                <a:close/>
              </a:path>
            </a:pathLst>
          </a:custGeom>
          <a:ln w="12700">
            <a:solidFill>
              <a:srgbClr val="231F20"/>
            </a:solidFill>
            <a:prstDash val="sysDash"/>
          </a:ln>
        </p:spPr>
        <p:txBody>
          <a:bodyPr wrap="square" lIns="0" tIns="0" rIns="0" bIns="0" rtlCol="0"/>
          <a:lstStyle/>
          <a:p/>
        </p:txBody>
      </p:sp>
      <p:sp>
        <p:nvSpPr>
          <p:cNvPr id="115" name="object 115"/>
          <p:cNvSpPr/>
          <p:nvPr/>
        </p:nvSpPr>
        <p:spPr>
          <a:xfrm>
            <a:off x="5509302" y="9053245"/>
            <a:ext cx="298450" cy="180340"/>
          </a:xfrm>
          <a:custGeom>
            <a:avLst/>
            <a:gdLst/>
            <a:ahLst/>
            <a:cxnLst/>
            <a:rect l="l" t="t" r="r" b="b"/>
            <a:pathLst>
              <a:path w="298450" h="180340">
                <a:moveTo>
                  <a:pt x="0" y="0"/>
                </a:moveTo>
                <a:lnTo>
                  <a:pt x="298335" y="0"/>
                </a:lnTo>
                <a:lnTo>
                  <a:pt x="298335" y="179768"/>
                </a:lnTo>
                <a:lnTo>
                  <a:pt x="0" y="17976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6" name="object 116"/>
          <p:cNvSpPr/>
          <p:nvPr/>
        </p:nvSpPr>
        <p:spPr>
          <a:xfrm>
            <a:off x="5509302" y="9053245"/>
            <a:ext cx="298450" cy="180340"/>
          </a:xfrm>
          <a:custGeom>
            <a:avLst/>
            <a:gdLst/>
            <a:ahLst/>
            <a:cxnLst/>
            <a:rect l="l" t="t" r="r" b="b"/>
            <a:pathLst>
              <a:path w="298450" h="180340">
                <a:moveTo>
                  <a:pt x="0" y="0"/>
                </a:moveTo>
                <a:lnTo>
                  <a:pt x="298335" y="0"/>
                </a:lnTo>
                <a:lnTo>
                  <a:pt x="298335" y="179768"/>
                </a:lnTo>
                <a:lnTo>
                  <a:pt x="0" y="179768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231F20"/>
            </a:solidFill>
            <a:prstDash val="sysDash"/>
          </a:ln>
        </p:spPr>
        <p:txBody>
          <a:bodyPr wrap="square" lIns="0" tIns="0" rIns="0" bIns="0" rtlCol="0"/>
          <a:lstStyle/>
          <a:p/>
        </p:txBody>
      </p:sp>
      <p:sp>
        <p:nvSpPr>
          <p:cNvPr id="117" name="object 117"/>
          <p:cNvSpPr/>
          <p:nvPr/>
        </p:nvSpPr>
        <p:spPr>
          <a:xfrm>
            <a:off x="4767418" y="8667063"/>
            <a:ext cx="114935" cy="198120"/>
          </a:xfrm>
          <a:custGeom>
            <a:avLst/>
            <a:gdLst/>
            <a:ahLst/>
            <a:cxnLst/>
            <a:rect l="l" t="t" r="r" b="b"/>
            <a:pathLst>
              <a:path w="114935" h="198120">
                <a:moveTo>
                  <a:pt x="0" y="197535"/>
                </a:moveTo>
                <a:lnTo>
                  <a:pt x="114579" y="197535"/>
                </a:lnTo>
                <a:lnTo>
                  <a:pt x="114579" y="0"/>
                </a:lnTo>
                <a:lnTo>
                  <a:pt x="0" y="0"/>
                </a:lnTo>
                <a:lnTo>
                  <a:pt x="0" y="197535"/>
                </a:lnTo>
                <a:close/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8" name="object 118"/>
          <p:cNvSpPr/>
          <p:nvPr/>
        </p:nvSpPr>
        <p:spPr>
          <a:xfrm>
            <a:off x="4346604" y="8468524"/>
            <a:ext cx="198120" cy="114935"/>
          </a:xfrm>
          <a:custGeom>
            <a:avLst/>
            <a:gdLst/>
            <a:ahLst/>
            <a:cxnLst/>
            <a:rect l="l" t="t" r="r" b="b"/>
            <a:pathLst>
              <a:path w="198120" h="114934">
                <a:moveTo>
                  <a:pt x="0" y="114579"/>
                </a:moveTo>
                <a:lnTo>
                  <a:pt x="197573" y="114579"/>
                </a:lnTo>
                <a:lnTo>
                  <a:pt x="197573" y="0"/>
                </a:lnTo>
                <a:lnTo>
                  <a:pt x="0" y="0"/>
                </a:lnTo>
                <a:lnTo>
                  <a:pt x="0" y="11457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9" name="object 119"/>
          <p:cNvSpPr/>
          <p:nvPr/>
        </p:nvSpPr>
        <p:spPr>
          <a:xfrm>
            <a:off x="4346604" y="8468524"/>
            <a:ext cx="198120" cy="114935"/>
          </a:xfrm>
          <a:custGeom>
            <a:avLst/>
            <a:gdLst/>
            <a:ahLst/>
            <a:cxnLst/>
            <a:rect l="l" t="t" r="r" b="b"/>
            <a:pathLst>
              <a:path w="198120" h="114934">
                <a:moveTo>
                  <a:pt x="0" y="114579"/>
                </a:moveTo>
                <a:lnTo>
                  <a:pt x="197573" y="114579"/>
                </a:lnTo>
                <a:lnTo>
                  <a:pt x="197573" y="0"/>
                </a:lnTo>
                <a:lnTo>
                  <a:pt x="0" y="0"/>
                </a:lnTo>
                <a:lnTo>
                  <a:pt x="0" y="114579"/>
                </a:lnTo>
                <a:close/>
              </a:path>
            </a:pathLst>
          </a:custGeom>
          <a:ln w="12700">
            <a:solidFill>
              <a:srgbClr val="231F20"/>
            </a:solidFill>
            <a:prstDash val="sysDash"/>
          </a:ln>
        </p:spPr>
        <p:txBody>
          <a:bodyPr wrap="square" lIns="0" tIns="0" rIns="0" bIns="0" rtlCol="0"/>
          <a:lstStyle/>
          <a:p/>
        </p:txBody>
      </p:sp>
      <p:sp>
        <p:nvSpPr>
          <p:cNvPr id="120" name="object 120"/>
          <p:cNvSpPr/>
          <p:nvPr/>
        </p:nvSpPr>
        <p:spPr>
          <a:xfrm>
            <a:off x="4143658" y="8477986"/>
            <a:ext cx="153962" cy="96646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21" name="object 121"/>
          <p:cNvSpPr/>
          <p:nvPr/>
        </p:nvSpPr>
        <p:spPr>
          <a:xfrm>
            <a:off x="4811868" y="8508047"/>
            <a:ext cx="35560" cy="35560"/>
          </a:xfrm>
          <a:custGeom>
            <a:avLst/>
            <a:gdLst/>
            <a:ahLst/>
            <a:cxnLst/>
            <a:rect l="l" t="t" r="r" b="b"/>
            <a:pathLst>
              <a:path w="35560" h="35559">
                <a:moveTo>
                  <a:pt x="26682" y="0"/>
                </a:moveTo>
                <a:lnTo>
                  <a:pt x="8902" y="0"/>
                </a:lnTo>
                <a:lnTo>
                  <a:pt x="0" y="8877"/>
                </a:lnTo>
                <a:lnTo>
                  <a:pt x="0" y="26644"/>
                </a:lnTo>
                <a:lnTo>
                  <a:pt x="8902" y="35547"/>
                </a:lnTo>
                <a:lnTo>
                  <a:pt x="26682" y="35547"/>
                </a:lnTo>
                <a:lnTo>
                  <a:pt x="35560" y="26644"/>
                </a:lnTo>
                <a:lnTo>
                  <a:pt x="35560" y="8877"/>
                </a:lnTo>
                <a:lnTo>
                  <a:pt x="26682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2" name="object 122"/>
          <p:cNvSpPr/>
          <p:nvPr/>
        </p:nvSpPr>
        <p:spPr>
          <a:xfrm>
            <a:off x="4811868" y="8508047"/>
            <a:ext cx="35560" cy="35560"/>
          </a:xfrm>
          <a:custGeom>
            <a:avLst/>
            <a:gdLst/>
            <a:ahLst/>
            <a:cxnLst/>
            <a:rect l="l" t="t" r="r" b="b"/>
            <a:pathLst>
              <a:path w="35560" h="35559">
                <a:moveTo>
                  <a:pt x="0" y="17767"/>
                </a:moveTo>
                <a:lnTo>
                  <a:pt x="0" y="8877"/>
                </a:lnTo>
                <a:lnTo>
                  <a:pt x="8902" y="0"/>
                </a:lnTo>
                <a:lnTo>
                  <a:pt x="17780" y="0"/>
                </a:lnTo>
                <a:lnTo>
                  <a:pt x="26682" y="0"/>
                </a:lnTo>
                <a:lnTo>
                  <a:pt x="35560" y="8877"/>
                </a:lnTo>
                <a:lnTo>
                  <a:pt x="35560" y="17767"/>
                </a:lnTo>
                <a:lnTo>
                  <a:pt x="35560" y="26644"/>
                </a:lnTo>
                <a:lnTo>
                  <a:pt x="26682" y="35547"/>
                </a:lnTo>
                <a:lnTo>
                  <a:pt x="17780" y="35547"/>
                </a:lnTo>
                <a:lnTo>
                  <a:pt x="8902" y="35547"/>
                </a:lnTo>
                <a:lnTo>
                  <a:pt x="0" y="26644"/>
                </a:lnTo>
                <a:lnTo>
                  <a:pt x="0" y="17767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3" name="object 123"/>
          <p:cNvSpPr/>
          <p:nvPr/>
        </p:nvSpPr>
        <p:spPr>
          <a:xfrm>
            <a:off x="5082543" y="9377209"/>
            <a:ext cx="35560" cy="36195"/>
          </a:xfrm>
          <a:custGeom>
            <a:avLst/>
            <a:gdLst/>
            <a:ahLst/>
            <a:cxnLst/>
            <a:rect l="l" t="t" r="r" b="b"/>
            <a:pathLst>
              <a:path w="35560" h="36195">
                <a:moveTo>
                  <a:pt x="26670" y="0"/>
                </a:moveTo>
                <a:lnTo>
                  <a:pt x="8890" y="0"/>
                </a:lnTo>
                <a:lnTo>
                  <a:pt x="0" y="8889"/>
                </a:lnTo>
                <a:lnTo>
                  <a:pt x="0" y="26682"/>
                </a:lnTo>
                <a:lnTo>
                  <a:pt x="8890" y="35572"/>
                </a:lnTo>
                <a:lnTo>
                  <a:pt x="26670" y="35572"/>
                </a:lnTo>
                <a:lnTo>
                  <a:pt x="35560" y="26682"/>
                </a:lnTo>
                <a:lnTo>
                  <a:pt x="35560" y="8889"/>
                </a:lnTo>
                <a:lnTo>
                  <a:pt x="26670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4" name="object 124"/>
          <p:cNvSpPr/>
          <p:nvPr/>
        </p:nvSpPr>
        <p:spPr>
          <a:xfrm>
            <a:off x="5082543" y="9377209"/>
            <a:ext cx="35560" cy="36195"/>
          </a:xfrm>
          <a:custGeom>
            <a:avLst/>
            <a:gdLst/>
            <a:ahLst/>
            <a:cxnLst/>
            <a:rect l="l" t="t" r="r" b="b"/>
            <a:pathLst>
              <a:path w="35560" h="36195">
                <a:moveTo>
                  <a:pt x="0" y="17805"/>
                </a:moveTo>
                <a:lnTo>
                  <a:pt x="0" y="8889"/>
                </a:lnTo>
                <a:lnTo>
                  <a:pt x="8890" y="0"/>
                </a:lnTo>
                <a:lnTo>
                  <a:pt x="17780" y="0"/>
                </a:lnTo>
                <a:lnTo>
                  <a:pt x="26670" y="0"/>
                </a:lnTo>
                <a:lnTo>
                  <a:pt x="35560" y="8889"/>
                </a:lnTo>
                <a:lnTo>
                  <a:pt x="35560" y="17805"/>
                </a:lnTo>
                <a:lnTo>
                  <a:pt x="35560" y="26682"/>
                </a:lnTo>
                <a:lnTo>
                  <a:pt x="26670" y="35572"/>
                </a:lnTo>
                <a:lnTo>
                  <a:pt x="17780" y="35572"/>
                </a:lnTo>
                <a:lnTo>
                  <a:pt x="8890" y="35572"/>
                </a:lnTo>
                <a:lnTo>
                  <a:pt x="0" y="26682"/>
                </a:lnTo>
                <a:lnTo>
                  <a:pt x="0" y="17805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5" name="object 125"/>
          <p:cNvSpPr/>
          <p:nvPr/>
        </p:nvSpPr>
        <p:spPr>
          <a:xfrm>
            <a:off x="4159888" y="9377209"/>
            <a:ext cx="35560" cy="36195"/>
          </a:xfrm>
          <a:custGeom>
            <a:avLst/>
            <a:gdLst/>
            <a:ahLst/>
            <a:cxnLst/>
            <a:rect l="l" t="t" r="r" b="b"/>
            <a:pathLst>
              <a:path w="35560" h="36195">
                <a:moveTo>
                  <a:pt x="26670" y="0"/>
                </a:moveTo>
                <a:lnTo>
                  <a:pt x="8890" y="0"/>
                </a:lnTo>
                <a:lnTo>
                  <a:pt x="0" y="8889"/>
                </a:lnTo>
                <a:lnTo>
                  <a:pt x="0" y="26682"/>
                </a:lnTo>
                <a:lnTo>
                  <a:pt x="8890" y="35572"/>
                </a:lnTo>
                <a:lnTo>
                  <a:pt x="26670" y="35572"/>
                </a:lnTo>
                <a:lnTo>
                  <a:pt x="35560" y="26682"/>
                </a:lnTo>
                <a:lnTo>
                  <a:pt x="35560" y="8889"/>
                </a:lnTo>
                <a:lnTo>
                  <a:pt x="26670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6" name="object 126"/>
          <p:cNvSpPr/>
          <p:nvPr/>
        </p:nvSpPr>
        <p:spPr>
          <a:xfrm>
            <a:off x="4159888" y="9377209"/>
            <a:ext cx="35560" cy="36195"/>
          </a:xfrm>
          <a:custGeom>
            <a:avLst/>
            <a:gdLst/>
            <a:ahLst/>
            <a:cxnLst/>
            <a:rect l="l" t="t" r="r" b="b"/>
            <a:pathLst>
              <a:path w="35560" h="36195">
                <a:moveTo>
                  <a:pt x="0" y="17805"/>
                </a:moveTo>
                <a:lnTo>
                  <a:pt x="0" y="8889"/>
                </a:lnTo>
                <a:lnTo>
                  <a:pt x="8890" y="0"/>
                </a:lnTo>
                <a:lnTo>
                  <a:pt x="17780" y="0"/>
                </a:lnTo>
                <a:lnTo>
                  <a:pt x="26670" y="0"/>
                </a:lnTo>
                <a:lnTo>
                  <a:pt x="35560" y="8889"/>
                </a:lnTo>
                <a:lnTo>
                  <a:pt x="35560" y="17805"/>
                </a:lnTo>
                <a:lnTo>
                  <a:pt x="35560" y="26682"/>
                </a:lnTo>
                <a:lnTo>
                  <a:pt x="26670" y="35572"/>
                </a:lnTo>
                <a:lnTo>
                  <a:pt x="17780" y="35572"/>
                </a:lnTo>
                <a:lnTo>
                  <a:pt x="8890" y="35572"/>
                </a:lnTo>
                <a:lnTo>
                  <a:pt x="0" y="26682"/>
                </a:lnTo>
                <a:lnTo>
                  <a:pt x="0" y="17805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7" name="object 127"/>
          <p:cNvSpPr/>
          <p:nvPr/>
        </p:nvSpPr>
        <p:spPr>
          <a:xfrm>
            <a:off x="4641955" y="9055213"/>
            <a:ext cx="375920" cy="152400"/>
          </a:xfrm>
          <a:custGeom>
            <a:avLst/>
            <a:gdLst/>
            <a:ahLst/>
            <a:cxnLst/>
            <a:rect l="l" t="t" r="r" b="b"/>
            <a:pathLst>
              <a:path w="375920" h="152400">
                <a:moveTo>
                  <a:pt x="0" y="144221"/>
                </a:moveTo>
                <a:lnTo>
                  <a:pt x="0" y="0"/>
                </a:lnTo>
                <a:lnTo>
                  <a:pt x="375386" y="0"/>
                </a:lnTo>
                <a:lnTo>
                  <a:pt x="375386" y="15212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8" name="object 128"/>
          <p:cNvSpPr/>
          <p:nvPr/>
        </p:nvSpPr>
        <p:spPr>
          <a:xfrm>
            <a:off x="4811868" y="9033496"/>
            <a:ext cx="35560" cy="35560"/>
          </a:xfrm>
          <a:custGeom>
            <a:avLst/>
            <a:gdLst/>
            <a:ahLst/>
            <a:cxnLst/>
            <a:rect l="l" t="t" r="r" b="b"/>
            <a:pathLst>
              <a:path w="35560" h="35559">
                <a:moveTo>
                  <a:pt x="26682" y="0"/>
                </a:moveTo>
                <a:lnTo>
                  <a:pt x="8902" y="0"/>
                </a:lnTo>
                <a:lnTo>
                  <a:pt x="0" y="8902"/>
                </a:lnTo>
                <a:lnTo>
                  <a:pt x="0" y="26669"/>
                </a:lnTo>
                <a:lnTo>
                  <a:pt x="8902" y="35559"/>
                </a:lnTo>
                <a:lnTo>
                  <a:pt x="26682" y="35559"/>
                </a:lnTo>
                <a:lnTo>
                  <a:pt x="35560" y="26669"/>
                </a:lnTo>
                <a:lnTo>
                  <a:pt x="35560" y="8902"/>
                </a:lnTo>
                <a:lnTo>
                  <a:pt x="26682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9" name="object 129"/>
          <p:cNvSpPr/>
          <p:nvPr/>
        </p:nvSpPr>
        <p:spPr>
          <a:xfrm>
            <a:off x="4811868" y="9033496"/>
            <a:ext cx="35560" cy="35560"/>
          </a:xfrm>
          <a:custGeom>
            <a:avLst/>
            <a:gdLst/>
            <a:ahLst/>
            <a:cxnLst/>
            <a:rect l="l" t="t" r="r" b="b"/>
            <a:pathLst>
              <a:path w="35560" h="35559">
                <a:moveTo>
                  <a:pt x="0" y="17779"/>
                </a:moveTo>
                <a:lnTo>
                  <a:pt x="0" y="8902"/>
                </a:lnTo>
                <a:lnTo>
                  <a:pt x="8902" y="0"/>
                </a:lnTo>
                <a:lnTo>
                  <a:pt x="17780" y="0"/>
                </a:lnTo>
                <a:lnTo>
                  <a:pt x="26682" y="0"/>
                </a:lnTo>
                <a:lnTo>
                  <a:pt x="35560" y="8902"/>
                </a:lnTo>
                <a:lnTo>
                  <a:pt x="35560" y="17779"/>
                </a:lnTo>
                <a:lnTo>
                  <a:pt x="35560" y="26669"/>
                </a:lnTo>
                <a:lnTo>
                  <a:pt x="26682" y="35559"/>
                </a:lnTo>
                <a:lnTo>
                  <a:pt x="17780" y="35559"/>
                </a:lnTo>
                <a:lnTo>
                  <a:pt x="8902" y="35559"/>
                </a:lnTo>
                <a:lnTo>
                  <a:pt x="0" y="26669"/>
                </a:lnTo>
                <a:lnTo>
                  <a:pt x="0" y="17779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0" name="object 130"/>
          <p:cNvSpPr/>
          <p:nvPr/>
        </p:nvSpPr>
        <p:spPr>
          <a:xfrm>
            <a:off x="4566453" y="9166415"/>
            <a:ext cx="147065" cy="250177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1" name="object 131"/>
          <p:cNvSpPr/>
          <p:nvPr/>
        </p:nvSpPr>
        <p:spPr>
          <a:xfrm>
            <a:off x="4943821" y="9166415"/>
            <a:ext cx="147053" cy="250177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2" name="object 132"/>
          <p:cNvSpPr/>
          <p:nvPr/>
        </p:nvSpPr>
        <p:spPr>
          <a:xfrm>
            <a:off x="4882010" y="9336722"/>
            <a:ext cx="1058545" cy="363855"/>
          </a:xfrm>
          <a:custGeom>
            <a:avLst/>
            <a:gdLst/>
            <a:ahLst/>
            <a:cxnLst/>
            <a:rect l="l" t="t" r="r" b="b"/>
            <a:pathLst>
              <a:path w="1058545" h="363854">
                <a:moveTo>
                  <a:pt x="1052080" y="276555"/>
                </a:moveTo>
                <a:lnTo>
                  <a:pt x="1058164" y="298513"/>
                </a:lnTo>
                <a:lnTo>
                  <a:pt x="1053791" y="317400"/>
                </a:lnTo>
                <a:lnTo>
                  <a:pt x="1039902" y="333158"/>
                </a:lnTo>
                <a:lnTo>
                  <a:pt x="1017439" y="345731"/>
                </a:lnTo>
                <a:lnTo>
                  <a:pt x="987343" y="355061"/>
                </a:lnTo>
                <a:lnTo>
                  <a:pt x="950557" y="361093"/>
                </a:lnTo>
                <a:lnTo>
                  <a:pt x="908022" y="363770"/>
                </a:lnTo>
                <a:lnTo>
                  <a:pt x="860679" y="363034"/>
                </a:lnTo>
                <a:lnTo>
                  <a:pt x="809470" y="358829"/>
                </a:lnTo>
                <a:lnTo>
                  <a:pt x="755337" y="351098"/>
                </a:lnTo>
                <a:lnTo>
                  <a:pt x="699222" y="339785"/>
                </a:lnTo>
                <a:lnTo>
                  <a:pt x="642065" y="324832"/>
                </a:lnTo>
                <a:lnTo>
                  <a:pt x="584809" y="306184"/>
                </a:lnTo>
                <a:lnTo>
                  <a:pt x="552970" y="300374"/>
                </a:lnTo>
                <a:lnTo>
                  <a:pt x="509691" y="299879"/>
                </a:lnTo>
                <a:lnTo>
                  <a:pt x="457760" y="303437"/>
                </a:lnTo>
                <a:lnTo>
                  <a:pt x="399961" y="309787"/>
                </a:lnTo>
                <a:lnTo>
                  <a:pt x="339080" y="317666"/>
                </a:lnTo>
                <a:lnTo>
                  <a:pt x="277903" y="325812"/>
                </a:lnTo>
                <a:lnTo>
                  <a:pt x="219214" y="332963"/>
                </a:lnTo>
                <a:lnTo>
                  <a:pt x="165801" y="337857"/>
                </a:lnTo>
                <a:lnTo>
                  <a:pt x="120448" y="339232"/>
                </a:lnTo>
                <a:lnTo>
                  <a:pt x="85940" y="335826"/>
                </a:lnTo>
                <a:lnTo>
                  <a:pt x="58858" y="323992"/>
                </a:lnTo>
                <a:lnTo>
                  <a:pt x="43218" y="303883"/>
                </a:lnTo>
                <a:lnTo>
                  <a:pt x="36674" y="277100"/>
                </a:lnTo>
                <a:lnTo>
                  <a:pt x="36879" y="245246"/>
                </a:lnTo>
                <a:lnTo>
                  <a:pt x="41489" y="209921"/>
                </a:lnTo>
                <a:lnTo>
                  <a:pt x="48156" y="172727"/>
                </a:lnTo>
                <a:lnTo>
                  <a:pt x="54536" y="135266"/>
                </a:lnTo>
                <a:lnTo>
                  <a:pt x="58281" y="99139"/>
                </a:lnTo>
                <a:lnTo>
                  <a:pt x="57046" y="65947"/>
                </a:lnTo>
                <a:lnTo>
                  <a:pt x="48485" y="37292"/>
                </a:lnTo>
                <a:lnTo>
                  <a:pt x="30251" y="14776"/>
                </a:lnTo>
                <a:lnTo>
                  <a:pt x="0" y="0"/>
                </a:lnTo>
              </a:path>
            </a:pathLst>
          </a:custGeom>
          <a:ln w="21589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3" name="object 133"/>
          <p:cNvSpPr/>
          <p:nvPr/>
        </p:nvSpPr>
        <p:spPr>
          <a:xfrm>
            <a:off x="5807637" y="9311055"/>
            <a:ext cx="323215" cy="274955"/>
          </a:xfrm>
          <a:custGeom>
            <a:avLst/>
            <a:gdLst/>
            <a:ahLst/>
            <a:cxnLst/>
            <a:rect l="l" t="t" r="r" b="b"/>
            <a:pathLst>
              <a:path w="323214" h="274954">
                <a:moveTo>
                  <a:pt x="83972" y="274574"/>
                </a:moveTo>
                <a:lnTo>
                  <a:pt x="11836" y="114554"/>
                </a:lnTo>
                <a:lnTo>
                  <a:pt x="0" y="40474"/>
                </a:lnTo>
                <a:lnTo>
                  <a:pt x="172872" y="2946"/>
                </a:lnTo>
                <a:lnTo>
                  <a:pt x="199555" y="7886"/>
                </a:lnTo>
                <a:lnTo>
                  <a:pt x="264731" y="0"/>
                </a:lnTo>
                <a:lnTo>
                  <a:pt x="271653" y="14808"/>
                </a:lnTo>
                <a:lnTo>
                  <a:pt x="313156" y="5918"/>
                </a:lnTo>
                <a:lnTo>
                  <a:pt x="323037" y="32588"/>
                </a:lnTo>
                <a:lnTo>
                  <a:pt x="281533" y="41465"/>
                </a:lnTo>
                <a:lnTo>
                  <a:pt x="286461" y="56273"/>
                </a:lnTo>
                <a:lnTo>
                  <a:pt x="219290" y="67157"/>
                </a:lnTo>
                <a:lnTo>
                  <a:pt x="194614" y="81965"/>
                </a:lnTo>
                <a:lnTo>
                  <a:pt x="120523" y="101727"/>
                </a:lnTo>
                <a:lnTo>
                  <a:pt x="113601" y="151117"/>
                </a:lnTo>
                <a:lnTo>
                  <a:pt x="158051" y="254812"/>
                </a:lnTo>
                <a:lnTo>
                  <a:pt x="83972" y="274574"/>
                </a:lnTo>
                <a:close/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4" name="object 134"/>
          <p:cNvSpPr/>
          <p:nvPr/>
        </p:nvSpPr>
        <p:spPr>
          <a:xfrm>
            <a:off x="5947921" y="9407829"/>
            <a:ext cx="13335" cy="47625"/>
          </a:xfrm>
          <a:custGeom>
            <a:avLst/>
            <a:gdLst/>
            <a:ahLst/>
            <a:cxnLst/>
            <a:rect l="l" t="t" r="r" b="b"/>
            <a:pathLst>
              <a:path w="13335" h="47625">
                <a:moveTo>
                  <a:pt x="0" y="0"/>
                </a:moveTo>
                <a:lnTo>
                  <a:pt x="12827" y="27660"/>
                </a:lnTo>
                <a:lnTo>
                  <a:pt x="4927" y="47421"/>
                </a:lnTo>
              </a:path>
            </a:pathLst>
          </a:custGeom>
          <a:ln w="2159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5" name="object 135"/>
          <p:cNvSpPr/>
          <p:nvPr/>
        </p:nvSpPr>
        <p:spPr>
          <a:xfrm>
            <a:off x="6125734" y="9304134"/>
            <a:ext cx="106680" cy="24765"/>
          </a:xfrm>
          <a:custGeom>
            <a:avLst/>
            <a:gdLst/>
            <a:ahLst/>
            <a:cxnLst/>
            <a:rect l="l" t="t" r="r" b="b"/>
            <a:pathLst>
              <a:path w="106679" h="24765">
                <a:moveTo>
                  <a:pt x="0" y="24688"/>
                </a:moveTo>
                <a:lnTo>
                  <a:pt x="106679" y="0"/>
                </a:lnTo>
              </a:path>
            </a:pathLst>
          </a:custGeom>
          <a:ln w="2159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6" name="object 136"/>
          <p:cNvSpPr/>
          <p:nvPr/>
        </p:nvSpPr>
        <p:spPr>
          <a:xfrm>
            <a:off x="5828516" y="9313164"/>
            <a:ext cx="142963" cy="71818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7" name="object 137"/>
          <p:cNvSpPr/>
          <p:nvPr/>
        </p:nvSpPr>
        <p:spPr>
          <a:xfrm>
            <a:off x="5901490" y="9575748"/>
            <a:ext cx="44450" cy="44450"/>
          </a:xfrm>
          <a:custGeom>
            <a:avLst/>
            <a:gdLst/>
            <a:ahLst/>
            <a:cxnLst/>
            <a:rect l="l" t="t" r="r" b="b"/>
            <a:pathLst>
              <a:path w="44450" h="44450">
                <a:moveTo>
                  <a:pt x="37528" y="0"/>
                </a:moveTo>
                <a:lnTo>
                  <a:pt x="0" y="7912"/>
                </a:lnTo>
                <a:lnTo>
                  <a:pt x="19748" y="44450"/>
                </a:lnTo>
                <a:lnTo>
                  <a:pt x="44450" y="37528"/>
                </a:lnTo>
                <a:lnTo>
                  <a:pt x="37528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8" name="object 138"/>
          <p:cNvSpPr/>
          <p:nvPr/>
        </p:nvSpPr>
        <p:spPr>
          <a:xfrm>
            <a:off x="5901490" y="9575748"/>
            <a:ext cx="44450" cy="44450"/>
          </a:xfrm>
          <a:custGeom>
            <a:avLst/>
            <a:gdLst/>
            <a:ahLst/>
            <a:cxnLst/>
            <a:rect l="l" t="t" r="r" b="b"/>
            <a:pathLst>
              <a:path w="44450" h="44450">
                <a:moveTo>
                  <a:pt x="0" y="7912"/>
                </a:moveTo>
                <a:lnTo>
                  <a:pt x="19748" y="44450"/>
                </a:lnTo>
                <a:lnTo>
                  <a:pt x="44450" y="37528"/>
                </a:lnTo>
                <a:lnTo>
                  <a:pt x="37528" y="0"/>
                </a:lnTo>
                <a:lnTo>
                  <a:pt x="0" y="7912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9" name="object 139"/>
          <p:cNvSpPr/>
          <p:nvPr/>
        </p:nvSpPr>
        <p:spPr>
          <a:xfrm>
            <a:off x="4739834" y="9243466"/>
            <a:ext cx="164338" cy="115404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40" name="object 140"/>
          <p:cNvSpPr/>
          <p:nvPr/>
        </p:nvSpPr>
        <p:spPr>
          <a:xfrm>
            <a:off x="4736976" y="8754046"/>
            <a:ext cx="267347" cy="211124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41" name="object 141"/>
          <p:cNvSpPr/>
          <p:nvPr/>
        </p:nvSpPr>
        <p:spPr>
          <a:xfrm>
            <a:off x="4133307" y="9576739"/>
            <a:ext cx="90805" cy="0"/>
          </a:xfrm>
          <a:custGeom>
            <a:avLst/>
            <a:gdLst/>
            <a:ahLst/>
            <a:cxnLst/>
            <a:rect l="l" t="t" r="r" b="b"/>
            <a:pathLst>
              <a:path w="90804" h="0">
                <a:moveTo>
                  <a:pt x="0" y="0"/>
                </a:moveTo>
                <a:lnTo>
                  <a:pt x="90716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2" name="object 142"/>
          <p:cNvSpPr/>
          <p:nvPr/>
        </p:nvSpPr>
        <p:spPr>
          <a:xfrm>
            <a:off x="4163355" y="9604387"/>
            <a:ext cx="31115" cy="0"/>
          </a:xfrm>
          <a:custGeom>
            <a:avLst/>
            <a:gdLst/>
            <a:ahLst/>
            <a:cxnLst/>
            <a:rect l="l" t="t" r="r" b="b"/>
            <a:pathLst>
              <a:path w="31114" h="0">
                <a:moveTo>
                  <a:pt x="0" y="0"/>
                </a:moveTo>
                <a:lnTo>
                  <a:pt x="30594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3" name="object 143"/>
          <p:cNvSpPr/>
          <p:nvPr/>
        </p:nvSpPr>
        <p:spPr>
          <a:xfrm>
            <a:off x="4109012" y="9549079"/>
            <a:ext cx="139700" cy="0"/>
          </a:xfrm>
          <a:custGeom>
            <a:avLst/>
            <a:gdLst/>
            <a:ahLst/>
            <a:cxnLst/>
            <a:rect l="l" t="t" r="r" b="b"/>
            <a:pathLst>
              <a:path w="139700" h="0">
                <a:moveTo>
                  <a:pt x="0" y="0"/>
                </a:moveTo>
                <a:lnTo>
                  <a:pt x="139293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4" name="object 144"/>
          <p:cNvSpPr/>
          <p:nvPr/>
        </p:nvSpPr>
        <p:spPr>
          <a:xfrm>
            <a:off x="5055962" y="9576739"/>
            <a:ext cx="90805" cy="0"/>
          </a:xfrm>
          <a:custGeom>
            <a:avLst/>
            <a:gdLst/>
            <a:ahLst/>
            <a:cxnLst/>
            <a:rect l="l" t="t" r="r" b="b"/>
            <a:pathLst>
              <a:path w="90804" h="0">
                <a:moveTo>
                  <a:pt x="0" y="0"/>
                </a:moveTo>
                <a:lnTo>
                  <a:pt x="90716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5" name="object 145"/>
          <p:cNvSpPr/>
          <p:nvPr/>
        </p:nvSpPr>
        <p:spPr>
          <a:xfrm>
            <a:off x="5086010" y="9604387"/>
            <a:ext cx="31115" cy="0"/>
          </a:xfrm>
          <a:custGeom>
            <a:avLst/>
            <a:gdLst/>
            <a:ahLst/>
            <a:cxnLst/>
            <a:rect l="l" t="t" r="r" b="b"/>
            <a:pathLst>
              <a:path w="31114" h="0">
                <a:moveTo>
                  <a:pt x="0" y="0"/>
                </a:moveTo>
                <a:lnTo>
                  <a:pt x="30594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6" name="object 146"/>
          <p:cNvSpPr/>
          <p:nvPr/>
        </p:nvSpPr>
        <p:spPr>
          <a:xfrm>
            <a:off x="5031667" y="9549079"/>
            <a:ext cx="139700" cy="0"/>
          </a:xfrm>
          <a:custGeom>
            <a:avLst/>
            <a:gdLst/>
            <a:ahLst/>
            <a:cxnLst/>
            <a:rect l="l" t="t" r="r" b="b"/>
            <a:pathLst>
              <a:path w="139700" h="0">
                <a:moveTo>
                  <a:pt x="0" y="0"/>
                </a:moveTo>
                <a:lnTo>
                  <a:pt x="139280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7" name="object 147"/>
          <p:cNvSpPr/>
          <p:nvPr/>
        </p:nvSpPr>
        <p:spPr>
          <a:xfrm>
            <a:off x="3203959" y="8109901"/>
            <a:ext cx="3816985" cy="0"/>
          </a:xfrm>
          <a:custGeom>
            <a:avLst/>
            <a:gdLst/>
            <a:ahLst/>
            <a:cxnLst/>
            <a:rect l="l" t="t" r="r" b="b"/>
            <a:pathLst>
              <a:path w="3816984" h="0">
                <a:moveTo>
                  <a:pt x="0" y="0"/>
                </a:moveTo>
                <a:lnTo>
                  <a:pt x="3816477" y="0"/>
                </a:lnTo>
              </a:path>
            </a:pathLst>
          </a:custGeom>
          <a:ln w="25526">
            <a:solidFill>
              <a:srgbClr val="009D5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8" name="object 148"/>
          <p:cNvSpPr txBox="1"/>
          <p:nvPr/>
        </p:nvSpPr>
        <p:spPr>
          <a:xfrm>
            <a:off x="7055870" y="2925825"/>
            <a:ext cx="500380" cy="396240"/>
          </a:xfrm>
          <a:prstGeom prst="rect">
            <a:avLst/>
          </a:prstGeom>
          <a:solidFill>
            <a:srgbClr val="231F20"/>
          </a:solidFill>
        </p:spPr>
        <p:txBody>
          <a:bodyPr wrap="square" lIns="0" tIns="0" rIns="0" bIns="0" rtlCol="0" vert="horz">
            <a:spAutoFit/>
          </a:bodyPr>
          <a:lstStyle/>
          <a:p>
            <a:pPr marL="10160">
              <a:lnSpc>
                <a:spcPts val="1085"/>
              </a:lnSpc>
            </a:pPr>
            <a:r>
              <a:rPr dirty="0" sz="1000" spc="-5" b="1">
                <a:solidFill>
                  <a:srgbClr val="FFFFFF"/>
                </a:solidFill>
                <a:latin typeface="Arial"/>
                <a:cs typeface="Arial"/>
              </a:rPr>
              <a:t>F19</a:t>
            </a:r>
            <a:endParaRPr sz="1000">
              <a:latin typeface="Arial"/>
              <a:cs typeface="Arial"/>
            </a:endParaRPr>
          </a:p>
        </p:txBody>
      </p:sp>
      <p:sp>
        <p:nvSpPr>
          <p:cNvPr id="149" name="object 149"/>
          <p:cNvSpPr txBox="1"/>
          <p:nvPr/>
        </p:nvSpPr>
        <p:spPr>
          <a:xfrm>
            <a:off x="526926" y="9888728"/>
            <a:ext cx="4991735" cy="47625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676525">
              <a:lnSpc>
                <a:spcPct val="100000"/>
              </a:lnSpc>
              <a:spcBef>
                <a:spcPts val="100"/>
              </a:spcBef>
            </a:pPr>
            <a:r>
              <a:rPr dirty="0" sz="700" spc="-10" b="1" i="1">
                <a:solidFill>
                  <a:srgbClr val="009D57"/>
                </a:solidFill>
                <a:latin typeface="Arial"/>
                <a:cs typeface="Arial"/>
              </a:rPr>
              <a:t>Fig. </a:t>
            </a:r>
            <a:r>
              <a:rPr dirty="0" sz="700" spc="-15" b="1" i="1">
                <a:solidFill>
                  <a:srgbClr val="009D57"/>
                </a:solidFill>
                <a:latin typeface="Arial"/>
                <a:cs typeface="Arial"/>
              </a:rPr>
              <a:t>F31: </a:t>
            </a:r>
            <a:r>
              <a:rPr dirty="0" sz="700" spc="5" i="1">
                <a:solidFill>
                  <a:srgbClr val="231F20"/>
                </a:solidFill>
                <a:latin typeface="Arial"/>
                <a:cs typeface="Arial"/>
              </a:rPr>
              <a:t>Circuitos de </a:t>
            </a:r>
            <a:r>
              <a:rPr dirty="0" sz="700" i="1">
                <a:solidFill>
                  <a:srgbClr val="231F20"/>
                </a:solidFill>
                <a:latin typeface="Arial"/>
                <a:cs typeface="Arial"/>
              </a:rPr>
              <a:t>alimentación </a:t>
            </a:r>
            <a:r>
              <a:rPr dirty="0" sz="700" spc="5" i="1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700" i="1">
                <a:solidFill>
                  <a:srgbClr val="231F20"/>
                </a:solidFill>
                <a:latin typeface="Arial"/>
                <a:cs typeface="Arial"/>
              </a:rPr>
              <a:t>tomas </a:t>
            </a:r>
            <a:r>
              <a:rPr dirty="0" sz="700" spc="5" i="1">
                <a:solidFill>
                  <a:srgbClr val="231F20"/>
                </a:solidFill>
                <a:latin typeface="Arial"/>
                <a:cs typeface="Arial"/>
              </a:rPr>
              <a:t>de</a:t>
            </a:r>
            <a:r>
              <a:rPr dirty="0" sz="700" i="1">
                <a:solidFill>
                  <a:srgbClr val="231F20"/>
                </a:solidFill>
                <a:latin typeface="Arial"/>
                <a:cs typeface="Arial"/>
              </a:rPr>
              <a:t> corriente.</a:t>
            </a:r>
            <a:endParaRPr sz="7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850">
              <a:latin typeface="Times New Roman"/>
              <a:cs typeface="Times New Roman"/>
            </a:endParaRPr>
          </a:p>
          <a:p>
            <a:pPr marL="12700" marR="2806065">
              <a:lnSpc>
                <a:spcPct val="100000"/>
              </a:lnSpc>
            </a:pP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(1)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25 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V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para instalaciones en instalaciones de 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trabajo, 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establecimientos agrícolas,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etc.</a:t>
            </a:r>
            <a:endParaRPr sz="700">
              <a:latin typeface="Arial"/>
              <a:cs typeface="Arial"/>
            </a:endParaRPr>
          </a:p>
        </p:txBody>
      </p:sp>
      <p:sp>
        <p:nvSpPr>
          <p:cNvPr id="150" name="object 150"/>
          <p:cNvSpPr txBox="1"/>
          <p:nvPr/>
        </p:nvSpPr>
        <p:spPr>
          <a:xfrm>
            <a:off x="527307" y="10456164"/>
            <a:ext cx="640080" cy="1168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">
                <a:solidFill>
                  <a:srgbClr val="231F20"/>
                </a:solidFill>
                <a:latin typeface="Arial"/>
                <a:cs typeface="Arial"/>
              </a:rPr>
              <a:t>Schneider</a:t>
            </a:r>
            <a:r>
              <a:rPr dirty="0" sz="600" spc="-6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600">
                <a:solidFill>
                  <a:srgbClr val="231F20"/>
                </a:solidFill>
                <a:latin typeface="Arial"/>
                <a:cs typeface="Arial"/>
              </a:rPr>
              <a:t>Electric</a:t>
            </a:r>
            <a:endParaRPr sz="600">
              <a:latin typeface="Arial"/>
              <a:cs typeface="Arial"/>
            </a:endParaRPr>
          </a:p>
        </p:txBody>
      </p:sp>
      <p:sp>
        <p:nvSpPr>
          <p:cNvPr id="151" name="object 151"/>
          <p:cNvSpPr txBox="1"/>
          <p:nvPr/>
        </p:nvSpPr>
        <p:spPr>
          <a:xfrm>
            <a:off x="5474592" y="10456164"/>
            <a:ext cx="1558290" cy="1168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">
                <a:solidFill>
                  <a:srgbClr val="231F20"/>
                </a:solidFill>
                <a:latin typeface="Arial"/>
                <a:cs typeface="Arial"/>
              </a:rPr>
              <a:t>Guía </a:t>
            </a:r>
            <a:r>
              <a:rPr dirty="0" sz="600" spc="-5">
                <a:solidFill>
                  <a:srgbClr val="231F20"/>
                </a:solidFill>
                <a:latin typeface="Arial"/>
                <a:cs typeface="Arial"/>
              </a:rPr>
              <a:t>de diseño de instalaciones eléctricas</a:t>
            </a:r>
            <a:r>
              <a:rPr dirty="0" sz="600" spc="-6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600" spc="-5">
                <a:solidFill>
                  <a:srgbClr val="231F20"/>
                </a:solidFill>
                <a:latin typeface="Arial"/>
                <a:cs typeface="Arial"/>
              </a:rPr>
              <a:t>08</a:t>
            </a:r>
            <a:endParaRPr sz="600">
              <a:latin typeface="Arial"/>
              <a:cs typeface="Arial"/>
            </a:endParaRPr>
          </a:p>
        </p:txBody>
      </p:sp>
      <p:sp>
        <p:nvSpPr>
          <p:cNvPr id="152" name="object 152"/>
          <p:cNvSpPr/>
          <p:nvPr/>
        </p:nvSpPr>
        <p:spPr>
          <a:xfrm>
            <a:off x="3644118" y="10508992"/>
            <a:ext cx="113373" cy="118075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53" name="object 153"/>
          <p:cNvSpPr/>
          <p:nvPr/>
        </p:nvSpPr>
        <p:spPr>
          <a:xfrm>
            <a:off x="3557464" y="10441380"/>
            <a:ext cx="450037" cy="182499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54" name="object 154"/>
          <p:cNvSpPr/>
          <p:nvPr/>
        </p:nvSpPr>
        <p:spPr>
          <a:xfrm>
            <a:off x="3635086" y="10532262"/>
            <a:ext cx="108064" cy="95602"/>
          </a:xfrm>
          <a:prstGeom prst="rect">
            <a:avLst/>
          </a:prstGeom>
          <a:blipFill>
            <a:blip r:embed="rId2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55" name="object 155"/>
          <p:cNvSpPr/>
          <p:nvPr/>
        </p:nvSpPr>
        <p:spPr>
          <a:xfrm>
            <a:off x="3652274" y="10532261"/>
            <a:ext cx="88895" cy="71589"/>
          </a:xfrm>
          <a:prstGeom prst="rect">
            <a:avLst/>
          </a:prstGeom>
          <a:blipFill>
            <a:blip r:embed="rId2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40896" y="10409999"/>
            <a:ext cx="7015480" cy="0"/>
          </a:xfrm>
          <a:custGeom>
            <a:avLst/>
            <a:gdLst/>
            <a:ahLst/>
            <a:cxnLst/>
            <a:rect l="l" t="t" r="r" b="b"/>
            <a:pathLst>
              <a:path w="7015480" h="0">
                <a:moveTo>
                  <a:pt x="0" y="0"/>
                </a:moveTo>
                <a:lnTo>
                  <a:pt x="7015098" y="0"/>
                </a:lnTo>
              </a:path>
            </a:pathLst>
          </a:custGeom>
          <a:ln w="10287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3204086" y="4926647"/>
            <a:ext cx="3816350" cy="0"/>
          </a:xfrm>
          <a:custGeom>
            <a:avLst/>
            <a:gdLst/>
            <a:ahLst/>
            <a:cxnLst/>
            <a:rect l="l" t="t" r="r" b="b"/>
            <a:pathLst>
              <a:path w="3816350" h="0">
                <a:moveTo>
                  <a:pt x="0" y="0"/>
                </a:moveTo>
                <a:lnTo>
                  <a:pt x="3816096" y="0"/>
                </a:lnTo>
              </a:path>
            </a:pathLst>
          </a:custGeom>
          <a:ln w="25526">
            <a:solidFill>
              <a:srgbClr val="009D5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4208453" y="4592065"/>
            <a:ext cx="31115" cy="0"/>
          </a:xfrm>
          <a:custGeom>
            <a:avLst/>
            <a:gdLst/>
            <a:ahLst/>
            <a:cxnLst/>
            <a:rect l="l" t="t" r="r" b="b"/>
            <a:pathLst>
              <a:path w="31114" h="0">
                <a:moveTo>
                  <a:pt x="0" y="0"/>
                </a:moveTo>
                <a:lnTo>
                  <a:pt x="30594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3204086" y="7983410"/>
            <a:ext cx="3816350" cy="0"/>
          </a:xfrm>
          <a:custGeom>
            <a:avLst/>
            <a:gdLst/>
            <a:ahLst/>
            <a:cxnLst/>
            <a:rect l="l" t="t" r="r" b="b"/>
            <a:pathLst>
              <a:path w="3816350" h="0">
                <a:moveTo>
                  <a:pt x="0" y="0"/>
                </a:moveTo>
                <a:lnTo>
                  <a:pt x="3816096" y="0"/>
                </a:lnTo>
              </a:path>
            </a:pathLst>
          </a:custGeom>
          <a:ln w="25526">
            <a:solidFill>
              <a:srgbClr val="009D5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4153208" y="7609751"/>
            <a:ext cx="90805" cy="0"/>
          </a:xfrm>
          <a:custGeom>
            <a:avLst/>
            <a:gdLst/>
            <a:ahLst/>
            <a:cxnLst/>
            <a:rect l="l" t="t" r="r" b="b"/>
            <a:pathLst>
              <a:path w="90804" h="0">
                <a:moveTo>
                  <a:pt x="0" y="0"/>
                </a:moveTo>
                <a:lnTo>
                  <a:pt x="90690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4183257" y="7637398"/>
            <a:ext cx="31115" cy="0"/>
          </a:xfrm>
          <a:custGeom>
            <a:avLst/>
            <a:gdLst/>
            <a:ahLst/>
            <a:cxnLst/>
            <a:rect l="l" t="t" r="r" b="b"/>
            <a:pathLst>
              <a:path w="31114" h="0">
                <a:moveTo>
                  <a:pt x="0" y="0"/>
                </a:moveTo>
                <a:lnTo>
                  <a:pt x="30581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5144849" y="7609751"/>
            <a:ext cx="90805" cy="0"/>
          </a:xfrm>
          <a:custGeom>
            <a:avLst/>
            <a:gdLst/>
            <a:ahLst/>
            <a:cxnLst/>
            <a:rect l="l" t="t" r="r" b="b"/>
            <a:pathLst>
              <a:path w="90804" h="0">
                <a:moveTo>
                  <a:pt x="0" y="0"/>
                </a:moveTo>
                <a:lnTo>
                  <a:pt x="90703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5174885" y="7637398"/>
            <a:ext cx="31115" cy="0"/>
          </a:xfrm>
          <a:custGeom>
            <a:avLst/>
            <a:gdLst/>
            <a:ahLst/>
            <a:cxnLst/>
            <a:rect l="l" t="t" r="r" b="b"/>
            <a:pathLst>
              <a:path w="31114" h="0">
                <a:moveTo>
                  <a:pt x="0" y="0"/>
                </a:moveTo>
                <a:lnTo>
                  <a:pt x="30594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3204086" y="6251765"/>
            <a:ext cx="3816350" cy="0"/>
          </a:xfrm>
          <a:custGeom>
            <a:avLst/>
            <a:gdLst/>
            <a:ahLst/>
            <a:cxnLst/>
            <a:rect l="l" t="t" r="r" b="b"/>
            <a:pathLst>
              <a:path w="3816350" h="0">
                <a:moveTo>
                  <a:pt x="0" y="0"/>
                </a:moveTo>
                <a:lnTo>
                  <a:pt x="3816096" y="0"/>
                </a:lnTo>
              </a:path>
            </a:pathLst>
          </a:custGeom>
          <a:ln w="25526">
            <a:solidFill>
              <a:srgbClr val="009D5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 txBox="1"/>
          <p:nvPr/>
        </p:nvSpPr>
        <p:spPr>
          <a:xfrm>
            <a:off x="528196" y="237870"/>
            <a:ext cx="2091055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-15" b="1">
                <a:solidFill>
                  <a:srgbClr val="009D57"/>
                </a:solidFill>
                <a:latin typeface="Arial"/>
                <a:cs typeface="Arial"/>
              </a:rPr>
              <a:t>F </a:t>
            </a:r>
            <a:r>
              <a:rPr dirty="0" sz="800" spc="55" b="1">
                <a:solidFill>
                  <a:srgbClr val="009D57"/>
                </a:solidFill>
                <a:latin typeface="Arial"/>
                <a:cs typeface="Arial"/>
              </a:rPr>
              <a:t>- </a:t>
            </a:r>
            <a:r>
              <a:rPr dirty="0" sz="800" b="1">
                <a:solidFill>
                  <a:srgbClr val="009D57"/>
                </a:solidFill>
                <a:latin typeface="Arial"/>
                <a:cs typeface="Arial"/>
              </a:rPr>
              <a:t>Protección contra descargas</a:t>
            </a:r>
            <a:r>
              <a:rPr dirty="0" sz="800" spc="-40" b="1">
                <a:solidFill>
                  <a:srgbClr val="009D57"/>
                </a:solidFill>
                <a:latin typeface="Arial"/>
                <a:cs typeface="Arial"/>
              </a:rPr>
              <a:t> </a:t>
            </a:r>
            <a:r>
              <a:rPr dirty="0" sz="800" b="1">
                <a:solidFill>
                  <a:srgbClr val="009D57"/>
                </a:solidFill>
                <a:latin typeface="Arial"/>
                <a:cs typeface="Arial"/>
              </a:rPr>
              <a:t>eléctricas</a:t>
            </a:r>
            <a:endParaRPr sz="8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191386" y="212597"/>
            <a:ext cx="361442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5" b="1">
                <a:solidFill>
                  <a:srgbClr val="BCBEC0"/>
                </a:solidFill>
                <a:latin typeface="Arial"/>
                <a:cs typeface="Arial"/>
              </a:rPr>
              <a:t>5 </a:t>
            </a:r>
            <a:r>
              <a:rPr dirty="0" sz="1800" spc="-45" b="1">
                <a:solidFill>
                  <a:srgbClr val="BCBEC0"/>
                </a:solidFill>
                <a:latin typeface="Arial"/>
                <a:cs typeface="Arial"/>
              </a:rPr>
              <a:t>Implementación </a:t>
            </a:r>
            <a:r>
              <a:rPr dirty="0" sz="1800" spc="-40" b="1">
                <a:solidFill>
                  <a:srgbClr val="BCBEC0"/>
                </a:solidFill>
                <a:latin typeface="Arial"/>
                <a:cs typeface="Arial"/>
              </a:rPr>
              <a:t>del esquema</a:t>
            </a:r>
            <a:r>
              <a:rPr dirty="0" sz="1800" spc="50" b="1">
                <a:solidFill>
                  <a:srgbClr val="BCBEC0"/>
                </a:solidFill>
                <a:latin typeface="Arial"/>
                <a:cs typeface="Arial"/>
              </a:rPr>
              <a:t> </a:t>
            </a:r>
            <a:r>
              <a:rPr dirty="0" sz="1800" spc="-55" b="1">
                <a:solidFill>
                  <a:srgbClr val="BCBEC0"/>
                </a:solidFill>
                <a:latin typeface="Arial"/>
                <a:cs typeface="Arial"/>
              </a:rPr>
              <a:t>TT</a:t>
            </a:r>
            <a:endParaRPr sz="18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191386" y="1390013"/>
            <a:ext cx="3780790" cy="1737360"/>
          </a:xfrm>
          <a:prstGeom prst="rect">
            <a:avLst/>
          </a:prstGeom>
        </p:spPr>
        <p:txBody>
          <a:bodyPr wrap="square" lIns="0" tIns="21590" rIns="0" bIns="0" rtlCol="0" vert="horz">
            <a:spAutoFit/>
          </a:bodyPr>
          <a:lstStyle/>
          <a:p>
            <a:pPr marL="12700" marR="128270" indent="635">
              <a:lnSpc>
                <a:spcPct val="107500"/>
              </a:lnSpc>
              <a:spcBef>
                <a:spcPts val="170"/>
              </a:spcBef>
            </a:pP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Esta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protección puede destinarse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a circuitos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individuales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o 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grupos 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circuitos:  </a:t>
            </a:r>
            <a:r>
              <a:rPr dirty="0" sz="800" spc="110">
                <a:solidFill>
                  <a:srgbClr val="009D57"/>
                </a:solidFill>
                <a:latin typeface="Times New Roman"/>
                <a:cs typeface="Times New Roman"/>
              </a:rPr>
              <a:t>c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Altamente recomendada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para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circuitos con tomas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corriente </a:t>
            </a:r>
            <a:r>
              <a:rPr dirty="0" sz="800" spc="25">
                <a:solidFill>
                  <a:srgbClr val="231F20"/>
                </a:solidFill>
                <a:latin typeface="Times New Roman"/>
                <a:cs typeface="Times New Roman"/>
              </a:rPr>
              <a:t>u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20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A  (obligatoria si van 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alimentar equipos portátiles para uso en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exteriores).</a:t>
            </a:r>
            <a:endParaRPr sz="800">
              <a:latin typeface="Arial"/>
              <a:cs typeface="Arial"/>
            </a:endParaRPr>
          </a:p>
          <a:p>
            <a:pPr marL="12700" marR="163830" indent="635">
              <a:lnSpc>
                <a:spcPct val="100000"/>
              </a:lnSpc>
              <a:spcBef>
                <a:spcPts val="145"/>
              </a:spcBef>
            </a:pPr>
            <a:r>
              <a:rPr dirty="0" sz="800" spc="110">
                <a:solidFill>
                  <a:srgbClr val="009D57"/>
                </a:solidFill>
                <a:latin typeface="Times New Roman"/>
                <a:cs typeface="Times New Roman"/>
              </a:rPr>
              <a:t>c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En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algunos países, este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requisito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es obligatorio para los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circuitos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tomas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corriente </a:t>
            </a:r>
            <a:r>
              <a:rPr dirty="0" sz="800" spc="204">
                <a:solidFill>
                  <a:srgbClr val="231F20"/>
                </a:solidFill>
                <a:latin typeface="Times New Roman"/>
                <a:cs typeface="Times New Roman"/>
              </a:rPr>
              <a:t>i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32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A.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También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 recomienda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para limitar el número 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tomas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corriente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protegidas por un DDR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(p.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ej., 10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tomas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para un</a:t>
            </a:r>
            <a:r>
              <a:rPr dirty="0" sz="800" spc="-2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DDR).</a:t>
            </a:r>
            <a:endParaRPr sz="800">
              <a:latin typeface="Arial"/>
              <a:cs typeface="Arial"/>
            </a:endParaRPr>
          </a:p>
          <a:p>
            <a:pPr algn="just" marL="12700">
              <a:lnSpc>
                <a:spcPct val="100000"/>
              </a:lnSpc>
              <a:spcBef>
                <a:spcPts val="715"/>
              </a:spcBef>
            </a:pPr>
            <a:r>
              <a:rPr dirty="0" sz="1000" spc="-5" b="1">
                <a:solidFill>
                  <a:srgbClr val="231F20"/>
                </a:solidFill>
                <a:latin typeface="Arial"/>
                <a:cs typeface="Arial"/>
              </a:rPr>
              <a:t>Áreas </a:t>
            </a:r>
            <a:r>
              <a:rPr dirty="0" sz="1000" b="1">
                <a:solidFill>
                  <a:srgbClr val="231F20"/>
                </a:solidFill>
                <a:latin typeface="Arial"/>
                <a:cs typeface="Arial"/>
              </a:rPr>
              <a:t>con </a:t>
            </a:r>
            <a:r>
              <a:rPr dirty="0" sz="1000" spc="-5" b="1">
                <a:solidFill>
                  <a:srgbClr val="231F20"/>
                </a:solidFill>
                <a:latin typeface="Arial"/>
                <a:cs typeface="Arial"/>
              </a:rPr>
              <a:t>riesgo </a:t>
            </a:r>
            <a:r>
              <a:rPr dirty="0" sz="1000" spc="5" b="1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1000" spc="-10" b="1">
                <a:solidFill>
                  <a:srgbClr val="231F20"/>
                </a:solidFill>
                <a:latin typeface="Arial"/>
                <a:cs typeface="Arial"/>
              </a:rPr>
              <a:t>incendios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(ver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</a:t>
            </a:r>
            <a:r>
              <a:rPr dirty="0" sz="800" spc="-5" b="1">
                <a:solidFill>
                  <a:srgbClr val="009D57"/>
                </a:solidFill>
                <a:latin typeface="Arial"/>
                <a:cs typeface="Arial"/>
              </a:rPr>
              <a:t>Figura</a:t>
            </a:r>
            <a:r>
              <a:rPr dirty="0" sz="800" spc="-30" b="1">
                <a:solidFill>
                  <a:srgbClr val="009D57"/>
                </a:solidFill>
                <a:latin typeface="Arial"/>
                <a:cs typeface="Arial"/>
              </a:rPr>
              <a:t> </a:t>
            </a:r>
            <a:r>
              <a:rPr dirty="0" sz="800" spc="-5" b="1">
                <a:solidFill>
                  <a:srgbClr val="009D57"/>
                </a:solidFill>
                <a:latin typeface="Arial"/>
                <a:cs typeface="Arial"/>
              </a:rPr>
              <a:t>F32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)</a:t>
            </a:r>
            <a:endParaRPr sz="800">
              <a:latin typeface="Arial"/>
              <a:cs typeface="Arial"/>
            </a:endParaRPr>
          </a:p>
          <a:p>
            <a:pPr algn="just" marL="12700" marR="5080" indent="635">
              <a:lnSpc>
                <a:spcPct val="100000"/>
              </a:lnSpc>
              <a:spcBef>
                <a:spcPts val="280"/>
              </a:spcBef>
            </a:pP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protección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DDR en el interruptor automático que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controla todo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suministro 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del área 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riesgo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es necesaria en algunas ubicaciones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y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obligatoria en numerosos  países. La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sensibilidad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del DDR debe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ser </a:t>
            </a:r>
            <a:r>
              <a:rPr dirty="0" sz="800" spc="204">
                <a:solidFill>
                  <a:srgbClr val="231F20"/>
                </a:solidFill>
                <a:latin typeface="Times New Roman"/>
                <a:cs typeface="Times New Roman"/>
              </a:rPr>
              <a:t>i</a:t>
            </a:r>
            <a:r>
              <a:rPr dirty="0" sz="800" spc="1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500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mA.</a:t>
            </a:r>
            <a:endParaRPr sz="800">
              <a:latin typeface="Arial"/>
              <a:cs typeface="Arial"/>
            </a:endParaRPr>
          </a:p>
          <a:p>
            <a:pPr algn="just" marL="12700" marR="93980" indent="635">
              <a:lnSpc>
                <a:spcPct val="100000"/>
              </a:lnSpc>
              <a:spcBef>
                <a:spcPts val="290"/>
              </a:spcBef>
            </a:pP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Una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sensibilidad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preferente de 300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mA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permite también ofrecer protección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contra 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riesgo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</a:t>
            </a:r>
            <a:r>
              <a:rPr dirty="0" sz="8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incendios.</a:t>
            </a:r>
            <a:endParaRPr sz="800">
              <a:latin typeface="Arial"/>
              <a:cs typeface="Arial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4217826" y="3515258"/>
            <a:ext cx="627380" cy="868680"/>
          </a:xfrm>
          <a:custGeom>
            <a:avLst/>
            <a:gdLst/>
            <a:ahLst/>
            <a:cxnLst/>
            <a:rect l="l" t="t" r="r" b="b"/>
            <a:pathLst>
              <a:path w="627379" h="868679">
                <a:moveTo>
                  <a:pt x="121513" y="0"/>
                </a:moveTo>
                <a:lnTo>
                  <a:pt x="627316" y="0"/>
                </a:lnTo>
                <a:lnTo>
                  <a:pt x="627316" y="868362"/>
                </a:lnTo>
                <a:lnTo>
                  <a:pt x="0" y="868362"/>
                </a:lnTo>
              </a:path>
            </a:pathLst>
          </a:custGeom>
          <a:ln w="12700">
            <a:solidFill>
              <a:srgbClr val="231F20"/>
            </a:solidFill>
            <a:prstDash val="sysDash"/>
          </a:ln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4803651" y="3515258"/>
            <a:ext cx="817244" cy="868680"/>
          </a:xfrm>
          <a:custGeom>
            <a:avLst/>
            <a:gdLst/>
            <a:ahLst/>
            <a:cxnLst/>
            <a:rect l="l" t="t" r="r" b="b"/>
            <a:pathLst>
              <a:path w="817245" h="868679">
                <a:moveTo>
                  <a:pt x="817003" y="0"/>
                </a:moveTo>
                <a:lnTo>
                  <a:pt x="817003" y="868362"/>
                </a:lnTo>
                <a:lnTo>
                  <a:pt x="0" y="868362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3946147" y="3399662"/>
            <a:ext cx="389255" cy="223520"/>
          </a:xfrm>
          <a:custGeom>
            <a:avLst/>
            <a:gdLst/>
            <a:ahLst/>
            <a:cxnLst/>
            <a:rect l="l" t="t" r="r" b="b"/>
            <a:pathLst>
              <a:path w="389254" h="223520">
                <a:moveTo>
                  <a:pt x="111632" y="0"/>
                </a:moveTo>
                <a:lnTo>
                  <a:pt x="68354" y="8829"/>
                </a:lnTo>
                <a:lnTo>
                  <a:pt x="32851" y="32846"/>
                </a:lnTo>
                <a:lnTo>
                  <a:pt x="8830" y="68349"/>
                </a:lnTo>
                <a:lnTo>
                  <a:pt x="0" y="111632"/>
                </a:lnTo>
                <a:lnTo>
                  <a:pt x="8830" y="154916"/>
                </a:lnTo>
                <a:lnTo>
                  <a:pt x="32851" y="190419"/>
                </a:lnTo>
                <a:lnTo>
                  <a:pt x="68354" y="214436"/>
                </a:lnTo>
                <a:lnTo>
                  <a:pt x="111632" y="223265"/>
                </a:lnTo>
                <a:lnTo>
                  <a:pt x="154918" y="214436"/>
                </a:lnTo>
                <a:lnTo>
                  <a:pt x="190425" y="190419"/>
                </a:lnTo>
                <a:lnTo>
                  <a:pt x="194621" y="184218"/>
                </a:lnTo>
                <a:lnTo>
                  <a:pt x="174794" y="154916"/>
                </a:lnTo>
                <a:lnTo>
                  <a:pt x="165963" y="111632"/>
                </a:lnTo>
                <a:lnTo>
                  <a:pt x="174794" y="68349"/>
                </a:lnTo>
                <a:lnTo>
                  <a:pt x="194621" y="39047"/>
                </a:lnTo>
                <a:lnTo>
                  <a:pt x="190425" y="32846"/>
                </a:lnTo>
                <a:lnTo>
                  <a:pt x="154918" y="8829"/>
                </a:lnTo>
                <a:lnTo>
                  <a:pt x="111632" y="0"/>
                </a:lnTo>
                <a:close/>
              </a:path>
              <a:path w="389254" h="223520">
                <a:moveTo>
                  <a:pt x="277609" y="0"/>
                </a:moveTo>
                <a:lnTo>
                  <a:pt x="234323" y="8829"/>
                </a:lnTo>
                <a:lnTo>
                  <a:pt x="198816" y="32846"/>
                </a:lnTo>
                <a:lnTo>
                  <a:pt x="194621" y="39047"/>
                </a:lnTo>
                <a:lnTo>
                  <a:pt x="214447" y="68349"/>
                </a:lnTo>
                <a:lnTo>
                  <a:pt x="223278" y="111632"/>
                </a:lnTo>
                <a:lnTo>
                  <a:pt x="214447" y="154916"/>
                </a:lnTo>
                <a:lnTo>
                  <a:pt x="194621" y="184218"/>
                </a:lnTo>
                <a:lnTo>
                  <a:pt x="198816" y="190419"/>
                </a:lnTo>
                <a:lnTo>
                  <a:pt x="234323" y="214436"/>
                </a:lnTo>
                <a:lnTo>
                  <a:pt x="277609" y="223265"/>
                </a:lnTo>
                <a:lnTo>
                  <a:pt x="320892" y="214436"/>
                </a:lnTo>
                <a:lnTo>
                  <a:pt x="356395" y="190419"/>
                </a:lnTo>
                <a:lnTo>
                  <a:pt x="380413" y="154916"/>
                </a:lnTo>
                <a:lnTo>
                  <a:pt x="389242" y="111632"/>
                </a:lnTo>
                <a:lnTo>
                  <a:pt x="380413" y="68349"/>
                </a:lnTo>
                <a:lnTo>
                  <a:pt x="356395" y="32846"/>
                </a:lnTo>
                <a:lnTo>
                  <a:pt x="320892" y="8829"/>
                </a:lnTo>
                <a:lnTo>
                  <a:pt x="277609" y="0"/>
                </a:lnTo>
                <a:close/>
              </a:path>
              <a:path w="389254" h="223520">
                <a:moveTo>
                  <a:pt x="194621" y="39047"/>
                </a:moveTo>
                <a:lnTo>
                  <a:pt x="174794" y="68349"/>
                </a:lnTo>
                <a:lnTo>
                  <a:pt x="165963" y="111632"/>
                </a:lnTo>
                <a:lnTo>
                  <a:pt x="174794" y="154916"/>
                </a:lnTo>
                <a:lnTo>
                  <a:pt x="194621" y="184218"/>
                </a:lnTo>
                <a:lnTo>
                  <a:pt x="214447" y="154916"/>
                </a:lnTo>
                <a:lnTo>
                  <a:pt x="223278" y="111632"/>
                </a:lnTo>
                <a:lnTo>
                  <a:pt x="214447" y="68349"/>
                </a:lnTo>
                <a:lnTo>
                  <a:pt x="194621" y="39047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4223756" y="3622928"/>
            <a:ext cx="0" cy="914400"/>
          </a:xfrm>
          <a:custGeom>
            <a:avLst/>
            <a:gdLst/>
            <a:ahLst/>
            <a:cxnLst/>
            <a:rect l="l" t="t" r="r" b="b"/>
            <a:pathLst>
              <a:path w="0" h="914400">
                <a:moveTo>
                  <a:pt x="0" y="913815"/>
                </a:moveTo>
                <a:lnTo>
                  <a:pt x="0" y="0"/>
                </a:lnTo>
              </a:path>
            </a:pathLst>
          </a:custGeom>
          <a:ln w="12700">
            <a:solidFill>
              <a:srgbClr val="231F20"/>
            </a:solidFill>
            <a:prstDash val="sysDash"/>
          </a:ln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3939797" y="3393312"/>
            <a:ext cx="401942" cy="23596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4792793" y="3713822"/>
            <a:ext cx="114935" cy="198120"/>
          </a:xfrm>
          <a:custGeom>
            <a:avLst/>
            <a:gdLst/>
            <a:ahLst/>
            <a:cxnLst/>
            <a:rect l="l" t="t" r="r" b="b"/>
            <a:pathLst>
              <a:path w="114935" h="198120">
                <a:moveTo>
                  <a:pt x="0" y="197573"/>
                </a:moveTo>
                <a:lnTo>
                  <a:pt x="114592" y="197573"/>
                </a:lnTo>
                <a:lnTo>
                  <a:pt x="114592" y="0"/>
                </a:lnTo>
                <a:lnTo>
                  <a:pt x="0" y="0"/>
                </a:lnTo>
                <a:lnTo>
                  <a:pt x="0" y="197573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4792793" y="3713822"/>
            <a:ext cx="114935" cy="198120"/>
          </a:xfrm>
          <a:custGeom>
            <a:avLst/>
            <a:gdLst/>
            <a:ahLst/>
            <a:cxnLst/>
            <a:rect l="l" t="t" r="r" b="b"/>
            <a:pathLst>
              <a:path w="114935" h="198120">
                <a:moveTo>
                  <a:pt x="0" y="197573"/>
                </a:moveTo>
                <a:lnTo>
                  <a:pt x="114592" y="197573"/>
                </a:lnTo>
                <a:lnTo>
                  <a:pt x="114592" y="0"/>
                </a:lnTo>
                <a:lnTo>
                  <a:pt x="0" y="0"/>
                </a:lnTo>
                <a:lnTo>
                  <a:pt x="0" y="197573"/>
                </a:lnTo>
                <a:close/>
              </a:path>
            </a:pathLst>
          </a:custGeom>
          <a:ln w="12700">
            <a:solidFill>
              <a:srgbClr val="231F20"/>
            </a:solidFill>
            <a:prstDash val="sysDash"/>
          </a:ln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4694977" y="4040809"/>
            <a:ext cx="298450" cy="180340"/>
          </a:xfrm>
          <a:custGeom>
            <a:avLst/>
            <a:gdLst/>
            <a:ahLst/>
            <a:cxnLst/>
            <a:rect l="l" t="t" r="r" b="b"/>
            <a:pathLst>
              <a:path w="298450" h="180339">
                <a:moveTo>
                  <a:pt x="0" y="0"/>
                </a:moveTo>
                <a:lnTo>
                  <a:pt x="298348" y="0"/>
                </a:lnTo>
                <a:lnTo>
                  <a:pt x="298348" y="179806"/>
                </a:lnTo>
                <a:lnTo>
                  <a:pt x="0" y="179806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4694977" y="4040809"/>
            <a:ext cx="298450" cy="180340"/>
          </a:xfrm>
          <a:custGeom>
            <a:avLst/>
            <a:gdLst/>
            <a:ahLst/>
            <a:cxnLst/>
            <a:rect l="l" t="t" r="r" b="b"/>
            <a:pathLst>
              <a:path w="298450" h="180339">
                <a:moveTo>
                  <a:pt x="0" y="0"/>
                </a:moveTo>
                <a:lnTo>
                  <a:pt x="298348" y="0"/>
                </a:lnTo>
                <a:lnTo>
                  <a:pt x="298348" y="179806"/>
                </a:lnTo>
                <a:lnTo>
                  <a:pt x="0" y="179806"/>
                </a:lnTo>
                <a:lnTo>
                  <a:pt x="0" y="0"/>
                </a:lnTo>
                <a:close/>
              </a:path>
            </a:pathLst>
          </a:custGeom>
          <a:ln w="12699">
            <a:solidFill>
              <a:srgbClr val="231F20"/>
            </a:solidFill>
            <a:prstDash val="sysDash"/>
          </a:ln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/>
          <p:nvPr/>
        </p:nvSpPr>
        <p:spPr>
          <a:xfrm>
            <a:off x="5563365" y="3713822"/>
            <a:ext cx="114935" cy="198120"/>
          </a:xfrm>
          <a:custGeom>
            <a:avLst/>
            <a:gdLst/>
            <a:ahLst/>
            <a:cxnLst/>
            <a:rect l="l" t="t" r="r" b="b"/>
            <a:pathLst>
              <a:path w="114935" h="198120">
                <a:moveTo>
                  <a:pt x="0" y="197573"/>
                </a:moveTo>
                <a:lnTo>
                  <a:pt x="114592" y="197573"/>
                </a:lnTo>
                <a:lnTo>
                  <a:pt x="114592" y="0"/>
                </a:lnTo>
                <a:lnTo>
                  <a:pt x="0" y="0"/>
                </a:lnTo>
                <a:lnTo>
                  <a:pt x="0" y="197573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/>
          <p:nvPr/>
        </p:nvSpPr>
        <p:spPr>
          <a:xfrm>
            <a:off x="5563365" y="3713822"/>
            <a:ext cx="114935" cy="198120"/>
          </a:xfrm>
          <a:custGeom>
            <a:avLst/>
            <a:gdLst/>
            <a:ahLst/>
            <a:cxnLst/>
            <a:rect l="l" t="t" r="r" b="b"/>
            <a:pathLst>
              <a:path w="114935" h="198120">
                <a:moveTo>
                  <a:pt x="0" y="197573"/>
                </a:moveTo>
                <a:lnTo>
                  <a:pt x="114592" y="197573"/>
                </a:lnTo>
                <a:lnTo>
                  <a:pt x="114592" y="0"/>
                </a:lnTo>
                <a:lnTo>
                  <a:pt x="0" y="0"/>
                </a:lnTo>
                <a:lnTo>
                  <a:pt x="0" y="197573"/>
                </a:lnTo>
                <a:close/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/>
          <p:nvPr/>
        </p:nvSpPr>
        <p:spPr>
          <a:xfrm>
            <a:off x="4391702" y="3455987"/>
            <a:ext cx="198120" cy="114935"/>
          </a:xfrm>
          <a:custGeom>
            <a:avLst/>
            <a:gdLst/>
            <a:ahLst/>
            <a:cxnLst/>
            <a:rect l="l" t="t" r="r" b="b"/>
            <a:pathLst>
              <a:path w="198120" h="114935">
                <a:moveTo>
                  <a:pt x="0" y="114579"/>
                </a:moveTo>
                <a:lnTo>
                  <a:pt x="197573" y="114579"/>
                </a:lnTo>
                <a:lnTo>
                  <a:pt x="197573" y="0"/>
                </a:lnTo>
                <a:lnTo>
                  <a:pt x="0" y="0"/>
                </a:lnTo>
                <a:lnTo>
                  <a:pt x="0" y="11457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/>
          <p:nvPr/>
        </p:nvSpPr>
        <p:spPr>
          <a:xfrm>
            <a:off x="4391702" y="3455987"/>
            <a:ext cx="198120" cy="114935"/>
          </a:xfrm>
          <a:custGeom>
            <a:avLst/>
            <a:gdLst/>
            <a:ahLst/>
            <a:cxnLst/>
            <a:rect l="l" t="t" r="r" b="b"/>
            <a:pathLst>
              <a:path w="198120" h="114935">
                <a:moveTo>
                  <a:pt x="0" y="114579"/>
                </a:moveTo>
                <a:lnTo>
                  <a:pt x="197573" y="114579"/>
                </a:lnTo>
                <a:lnTo>
                  <a:pt x="197573" y="0"/>
                </a:lnTo>
                <a:lnTo>
                  <a:pt x="0" y="0"/>
                </a:lnTo>
                <a:lnTo>
                  <a:pt x="0" y="114579"/>
                </a:lnTo>
                <a:close/>
              </a:path>
            </a:pathLst>
          </a:custGeom>
          <a:ln w="12700">
            <a:solidFill>
              <a:srgbClr val="231F20"/>
            </a:solidFill>
            <a:prstDash val="sysDash"/>
          </a:ln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/>
          <p:nvPr/>
        </p:nvSpPr>
        <p:spPr>
          <a:xfrm>
            <a:off x="4188755" y="3465423"/>
            <a:ext cx="153962" cy="9668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8" name="object 28"/>
          <p:cNvSpPr/>
          <p:nvPr/>
        </p:nvSpPr>
        <p:spPr>
          <a:xfrm>
            <a:off x="4822435" y="3495497"/>
            <a:ext cx="35560" cy="35560"/>
          </a:xfrm>
          <a:custGeom>
            <a:avLst/>
            <a:gdLst/>
            <a:ahLst/>
            <a:cxnLst/>
            <a:rect l="l" t="t" r="r" b="b"/>
            <a:pathLst>
              <a:path w="35560" h="35560">
                <a:moveTo>
                  <a:pt x="26670" y="0"/>
                </a:moveTo>
                <a:lnTo>
                  <a:pt x="8890" y="0"/>
                </a:lnTo>
                <a:lnTo>
                  <a:pt x="0" y="8877"/>
                </a:lnTo>
                <a:lnTo>
                  <a:pt x="0" y="26669"/>
                </a:lnTo>
                <a:lnTo>
                  <a:pt x="8890" y="35559"/>
                </a:lnTo>
                <a:lnTo>
                  <a:pt x="26670" y="35559"/>
                </a:lnTo>
                <a:lnTo>
                  <a:pt x="35560" y="26669"/>
                </a:lnTo>
                <a:lnTo>
                  <a:pt x="35560" y="8877"/>
                </a:lnTo>
                <a:lnTo>
                  <a:pt x="26670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9" name="object 29"/>
          <p:cNvSpPr/>
          <p:nvPr/>
        </p:nvSpPr>
        <p:spPr>
          <a:xfrm>
            <a:off x="4822435" y="3495497"/>
            <a:ext cx="35560" cy="35560"/>
          </a:xfrm>
          <a:custGeom>
            <a:avLst/>
            <a:gdLst/>
            <a:ahLst/>
            <a:cxnLst/>
            <a:rect l="l" t="t" r="r" b="b"/>
            <a:pathLst>
              <a:path w="35560" h="35560">
                <a:moveTo>
                  <a:pt x="0" y="17779"/>
                </a:moveTo>
                <a:lnTo>
                  <a:pt x="0" y="8877"/>
                </a:lnTo>
                <a:lnTo>
                  <a:pt x="8890" y="0"/>
                </a:lnTo>
                <a:lnTo>
                  <a:pt x="17780" y="0"/>
                </a:lnTo>
                <a:lnTo>
                  <a:pt x="26670" y="0"/>
                </a:lnTo>
                <a:lnTo>
                  <a:pt x="35560" y="8877"/>
                </a:lnTo>
                <a:lnTo>
                  <a:pt x="35560" y="17779"/>
                </a:lnTo>
                <a:lnTo>
                  <a:pt x="35560" y="26669"/>
                </a:lnTo>
                <a:lnTo>
                  <a:pt x="26670" y="35559"/>
                </a:lnTo>
                <a:lnTo>
                  <a:pt x="17780" y="35559"/>
                </a:lnTo>
                <a:lnTo>
                  <a:pt x="8890" y="35559"/>
                </a:lnTo>
                <a:lnTo>
                  <a:pt x="0" y="26669"/>
                </a:lnTo>
                <a:lnTo>
                  <a:pt x="0" y="17779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0" name="object 30"/>
          <p:cNvSpPr/>
          <p:nvPr/>
        </p:nvSpPr>
        <p:spPr>
          <a:xfrm>
            <a:off x="4204986" y="4364837"/>
            <a:ext cx="35560" cy="36195"/>
          </a:xfrm>
          <a:custGeom>
            <a:avLst/>
            <a:gdLst/>
            <a:ahLst/>
            <a:cxnLst/>
            <a:rect l="l" t="t" r="r" b="b"/>
            <a:pathLst>
              <a:path w="35560" h="36195">
                <a:moveTo>
                  <a:pt x="26670" y="0"/>
                </a:moveTo>
                <a:lnTo>
                  <a:pt x="8890" y="0"/>
                </a:lnTo>
                <a:lnTo>
                  <a:pt x="0" y="8915"/>
                </a:lnTo>
                <a:lnTo>
                  <a:pt x="0" y="26682"/>
                </a:lnTo>
                <a:lnTo>
                  <a:pt x="8890" y="35572"/>
                </a:lnTo>
                <a:lnTo>
                  <a:pt x="26670" y="35572"/>
                </a:lnTo>
                <a:lnTo>
                  <a:pt x="35560" y="26682"/>
                </a:lnTo>
                <a:lnTo>
                  <a:pt x="35560" y="8915"/>
                </a:lnTo>
                <a:lnTo>
                  <a:pt x="26670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1" name="object 31"/>
          <p:cNvSpPr/>
          <p:nvPr/>
        </p:nvSpPr>
        <p:spPr>
          <a:xfrm>
            <a:off x="4204986" y="4364837"/>
            <a:ext cx="35560" cy="36195"/>
          </a:xfrm>
          <a:custGeom>
            <a:avLst/>
            <a:gdLst/>
            <a:ahLst/>
            <a:cxnLst/>
            <a:rect l="l" t="t" r="r" b="b"/>
            <a:pathLst>
              <a:path w="35560" h="36195">
                <a:moveTo>
                  <a:pt x="0" y="17792"/>
                </a:moveTo>
                <a:lnTo>
                  <a:pt x="0" y="8915"/>
                </a:lnTo>
                <a:lnTo>
                  <a:pt x="8890" y="0"/>
                </a:lnTo>
                <a:lnTo>
                  <a:pt x="17780" y="0"/>
                </a:lnTo>
                <a:lnTo>
                  <a:pt x="26670" y="0"/>
                </a:lnTo>
                <a:lnTo>
                  <a:pt x="35560" y="8915"/>
                </a:lnTo>
                <a:lnTo>
                  <a:pt x="35560" y="17792"/>
                </a:lnTo>
                <a:lnTo>
                  <a:pt x="35560" y="26682"/>
                </a:lnTo>
                <a:lnTo>
                  <a:pt x="26670" y="35572"/>
                </a:lnTo>
                <a:lnTo>
                  <a:pt x="17780" y="35572"/>
                </a:lnTo>
                <a:lnTo>
                  <a:pt x="8890" y="35572"/>
                </a:lnTo>
                <a:lnTo>
                  <a:pt x="0" y="26682"/>
                </a:lnTo>
                <a:lnTo>
                  <a:pt x="0" y="17792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2" name="object 32"/>
          <p:cNvSpPr/>
          <p:nvPr/>
        </p:nvSpPr>
        <p:spPr>
          <a:xfrm>
            <a:off x="5465550" y="4040809"/>
            <a:ext cx="298450" cy="180340"/>
          </a:xfrm>
          <a:custGeom>
            <a:avLst/>
            <a:gdLst/>
            <a:ahLst/>
            <a:cxnLst/>
            <a:rect l="l" t="t" r="r" b="b"/>
            <a:pathLst>
              <a:path w="298450" h="180339">
                <a:moveTo>
                  <a:pt x="0" y="0"/>
                </a:moveTo>
                <a:lnTo>
                  <a:pt x="298361" y="0"/>
                </a:lnTo>
                <a:lnTo>
                  <a:pt x="298361" y="179806"/>
                </a:lnTo>
                <a:lnTo>
                  <a:pt x="0" y="179806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3" name="object 33"/>
          <p:cNvSpPr/>
          <p:nvPr/>
        </p:nvSpPr>
        <p:spPr>
          <a:xfrm>
            <a:off x="5465550" y="4040809"/>
            <a:ext cx="298450" cy="180340"/>
          </a:xfrm>
          <a:custGeom>
            <a:avLst/>
            <a:gdLst/>
            <a:ahLst/>
            <a:cxnLst/>
            <a:rect l="l" t="t" r="r" b="b"/>
            <a:pathLst>
              <a:path w="298450" h="180339">
                <a:moveTo>
                  <a:pt x="0" y="0"/>
                </a:moveTo>
                <a:lnTo>
                  <a:pt x="298361" y="0"/>
                </a:lnTo>
                <a:lnTo>
                  <a:pt x="298361" y="179806"/>
                </a:lnTo>
                <a:lnTo>
                  <a:pt x="0" y="179806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4" name="object 34"/>
          <p:cNvSpPr/>
          <p:nvPr/>
        </p:nvSpPr>
        <p:spPr>
          <a:xfrm>
            <a:off x="4845142" y="3515258"/>
            <a:ext cx="1432560" cy="0"/>
          </a:xfrm>
          <a:custGeom>
            <a:avLst/>
            <a:gdLst/>
            <a:ahLst/>
            <a:cxnLst/>
            <a:rect l="l" t="t" r="r" b="b"/>
            <a:pathLst>
              <a:path w="1432560" h="0">
                <a:moveTo>
                  <a:pt x="0" y="0"/>
                </a:moveTo>
                <a:lnTo>
                  <a:pt x="1432483" y="0"/>
                </a:lnTo>
              </a:path>
            </a:pathLst>
          </a:custGeom>
          <a:ln w="12700">
            <a:solidFill>
              <a:srgbClr val="231F20"/>
            </a:solidFill>
            <a:prstDash val="sysDash"/>
          </a:ln>
        </p:spPr>
        <p:txBody>
          <a:bodyPr wrap="square" lIns="0" tIns="0" rIns="0" bIns="0" rtlCol="0"/>
          <a:lstStyle/>
          <a:p/>
        </p:txBody>
      </p:sp>
      <p:sp>
        <p:nvSpPr>
          <p:cNvPr id="35" name="object 35"/>
          <p:cNvSpPr/>
          <p:nvPr/>
        </p:nvSpPr>
        <p:spPr>
          <a:xfrm>
            <a:off x="5602875" y="3495497"/>
            <a:ext cx="36195" cy="35560"/>
          </a:xfrm>
          <a:custGeom>
            <a:avLst/>
            <a:gdLst/>
            <a:ahLst/>
            <a:cxnLst/>
            <a:rect l="l" t="t" r="r" b="b"/>
            <a:pathLst>
              <a:path w="36195" h="35560">
                <a:moveTo>
                  <a:pt x="26682" y="0"/>
                </a:moveTo>
                <a:lnTo>
                  <a:pt x="8877" y="0"/>
                </a:lnTo>
                <a:lnTo>
                  <a:pt x="0" y="8877"/>
                </a:lnTo>
                <a:lnTo>
                  <a:pt x="0" y="26669"/>
                </a:lnTo>
                <a:lnTo>
                  <a:pt x="8877" y="35559"/>
                </a:lnTo>
                <a:lnTo>
                  <a:pt x="26682" y="35559"/>
                </a:lnTo>
                <a:lnTo>
                  <a:pt x="35572" y="26669"/>
                </a:lnTo>
                <a:lnTo>
                  <a:pt x="35572" y="8877"/>
                </a:lnTo>
                <a:lnTo>
                  <a:pt x="26682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6" name="object 36"/>
          <p:cNvSpPr/>
          <p:nvPr/>
        </p:nvSpPr>
        <p:spPr>
          <a:xfrm>
            <a:off x="5602875" y="3495497"/>
            <a:ext cx="36195" cy="35560"/>
          </a:xfrm>
          <a:custGeom>
            <a:avLst/>
            <a:gdLst/>
            <a:ahLst/>
            <a:cxnLst/>
            <a:rect l="l" t="t" r="r" b="b"/>
            <a:pathLst>
              <a:path w="36195" h="35560">
                <a:moveTo>
                  <a:pt x="0" y="17779"/>
                </a:moveTo>
                <a:lnTo>
                  <a:pt x="0" y="8877"/>
                </a:lnTo>
                <a:lnTo>
                  <a:pt x="8877" y="0"/>
                </a:lnTo>
                <a:lnTo>
                  <a:pt x="17780" y="0"/>
                </a:lnTo>
                <a:lnTo>
                  <a:pt x="26682" y="0"/>
                </a:lnTo>
                <a:lnTo>
                  <a:pt x="35572" y="8877"/>
                </a:lnTo>
                <a:lnTo>
                  <a:pt x="35572" y="17779"/>
                </a:lnTo>
                <a:lnTo>
                  <a:pt x="35572" y="26669"/>
                </a:lnTo>
                <a:lnTo>
                  <a:pt x="26682" y="35559"/>
                </a:lnTo>
                <a:lnTo>
                  <a:pt x="17780" y="35559"/>
                </a:lnTo>
                <a:lnTo>
                  <a:pt x="8877" y="35559"/>
                </a:lnTo>
                <a:lnTo>
                  <a:pt x="0" y="26669"/>
                </a:lnTo>
                <a:lnTo>
                  <a:pt x="0" y="17779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7" name="object 37"/>
          <p:cNvSpPr/>
          <p:nvPr/>
        </p:nvSpPr>
        <p:spPr>
          <a:xfrm>
            <a:off x="5528961" y="3803776"/>
            <a:ext cx="267360" cy="21118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8" name="object 38"/>
          <p:cNvSpPr/>
          <p:nvPr/>
        </p:nvSpPr>
        <p:spPr>
          <a:xfrm>
            <a:off x="4830334" y="4364837"/>
            <a:ext cx="35560" cy="36195"/>
          </a:xfrm>
          <a:custGeom>
            <a:avLst/>
            <a:gdLst/>
            <a:ahLst/>
            <a:cxnLst/>
            <a:rect l="l" t="t" r="r" b="b"/>
            <a:pathLst>
              <a:path w="35560" h="36195">
                <a:moveTo>
                  <a:pt x="26670" y="0"/>
                </a:moveTo>
                <a:lnTo>
                  <a:pt x="8890" y="0"/>
                </a:lnTo>
                <a:lnTo>
                  <a:pt x="0" y="8915"/>
                </a:lnTo>
                <a:lnTo>
                  <a:pt x="0" y="26682"/>
                </a:lnTo>
                <a:lnTo>
                  <a:pt x="8890" y="35572"/>
                </a:lnTo>
                <a:lnTo>
                  <a:pt x="26670" y="35572"/>
                </a:lnTo>
                <a:lnTo>
                  <a:pt x="35560" y="26682"/>
                </a:lnTo>
                <a:lnTo>
                  <a:pt x="35560" y="8915"/>
                </a:lnTo>
                <a:lnTo>
                  <a:pt x="26670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9" name="object 39"/>
          <p:cNvSpPr/>
          <p:nvPr/>
        </p:nvSpPr>
        <p:spPr>
          <a:xfrm>
            <a:off x="4830334" y="4364837"/>
            <a:ext cx="35560" cy="36195"/>
          </a:xfrm>
          <a:custGeom>
            <a:avLst/>
            <a:gdLst/>
            <a:ahLst/>
            <a:cxnLst/>
            <a:rect l="l" t="t" r="r" b="b"/>
            <a:pathLst>
              <a:path w="35560" h="36195">
                <a:moveTo>
                  <a:pt x="0" y="17792"/>
                </a:moveTo>
                <a:lnTo>
                  <a:pt x="0" y="8915"/>
                </a:lnTo>
                <a:lnTo>
                  <a:pt x="8890" y="0"/>
                </a:lnTo>
                <a:lnTo>
                  <a:pt x="17780" y="0"/>
                </a:lnTo>
                <a:lnTo>
                  <a:pt x="26670" y="0"/>
                </a:lnTo>
                <a:lnTo>
                  <a:pt x="35560" y="8915"/>
                </a:lnTo>
                <a:lnTo>
                  <a:pt x="35560" y="17792"/>
                </a:lnTo>
                <a:lnTo>
                  <a:pt x="35560" y="26682"/>
                </a:lnTo>
                <a:lnTo>
                  <a:pt x="26670" y="35572"/>
                </a:lnTo>
                <a:lnTo>
                  <a:pt x="17780" y="35572"/>
                </a:lnTo>
                <a:lnTo>
                  <a:pt x="8890" y="35572"/>
                </a:lnTo>
                <a:lnTo>
                  <a:pt x="0" y="26682"/>
                </a:lnTo>
                <a:lnTo>
                  <a:pt x="0" y="17792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0" name="object 40"/>
          <p:cNvSpPr/>
          <p:nvPr/>
        </p:nvSpPr>
        <p:spPr>
          <a:xfrm>
            <a:off x="4154110" y="4536744"/>
            <a:ext cx="139700" cy="0"/>
          </a:xfrm>
          <a:custGeom>
            <a:avLst/>
            <a:gdLst/>
            <a:ahLst/>
            <a:cxnLst/>
            <a:rect l="l" t="t" r="r" b="b"/>
            <a:pathLst>
              <a:path w="139700" h="0">
                <a:moveTo>
                  <a:pt x="0" y="0"/>
                </a:moveTo>
                <a:lnTo>
                  <a:pt x="139293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1" name="object 41"/>
          <p:cNvSpPr/>
          <p:nvPr/>
        </p:nvSpPr>
        <p:spPr>
          <a:xfrm>
            <a:off x="4178405" y="4564405"/>
            <a:ext cx="90805" cy="0"/>
          </a:xfrm>
          <a:custGeom>
            <a:avLst/>
            <a:gdLst/>
            <a:ahLst/>
            <a:cxnLst/>
            <a:rect l="l" t="t" r="r" b="b"/>
            <a:pathLst>
              <a:path w="90804" h="0">
                <a:moveTo>
                  <a:pt x="0" y="0"/>
                </a:moveTo>
                <a:lnTo>
                  <a:pt x="90716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2" name="object 42"/>
          <p:cNvSpPr txBox="1"/>
          <p:nvPr/>
        </p:nvSpPr>
        <p:spPr>
          <a:xfrm>
            <a:off x="5845067" y="4140744"/>
            <a:ext cx="480059" cy="3460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Ubicación  de riesgo  de</a:t>
            </a:r>
            <a:r>
              <a:rPr dirty="0" sz="700" spc="-8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incendio</a:t>
            </a:r>
            <a:endParaRPr sz="700">
              <a:latin typeface="Arial"/>
              <a:cs typeface="Arial"/>
            </a:endParaRPr>
          </a:p>
        </p:txBody>
      </p:sp>
      <p:sp>
        <p:nvSpPr>
          <p:cNvPr id="43" name="object 43"/>
          <p:cNvSpPr/>
          <p:nvPr/>
        </p:nvSpPr>
        <p:spPr>
          <a:xfrm>
            <a:off x="5230435" y="3445116"/>
            <a:ext cx="0" cy="1136650"/>
          </a:xfrm>
          <a:custGeom>
            <a:avLst/>
            <a:gdLst/>
            <a:ahLst/>
            <a:cxnLst/>
            <a:rect l="l" t="t" r="r" b="b"/>
            <a:pathLst>
              <a:path w="0" h="1136650">
                <a:moveTo>
                  <a:pt x="0" y="0"/>
                </a:moveTo>
                <a:lnTo>
                  <a:pt x="0" y="1136078"/>
                </a:lnTo>
              </a:path>
            </a:pathLst>
          </a:custGeom>
          <a:ln w="12700">
            <a:solidFill>
              <a:srgbClr val="009D57"/>
            </a:solidFill>
            <a:prstDash val="lgDashDot"/>
          </a:ln>
        </p:spPr>
        <p:txBody>
          <a:bodyPr wrap="square" lIns="0" tIns="0" rIns="0" bIns="0" rtlCol="0"/>
          <a:lstStyle/>
          <a:p/>
        </p:txBody>
      </p:sp>
      <p:sp>
        <p:nvSpPr>
          <p:cNvPr id="44" name="object 44"/>
          <p:cNvSpPr/>
          <p:nvPr/>
        </p:nvSpPr>
        <p:spPr>
          <a:xfrm>
            <a:off x="3204086" y="3210242"/>
            <a:ext cx="3816350" cy="0"/>
          </a:xfrm>
          <a:custGeom>
            <a:avLst/>
            <a:gdLst/>
            <a:ahLst/>
            <a:cxnLst/>
            <a:rect l="l" t="t" r="r" b="b"/>
            <a:pathLst>
              <a:path w="3816350" h="0">
                <a:moveTo>
                  <a:pt x="0" y="0"/>
                </a:moveTo>
                <a:lnTo>
                  <a:pt x="3816096" y="0"/>
                </a:lnTo>
              </a:path>
            </a:pathLst>
          </a:custGeom>
          <a:ln w="25526">
            <a:solidFill>
              <a:srgbClr val="009D5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5" name="object 45"/>
          <p:cNvSpPr/>
          <p:nvPr/>
        </p:nvSpPr>
        <p:spPr>
          <a:xfrm>
            <a:off x="0" y="2925825"/>
            <a:ext cx="504190" cy="396240"/>
          </a:xfrm>
          <a:custGeom>
            <a:avLst/>
            <a:gdLst/>
            <a:ahLst/>
            <a:cxnLst/>
            <a:rect l="l" t="t" r="r" b="b"/>
            <a:pathLst>
              <a:path w="504190" h="396239">
                <a:moveTo>
                  <a:pt x="0" y="396240"/>
                </a:moveTo>
                <a:lnTo>
                  <a:pt x="0" y="0"/>
                </a:lnTo>
                <a:lnTo>
                  <a:pt x="503939" y="0"/>
                </a:lnTo>
                <a:lnTo>
                  <a:pt x="503939" y="396240"/>
                </a:lnTo>
                <a:lnTo>
                  <a:pt x="0" y="39624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6" name="object 46"/>
          <p:cNvSpPr txBox="1"/>
          <p:nvPr/>
        </p:nvSpPr>
        <p:spPr>
          <a:xfrm>
            <a:off x="254257" y="2898520"/>
            <a:ext cx="245110" cy="177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00" b="1">
                <a:solidFill>
                  <a:srgbClr val="FFFFFF"/>
                </a:solidFill>
                <a:latin typeface="Arial"/>
                <a:cs typeface="Arial"/>
              </a:rPr>
              <a:t>F</a:t>
            </a:r>
            <a:r>
              <a:rPr dirty="0" sz="1000" spc="-5" b="1">
                <a:solidFill>
                  <a:srgbClr val="FFFFFF"/>
                </a:solidFill>
                <a:latin typeface="Arial"/>
                <a:cs typeface="Arial"/>
              </a:rPr>
              <a:t>20</a:t>
            </a:r>
            <a:endParaRPr sz="1000">
              <a:latin typeface="Arial"/>
              <a:cs typeface="Arial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3191386" y="4729225"/>
            <a:ext cx="3816985" cy="13970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 spc="-10" b="1" i="1">
                <a:solidFill>
                  <a:srgbClr val="009D57"/>
                </a:solidFill>
                <a:latin typeface="Arial"/>
                <a:cs typeface="Arial"/>
              </a:rPr>
              <a:t>Fig. </a:t>
            </a:r>
            <a:r>
              <a:rPr dirty="0" sz="700" spc="-15" b="1" i="1">
                <a:solidFill>
                  <a:srgbClr val="009D57"/>
                </a:solidFill>
                <a:latin typeface="Arial"/>
                <a:cs typeface="Arial"/>
              </a:rPr>
              <a:t>F32: </a:t>
            </a:r>
            <a:r>
              <a:rPr dirty="0" sz="700" i="1">
                <a:solidFill>
                  <a:srgbClr val="231F20"/>
                </a:solidFill>
                <a:latin typeface="Arial"/>
                <a:cs typeface="Arial"/>
              </a:rPr>
              <a:t>Ubicación </a:t>
            </a:r>
            <a:r>
              <a:rPr dirty="0" sz="700" spc="5" i="1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700" spc="-5" i="1">
                <a:solidFill>
                  <a:srgbClr val="231F20"/>
                </a:solidFill>
                <a:latin typeface="Arial"/>
                <a:cs typeface="Arial"/>
              </a:rPr>
              <a:t>riesgo </a:t>
            </a:r>
            <a:r>
              <a:rPr dirty="0" sz="700" spc="5" i="1">
                <a:solidFill>
                  <a:srgbClr val="231F20"/>
                </a:solidFill>
                <a:latin typeface="Arial"/>
                <a:cs typeface="Arial"/>
              </a:rPr>
              <a:t>de</a:t>
            </a:r>
            <a:r>
              <a:rPr dirty="0" sz="700" spc="-10" i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 spc="5" i="1">
                <a:solidFill>
                  <a:srgbClr val="231F20"/>
                </a:solidFill>
                <a:latin typeface="Arial"/>
                <a:cs typeface="Arial"/>
              </a:rPr>
              <a:t>incendio.</a:t>
            </a:r>
            <a:endParaRPr sz="7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100">
              <a:latin typeface="Times New Roman"/>
              <a:cs typeface="Times New Roman"/>
            </a:endParaRPr>
          </a:p>
          <a:p>
            <a:pPr marL="12700" marR="5080">
              <a:lnSpc>
                <a:spcPts val="1050"/>
              </a:lnSpc>
            </a:pPr>
            <a:r>
              <a:rPr dirty="0" sz="1000" b="1">
                <a:solidFill>
                  <a:srgbClr val="231F20"/>
                </a:solidFill>
                <a:latin typeface="Arial"/>
                <a:cs typeface="Arial"/>
              </a:rPr>
              <a:t>Protección cuando </a:t>
            </a:r>
            <a:r>
              <a:rPr dirty="0" sz="1000" spc="-10" b="1">
                <a:solidFill>
                  <a:srgbClr val="231F20"/>
                </a:solidFill>
                <a:latin typeface="Arial"/>
                <a:cs typeface="Arial"/>
              </a:rPr>
              <a:t>las </a:t>
            </a:r>
            <a:r>
              <a:rPr dirty="0" sz="1000" spc="5" b="1">
                <a:solidFill>
                  <a:srgbClr val="231F20"/>
                </a:solidFill>
                <a:latin typeface="Arial"/>
                <a:cs typeface="Arial"/>
              </a:rPr>
              <a:t>partes </a:t>
            </a:r>
            <a:r>
              <a:rPr dirty="0" sz="1000" b="1">
                <a:solidFill>
                  <a:srgbClr val="231F20"/>
                </a:solidFill>
                <a:latin typeface="Arial"/>
                <a:cs typeface="Arial"/>
              </a:rPr>
              <a:t>conductoras </a:t>
            </a:r>
            <a:r>
              <a:rPr dirty="0" sz="1000" spc="-5" b="1">
                <a:solidFill>
                  <a:srgbClr val="231F20"/>
                </a:solidFill>
                <a:latin typeface="Arial"/>
                <a:cs typeface="Arial"/>
              </a:rPr>
              <a:t>expuestas </a:t>
            </a:r>
            <a:r>
              <a:rPr dirty="0" sz="1000" spc="-10" b="1">
                <a:solidFill>
                  <a:srgbClr val="231F20"/>
                </a:solidFill>
                <a:latin typeface="Arial"/>
                <a:cs typeface="Arial"/>
              </a:rPr>
              <a:t>no </a:t>
            </a:r>
            <a:r>
              <a:rPr dirty="0" sz="1000" b="1">
                <a:solidFill>
                  <a:srgbClr val="231F20"/>
                </a:solidFill>
                <a:latin typeface="Arial"/>
                <a:cs typeface="Arial"/>
              </a:rPr>
              <a:t>están  </a:t>
            </a:r>
            <a:r>
              <a:rPr dirty="0" sz="1000" spc="5" b="1">
                <a:solidFill>
                  <a:srgbClr val="231F20"/>
                </a:solidFill>
                <a:latin typeface="Arial"/>
                <a:cs typeface="Arial"/>
              </a:rPr>
              <a:t>conectadas </a:t>
            </a:r>
            <a:r>
              <a:rPr dirty="0" sz="1000" spc="15" b="1">
                <a:solidFill>
                  <a:srgbClr val="231F20"/>
                </a:solidFill>
                <a:latin typeface="Arial"/>
                <a:cs typeface="Arial"/>
              </a:rPr>
              <a:t>a </a:t>
            </a:r>
            <a:r>
              <a:rPr dirty="0" sz="1000" spc="5" b="1">
                <a:solidFill>
                  <a:srgbClr val="231F20"/>
                </a:solidFill>
                <a:latin typeface="Arial"/>
                <a:cs typeface="Arial"/>
              </a:rPr>
              <a:t>tierra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(ver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</a:t>
            </a:r>
            <a:r>
              <a:rPr dirty="0" sz="800" spc="-5" b="1">
                <a:solidFill>
                  <a:srgbClr val="009D57"/>
                </a:solidFill>
                <a:latin typeface="Arial"/>
                <a:cs typeface="Arial"/>
              </a:rPr>
              <a:t>Figura</a:t>
            </a:r>
            <a:r>
              <a:rPr dirty="0" sz="800" spc="-40" b="1">
                <a:solidFill>
                  <a:srgbClr val="009D57"/>
                </a:solidFill>
                <a:latin typeface="Arial"/>
                <a:cs typeface="Arial"/>
              </a:rPr>
              <a:t> </a:t>
            </a:r>
            <a:r>
              <a:rPr dirty="0" sz="800" spc="-5" b="1">
                <a:solidFill>
                  <a:srgbClr val="009D57"/>
                </a:solidFill>
                <a:latin typeface="Arial"/>
                <a:cs typeface="Arial"/>
              </a:rPr>
              <a:t>F33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)</a:t>
            </a:r>
            <a:endParaRPr sz="800">
              <a:latin typeface="Arial"/>
              <a:cs typeface="Arial"/>
            </a:endParaRPr>
          </a:p>
          <a:p>
            <a:pPr marL="12700" marR="79375" indent="635">
              <a:lnSpc>
                <a:spcPct val="100000"/>
              </a:lnSpc>
              <a:spcBef>
                <a:spcPts val="550"/>
              </a:spcBef>
            </a:pP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(En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caso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una instalación existente en la que el entorno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sea seco y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no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sea 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posible prever una conexión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a tierra, 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caso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que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 rompa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un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cable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tierra 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protección.)</a:t>
            </a:r>
            <a:endParaRPr sz="800">
              <a:latin typeface="Arial"/>
              <a:cs typeface="Arial"/>
            </a:endParaRPr>
          </a:p>
          <a:p>
            <a:pPr marL="12700" marR="234315" indent="635">
              <a:lnSpc>
                <a:spcPct val="100000"/>
              </a:lnSpc>
              <a:spcBef>
                <a:spcPts val="290"/>
              </a:spcBef>
            </a:pP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Los DDR de alta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sensibilidad </a:t>
            </a:r>
            <a:r>
              <a:rPr dirty="0" sz="800" spc="100">
                <a:solidFill>
                  <a:srgbClr val="231F20"/>
                </a:solidFill>
                <a:latin typeface="Arial"/>
                <a:cs typeface="Arial"/>
              </a:rPr>
              <a:t>(</a:t>
            </a:r>
            <a:r>
              <a:rPr dirty="0" sz="800" spc="100">
                <a:solidFill>
                  <a:srgbClr val="231F20"/>
                </a:solidFill>
                <a:latin typeface="Times New Roman"/>
                <a:cs typeface="Times New Roman"/>
              </a:rPr>
              <a:t>i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30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mA)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permiten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contar tanto con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protección 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contra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riesgo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contactos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indirectos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como contra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los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contactos</a:t>
            </a:r>
            <a:r>
              <a:rPr dirty="0" sz="800" spc="-8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directos.</a:t>
            </a:r>
            <a:endParaRPr sz="800">
              <a:latin typeface="Arial"/>
              <a:cs typeface="Arial"/>
            </a:endParaRPr>
          </a:p>
        </p:txBody>
      </p:sp>
      <p:sp>
        <p:nvSpPr>
          <p:cNvPr id="48" name="object 48"/>
          <p:cNvSpPr/>
          <p:nvPr/>
        </p:nvSpPr>
        <p:spPr>
          <a:xfrm>
            <a:off x="6079125" y="6560933"/>
            <a:ext cx="0" cy="198755"/>
          </a:xfrm>
          <a:custGeom>
            <a:avLst/>
            <a:gdLst/>
            <a:ahLst/>
            <a:cxnLst/>
            <a:rect l="l" t="t" r="r" b="b"/>
            <a:pathLst>
              <a:path w="0" h="198754">
                <a:moveTo>
                  <a:pt x="0" y="0"/>
                </a:moveTo>
                <a:lnTo>
                  <a:pt x="0" y="198513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9" name="object 49"/>
          <p:cNvSpPr/>
          <p:nvPr/>
        </p:nvSpPr>
        <p:spPr>
          <a:xfrm>
            <a:off x="6079125" y="6956958"/>
            <a:ext cx="0" cy="156210"/>
          </a:xfrm>
          <a:custGeom>
            <a:avLst/>
            <a:gdLst/>
            <a:ahLst/>
            <a:cxnLst/>
            <a:rect l="l" t="t" r="r" b="b"/>
            <a:pathLst>
              <a:path w="0" h="156209">
                <a:moveTo>
                  <a:pt x="0" y="0"/>
                </a:moveTo>
                <a:lnTo>
                  <a:pt x="0" y="156032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0" name="object 50"/>
          <p:cNvSpPr/>
          <p:nvPr/>
        </p:nvSpPr>
        <p:spPr>
          <a:xfrm>
            <a:off x="4874136" y="6559930"/>
            <a:ext cx="0" cy="200025"/>
          </a:xfrm>
          <a:custGeom>
            <a:avLst/>
            <a:gdLst/>
            <a:ahLst/>
            <a:cxnLst/>
            <a:rect l="l" t="t" r="r" b="b"/>
            <a:pathLst>
              <a:path w="0" h="200025">
                <a:moveTo>
                  <a:pt x="0" y="0"/>
                </a:moveTo>
                <a:lnTo>
                  <a:pt x="0" y="199517"/>
                </a:lnTo>
              </a:path>
            </a:pathLst>
          </a:custGeom>
          <a:ln w="12700">
            <a:solidFill>
              <a:srgbClr val="231F20"/>
            </a:solidFill>
            <a:prstDash val="sysDash"/>
          </a:ln>
        </p:spPr>
        <p:txBody>
          <a:bodyPr wrap="square" lIns="0" tIns="0" rIns="0" bIns="0" rtlCol="0"/>
          <a:lstStyle/>
          <a:p/>
        </p:txBody>
      </p:sp>
      <p:sp>
        <p:nvSpPr>
          <p:cNvPr id="51" name="object 51"/>
          <p:cNvSpPr/>
          <p:nvPr/>
        </p:nvSpPr>
        <p:spPr>
          <a:xfrm>
            <a:off x="4874136" y="6956958"/>
            <a:ext cx="0" cy="129539"/>
          </a:xfrm>
          <a:custGeom>
            <a:avLst/>
            <a:gdLst/>
            <a:ahLst/>
            <a:cxnLst/>
            <a:rect l="l" t="t" r="r" b="b"/>
            <a:pathLst>
              <a:path w="0" h="129540">
                <a:moveTo>
                  <a:pt x="0" y="0"/>
                </a:moveTo>
                <a:lnTo>
                  <a:pt x="0" y="129362"/>
                </a:lnTo>
              </a:path>
            </a:pathLst>
          </a:custGeom>
          <a:ln w="12700">
            <a:solidFill>
              <a:srgbClr val="231F20"/>
            </a:solidFill>
            <a:prstDash val="sysDash"/>
          </a:ln>
        </p:spPr>
        <p:txBody>
          <a:bodyPr wrap="square" lIns="0" tIns="0" rIns="0" bIns="0" rtlCol="0"/>
          <a:lstStyle/>
          <a:p/>
        </p:txBody>
      </p:sp>
      <p:sp>
        <p:nvSpPr>
          <p:cNvPr id="52" name="object 52"/>
          <p:cNvSpPr/>
          <p:nvPr/>
        </p:nvSpPr>
        <p:spPr>
          <a:xfrm>
            <a:off x="4874136" y="7266063"/>
            <a:ext cx="0" cy="163195"/>
          </a:xfrm>
          <a:custGeom>
            <a:avLst/>
            <a:gdLst/>
            <a:ahLst/>
            <a:cxnLst/>
            <a:rect l="l" t="t" r="r" b="b"/>
            <a:pathLst>
              <a:path w="0" h="163195">
                <a:moveTo>
                  <a:pt x="0" y="0"/>
                </a:moveTo>
                <a:lnTo>
                  <a:pt x="0" y="162953"/>
                </a:lnTo>
              </a:path>
            </a:pathLst>
          </a:custGeom>
          <a:ln w="12700">
            <a:solidFill>
              <a:srgbClr val="231F20"/>
            </a:solidFill>
            <a:prstDash val="sysDash"/>
          </a:ln>
        </p:spPr>
        <p:txBody>
          <a:bodyPr wrap="square" lIns="0" tIns="0" rIns="0" bIns="0" rtlCol="0"/>
          <a:lstStyle/>
          <a:p/>
        </p:txBody>
      </p:sp>
      <p:sp>
        <p:nvSpPr>
          <p:cNvPr id="53" name="object 53"/>
          <p:cNvSpPr/>
          <p:nvPr/>
        </p:nvSpPr>
        <p:spPr>
          <a:xfrm>
            <a:off x="4192616" y="6559930"/>
            <a:ext cx="1294130" cy="869315"/>
          </a:xfrm>
          <a:custGeom>
            <a:avLst/>
            <a:gdLst/>
            <a:ahLst/>
            <a:cxnLst/>
            <a:rect l="l" t="t" r="r" b="b"/>
            <a:pathLst>
              <a:path w="1294129" h="869315">
                <a:moveTo>
                  <a:pt x="1293888" y="0"/>
                </a:moveTo>
                <a:lnTo>
                  <a:pt x="1293888" y="869086"/>
                </a:lnTo>
                <a:lnTo>
                  <a:pt x="0" y="869086"/>
                </a:lnTo>
              </a:path>
            </a:pathLst>
          </a:custGeom>
          <a:ln w="12700">
            <a:solidFill>
              <a:srgbClr val="231F20"/>
            </a:solidFill>
            <a:prstDash val="sysDash"/>
          </a:ln>
        </p:spPr>
        <p:txBody>
          <a:bodyPr wrap="square" lIns="0" tIns="0" rIns="0" bIns="0" rtlCol="0"/>
          <a:lstStyle/>
          <a:p/>
        </p:txBody>
      </p:sp>
      <p:sp>
        <p:nvSpPr>
          <p:cNvPr id="54" name="object 54"/>
          <p:cNvSpPr/>
          <p:nvPr/>
        </p:nvSpPr>
        <p:spPr>
          <a:xfrm>
            <a:off x="5190189" y="7429017"/>
            <a:ext cx="0" cy="155575"/>
          </a:xfrm>
          <a:custGeom>
            <a:avLst/>
            <a:gdLst/>
            <a:ahLst/>
            <a:cxnLst/>
            <a:rect l="l" t="t" r="r" b="b"/>
            <a:pathLst>
              <a:path w="0" h="155575">
                <a:moveTo>
                  <a:pt x="0" y="155054"/>
                </a:moveTo>
                <a:lnTo>
                  <a:pt x="0" y="0"/>
                </a:lnTo>
              </a:path>
            </a:pathLst>
          </a:custGeom>
          <a:ln w="12700">
            <a:solidFill>
              <a:srgbClr val="231F20"/>
            </a:solidFill>
            <a:prstDash val="sysDash"/>
          </a:ln>
        </p:spPr>
        <p:txBody>
          <a:bodyPr wrap="square" lIns="0" tIns="0" rIns="0" bIns="0" rtlCol="0"/>
          <a:lstStyle/>
          <a:p/>
        </p:txBody>
      </p:sp>
      <p:sp>
        <p:nvSpPr>
          <p:cNvPr id="55" name="object 55"/>
          <p:cNvSpPr/>
          <p:nvPr/>
        </p:nvSpPr>
        <p:spPr>
          <a:xfrm>
            <a:off x="3921001" y="6445376"/>
            <a:ext cx="389255" cy="223520"/>
          </a:xfrm>
          <a:custGeom>
            <a:avLst/>
            <a:gdLst/>
            <a:ahLst/>
            <a:cxnLst/>
            <a:rect l="l" t="t" r="r" b="b"/>
            <a:pathLst>
              <a:path w="389254" h="223520">
                <a:moveTo>
                  <a:pt x="111607" y="0"/>
                </a:moveTo>
                <a:lnTo>
                  <a:pt x="68338" y="8826"/>
                </a:lnTo>
                <a:lnTo>
                  <a:pt x="32843" y="32837"/>
                </a:lnTo>
                <a:lnTo>
                  <a:pt x="8828" y="68328"/>
                </a:lnTo>
                <a:lnTo>
                  <a:pt x="0" y="111594"/>
                </a:lnTo>
                <a:lnTo>
                  <a:pt x="8828" y="154861"/>
                </a:lnTo>
                <a:lnTo>
                  <a:pt x="32843" y="190352"/>
                </a:lnTo>
                <a:lnTo>
                  <a:pt x="68338" y="214363"/>
                </a:lnTo>
                <a:lnTo>
                  <a:pt x="111607" y="223189"/>
                </a:lnTo>
                <a:lnTo>
                  <a:pt x="154883" y="214363"/>
                </a:lnTo>
                <a:lnTo>
                  <a:pt x="190382" y="190352"/>
                </a:lnTo>
                <a:lnTo>
                  <a:pt x="194576" y="184154"/>
                </a:lnTo>
                <a:lnTo>
                  <a:pt x="174754" y="154861"/>
                </a:lnTo>
                <a:lnTo>
                  <a:pt x="165925" y="111594"/>
                </a:lnTo>
                <a:lnTo>
                  <a:pt x="174754" y="68328"/>
                </a:lnTo>
                <a:lnTo>
                  <a:pt x="194576" y="39035"/>
                </a:lnTo>
                <a:lnTo>
                  <a:pt x="190382" y="32837"/>
                </a:lnTo>
                <a:lnTo>
                  <a:pt x="154883" y="8826"/>
                </a:lnTo>
                <a:lnTo>
                  <a:pt x="111607" y="0"/>
                </a:lnTo>
                <a:close/>
              </a:path>
              <a:path w="389254" h="223520">
                <a:moveTo>
                  <a:pt x="277545" y="0"/>
                </a:moveTo>
                <a:lnTo>
                  <a:pt x="234269" y="8826"/>
                </a:lnTo>
                <a:lnTo>
                  <a:pt x="198770" y="32837"/>
                </a:lnTo>
                <a:lnTo>
                  <a:pt x="194576" y="39035"/>
                </a:lnTo>
                <a:lnTo>
                  <a:pt x="214399" y="68328"/>
                </a:lnTo>
                <a:lnTo>
                  <a:pt x="223227" y="111594"/>
                </a:lnTo>
                <a:lnTo>
                  <a:pt x="214399" y="154861"/>
                </a:lnTo>
                <a:lnTo>
                  <a:pt x="194576" y="184154"/>
                </a:lnTo>
                <a:lnTo>
                  <a:pt x="198770" y="190352"/>
                </a:lnTo>
                <a:lnTo>
                  <a:pt x="234269" y="214363"/>
                </a:lnTo>
                <a:lnTo>
                  <a:pt x="277545" y="223189"/>
                </a:lnTo>
                <a:lnTo>
                  <a:pt x="320821" y="214363"/>
                </a:lnTo>
                <a:lnTo>
                  <a:pt x="356320" y="190352"/>
                </a:lnTo>
                <a:lnTo>
                  <a:pt x="380337" y="154861"/>
                </a:lnTo>
                <a:lnTo>
                  <a:pt x="389166" y="111594"/>
                </a:lnTo>
                <a:lnTo>
                  <a:pt x="380337" y="68328"/>
                </a:lnTo>
                <a:lnTo>
                  <a:pt x="356320" y="32837"/>
                </a:lnTo>
                <a:lnTo>
                  <a:pt x="320821" y="8826"/>
                </a:lnTo>
                <a:lnTo>
                  <a:pt x="277545" y="0"/>
                </a:lnTo>
                <a:close/>
              </a:path>
              <a:path w="389254" h="223520">
                <a:moveTo>
                  <a:pt x="194576" y="39035"/>
                </a:moveTo>
                <a:lnTo>
                  <a:pt x="174754" y="68328"/>
                </a:lnTo>
                <a:lnTo>
                  <a:pt x="165925" y="111594"/>
                </a:lnTo>
                <a:lnTo>
                  <a:pt x="174754" y="154861"/>
                </a:lnTo>
                <a:lnTo>
                  <a:pt x="194576" y="184154"/>
                </a:lnTo>
                <a:lnTo>
                  <a:pt x="214399" y="154861"/>
                </a:lnTo>
                <a:lnTo>
                  <a:pt x="223227" y="111594"/>
                </a:lnTo>
                <a:lnTo>
                  <a:pt x="214399" y="68328"/>
                </a:lnTo>
                <a:lnTo>
                  <a:pt x="194576" y="39035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6" name="object 56"/>
          <p:cNvSpPr/>
          <p:nvPr/>
        </p:nvSpPr>
        <p:spPr>
          <a:xfrm>
            <a:off x="3914651" y="6439026"/>
            <a:ext cx="401866" cy="23588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7" name="object 57"/>
          <p:cNvSpPr/>
          <p:nvPr/>
        </p:nvSpPr>
        <p:spPr>
          <a:xfrm>
            <a:off x="4672651" y="6560934"/>
            <a:ext cx="1406525" cy="0"/>
          </a:xfrm>
          <a:custGeom>
            <a:avLst/>
            <a:gdLst/>
            <a:ahLst/>
            <a:cxnLst/>
            <a:rect l="l" t="t" r="r" b="b"/>
            <a:pathLst>
              <a:path w="1406525" h="0">
                <a:moveTo>
                  <a:pt x="0" y="0"/>
                </a:moveTo>
                <a:lnTo>
                  <a:pt x="1406474" y="0"/>
                </a:lnTo>
              </a:path>
            </a:pathLst>
          </a:custGeom>
          <a:ln w="12700">
            <a:solidFill>
              <a:srgbClr val="231F20"/>
            </a:solidFill>
            <a:prstDash val="sysDash"/>
          </a:ln>
        </p:spPr>
        <p:txBody>
          <a:bodyPr wrap="square" lIns="0" tIns="0" rIns="0" bIns="0" rtlCol="0"/>
          <a:lstStyle/>
          <a:p/>
        </p:txBody>
      </p:sp>
      <p:sp>
        <p:nvSpPr>
          <p:cNvPr id="58" name="object 58"/>
          <p:cNvSpPr/>
          <p:nvPr/>
        </p:nvSpPr>
        <p:spPr>
          <a:xfrm>
            <a:off x="4314104" y="6560934"/>
            <a:ext cx="161290" cy="0"/>
          </a:xfrm>
          <a:custGeom>
            <a:avLst/>
            <a:gdLst/>
            <a:ahLst/>
            <a:cxnLst/>
            <a:rect l="l" t="t" r="r" b="b"/>
            <a:pathLst>
              <a:path w="161289" h="0">
                <a:moveTo>
                  <a:pt x="0" y="0"/>
                </a:moveTo>
                <a:lnTo>
                  <a:pt x="161010" y="0"/>
                </a:lnTo>
              </a:path>
            </a:pathLst>
          </a:custGeom>
          <a:ln w="12700">
            <a:solidFill>
              <a:srgbClr val="231F20"/>
            </a:solidFill>
            <a:prstDash val="sysDash"/>
          </a:ln>
        </p:spPr>
        <p:txBody>
          <a:bodyPr wrap="square" lIns="0" tIns="0" rIns="0" bIns="0" rtlCol="0"/>
          <a:lstStyle/>
          <a:p/>
        </p:txBody>
      </p:sp>
      <p:sp>
        <p:nvSpPr>
          <p:cNvPr id="59" name="object 59"/>
          <p:cNvSpPr/>
          <p:nvPr/>
        </p:nvSpPr>
        <p:spPr>
          <a:xfrm>
            <a:off x="4198547" y="6668566"/>
            <a:ext cx="0" cy="913765"/>
          </a:xfrm>
          <a:custGeom>
            <a:avLst/>
            <a:gdLst/>
            <a:ahLst/>
            <a:cxnLst/>
            <a:rect l="l" t="t" r="r" b="b"/>
            <a:pathLst>
              <a:path w="0" h="913765">
                <a:moveTo>
                  <a:pt x="0" y="913536"/>
                </a:moveTo>
                <a:lnTo>
                  <a:pt x="0" y="0"/>
                </a:lnTo>
              </a:path>
            </a:pathLst>
          </a:custGeom>
          <a:ln w="12700">
            <a:solidFill>
              <a:srgbClr val="231F20"/>
            </a:solidFill>
            <a:prstDash val="sysDash"/>
          </a:ln>
        </p:spPr>
        <p:txBody>
          <a:bodyPr wrap="square" lIns="0" tIns="0" rIns="0" bIns="0" rtlCol="0"/>
          <a:lstStyle/>
          <a:p/>
        </p:txBody>
      </p:sp>
      <p:sp>
        <p:nvSpPr>
          <p:cNvPr id="60" name="object 60"/>
          <p:cNvSpPr/>
          <p:nvPr/>
        </p:nvSpPr>
        <p:spPr>
          <a:xfrm>
            <a:off x="5434155" y="6759447"/>
            <a:ext cx="114935" cy="198120"/>
          </a:xfrm>
          <a:custGeom>
            <a:avLst/>
            <a:gdLst/>
            <a:ahLst/>
            <a:cxnLst/>
            <a:rect l="l" t="t" r="r" b="b"/>
            <a:pathLst>
              <a:path w="114935" h="198120">
                <a:moveTo>
                  <a:pt x="0" y="197510"/>
                </a:moveTo>
                <a:lnTo>
                  <a:pt x="114566" y="197510"/>
                </a:lnTo>
                <a:lnTo>
                  <a:pt x="114566" y="0"/>
                </a:lnTo>
                <a:lnTo>
                  <a:pt x="0" y="0"/>
                </a:lnTo>
                <a:lnTo>
                  <a:pt x="0" y="19751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1" name="object 61"/>
          <p:cNvSpPr/>
          <p:nvPr/>
        </p:nvSpPr>
        <p:spPr>
          <a:xfrm>
            <a:off x="5434155" y="6759447"/>
            <a:ext cx="114935" cy="198120"/>
          </a:xfrm>
          <a:custGeom>
            <a:avLst/>
            <a:gdLst/>
            <a:ahLst/>
            <a:cxnLst/>
            <a:rect l="l" t="t" r="r" b="b"/>
            <a:pathLst>
              <a:path w="114935" h="198120">
                <a:moveTo>
                  <a:pt x="0" y="197510"/>
                </a:moveTo>
                <a:lnTo>
                  <a:pt x="114566" y="197510"/>
                </a:lnTo>
                <a:lnTo>
                  <a:pt x="114566" y="0"/>
                </a:lnTo>
                <a:lnTo>
                  <a:pt x="0" y="0"/>
                </a:lnTo>
                <a:lnTo>
                  <a:pt x="0" y="197510"/>
                </a:lnTo>
                <a:close/>
              </a:path>
            </a:pathLst>
          </a:custGeom>
          <a:ln w="12700">
            <a:solidFill>
              <a:srgbClr val="231F20"/>
            </a:solidFill>
            <a:prstDash val="sysDash"/>
          </a:ln>
        </p:spPr>
        <p:txBody>
          <a:bodyPr wrap="square" lIns="0" tIns="0" rIns="0" bIns="0" rtlCol="0"/>
          <a:lstStyle/>
          <a:p/>
        </p:txBody>
      </p:sp>
      <p:sp>
        <p:nvSpPr>
          <p:cNvPr id="62" name="object 62"/>
          <p:cNvSpPr/>
          <p:nvPr/>
        </p:nvSpPr>
        <p:spPr>
          <a:xfrm>
            <a:off x="5336378" y="7086320"/>
            <a:ext cx="298450" cy="180340"/>
          </a:xfrm>
          <a:custGeom>
            <a:avLst/>
            <a:gdLst/>
            <a:ahLst/>
            <a:cxnLst/>
            <a:rect l="l" t="t" r="r" b="b"/>
            <a:pathLst>
              <a:path w="298450" h="180340">
                <a:moveTo>
                  <a:pt x="0" y="0"/>
                </a:moveTo>
                <a:lnTo>
                  <a:pt x="298284" y="0"/>
                </a:lnTo>
                <a:lnTo>
                  <a:pt x="298284" y="179743"/>
                </a:lnTo>
                <a:lnTo>
                  <a:pt x="0" y="179743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3" name="object 63"/>
          <p:cNvSpPr/>
          <p:nvPr/>
        </p:nvSpPr>
        <p:spPr>
          <a:xfrm>
            <a:off x="5336378" y="7086320"/>
            <a:ext cx="298450" cy="180340"/>
          </a:xfrm>
          <a:custGeom>
            <a:avLst/>
            <a:gdLst/>
            <a:ahLst/>
            <a:cxnLst/>
            <a:rect l="l" t="t" r="r" b="b"/>
            <a:pathLst>
              <a:path w="298450" h="180340">
                <a:moveTo>
                  <a:pt x="0" y="0"/>
                </a:moveTo>
                <a:lnTo>
                  <a:pt x="298284" y="0"/>
                </a:lnTo>
                <a:lnTo>
                  <a:pt x="298284" y="179743"/>
                </a:lnTo>
                <a:lnTo>
                  <a:pt x="0" y="179743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231F20"/>
            </a:solidFill>
            <a:prstDash val="sysDash"/>
          </a:ln>
        </p:spPr>
        <p:txBody>
          <a:bodyPr wrap="square" lIns="0" tIns="0" rIns="0" bIns="0" rtlCol="0"/>
          <a:lstStyle/>
          <a:p/>
        </p:txBody>
      </p:sp>
      <p:sp>
        <p:nvSpPr>
          <p:cNvPr id="64" name="object 64"/>
          <p:cNvSpPr/>
          <p:nvPr/>
        </p:nvSpPr>
        <p:spPr>
          <a:xfrm>
            <a:off x="6016895" y="6759447"/>
            <a:ext cx="114935" cy="198120"/>
          </a:xfrm>
          <a:custGeom>
            <a:avLst/>
            <a:gdLst/>
            <a:ahLst/>
            <a:cxnLst/>
            <a:rect l="l" t="t" r="r" b="b"/>
            <a:pathLst>
              <a:path w="114935" h="198120">
                <a:moveTo>
                  <a:pt x="0" y="197510"/>
                </a:moveTo>
                <a:lnTo>
                  <a:pt x="114579" y="197510"/>
                </a:lnTo>
                <a:lnTo>
                  <a:pt x="114579" y="0"/>
                </a:lnTo>
                <a:lnTo>
                  <a:pt x="0" y="0"/>
                </a:lnTo>
                <a:lnTo>
                  <a:pt x="0" y="197510"/>
                </a:lnTo>
                <a:close/>
              </a:path>
            </a:pathLst>
          </a:custGeom>
          <a:ln w="12699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5" name="object 65"/>
          <p:cNvSpPr/>
          <p:nvPr/>
        </p:nvSpPr>
        <p:spPr>
          <a:xfrm>
            <a:off x="5919118" y="7086320"/>
            <a:ext cx="298450" cy="180340"/>
          </a:xfrm>
          <a:custGeom>
            <a:avLst/>
            <a:gdLst/>
            <a:ahLst/>
            <a:cxnLst/>
            <a:rect l="l" t="t" r="r" b="b"/>
            <a:pathLst>
              <a:path w="298450" h="180340">
                <a:moveTo>
                  <a:pt x="0" y="0"/>
                </a:moveTo>
                <a:lnTo>
                  <a:pt x="298284" y="0"/>
                </a:lnTo>
                <a:lnTo>
                  <a:pt x="298284" y="179743"/>
                </a:lnTo>
                <a:lnTo>
                  <a:pt x="0" y="179743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6" name="object 66"/>
          <p:cNvSpPr/>
          <p:nvPr/>
        </p:nvSpPr>
        <p:spPr>
          <a:xfrm>
            <a:off x="4821787" y="6759447"/>
            <a:ext cx="114935" cy="198120"/>
          </a:xfrm>
          <a:custGeom>
            <a:avLst/>
            <a:gdLst/>
            <a:ahLst/>
            <a:cxnLst/>
            <a:rect l="l" t="t" r="r" b="b"/>
            <a:pathLst>
              <a:path w="114935" h="198120">
                <a:moveTo>
                  <a:pt x="0" y="197510"/>
                </a:moveTo>
                <a:lnTo>
                  <a:pt x="114579" y="197510"/>
                </a:lnTo>
                <a:lnTo>
                  <a:pt x="114579" y="0"/>
                </a:lnTo>
                <a:lnTo>
                  <a:pt x="0" y="0"/>
                </a:lnTo>
                <a:lnTo>
                  <a:pt x="0" y="197510"/>
                </a:lnTo>
                <a:close/>
              </a:path>
            </a:pathLst>
          </a:custGeom>
          <a:ln w="12700">
            <a:solidFill>
              <a:srgbClr val="231F20"/>
            </a:solidFill>
            <a:prstDash val="sysDash"/>
          </a:ln>
        </p:spPr>
        <p:txBody>
          <a:bodyPr wrap="square" lIns="0" tIns="0" rIns="0" bIns="0" rtlCol="0"/>
          <a:lstStyle/>
          <a:p/>
        </p:txBody>
      </p:sp>
      <p:sp>
        <p:nvSpPr>
          <p:cNvPr id="67" name="object 67"/>
          <p:cNvSpPr/>
          <p:nvPr/>
        </p:nvSpPr>
        <p:spPr>
          <a:xfrm>
            <a:off x="4723997" y="7086320"/>
            <a:ext cx="298450" cy="180340"/>
          </a:xfrm>
          <a:custGeom>
            <a:avLst/>
            <a:gdLst/>
            <a:ahLst/>
            <a:cxnLst/>
            <a:rect l="l" t="t" r="r" b="b"/>
            <a:pathLst>
              <a:path w="298450" h="180340">
                <a:moveTo>
                  <a:pt x="0" y="0"/>
                </a:moveTo>
                <a:lnTo>
                  <a:pt x="298284" y="0"/>
                </a:lnTo>
                <a:lnTo>
                  <a:pt x="298284" y="179743"/>
                </a:lnTo>
                <a:lnTo>
                  <a:pt x="0" y="179743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231F20"/>
            </a:solidFill>
            <a:prstDash val="sysDash"/>
          </a:ln>
        </p:spPr>
        <p:txBody>
          <a:bodyPr wrap="square" lIns="0" tIns="0" rIns="0" bIns="0" rtlCol="0"/>
          <a:lstStyle/>
          <a:p/>
        </p:txBody>
      </p:sp>
      <p:sp>
        <p:nvSpPr>
          <p:cNvPr id="68" name="object 68"/>
          <p:cNvSpPr/>
          <p:nvPr/>
        </p:nvSpPr>
        <p:spPr>
          <a:xfrm>
            <a:off x="4475115" y="6501663"/>
            <a:ext cx="198120" cy="114935"/>
          </a:xfrm>
          <a:custGeom>
            <a:avLst/>
            <a:gdLst/>
            <a:ahLst/>
            <a:cxnLst/>
            <a:rect l="l" t="t" r="r" b="b"/>
            <a:pathLst>
              <a:path w="198120" h="114934">
                <a:moveTo>
                  <a:pt x="0" y="114553"/>
                </a:moveTo>
                <a:lnTo>
                  <a:pt x="197535" y="114553"/>
                </a:lnTo>
                <a:lnTo>
                  <a:pt x="197535" y="0"/>
                </a:lnTo>
                <a:lnTo>
                  <a:pt x="0" y="0"/>
                </a:lnTo>
                <a:lnTo>
                  <a:pt x="0" y="114553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9" name="object 69"/>
          <p:cNvSpPr/>
          <p:nvPr/>
        </p:nvSpPr>
        <p:spPr>
          <a:xfrm>
            <a:off x="4475115" y="6501663"/>
            <a:ext cx="198120" cy="114935"/>
          </a:xfrm>
          <a:custGeom>
            <a:avLst/>
            <a:gdLst/>
            <a:ahLst/>
            <a:cxnLst/>
            <a:rect l="l" t="t" r="r" b="b"/>
            <a:pathLst>
              <a:path w="198120" h="114934">
                <a:moveTo>
                  <a:pt x="0" y="114553"/>
                </a:moveTo>
                <a:lnTo>
                  <a:pt x="197535" y="114553"/>
                </a:lnTo>
                <a:lnTo>
                  <a:pt x="197535" y="0"/>
                </a:lnTo>
                <a:lnTo>
                  <a:pt x="0" y="0"/>
                </a:lnTo>
                <a:lnTo>
                  <a:pt x="0" y="114553"/>
                </a:lnTo>
                <a:close/>
              </a:path>
            </a:pathLst>
          </a:custGeom>
          <a:ln w="12700">
            <a:solidFill>
              <a:srgbClr val="231F20"/>
            </a:solidFill>
            <a:prstDash val="sysDash"/>
          </a:ln>
        </p:spPr>
        <p:txBody>
          <a:bodyPr wrap="square" lIns="0" tIns="0" rIns="0" bIns="0" rtlCol="0"/>
          <a:lstStyle/>
          <a:p/>
        </p:txBody>
      </p:sp>
      <p:sp>
        <p:nvSpPr>
          <p:cNvPr id="70" name="object 70"/>
          <p:cNvSpPr/>
          <p:nvPr/>
        </p:nvSpPr>
        <p:spPr>
          <a:xfrm>
            <a:off x="4163559" y="6511125"/>
            <a:ext cx="153936" cy="96634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1" name="object 71"/>
          <p:cNvSpPr/>
          <p:nvPr/>
        </p:nvSpPr>
        <p:spPr>
          <a:xfrm>
            <a:off x="4856357" y="6541172"/>
            <a:ext cx="35560" cy="35560"/>
          </a:xfrm>
          <a:custGeom>
            <a:avLst/>
            <a:gdLst/>
            <a:ahLst/>
            <a:cxnLst/>
            <a:rect l="l" t="t" r="r" b="b"/>
            <a:pathLst>
              <a:path w="35560" h="35559">
                <a:moveTo>
                  <a:pt x="26670" y="0"/>
                </a:moveTo>
                <a:lnTo>
                  <a:pt x="8890" y="0"/>
                </a:lnTo>
                <a:lnTo>
                  <a:pt x="0" y="8877"/>
                </a:lnTo>
                <a:lnTo>
                  <a:pt x="0" y="26657"/>
                </a:lnTo>
                <a:lnTo>
                  <a:pt x="8890" y="35547"/>
                </a:lnTo>
                <a:lnTo>
                  <a:pt x="26670" y="35547"/>
                </a:lnTo>
                <a:lnTo>
                  <a:pt x="35547" y="26657"/>
                </a:lnTo>
                <a:lnTo>
                  <a:pt x="35547" y="8877"/>
                </a:lnTo>
                <a:lnTo>
                  <a:pt x="26670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2" name="object 72"/>
          <p:cNvSpPr/>
          <p:nvPr/>
        </p:nvSpPr>
        <p:spPr>
          <a:xfrm>
            <a:off x="4856357" y="6541172"/>
            <a:ext cx="35560" cy="35560"/>
          </a:xfrm>
          <a:custGeom>
            <a:avLst/>
            <a:gdLst/>
            <a:ahLst/>
            <a:cxnLst/>
            <a:rect l="l" t="t" r="r" b="b"/>
            <a:pathLst>
              <a:path w="35560" h="35559">
                <a:moveTo>
                  <a:pt x="0" y="17779"/>
                </a:moveTo>
                <a:lnTo>
                  <a:pt x="0" y="8877"/>
                </a:lnTo>
                <a:lnTo>
                  <a:pt x="8890" y="0"/>
                </a:lnTo>
                <a:lnTo>
                  <a:pt x="17780" y="0"/>
                </a:lnTo>
                <a:lnTo>
                  <a:pt x="26670" y="0"/>
                </a:lnTo>
                <a:lnTo>
                  <a:pt x="35547" y="8877"/>
                </a:lnTo>
                <a:lnTo>
                  <a:pt x="35547" y="17779"/>
                </a:lnTo>
                <a:lnTo>
                  <a:pt x="35547" y="26657"/>
                </a:lnTo>
                <a:lnTo>
                  <a:pt x="26670" y="35547"/>
                </a:lnTo>
                <a:lnTo>
                  <a:pt x="17780" y="35547"/>
                </a:lnTo>
                <a:lnTo>
                  <a:pt x="8890" y="35547"/>
                </a:lnTo>
                <a:lnTo>
                  <a:pt x="0" y="26657"/>
                </a:lnTo>
                <a:lnTo>
                  <a:pt x="0" y="17779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3" name="object 73"/>
          <p:cNvSpPr/>
          <p:nvPr/>
        </p:nvSpPr>
        <p:spPr>
          <a:xfrm>
            <a:off x="5468725" y="6541172"/>
            <a:ext cx="35560" cy="35560"/>
          </a:xfrm>
          <a:custGeom>
            <a:avLst/>
            <a:gdLst/>
            <a:ahLst/>
            <a:cxnLst/>
            <a:rect l="l" t="t" r="r" b="b"/>
            <a:pathLst>
              <a:path w="35560" h="35559">
                <a:moveTo>
                  <a:pt x="26682" y="0"/>
                </a:moveTo>
                <a:lnTo>
                  <a:pt x="8890" y="0"/>
                </a:lnTo>
                <a:lnTo>
                  <a:pt x="0" y="8877"/>
                </a:lnTo>
                <a:lnTo>
                  <a:pt x="0" y="26657"/>
                </a:lnTo>
                <a:lnTo>
                  <a:pt x="8890" y="35547"/>
                </a:lnTo>
                <a:lnTo>
                  <a:pt x="26682" y="35547"/>
                </a:lnTo>
                <a:lnTo>
                  <a:pt x="35547" y="26657"/>
                </a:lnTo>
                <a:lnTo>
                  <a:pt x="35547" y="8877"/>
                </a:lnTo>
                <a:lnTo>
                  <a:pt x="26682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4" name="object 74"/>
          <p:cNvSpPr/>
          <p:nvPr/>
        </p:nvSpPr>
        <p:spPr>
          <a:xfrm>
            <a:off x="5468725" y="6541172"/>
            <a:ext cx="35560" cy="35560"/>
          </a:xfrm>
          <a:custGeom>
            <a:avLst/>
            <a:gdLst/>
            <a:ahLst/>
            <a:cxnLst/>
            <a:rect l="l" t="t" r="r" b="b"/>
            <a:pathLst>
              <a:path w="35560" h="35559">
                <a:moveTo>
                  <a:pt x="0" y="17779"/>
                </a:moveTo>
                <a:lnTo>
                  <a:pt x="0" y="8877"/>
                </a:lnTo>
                <a:lnTo>
                  <a:pt x="8890" y="0"/>
                </a:lnTo>
                <a:lnTo>
                  <a:pt x="17780" y="0"/>
                </a:lnTo>
                <a:lnTo>
                  <a:pt x="26682" y="0"/>
                </a:lnTo>
                <a:lnTo>
                  <a:pt x="35547" y="8877"/>
                </a:lnTo>
                <a:lnTo>
                  <a:pt x="35547" y="17779"/>
                </a:lnTo>
                <a:lnTo>
                  <a:pt x="35547" y="26657"/>
                </a:lnTo>
                <a:lnTo>
                  <a:pt x="26682" y="35547"/>
                </a:lnTo>
                <a:lnTo>
                  <a:pt x="17780" y="35547"/>
                </a:lnTo>
                <a:lnTo>
                  <a:pt x="8890" y="35547"/>
                </a:lnTo>
                <a:lnTo>
                  <a:pt x="0" y="26657"/>
                </a:lnTo>
                <a:lnTo>
                  <a:pt x="0" y="17779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5" name="object 75"/>
          <p:cNvSpPr/>
          <p:nvPr/>
        </p:nvSpPr>
        <p:spPr>
          <a:xfrm>
            <a:off x="4856357" y="7410246"/>
            <a:ext cx="35560" cy="35560"/>
          </a:xfrm>
          <a:custGeom>
            <a:avLst/>
            <a:gdLst/>
            <a:ahLst/>
            <a:cxnLst/>
            <a:rect l="l" t="t" r="r" b="b"/>
            <a:pathLst>
              <a:path w="35560" h="35559">
                <a:moveTo>
                  <a:pt x="26670" y="0"/>
                </a:moveTo>
                <a:lnTo>
                  <a:pt x="8890" y="0"/>
                </a:lnTo>
                <a:lnTo>
                  <a:pt x="0" y="8902"/>
                </a:lnTo>
                <a:lnTo>
                  <a:pt x="0" y="26669"/>
                </a:lnTo>
                <a:lnTo>
                  <a:pt x="8890" y="35559"/>
                </a:lnTo>
                <a:lnTo>
                  <a:pt x="26670" y="35559"/>
                </a:lnTo>
                <a:lnTo>
                  <a:pt x="35547" y="26669"/>
                </a:lnTo>
                <a:lnTo>
                  <a:pt x="35547" y="8902"/>
                </a:lnTo>
                <a:lnTo>
                  <a:pt x="26670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6" name="object 76"/>
          <p:cNvSpPr/>
          <p:nvPr/>
        </p:nvSpPr>
        <p:spPr>
          <a:xfrm>
            <a:off x="4856357" y="7410246"/>
            <a:ext cx="35560" cy="35560"/>
          </a:xfrm>
          <a:custGeom>
            <a:avLst/>
            <a:gdLst/>
            <a:ahLst/>
            <a:cxnLst/>
            <a:rect l="l" t="t" r="r" b="b"/>
            <a:pathLst>
              <a:path w="35560" h="35559">
                <a:moveTo>
                  <a:pt x="0" y="17779"/>
                </a:moveTo>
                <a:lnTo>
                  <a:pt x="0" y="8902"/>
                </a:lnTo>
                <a:lnTo>
                  <a:pt x="8890" y="0"/>
                </a:lnTo>
                <a:lnTo>
                  <a:pt x="17780" y="0"/>
                </a:lnTo>
                <a:lnTo>
                  <a:pt x="26670" y="0"/>
                </a:lnTo>
                <a:lnTo>
                  <a:pt x="35547" y="8902"/>
                </a:lnTo>
                <a:lnTo>
                  <a:pt x="35547" y="17779"/>
                </a:lnTo>
                <a:lnTo>
                  <a:pt x="35547" y="26669"/>
                </a:lnTo>
                <a:lnTo>
                  <a:pt x="26670" y="35559"/>
                </a:lnTo>
                <a:lnTo>
                  <a:pt x="17780" y="35559"/>
                </a:lnTo>
                <a:lnTo>
                  <a:pt x="8890" y="35559"/>
                </a:lnTo>
                <a:lnTo>
                  <a:pt x="0" y="26669"/>
                </a:lnTo>
                <a:lnTo>
                  <a:pt x="0" y="17779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7" name="object 77"/>
          <p:cNvSpPr/>
          <p:nvPr/>
        </p:nvSpPr>
        <p:spPr>
          <a:xfrm>
            <a:off x="5169462" y="7410246"/>
            <a:ext cx="35560" cy="35560"/>
          </a:xfrm>
          <a:custGeom>
            <a:avLst/>
            <a:gdLst/>
            <a:ahLst/>
            <a:cxnLst/>
            <a:rect l="l" t="t" r="r" b="b"/>
            <a:pathLst>
              <a:path w="35560" h="35559">
                <a:moveTo>
                  <a:pt x="26670" y="0"/>
                </a:moveTo>
                <a:lnTo>
                  <a:pt x="8877" y="0"/>
                </a:lnTo>
                <a:lnTo>
                  <a:pt x="0" y="8902"/>
                </a:lnTo>
                <a:lnTo>
                  <a:pt x="0" y="26669"/>
                </a:lnTo>
                <a:lnTo>
                  <a:pt x="8877" y="35559"/>
                </a:lnTo>
                <a:lnTo>
                  <a:pt x="26670" y="35559"/>
                </a:lnTo>
                <a:lnTo>
                  <a:pt x="35547" y="26669"/>
                </a:lnTo>
                <a:lnTo>
                  <a:pt x="35547" y="8902"/>
                </a:lnTo>
                <a:lnTo>
                  <a:pt x="26670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8" name="object 78"/>
          <p:cNvSpPr/>
          <p:nvPr/>
        </p:nvSpPr>
        <p:spPr>
          <a:xfrm>
            <a:off x="5169462" y="7410246"/>
            <a:ext cx="35560" cy="35560"/>
          </a:xfrm>
          <a:custGeom>
            <a:avLst/>
            <a:gdLst/>
            <a:ahLst/>
            <a:cxnLst/>
            <a:rect l="l" t="t" r="r" b="b"/>
            <a:pathLst>
              <a:path w="35560" h="35559">
                <a:moveTo>
                  <a:pt x="0" y="17779"/>
                </a:moveTo>
                <a:lnTo>
                  <a:pt x="0" y="8902"/>
                </a:lnTo>
                <a:lnTo>
                  <a:pt x="8877" y="0"/>
                </a:lnTo>
                <a:lnTo>
                  <a:pt x="17767" y="0"/>
                </a:lnTo>
                <a:lnTo>
                  <a:pt x="26670" y="0"/>
                </a:lnTo>
                <a:lnTo>
                  <a:pt x="35547" y="8902"/>
                </a:lnTo>
                <a:lnTo>
                  <a:pt x="35547" y="17779"/>
                </a:lnTo>
                <a:lnTo>
                  <a:pt x="35547" y="26669"/>
                </a:lnTo>
                <a:lnTo>
                  <a:pt x="26670" y="35559"/>
                </a:lnTo>
                <a:lnTo>
                  <a:pt x="17767" y="35559"/>
                </a:lnTo>
                <a:lnTo>
                  <a:pt x="8877" y="35559"/>
                </a:lnTo>
                <a:lnTo>
                  <a:pt x="0" y="26669"/>
                </a:lnTo>
                <a:lnTo>
                  <a:pt x="0" y="17779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9" name="object 79"/>
          <p:cNvSpPr/>
          <p:nvPr/>
        </p:nvSpPr>
        <p:spPr>
          <a:xfrm>
            <a:off x="4179789" y="7410246"/>
            <a:ext cx="35560" cy="35560"/>
          </a:xfrm>
          <a:custGeom>
            <a:avLst/>
            <a:gdLst/>
            <a:ahLst/>
            <a:cxnLst/>
            <a:rect l="l" t="t" r="r" b="b"/>
            <a:pathLst>
              <a:path w="35560" h="35559">
                <a:moveTo>
                  <a:pt x="26670" y="0"/>
                </a:moveTo>
                <a:lnTo>
                  <a:pt x="8890" y="0"/>
                </a:lnTo>
                <a:lnTo>
                  <a:pt x="0" y="8902"/>
                </a:lnTo>
                <a:lnTo>
                  <a:pt x="0" y="26669"/>
                </a:lnTo>
                <a:lnTo>
                  <a:pt x="8890" y="35559"/>
                </a:lnTo>
                <a:lnTo>
                  <a:pt x="26670" y="35559"/>
                </a:lnTo>
                <a:lnTo>
                  <a:pt x="35547" y="26669"/>
                </a:lnTo>
                <a:lnTo>
                  <a:pt x="35547" y="8902"/>
                </a:lnTo>
                <a:lnTo>
                  <a:pt x="26670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0" name="object 80"/>
          <p:cNvSpPr/>
          <p:nvPr/>
        </p:nvSpPr>
        <p:spPr>
          <a:xfrm>
            <a:off x="4179789" y="7410246"/>
            <a:ext cx="35560" cy="35560"/>
          </a:xfrm>
          <a:custGeom>
            <a:avLst/>
            <a:gdLst/>
            <a:ahLst/>
            <a:cxnLst/>
            <a:rect l="l" t="t" r="r" b="b"/>
            <a:pathLst>
              <a:path w="35560" h="35559">
                <a:moveTo>
                  <a:pt x="0" y="17779"/>
                </a:moveTo>
                <a:lnTo>
                  <a:pt x="0" y="8902"/>
                </a:lnTo>
                <a:lnTo>
                  <a:pt x="8890" y="0"/>
                </a:lnTo>
                <a:lnTo>
                  <a:pt x="17767" y="0"/>
                </a:lnTo>
                <a:lnTo>
                  <a:pt x="26670" y="0"/>
                </a:lnTo>
                <a:lnTo>
                  <a:pt x="35547" y="8902"/>
                </a:lnTo>
                <a:lnTo>
                  <a:pt x="35547" y="17779"/>
                </a:lnTo>
                <a:lnTo>
                  <a:pt x="35547" y="26669"/>
                </a:lnTo>
                <a:lnTo>
                  <a:pt x="26670" y="35559"/>
                </a:lnTo>
                <a:lnTo>
                  <a:pt x="17767" y="35559"/>
                </a:lnTo>
                <a:lnTo>
                  <a:pt x="8890" y="35559"/>
                </a:lnTo>
                <a:lnTo>
                  <a:pt x="0" y="26669"/>
                </a:lnTo>
                <a:lnTo>
                  <a:pt x="0" y="17779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1" name="object 81"/>
          <p:cNvSpPr/>
          <p:nvPr/>
        </p:nvSpPr>
        <p:spPr>
          <a:xfrm>
            <a:off x="5989425" y="6840486"/>
            <a:ext cx="267309" cy="211086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2" name="object 82"/>
          <p:cNvSpPr/>
          <p:nvPr/>
        </p:nvSpPr>
        <p:spPr>
          <a:xfrm>
            <a:off x="4128926" y="7582103"/>
            <a:ext cx="139700" cy="0"/>
          </a:xfrm>
          <a:custGeom>
            <a:avLst/>
            <a:gdLst/>
            <a:ahLst/>
            <a:cxnLst/>
            <a:rect l="l" t="t" r="r" b="b"/>
            <a:pathLst>
              <a:path w="139700" h="0">
                <a:moveTo>
                  <a:pt x="0" y="0"/>
                </a:moveTo>
                <a:lnTo>
                  <a:pt x="139255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3" name="object 83"/>
          <p:cNvSpPr/>
          <p:nvPr/>
        </p:nvSpPr>
        <p:spPr>
          <a:xfrm>
            <a:off x="5120567" y="7582103"/>
            <a:ext cx="139700" cy="0"/>
          </a:xfrm>
          <a:custGeom>
            <a:avLst/>
            <a:gdLst/>
            <a:ahLst/>
            <a:cxnLst/>
            <a:rect l="l" t="t" r="r" b="b"/>
            <a:pathLst>
              <a:path w="139700" h="0">
                <a:moveTo>
                  <a:pt x="0" y="0"/>
                </a:moveTo>
                <a:lnTo>
                  <a:pt x="139268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4" name="object 84"/>
          <p:cNvSpPr txBox="1"/>
          <p:nvPr/>
        </p:nvSpPr>
        <p:spPr>
          <a:xfrm>
            <a:off x="3191386" y="7785988"/>
            <a:ext cx="3735704" cy="21869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 spc="-10" b="1" i="1">
                <a:solidFill>
                  <a:srgbClr val="009D57"/>
                </a:solidFill>
                <a:latin typeface="Arial"/>
                <a:cs typeface="Arial"/>
              </a:rPr>
              <a:t>Fig. </a:t>
            </a:r>
            <a:r>
              <a:rPr dirty="0" sz="700" spc="-15" b="1" i="1">
                <a:solidFill>
                  <a:srgbClr val="009D57"/>
                </a:solidFill>
                <a:latin typeface="Arial"/>
                <a:cs typeface="Arial"/>
              </a:rPr>
              <a:t>F33: </a:t>
            </a:r>
            <a:r>
              <a:rPr dirty="0" sz="700" spc="-10" i="1">
                <a:solidFill>
                  <a:srgbClr val="231F20"/>
                </a:solidFill>
                <a:latin typeface="Arial"/>
                <a:cs typeface="Arial"/>
              </a:rPr>
              <a:t>Partes </a:t>
            </a:r>
            <a:r>
              <a:rPr dirty="0" sz="700" spc="5" i="1">
                <a:solidFill>
                  <a:srgbClr val="231F20"/>
                </a:solidFill>
                <a:latin typeface="Arial"/>
                <a:cs typeface="Arial"/>
              </a:rPr>
              <a:t>conductoras </a:t>
            </a:r>
            <a:r>
              <a:rPr dirty="0" sz="700" spc="-5" i="1">
                <a:solidFill>
                  <a:srgbClr val="231F20"/>
                </a:solidFill>
                <a:latin typeface="Arial"/>
                <a:cs typeface="Arial"/>
              </a:rPr>
              <a:t>expuestas sin </a:t>
            </a:r>
            <a:r>
              <a:rPr dirty="0" sz="700" spc="5" i="1">
                <a:solidFill>
                  <a:srgbClr val="231F20"/>
                </a:solidFill>
                <a:latin typeface="Arial"/>
                <a:cs typeface="Arial"/>
              </a:rPr>
              <a:t>conectar </a:t>
            </a:r>
            <a:r>
              <a:rPr dirty="0" sz="700" spc="-30" i="1">
                <a:solidFill>
                  <a:srgbClr val="231F20"/>
                </a:solidFill>
                <a:latin typeface="Arial"/>
                <a:cs typeface="Arial"/>
              </a:rPr>
              <a:t>a </a:t>
            </a:r>
            <a:r>
              <a:rPr dirty="0" sz="700" spc="-5" i="1">
                <a:solidFill>
                  <a:srgbClr val="231F20"/>
                </a:solidFill>
                <a:latin typeface="Arial"/>
                <a:cs typeface="Arial"/>
              </a:rPr>
              <a:t>tierra</a:t>
            </a:r>
            <a:r>
              <a:rPr dirty="0" sz="700" spc="60" i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 spc="-30" i="1">
                <a:solidFill>
                  <a:srgbClr val="231F20"/>
                </a:solidFill>
                <a:latin typeface="Arial"/>
                <a:cs typeface="Arial"/>
              </a:rPr>
              <a:t>(A).</a:t>
            </a:r>
            <a:endParaRPr sz="7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0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200" spc="-5" b="1">
                <a:solidFill>
                  <a:srgbClr val="231F20"/>
                </a:solidFill>
                <a:latin typeface="Arial"/>
                <a:cs typeface="Arial"/>
              </a:rPr>
              <a:t>5.2 </a:t>
            </a:r>
            <a:r>
              <a:rPr dirty="0" sz="1200" spc="-10" b="1">
                <a:solidFill>
                  <a:srgbClr val="231F20"/>
                </a:solidFill>
                <a:latin typeface="Arial"/>
                <a:cs typeface="Arial"/>
              </a:rPr>
              <a:t>Tipos </a:t>
            </a:r>
            <a:r>
              <a:rPr dirty="0" sz="1200" spc="10" b="1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1200" spc="15" b="1">
                <a:solidFill>
                  <a:srgbClr val="231F20"/>
                </a:solidFill>
                <a:latin typeface="Arial"/>
                <a:cs typeface="Arial"/>
              </a:rPr>
              <a:t>DDR</a:t>
            </a:r>
            <a:endParaRPr sz="1200">
              <a:latin typeface="Arial"/>
              <a:cs typeface="Arial"/>
            </a:endParaRPr>
          </a:p>
          <a:p>
            <a:pPr marL="12700" marR="5080" indent="635">
              <a:lnSpc>
                <a:spcPct val="100000"/>
              </a:lnSpc>
              <a:spcBef>
                <a:spcPts val="635"/>
              </a:spcBef>
            </a:pP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Los dispositivos 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corriente residual (DDR) se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incorporan normalmente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asocian 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los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siguientes componentes:</a:t>
            </a:r>
            <a:endParaRPr sz="800">
              <a:latin typeface="Arial"/>
              <a:cs typeface="Arial"/>
            </a:endParaRPr>
          </a:p>
          <a:p>
            <a:pPr marL="12700" marR="56515" indent="635">
              <a:lnSpc>
                <a:spcPct val="100000"/>
              </a:lnSpc>
              <a:spcBef>
                <a:spcPts val="290"/>
              </a:spcBef>
            </a:pPr>
            <a:r>
              <a:rPr dirty="0" sz="800" spc="110">
                <a:solidFill>
                  <a:srgbClr val="009D57"/>
                </a:solidFill>
                <a:latin typeface="Times New Roman"/>
                <a:cs typeface="Times New Roman"/>
              </a:rPr>
              <a:t>c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Interruptores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automáticos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moldeados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tipo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industrial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(MCCB)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según la norma 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IEC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60947-2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y sus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anexos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B y M.</a:t>
            </a:r>
            <a:endParaRPr sz="800">
              <a:latin typeface="Arial"/>
              <a:cs typeface="Arial"/>
            </a:endParaRPr>
          </a:p>
          <a:p>
            <a:pPr marL="12700" marR="208915" indent="635">
              <a:lnSpc>
                <a:spcPct val="100000"/>
              </a:lnSpc>
              <a:spcBef>
                <a:spcPts val="290"/>
              </a:spcBef>
            </a:pPr>
            <a:r>
              <a:rPr dirty="0" sz="800" spc="110">
                <a:solidFill>
                  <a:srgbClr val="009D57"/>
                </a:solidFill>
                <a:latin typeface="Times New Roman"/>
                <a:cs typeface="Times New Roman"/>
              </a:rPr>
              <a:t>c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Interruptores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automáticos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miniatura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tipo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industrial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(MCB)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según la norma 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IEC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60947-2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y sus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anexos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B y M.</a:t>
            </a:r>
            <a:endParaRPr sz="800">
              <a:latin typeface="Arial"/>
              <a:cs typeface="Arial"/>
            </a:endParaRPr>
          </a:p>
          <a:p>
            <a:pPr marL="13335" marR="271145" indent="635">
              <a:lnSpc>
                <a:spcPct val="100000"/>
              </a:lnSpc>
              <a:spcBef>
                <a:spcPts val="290"/>
              </a:spcBef>
            </a:pPr>
            <a:r>
              <a:rPr dirty="0" sz="800" spc="110">
                <a:solidFill>
                  <a:srgbClr val="009D57"/>
                </a:solidFill>
                <a:latin typeface="Times New Roman"/>
                <a:cs typeface="Times New Roman"/>
              </a:rPr>
              <a:t>c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Interruptores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automáticos domésticos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y similares (MCB)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según las normas 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IEC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60898,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IEC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61008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e IEC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61009.</a:t>
            </a:r>
            <a:endParaRPr sz="800">
              <a:latin typeface="Arial"/>
              <a:cs typeface="Arial"/>
            </a:endParaRPr>
          </a:p>
          <a:p>
            <a:pPr marL="13970">
              <a:lnSpc>
                <a:spcPct val="100000"/>
              </a:lnSpc>
              <a:spcBef>
                <a:spcPts val="290"/>
              </a:spcBef>
            </a:pPr>
            <a:r>
              <a:rPr dirty="0" sz="800" spc="110">
                <a:solidFill>
                  <a:srgbClr val="009D57"/>
                </a:solidFill>
                <a:latin typeface="Times New Roman"/>
                <a:cs typeface="Times New Roman"/>
              </a:rPr>
              <a:t>c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Interruptor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carga residual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según las normas nacionales</a:t>
            </a:r>
            <a:r>
              <a:rPr dirty="0" sz="800" spc="-114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particulares.</a:t>
            </a:r>
            <a:endParaRPr sz="800">
              <a:latin typeface="Arial"/>
              <a:cs typeface="Arial"/>
            </a:endParaRPr>
          </a:p>
          <a:p>
            <a:pPr marL="13335" marR="27940" indent="635">
              <a:lnSpc>
                <a:spcPct val="100000"/>
              </a:lnSpc>
              <a:spcBef>
                <a:spcPts val="290"/>
              </a:spcBef>
            </a:pPr>
            <a:r>
              <a:rPr dirty="0" sz="800" spc="110">
                <a:solidFill>
                  <a:srgbClr val="009D57"/>
                </a:solidFill>
                <a:latin typeface="Times New Roman"/>
                <a:cs typeface="Times New Roman"/>
              </a:rPr>
              <a:t>c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Relés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 transformadores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corriente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toroidal separado (tipo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anillo),</a:t>
            </a:r>
            <a:r>
              <a:rPr dirty="0" sz="800" spc="-14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según  la norma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IEC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60947-2, anexo</a:t>
            </a:r>
            <a:r>
              <a:rPr dirty="0" sz="800" spc="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M.</a:t>
            </a:r>
            <a:endParaRPr sz="800">
              <a:latin typeface="Arial"/>
              <a:cs typeface="Arial"/>
            </a:endParaRPr>
          </a:p>
        </p:txBody>
      </p:sp>
      <p:sp>
        <p:nvSpPr>
          <p:cNvPr id="85" name="object 85"/>
          <p:cNvSpPr txBox="1"/>
          <p:nvPr/>
        </p:nvSpPr>
        <p:spPr>
          <a:xfrm>
            <a:off x="528196" y="10456164"/>
            <a:ext cx="1558925" cy="1168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">
                <a:solidFill>
                  <a:srgbClr val="231F20"/>
                </a:solidFill>
                <a:latin typeface="Arial"/>
                <a:cs typeface="Arial"/>
              </a:rPr>
              <a:t>Guía </a:t>
            </a:r>
            <a:r>
              <a:rPr dirty="0" sz="600" spc="-5">
                <a:solidFill>
                  <a:srgbClr val="231F20"/>
                </a:solidFill>
                <a:latin typeface="Arial"/>
                <a:cs typeface="Arial"/>
              </a:rPr>
              <a:t>de diseño de instalaciones eléctricas</a:t>
            </a:r>
            <a:r>
              <a:rPr dirty="0" sz="600" spc="-4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600" spc="-5">
                <a:solidFill>
                  <a:srgbClr val="231F20"/>
                </a:solidFill>
                <a:latin typeface="Arial"/>
                <a:cs typeface="Arial"/>
              </a:rPr>
              <a:t>08</a:t>
            </a:r>
            <a:endParaRPr sz="600">
              <a:latin typeface="Arial"/>
              <a:cs typeface="Arial"/>
            </a:endParaRPr>
          </a:p>
        </p:txBody>
      </p:sp>
      <p:sp>
        <p:nvSpPr>
          <p:cNvPr id="86" name="object 86"/>
          <p:cNvSpPr txBox="1"/>
          <p:nvPr/>
        </p:nvSpPr>
        <p:spPr>
          <a:xfrm>
            <a:off x="6394072" y="10456164"/>
            <a:ext cx="640080" cy="1168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">
                <a:solidFill>
                  <a:srgbClr val="231F20"/>
                </a:solidFill>
                <a:latin typeface="Arial"/>
                <a:cs typeface="Arial"/>
              </a:rPr>
              <a:t>Schneider</a:t>
            </a:r>
            <a:r>
              <a:rPr dirty="0" sz="600" spc="-6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600">
                <a:solidFill>
                  <a:srgbClr val="231F20"/>
                </a:solidFill>
                <a:latin typeface="Arial"/>
                <a:cs typeface="Arial"/>
              </a:rPr>
              <a:t>Electric</a:t>
            </a:r>
            <a:endParaRPr sz="600">
              <a:latin typeface="Arial"/>
              <a:cs typeface="Arial"/>
            </a:endParaRPr>
          </a:p>
        </p:txBody>
      </p:sp>
      <p:sp>
        <p:nvSpPr>
          <p:cNvPr id="87" name="object 87"/>
          <p:cNvSpPr/>
          <p:nvPr/>
        </p:nvSpPr>
        <p:spPr>
          <a:xfrm>
            <a:off x="3641067" y="10508992"/>
            <a:ext cx="113884" cy="118075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8" name="object 88"/>
          <p:cNvSpPr/>
          <p:nvPr/>
        </p:nvSpPr>
        <p:spPr>
          <a:xfrm>
            <a:off x="3554924" y="10441380"/>
            <a:ext cx="450037" cy="182499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9" name="object 89"/>
          <p:cNvSpPr/>
          <p:nvPr/>
        </p:nvSpPr>
        <p:spPr>
          <a:xfrm>
            <a:off x="3632546" y="10532262"/>
            <a:ext cx="108064" cy="95602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0" name="object 90"/>
          <p:cNvSpPr/>
          <p:nvPr/>
        </p:nvSpPr>
        <p:spPr>
          <a:xfrm>
            <a:off x="3649733" y="10532261"/>
            <a:ext cx="88895" cy="71589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325745" y="0"/>
            <a:ext cx="230504" cy="2926080"/>
          </a:xfrm>
          <a:custGeom>
            <a:avLst/>
            <a:gdLst/>
            <a:ahLst/>
            <a:cxnLst/>
            <a:rect l="l" t="t" r="r" b="b"/>
            <a:pathLst>
              <a:path w="230504" h="2926080">
                <a:moveTo>
                  <a:pt x="0" y="2925825"/>
                </a:moveTo>
                <a:lnTo>
                  <a:pt x="230250" y="2925825"/>
                </a:lnTo>
                <a:lnTo>
                  <a:pt x="230250" y="0"/>
                </a:lnTo>
                <a:lnTo>
                  <a:pt x="0" y="0"/>
                </a:lnTo>
                <a:lnTo>
                  <a:pt x="0" y="2925825"/>
                </a:lnTo>
                <a:close/>
              </a:path>
            </a:pathLst>
          </a:custGeom>
          <a:solidFill>
            <a:srgbClr val="009D5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7325745" y="3322065"/>
            <a:ext cx="230504" cy="7371080"/>
          </a:xfrm>
          <a:custGeom>
            <a:avLst/>
            <a:gdLst/>
            <a:ahLst/>
            <a:cxnLst/>
            <a:rect l="l" t="t" r="r" b="b"/>
            <a:pathLst>
              <a:path w="230504" h="7371080">
                <a:moveTo>
                  <a:pt x="0" y="7370829"/>
                </a:moveTo>
                <a:lnTo>
                  <a:pt x="230250" y="7370829"/>
                </a:lnTo>
                <a:lnTo>
                  <a:pt x="230250" y="0"/>
                </a:lnTo>
                <a:lnTo>
                  <a:pt x="0" y="0"/>
                </a:lnTo>
                <a:lnTo>
                  <a:pt x="0" y="7370829"/>
                </a:lnTo>
                <a:close/>
              </a:path>
            </a:pathLst>
          </a:custGeom>
          <a:solidFill>
            <a:srgbClr val="009D5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0" y="1338389"/>
            <a:ext cx="7019925" cy="0"/>
          </a:xfrm>
          <a:custGeom>
            <a:avLst/>
            <a:gdLst/>
            <a:ahLst/>
            <a:cxnLst/>
            <a:rect l="l" t="t" r="r" b="b"/>
            <a:pathLst>
              <a:path w="7019925" h="0">
                <a:moveTo>
                  <a:pt x="0" y="0"/>
                </a:moveTo>
                <a:lnTo>
                  <a:pt x="7019674" y="0"/>
                </a:lnTo>
              </a:path>
            </a:pathLst>
          </a:custGeom>
          <a:ln w="10286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0" y="10409999"/>
            <a:ext cx="7020559" cy="0"/>
          </a:xfrm>
          <a:custGeom>
            <a:avLst/>
            <a:gdLst/>
            <a:ahLst/>
            <a:cxnLst/>
            <a:rect l="l" t="t" r="r" b="b"/>
            <a:pathLst>
              <a:path w="7020559" h="0">
                <a:moveTo>
                  <a:pt x="0" y="0"/>
                </a:moveTo>
                <a:lnTo>
                  <a:pt x="7020436" y="0"/>
                </a:lnTo>
              </a:path>
            </a:pathLst>
          </a:custGeom>
          <a:ln w="10287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3203959" y="4581842"/>
            <a:ext cx="3816985" cy="0"/>
          </a:xfrm>
          <a:custGeom>
            <a:avLst/>
            <a:gdLst/>
            <a:ahLst/>
            <a:cxnLst/>
            <a:rect l="l" t="t" r="r" b="b"/>
            <a:pathLst>
              <a:path w="3816984" h="0">
                <a:moveTo>
                  <a:pt x="0" y="0"/>
                </a:moveTo>
                <a:lnTo>
                  <a:pt x="3816477" y="0"/>
                </a:lnTo>
              </a:path>
            </a:pathLst>
          </a:custGeom>
          <a:ln w="25526">
            <a:solidFill>
              <a:srgbClr val="009D5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3203959" y="8482520"/>
            <a:ext cx="3816985" cy="0"/>
          </a:xfrm>
          <a:custGeom>
            <a:avLst/>
            <a:gdLst/>
            <a:ahLst/>
            <a:cxnLst/>
            <a:rect l="l" t="t" r="r" b="b"/>
            <a:pathLst>
              <a:path w="3816984" h="0">
                <a:moveTo>
                  <a:pt x="0" y="0"/>
                </a:moveTo>
                <a:lnTo>
                  <a:pt x="3816477" y="0"/>
                </a:lnTo>
              </a:path>
            </a:pathLst>
          </a:custGeom>
          <a:ln w="25526">
            <a:solidFill>
              <a:srgbClr val="009D5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3203959" y="2321369"/>
            <a:ext cx="3816985" cy="0"/>
          </a:xfrm>
          <a:custGeom>
            <a:avLst/>
            <a:gdLst/>
            <a:ahLst/>
            <a:cxnLst/>
            <a:rect l="l" t="t" r="r" b="b"/>
            <a:pathLst>
              <a:path w="3816984" h="0">
                <a:moveTo>
                  <a:pt x="0" y="0"/>
                </a:moveTo>
                <a:lnTo>
                  <a:pt x="3816477" y="0"/>
                </a:lnTo>
              </a:path>
            </a:pathLst>
          </a:custGeom>
          <a:ln w="25526">
            <a:solidFill>
              <a:srgbClr val="009D5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3203959" y="5775515"/>
            <a:ext cx="3816985" cy="0"/>
          </a:xfrm>
          <a:custGeom>
            <a:avLst/>
            <a:gdLst/>
            <a:ahLst/>
            <a:cxnLst/>
            <a:rect l="l" t="t" r="r" b="b"/>
            <a:pathLst>
              <a:path w="3816984" h="0">
                <a:moveTo>
                  <a:pt x="0" y="0"/>
                </a:moveTo>
                <a:lnTo>
                  <a:pt x="3816477" y="0"/>
                </a:lnTo>
              </a:path>
            </a:pathLst>
          </a:custGeom>
          <a:ln w="25526">
            <a:solidFill>
              <a:srgbClr val="009D5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 txBox="1"/>
          <p:nvPr/>
        </p:nvSpPr>
        <p:spPr>
          <a:xfrm>
            <a:off x="528069" y="237870"/>
            <a:ext cx="2091055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-15" b="1">
                <a:solidFill>
                  <a:srgbClr val="009D57"/>
                </a:solidFill>
                <a:latin typeface="Arial"/>
                <a:cs typeface="Arial"/>
              </a:rPr>
              <a:t>F </a:t>
            </a:r>
            <a:r>
              <a:rPr dirty="0" sz="800" spc="55" b="1">
                <a:solidFill>
                  <a:srgbClr val="009D57"/>
                </a:solidFill>
                <a:latin typeface="Arial"/>
                <a:cs typeface="Arial"/>
              </a:rPr>
              <a:t>- </a:t>
            </a:r>
            <a:r>
              <a:rPr dirty="0" sz="800" b="1">
                <a:solidFill>
                  <a:srgbClr val="009D57"/>
                </a:solidFill>
                <a:latin typeface="Arial"/>
                <a:cs typeface="Arial"/>
              </a:rPr>
              <a:t>Protección contra descargas</a:t>
            </a:r>
            <a:r>
              <a:rPr dirty="0" sz="800" spc="-40" b="1">
                <a:solidFill>
                  <a:srgbClr val="009D57"/>
                </a:solidFill>
                <a:latin typeface="Arial"/>
                <a:cs typeface="Arial"/>
              </a:rPr>
              <a:t> </a:t>
            </a:r>
            <a:r>
              <a:rPr dirty="0" sz="800" b="1">
                <a:solidFill>
                  <a:srgbClr val="009D57"/>
                </a:solidFill>
                <a:latin typeface="Arial"/>
                <a:cs typeface="Arial"/>
              </a:rPr>
              <a:t>eléctricas</a:t>
            </a:r>
            <a:endParaRPr sz="8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191259" y="212597"/>
            <a:ext cx="361442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5" b="1">
                <a:solidFill>
                  <a:srgbClr val="BCBEC0"/>
                </a:solidFill>
                <a:latin typeface="Arial"/>
                <a:cs typeface="Arial"/>
              </a:rPr>
              <a:t>5 </a:t>
            </a:r>
            <a:r>
              <a:rPr dirty="0" sz="1800" spc="-45" b="1">
                <a:solidFill>
                  <a:srgbClr val="BCBEC0"/>
                </a:solidFill>
                <a:latin typeface="Arial"/>
                <a:cs typeface="Arial"/>
              </a:rPr>
              <a:t>Implementación </a:t>
            </a:r>
            <a:r>
              <a:rPr dirty="0" sz="1800" spc="-40" b="1">
                <a:solidFill>
                  <a:srgbClr val="BCBEC0"/>
                </a:solidFill>
                <a:latin typeface="Arial"/>
                <a:cs typeface="Arial"/>
              </a:rPr>
              <a:t>del esquema</a:t>
            </a:r>
            <a:r>
              <a:rPr dirty="0" sz="1800" spc="50" b="1">
                <a:solidFill>
                  <a:srgbClr val="BCBEC0"/>
                </a:solidFill>
                <a:latin typeface="Arial"/>
                <a:cs typeface="Arial"/>
              </a:rPr>
              <a:t> </a:t>
            </a:r>
            <a:r>
              <a:rPr dirty="0" sz="1800" spc="-55" b="1">
                <a:solidFill>
                  <a:srgbClr val="BCBEC0"/>
                </a:solidFill>
                <a:latin typeface="Arial"/>
                <a:cs typeface="Arial"/>
              </a:rPr>
              <a:t>TT</a:t>
            </a:r>
            <a:endParaRPr sz="18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191996" y="1408302"/>
            <a:ext cx="3747135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Los DDR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utilizan obligatoriamente en el origen de las instalaciones 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conexión  a tierra TT,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en las que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su capacidad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para diferenciar otros DDR permite el disparo 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selectivo, con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lo que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garantiza la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continuidad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servicio</a:t>
            </a:r>
            <a:r>
              <a:rPr dirty="0" sz="800" spc="-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necesaria.</a:t>
            </a:r>
            <a:endParaRPr sz="8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191259" y="1901063"/>
            <a:ext cx="3599179" cy="311150"/>
          </a:xfrm>
          <a:prstGeom prst="rect">
            <a:avLst/>
          </a:prstGeom>
        </p:spPr>
        <p:txBody>
          <a:bodyPr wrap="square" lIns="0" tIns="33020" rIns="0" bIns="0" rtlCol="0" vert="horz">
            <a:spAutoFit/>
          </a:bodyPr>
          <a:lstStyle/>
          <a:p>
            <a:pPr marL="12700" marR="5080" indent="-635">
              <a:lnSpc>
                <a:spcPts val="1050"/>
              </a:lnSpc>
              <a:spcBef>
                <a:spcPts val="260"/>
              </a:spcBef>
            </a:pPr>
            <a:r>
              <a:rPr dirty="0" sz="1000" b="1">
                <a:solidFill>
                  <a:srgbClr val="231F20"/>
                </a:solidFill>
                <a:latin typeface="Arial"/>
                <a:cs typeface="Arial"/>
              </a:rPr>
              <a:t>Interruptores automáticos </a:t>
            </a:r>
            <a:r>
              <a:rPr dirty="0" sz="1000" spc="5" b="1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1000" spc="-5" b="1">
                <a:solidFill>
                  <a:srgbClr val="231F20"/>
                </a:solidFill>
                <a:latin typeface="Arial"/>
                <a:cs typeface="Arial"/>
              </a:rPr>
              <a:t>tipo </a:t>
            </a:r>
            <a:r>
              <a:rPr dirty="0" sz="1000" spc="-10" b="1">
                <a:solidFill>
                  <a:srgbClr val="231F20"/>
                </a:solidFill>
                <a:latin typeface="Arial"/>
                <a:cs typeface="Arial"/>
              </a:rPr>
              <a:t>industrial </a:t>
            </a:r>
            <a:r>
              <a:rPr dirty="0" sz="1000" b="1">
                <a:solidFill>
                  <a:srgbClr val="231F20"/>
                </a:solidFill>
                <a:latin typeface="Arial"/>
                <a:cs typeface="Arial"/>
              </a:rPr>
              <a:t>con </a:t>
            </a:r>
            <a:r>
              <a:rPr dirty="0" sz="1000" spc="-5" b="1">
                <a:solidFill>
                  <a:srgbClr val="231F20"/>
                </a:solidFill>
                <a:latin typeface="Arial"/>
                <a:cs typeface="Arial"/>
              </a:rPr>
              <a:t>módulo </a:t>
            </a:r>
            <a:r>
              <a:rPr dirty="0" sz="1000" spc="5" b="1">
                <a:solidFill>
                  <a:srgbClr val="231F20"/>
                </a:solidFill>
                <a:latin typeface="Arial"/>
                <a:cs typeface="Arial"/>
              </a:rPr>
              <a:t>de  </a:t>
            </a:r>
            <a:r>
              <a:rPr dirty="0" sz="1000" spc="10" b="1">
                <a:solidFill>
                  <a:srgbClr val="231F20"/>
                </a:solidFill>
                <a:latin typeface="Arial"/>
                <a:cs typeface="Arial"/>
              </a:rPr>
              <a:t>DDR </a:t>
            </a:r>
            <a:r>
              <a:rPr dirty="0" sz="1000" b="1">
                <a:solidFill>
                  <a:srgbClr val="231F20"/>
                </a:solidFill>
                <a:latin typeface="Arial"/>
                <a:cs typeface="Arial"/>
              </a:rPr>
              <a:t>integrado o </a:t>
            </a:r>
            <a:r>
              <a:rPr dirty="0" sz="1000" spc="5" b="1">
                <a:solidFill>
                  <a:srgbClr val="231F20"/>
                </a:solidFill>
                <a:latin typeface="Arial"/>
                <a:cs typeface="Arial"/>
              </a:rPr>
              <a:t>adaptado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(ver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</a:t>
            </a:r>
            <a:r>
              <a:rPr dirty="0" sz="800" spc="-5" b="1">
                <a:solidFill>
                  <a:srgbClr val="009D57"/>
                </a:solidFill>
                <a:latin typeface="Arial"/>
                <a:cs typeface="Arial"/>
              </a:rPr>
              <a:t>Figura</a:t>
            </a:r>
            <a:r>
              <a:rPr dirty="0" sz="800" spc="-50" b="1">
                <a:solidFill>
                  <a:srgbClr val="009D57"/>
                </a:solidFill>
                <a:latin typeface="Arial"/>
                <a:cs typeface="Arial"/>
              </a:rPr>
              <a:t> </a:t>
            </a:r>
            <a:r>
              <a:rPr dirty="0" sz="800" spc="-5" b="1">
                <a:solidFill>
                  <a:srgbClr val="009D57"/>
                </a:solidFill>
                <a:latin typeface="Arial"/>
                <a:cs typeface="Arial"/>
              </a:rPr>
              <a:t>F34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)</a:t>
            </a:r>
            <a:endParaRPr sz="8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39499" y="1955545"/>
            <a:ext cx="2484120" cy="475615"/>
          </a:xfrm>
          <a:prstGeom prst="rect">
            <a:avLst/>
          </a:prstGeom>
          <a:solidFill>
            <a:srgbClr val="C8E4D3"/>
          </a:solidFill>
        </p:spPr>
        <p:txBody>
          <a:bodyPr wrap="square" lIns="0" tIns="12700" rIns="0" bIns="0" rtlCol="0" vert="horz">
            <a:spAutoFit/>
          </a:bodyPr>
          <a:lstStyle/>
          <a:p>
            <a:pPr marL="36195" marR="86995" indent="635">
              <a:lnSpc>
                <a:spcPct val="100000"/>
              </a:lnSpc>
              <a:spcBef>
                <a:spcPts val="100"/>
              </a:spcBef>
            </a:pPr>
            <a:r>
              <a:rPr dirty="0" sz="900" spc="-5" i="1">
                <a:solidFill>
                  <a:srgbClr val="231F20"/>
                </a:solidFill>
                <a:latin typeface="Arial"/>
                <a:cs typeface="Arial"/>
              </a:rPr>
              <a:t>Los </a:t>
            </a:r>
            <a:r>
              <a:rPr dirty="0" sz="900" i="1">
                <a:solidFill>
                  <a:srgbClr val="231F20"/>
                </a:solidFill>
                <a:latin typeface="Arial"/>
                <a:cs typeface="Arial"/>
              </a:rPr>
              <a:t>interruptores </a:t>
            </a:r>
            <a:r>
              <a:rPr dirty="0" sz="900" spc="5" i="1">
                <a:solidFill>
                  <a:srgbClr val="231F20"/>
                </a:solidFill>
                <a:latin typeface="Arial"/>
                <a:cs typeface="Arial"/>
              </a:rPr>
              <a:t>automáticos </a:t>
            </a:r>
            <a:r>
              <a:rPr dirty="0" sz="900" spc="-5" i="1">
                <a:solidFill>
                  <a:srgbClr val="231F20"/>
                </a:solidFill>
                <a:latin typeface="Arial"/>
                <a:cs typeface="Arial"/>
              </a:rPr>
              <a:t>industriales </a:t>
            </a:r>
            <a:r>
              <a:rPr dirty="0" sz="900" spc="15" i="1">
                <a:solidFill>
                  <a:srgbClr val="231F20"/>
                </a:solidFill>
                <a:latin typeface="Arial"/>
                <a:cs typeface="Arial"/>
              </a:rPr>
              <a:t>con  </a:t>
            </a:r>
            <a:r>
              <a:rPr dirty="0" sz="900" spc="-5" i="1">
                <a:solidFill>
                  <a:srgbClr val="231F20"/>
                </a:solidFill>
                <a:latin typeface="Arial"/>
                <a:cs typeface="Arial"/>
              </a:rPr>
              <a:t>un </a:t>
            </a:r>
            <a:r>
              <a:rPr dirty="0" sz="900" spc="-25" i="1">
                <a:solidFill>
                  <a:srgbClr val="231F20"/>
                </a:solidFill>
                <a:latin typeface="Arial"/>
                <a:cs typeface="Arial"/>
              </a:rPr>
              <a:t>DDR </a:t>
            </a:r>
            <a:r>
              <a:rPr dirty="0" sz="900" spc="5" i="1">
                <a:solidFill>
                  <a:srgbClr val="231F20"/>
                </a:solidFill>
                <a:latin typeface="Arial"/>
                <a:cs typeface="Arial"/>
              </a:rPr>
              <a:t>integrado </a:t>
            </a:r>
            <a:r>
              <a:rPr dirty="0" sz="900" spc="-20" i="1">
                <a:solidFill>
                  <a:srgbClr val="231F20"/>
                </a:solidFill>
                <a:latin typeface="Arial"/>
                <a:cs typeface="Arial"/>
              </a:rPr>
              <a:t>se </a:t>
            </a:r>
            <a:r>
              <a:rPr dirty="0" sz="900" i="1">
                <a:solidFill>
                  <a:srgbClr val="231F20"/>
                </a:solidFill>
                <a:latin typeface="Arial"/>
                <a:cs typeface="Arial"/>
              </a:rPr>
              <a:t>tratan </a:t>
            </a:r>
            <a:r>
              <a:rPr dirty="0" sz="900" spc="-10" i="1">
                <a:solidFill>
                  <a:srgbClr val="231F20"/>
                </a:solidFill>
                <a:latin typeface="Arial"/>
                <a:cs typeface="Arial"/>
              </a:rPr>
              <a:t>en </a:t>
            </a:r>
            <a:r>
              <a:rPr dirty="0" sz="900" spc="-20" i="1">
                <a:solidFill>
                  <a:srgbClr val="231F20"/>
                </a:solidFill>
                <a:latin typeface="Arial"/>
                <a:cs typeface="Arial"/>
              </a:rPr>
              <a:t>la</a:t>
            </a:r>
            <a:r>
              <a:rPr dirty="0" sz="900" spc="35" i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00" spc="-5" i="1">
                <a:solidFill>
                  <a:srgbClr val="231F20"/>
                </a:solidFill>
                <a:latin typeface="Arial"/>
                <a:cs typeface="Arial"/>
              </a:rPr>
              <a:t>norma</a:t>
            </a:r>
            <a:endParaRPr sz="900">
              <a:latin typeface="Arial"/>
              <a:cs typeface="Arial"/>
            </a:endParaRPr>
          </a:p>
          <a:p>
            <a:pPr marL="36195">
              <a:lnSpc>
                <a:spcPct val="100000"/>
              </a:lnSpc>
              <a:spcBef>
                <a:spcPts val="5"/>
              </a:spcBef>
            </a:pPr>
            <a:r>
              <a:rPr dirty="0" sz="900" spc="-25" i="1">
                <a:solidFill>
                  <a:srgbClr val="231F20"/>
                </a:solidFill>
                <a:latin typeface="Arial"/>
                <a:cs typeface="Arial"/>
              </a:rPr>
              <a:t>IEC </a:t>
            </a:r>
            <a:r>
              <a:rPr dirty="0" sz="900" spc="5" i="1">
                <a:solidFill>
                  <a:srgbClr val="231F20"/>
                </a:solidFill>
                <a:latin typeface="Arial"/>
                <a:cs typeface="Arial"/>
              </a:rPr>
              <a:t>60947-2 </a:t>
            </a:r>
            <a:r>
              <a:rPr dirty="0" sz="900" spc="-20" i="1">
                <a:solidFill>
                  <a:srgbClr val="231F20"/>
                </a:solidFill>
                <a:latin typeface="Arial"/>
                <a:cs typeface="Arial"/>
              </a:rPr>
              <a:t>y </a:t>
            </a:r>
            <a:r>
              <a:rPr dirty="0" sz="900" spc="-10" i="1">
                <a:solidFill>
                  <a:srgbClr val="231F20"/>
                </a:solidFill>
                <a:latin typeface="Arial"/>
                <a:cs typeface="Arial"/>
              </a:rPr>
              <a:t>su </a:t>
            </a:r>
            <a:r>
              <a:rPr dirty="0" sz="900" spc="-15" i="1">
                <a:solidFill>
                  <a:srgbClr val="231F20"/>
                </a:solidFill>
                <a:latin typeface="Arial"/>
                <a:cs typeface="Arial"/>
              </a:rPr>
              <a:t>anexo</a:t>
            </a:r>
            <a:r>
              <a:rPr dirty="0" sz="900" spc="15" i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00" spc="5" i="1">
                <a:solidFill>
                  <a:srgbClr val="231F20"/>
                </a:solidFill>
                <a:latin typeface="Arial"/>
                <a:cs typeface="Arial"/>
              </a:rPr>
              <a:t>B.</a:t>
            </a:r>
            <a:endParaRPr sz="900">
              <a:latin typeface="Arial"/>
              <a:cs typeface="Arial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3203959" y="2552445"/>
            <a:ext cx="831850" cy="135204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5844289" y="2584830"/>
            <a:ext cx="1176019" cy="131702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4838517" y="2547716"/>
            <a:ext cx="852034" cy="132602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 txBox="1"/>
          <p:nvPr/>
        </p:nvSpPr>
        <p:spPr>
          <a:xfrm>
            <a:off x="3191259" y="3998848"/>
            <a:ext cx="1058545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Interruptor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automático de  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tipo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industrial</a:t>
            </a:r>
            <a:r>
              <a:rPr dirty="0" sz="700" spc="-8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Vigicompact</a:t>
            </a:r>
            <a:endParaRPr sz="7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7055870" y="2925825"/>
            <a:ext cx="500380" cy="396240"/>
          </a:xfrm>
          <a:prstGeom prst="rect">
            <a:avLst/>
          </a:prstGeom>
          <a:solidFill>
            <a:srgbClr val="231F20"/>
          </a:solidFill>
        </p:spPr>
        <p:txBody>
          <a:bodyPr wrap="square" lIns="0" tIns="0" rIns="0" bIns="0" rtlCol="0" vert="horz">
            <a:spAutoFit/>
          </a:bodyPr>
          <a:lstStyle/>
          <a:p>
            <a:pPr marL="10160">
              <a:lnSpc>
                <a:spcPts val="1085"/>
              </a:lnSpc>
            </a:pPr>
            <a:r>
              <a:rPr dirty="0" sz="1000" spc="-5" b="1">
                <a:solidFill>
                  <a:srgbClr val="FFFFFF"/>
                </a:solidFill>
                <a:latin typeface="Arial"/>
                <a:cs typeface="Arial"/>
              </a:rPr>
              <a:t>F21</a:t>
            </a:r>
            <a:endParaRPr sz="10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539499" y="4763515"/>
            <a:ext cx="2484120" cy="475615"/>
          </a:xfrm>
          <a:prstGeom prst="rect">
            <a:avLst/>
          </a:prstGeom>
          <a:solidFill>
            <a:srgbClr val="C8E4D3"/>
          </a:solidFill>
        </p:spPr>
        <p:txBody>
          <a:bodyPr wrap="square" lIns="0" tIns="13335" rIns="0" bIns="0" rtlCol="0" vert="horz">
            <a:spAutoFit/>
          </a:bodyPr>
          <a:lstStyle/>
          <a:p>
            <a:pPr marL="36195" marR="72390" indent="635">
              <a:lnSpc>
                <a:spcPct val="100000"/>
              </a:lnSpc>
              <a:spcBef>
                <a:spcPts val="105"/>
              </a:spcBef>
            </a:pPr>
            <a:r>
              <a:rPr dirty="0" sz="900" spc="-5" i="1">
                <a:solidFill>
                  <a:srgbClr val="231F20"/>
                </a:solidFill>
                <a:latin typeface="Arial"/>
                <a:cs typeface="Arial"/>
              </a:rPr>
              <a:t>Los </a:t>
            </a:r>
            <a:r>
              <a:rPr dirty="0" sz="900" i="1">
                <a:solidFill>
                  <a:srgbClr val="231F20"/>
                </a:solidFill>
                <a:latin typeface="Arial"/>
                <a:cs typeface="Arial"/>
              </a:rPr>
              <a:t>interruptores </a:t>
            </a:r>
            <a:r>
              <a:rPr dirty="0" sz="900" spc="5" i="1">
                <a:solidFill>
                  <a:srgbClr val="231F20"/>
                </a:solidFill>
                <a:latin typeface="Arial"/>
                <a:cs typeface="Arial"/>
              </a:rPr>
              <a:t>automáticos domésticos </a:t>
            </a:r>
            <a:r>
              <a:rPr dirty="0" sz="900" spc="15" i="1">
                <a:solidFill>
                  <a:srgbClr val="231F20"/>
                </a:solidFill>
                <a:latin typeface="Arial"/>
                <a:cs typeface="Arial"/>
              </a:rPr>
              <a:t>con  </a:t>
            </a:r>
            <a:r>
              <a:rPr dirty="0" sz="900" spc="-5" i="1">
                <a:solidFill>
                  <a:srgbClr val="231F20"/>
                </a:solidFill>
                <a:latin typeface="Arial"/>
                <a:cs typeface="Arial"/>
              </a:rPr>
              <a:t>un </a:t>
            </a:r>
            <a:r>
              <a:rPr dirty="0" sz="900" spc="-25" i="1">
                <a:solidFill>
                  <a:srgbClr val="231F20"/>
                </a:solidFill>
                <a:latin typeface="Arial"/>
                <a:cs typeface="Arial"/>
              </a:rPr>
              <a:t>DDR </a:t>
            </a:r>
            <a:r>
              <a:rPr dirty="0" sz="900" spc="5" i="1">
                <a:solidFill>
                  <a:srgbClr val="231F20"/>
                </a:solidFill>
                <a:latin typeface="Arial"/>
                <a:cs typeface="Arial"/>
              </a:rPr>
              <a:t>integrado </a:t>
            </a:r>
            <a:r>
              <a:rPr dirty="0" sz="900" spc="-20" i="1">
                <a:solidFill>
                  <a:srgbClr val="231F20"/>
                </a:solidFill>
                <a:latin typeface="Arial"/>
                <a:cs typeface="Arial"/>
              </a:rPr>
              <a:t>se </a:t>
            </a:r>
            <a:r>
              <a:rPr dirty="0" sz="900" i="1">
                <a:solidFill>
                  <a:srgbClr val="231F20"/>
                </a:solidFill>
                <a:latin typeface="Arial"/>
                <a:cs typeface="Arial"/>
              </a:rPr>
              <a:t>tratan </a:t>
            </a:r>
            <a:r>
              <a:rPr dirty="0" sz="900" spc="-10" i="1">
                <a:solidFill>
                  <a:srgbClr val="231F20"/>
                </a:solidFill>
                <a:latin typeface="Arial"/>
                <a:cs typeface="Arial"/>
              </a:rPr>
              <a:t>en </a:t>
            </a:r>
            <a:r>
              <a:rPr dirty="0" sz="900" spc="-20" i="1">
                <a:solidFill>
                  <a:srgbClr val="231F20"/>
                </a:solidFill>
                <a:latin typeface="Arial"/>
                <a:cs typeface="Arial"/>
              </a:rPr>
              <a:t>las</a:t>
            </a:r>
            <a:r>
              <a:rPr dirty="0" sz="900" spc="30" i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00" spc="-5" i="1">
                <a:solidFill>
                  <a:srgbClr val="231F20"/>
                </a:solidFill>
                <a:latin typeface="Arial"/>
                <a:cs typeface="Arial"/>
              </a:rPr>
              <a:t>normas</a:t>
            </a:r>
            <a:endParaRPr sz="900">
              <a:latin typeface="Arial"/>
              <a:cs typeface="Arial"/>
            </a:endParaRPr>
          </a:p>
          <a:p>
            <a:pPr marL="36195">
              <a:lnSpc>
                <a:spcPct val="100000"/>
              </a:lnSpc>
            </a:pPr>
            <a:r>
              <a:rPr dirty="0" sz="900" spc="-25" i="1">
                <a:solidFill>
                  <a:srgbClr val="231F20"/>
                </a:solidFill>
                <a:latin typeface="Arial"/>
                <a:cs typeface="Arial"/>
              </a:rPr>
              <a:t>IEC </a:t>
            </a:r>
            <a:r>
              <a:rPr dirty="0" sz="900" spc="-5" i="1">
                <a:solidFill>
                  <a:srgbClr val="231F20"/>
                </a:solidFill>
                <a:latin typeface="Arial"/>
                <a:cs typeface="Arial"/>
              </a:rPr>
              <a:t>60898, </a:t>
            </a:r>
            <a:r>
              <a:rPr dirty="0" sz="900" spc="-25" i="1">
                <a:solidFill>
                  <a:srgbClr val="231F20"/>
                </a:solidFill>
                <a:latin typeface="Arial"/>
                <a:cs typeface="Arial"/>
              </a:rPr>
              <a:t>IEC </a:t>
            </a:r>
            <a:r>
              <a:rPr dirty="0" sz="900" spc="-5" i="1">
                <a:solidFill>
                  <a:srgbClr val="231F20"/>
                </a:solidFill>
                <a:latin typeface="Arial"/>
                <a:cs typeface="Arial"/>
              </a:rPr>
              <a:t>61008 </a:t>
            </a:r>
            <a:r>
              <a:rPr dirty="0" sz="900" spc="-20" i="1">
                <a:solidFill>
                  <a:srgbClr val="231F20"/>
                </a:solidFill>
                <a:latin typeface="Arial"/>
                <a:cs typeface="Arial"/>
              </a:rPr>
              <a:t>e </a:t>
            </a:r>
            <a:r>
              <a:rPr dirty="0" sz="900" spc="-25" i="1">
                <a:solidFill>
                  <a:srgbClr val="231F20"/>
                </a:solidFill>
                <a:latin typeface="Arial"/>
                <a:cs typeface="Arial"/>
              </a:rPr>
              <a:t>IEC</a:t>
            </a:r>
            <a:r>
              <a:rPr dirty="0" sz="900" spc="80" i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00" spc="-5" i="1">
                <a:solidFill>
                  <a:srgbClr val="231F20"/>
                </a:solidFill>
                <a:latin typeface="Arial"/>
                <a:cs typeface="Arial"/>
              </a:rPr>
              <a:t>61009.</a:t>
            </a:r>
            <a:endParaRPr sz="9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4839847" y="3998848"/>
            <a:ext cx="2081530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Interruptor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automático industrial 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multi 9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carril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DIN  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con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módulo 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Vigi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DDR adaptable</a:t>
            </a:r>
            <a:endParaRPr sz="70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3191286" y="4384408"/>
            <a:ext cx="2072005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 spc="-10" b="1" i="1">
                <a:solidFill>
                  <a:srgbClr val="009D57"/>
                </a:solidFill>
                <a:latin typeface="Arial"/>
                <a:cs typeface="Arial"/>
              </a:rPr>
              <a:t>Fig. </a:t>
            </a:r>
            <a:r>
              <a:rPr dirty="0" sz="700" spc="-15" b="1" i="1">
                <a:solidFill>
                  <a:srgbClr val="009D57"/>
                </a:solidFill>
                <a:latin typeface="Arial"/>
                <a:cs typeface="Arial"/>
              </a:rPr>
              <a:t>F34: </a:t>
            </a:r>
            <a:r>
              <a:rPr dirty="0" sz="700" spc="5" i="1">
                <a:solidFill>
                  <a:srgbClr val="231F20"/>
                </a:solidFill>
                <a:latin typeface="Arial"/>
                <a:cs typeface="Arial"/>
              </a:rPr>
              <a:t>CB de </a:t>
            </a:r>
            <a:r>
              <a:rPr dirty="0" sz="700" spc="15" i="1">
                <a:solidFill>
                  <a:srgbClr val="231F20"/>
                </a:solidFill>
                <a:latin typeface="Arial"/>
                <a:cs typeface="Arial"/>
              </a:rPr>
              <a:t>tipo </a:t>
            </a:r>
            <a:r>
              <a:rPr dirty="0" sz="700" i="1">
                <a:solidFill>
                  <a:srgbClr val="231F20"/>
                </a:solidFill>
                <a:latin typeface="Arial"/>
                <a:cs typeface="Arial"/>
              </a:rPr>
              <a:t>industrial </a:t>
            </a:r>
            <a:r>
              <a:rPr dirty="0" sz="700" spc="10" i="1">
                <a:solidFill>
                  <a:srgbClr val="231F20"/>
                </a:solidFill>
                <a:latin typeface="Arial"/>
                <a:cs typeface="Arial"/>
              </a:rPr>
              <a:t>con módulo </a:t>
            </a:r>
            <a:r>
              <a:rPr dirty="0" sz="700" spc="5" i="1">
                <a:solidFill>
                  <a:srgbClr val="231F20"/>
                </a:solidFill>
                <a:latin typeface="Arial"/>
                <a:cs typeface="Arial"/>
              </a:rPr>
              <a:t>de</a:t>
            </a:r>
            <a:r>
              <a:rPr dirty="0" sz="700" spc="-95" i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 spc="-15" i="1">
                <a:solidFill>
                  <a:srgbClr val="231F20"/>
                </a:solidFill>
                <a:latin typeface="Arial"/>
                <a:cs typeface="Arial"/>
              </a:rPr>
              <a:t>DDR.</a:t>
            </a:r>
            <a:endParaRPr sz="70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3191259" y="4720462"/>
            <a:ext cx="3762375" cy="991235"/>
          </a:xfrm>
          <a:prstGeom prst="rect">
            <a:avLst/>
          </a:prstGeom>
        </p:spPr>
        <p:txBody>
          <a:bodyPr wrap="square" lIns="0" tIns="33020" rIns="0" bIns="0" rtlCol="0" vert="horz">
            <a:spAutoFit/>
          </a:bodyPr>
          <a:lstStyle/>
          <a:p>
            <a:pPr marL="12700" marR="126364">
              <a:lnSpc>
                <a:spcPts val="1050"/>
              </a:lnSpc>
              <a:spcBef>
                <a:spcPts val="260"/>
              </a:spcBef>
            </a:pPr>
            <a:r>
              <a:rPr dirty="0" sz="1000" b="1">
                <a:solidFill>
                  <a:srgbClr val="231F20"/>
                </a:solidFill>
                <a:latin typeface="Arial"/>
                <a:cs typeface="Arial"/>
              </a:rPr>
              <a:t>Interruptores automáticos </a:t>
            </a:r>
            <a:r>
              <a:rPr dirty="0" sz="1000" spc="-5" b="1">
                <a:solidFill>
                  <a:srgbClr val="231F20"/>
                </a:solidFill>
                <a:latin typeface="Arial"/>
                <a:cs typeface="Arial"/>
              </a:rPr>
              <a:t>miniatura </a:t>
            </a:r>
            <a:r>
              <a:rPr dirty="0" sz="1000" b="1">
                <a:solidFill>
                  <a:srgbClr val="231F20"/>
                </a:solidFill>
                <a:latin typeface="Arial"/>
                <a:cs typeface="Arial"/>
              </a:rPr>
              <a:t>domésticos </a:t>
            </a:r>
            <a:r>
              <a:rPr dirty="0" sz="1000" spc="-40" b="1">
                <a:solidFill>
                  <a:srgbClr val="231F20"/>
                </a:solidFill>
                <a:latin typeface="Arial"/>
                <a:cs typeface="Arial"/>
              </a:rPr>
              <a:t>y </a:t>
            </a:r>
            <a:r>
              <a:rPr dirty="0" sz="1000" spc="-5" b="1">
                <a:solidFill>
                  <a:srgbClr val="231F20"/>
                </a:solidFill>
                <a:latin typeface="Arial"/>
                <a:cs typeface="Arial"/>
              </a:rPr>
              <a:t>similares  </a:t>
            </a:r>
            <a:r>
              <a:rPr dirty="0" sz="1000" b="1">
                <a:solidFill>
                  <a:srgbClr val="231F20"/>
                </a:solidFill>
                <a:latin typeface="Arial"/>
                <a:cs typeface="Arial"/>
              </a:rPr>
              <a:t>con </a:t>
            </a:r>
            <a:r>
              <a:rPr dirty="0" sz="1000" spc="10" b="1">
                <a:solidFill>
                  <a:srgbClr val="231F20"/>
                </a:solidFill>
                <a:latin typeface="Arial"/>
                <a:cs typeface="Arial"/>
              </a:rPr>
              <a:t>DDR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(ver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</a:t>
            </a:r>
            <a:r>
              <a:rPr dirty="0" sz="800" spc="-5" b="1">
                <a:solidFill>
                  <a:srgbClr val="009D57"/>
                </a:solidFill>
                <a:latin typeface="Arial"/>
                <a:cs typeface="Arial"/>
              </a:rPr>
              <a:t>Figura</a:t>
            </a:r>
            <a:r>
              <a:rPr dirty="0" sz="800" spc="-35" b="1">
                <a:solidFill>
                  <a:srgbClr val="009D57"/>
                </a:solidFill>
                <a:latin typeface="Arial"/>
                <a:cs typeface="Arial"/>
              </a:rPr>
              <a:t> </a:t>
            </a:r>
            <a:r>
              <a:rPr dirty="0" sz="800" spc="-5" b="1">
                <a:solidFill>
                  <a:srgbClr val="009D57"/>
                </a:solidFill>
                <a:latin typeface="Arial"/>
                <a:cs typeface="Arial"/>
              </a:rPr>
              <a:t>F35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)</a:t>
            </a:r>
            <a:endParaRPr sz="800">
              <a:latin typeface="Arial"/>
              <a:cs typeface="Arial"/>
            </a:endParaRPr>
          </a:p>
          <a:p>
            <a:pPr marL="12700" marR="5080">
              <a:lnSpc>
                <a:spcPct val="100000"/>
              </a:lnSpc>
              <a:spcBef>
                <a:spcPts val="400"/>
              </a:spcBef>
            </a:pP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Están disponibles interruptores automáticos 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corriente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diferencial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residual 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adaptable, incluidas unidades 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montaje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en perfil DIN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(p.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ej., Compact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o multi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9)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a 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los que pueden asociarse módulos de DDR auxiliares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(p.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ej.,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 Vigi).</a:t>
            </a:r>
            <a:endParaRPr sz="800">
              <a:latin typeface="Arial"/>
              <a:cs typeface="Arial"/>
            </a:endParaRPr>
          </a:p>
          <a:p>
            <a:pPr marL="12700" marR="189865">
              <a:lnSpc>
                <a:spcPct val="100000"/>
              </a:lnSpc>
              <a:spcBef>
                <a:spcPts val="140"/>
              </a:spcBef>
            </a:pP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El conjunto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ofrece una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completa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gama 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funciones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protección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(aislamiento  y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protección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contra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los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cortocircuitos,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sobrecargas y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los defectos de</a:t>
            </a:r>
            <a:r>
              <a:rPr dirty="0" sz="800" spc="-7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tierra).</a:t>
            </a:r>
            <a:endParaRPr sz="800">
              <a:latin typeface="Arial"/>
              <a:cs typeface="Arial"/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4860750" y="5994006"/>
            <a:ext cx="887984" cy="1584591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/>
          <p:nvPr/>
        </p:nvSpPr>
        <p:spPr>
          <a:xfrm>
            <a:off x="3221600" y="6012128"/>
            <a:ext cx="955052" cy="1574558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 txBox="1"/>
          <p:nvPr/>
        </p:nvSpPr>
        <p:spPr>
          <a:xfrm>
            <a:off x="539499" y="8640826"/>
            <a:ext cx="2484120" cy="871219"/>
          </a:xfrm>
          <a:prstGeom prst="rect">
            <a:avLst/>
          </a:prstGeom>
          <a:solidFill>
            <a:srgbClr val="C8E4D3"/>
          </a:solidFill>
        </p:spPr>
        <p:txBody>
          <a:bodyPr wrap="square" lIns="0" tIns="13335" rIns="0" bIns="0" rtlCol="0" vert="horz">
            <a:spAutoFit/>
          </a:bodyPr>
          <a:lstStyle/>
          <a:p>
            <a:pPr marL="36195" indent="635">
              <a:lnSpc>
                <a:spcPct val="100000"/>
              </a:lnSpc>
              <a:spcBef>
                <a:spcPts val="105"/>
              </a:spcBef>
            </a:pPr>
            <a:r>
              <a:rPr dirty="0" sz="900" spc="-5" i="1">
                <a:solidFill>
                  <a:srgbClr val="231F20"/>
                </a:solidFill>
                <a:latin typeface="Arial"/>
                <a:cs typeface="Arial"/>
              </a:rPr>
              <a:t>Los </a:t>
            </a:r>
            <a:r>
              <a:rPr dirty="0" sz="900" i="1">
                <a:solidFill>
                  <a:srgbClr val="231F20"/>
                </a:solidFill>
                <a:latin typeface="Arial"/>
                <a:cs typeface="Arial"/>
              </a:rPr>
              <a:t>interruptores </a:t>
            </a:r>
            <a:r>
              <a:rPr dirty="0" sz="900" spc="5" i="1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900" spc="10" i="1">
                <a:solidFill>
                  <a:srgbClr val="231F20"/>
                </a:solidFill>
                <a:latin typeface="Arial"/>
                <a:cs typeface="Arial"/>
              </a:rPr>
              <a:t>corte </a:t>
            </a:r>
            <a:r>
              <a:rPr dirty="0" sz="900" spc="5" i="1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900" spc="-5" i="1">
                <a:solidFill>
                  <a:srgbClr val="231F20"/>
                </a:solidFill>
                <a:latin typeface="Arial"/>
                <a:cs typeface="Arial"/>
              </a:rPr>
              <a:t>carga </a:t>
            </a:r>
            <a:r>
              <a:rPr dirty="0" sz="900" spc="5" i="1">
                <a:solidFill>
                  <a:srgbClr val="231F20"/>
                </a:solidFill>
                <a:latin typeface="Arial"/>
                <a:cs typeface="Arial"/>
              </a:rPr>
              <a:t>de corriente  </a:t>
            </a:r>
            <a:r>
              <a:rPr dirty="0" sz="900" spc="-5" i="1">
                <a:solidFill>
                  <a:srgbClr val="231F20"/>
                </a:solidFill>
                <a:latin typeface="Arial"/>
                <a:cs typeface="Arial"/>
              </a:rPr>
              <a:t>residual </a:t>
            </a:r>
            <a:r>
              <a:rPr dirty="0" sz="900" spc="-20" i="1">
                <a:solidFill>
                  <a:srgbClr val="231F20"/>
                </a:solidFill>
                <a:latin typeface="Arial"/>
                <a:cs typeface="Arial"/>
              </a:rPr>
              <a:t>se </a:t>
            </a:r>
            <a:r>
              <a:rPr dirty="0" sz="900" i="1">
                <a:solidFill>
                  <a:srgbClr val="231F20"/>
                </a:solidFill>
                <a:latin typeface="Arial"/>
                <a:cs typeface="Arial"/>
              </a:rPr>
              <a:t>tratan </a:t>
            </a:r>
            <a:r>
              <a:rPr dirty="0" sz="900" spc="-10" i="1">
                <a:solidFill>
                  <a:srgbClr val="231F20"/>
                </a:solidFill>
                <a:latin typeface="Arial"/>
                <a:cs typeface="Arial"/>
              </a:rPr>
              <a:t>en </a:t>
            </a:r>
            <a:r>
              <a:rPr dirty="0" sz="900" spc="-5" i="1">
                <a:solidFill>
                  <a:srgbClr val="231F20"/>
                </a:solidFill>
                <a:latin typeface="Arial"/>
                <a:cs typeface="Arial"/>
              </a:rPr>
              <a:t>normas </a:t>
            </a:r>
            <a:r>
              <a:rPr dirty="0" sz="900" spc="-10" i="1">
                <a:solidFill>
                  <a:srgbClr val="231F20"/>
                </a:solidFill>
                <a:latin typeface="Arial"/>
                <a:cs typeface="Arial"/>
              </a:rPr>
              <a:t>nacionales  </a:t>
            </a:r>
            <a:r>
              <a:rPr dirty="0" sz="900" spc="-5" i="1">
                <a:solidFill>
                  <a:srgbClr val="231F20"/>
                </a:solidFill>
                <a:latin typeface="Arial"/>
                <a:cs typeface="Arial"/>
              </a:rPr>
              <a:t>particulares.</a:t>
            </a:r>
            <a:endParaRPr sz="900">
              <a:latin typeface="Arial"/>
              <a:cs typeface="Arial"/>
            </a:endParaRPr>
          </a:p>
          <a:p>
            <a:pPr algn="just" marL="36195" marR="252095" indent="635">
              <a:lnSpc>
                <a:spcPct val="100000"/>
              </a:lnSpc>
              <a:spcBef>
                <a:spcPts val="10"/>
              </a:spcBef>
            </a:pPr>
            <a:r>
              <a:rPr dirty="0" sz="900" spc="-5" i="1">
                <a:solidFill>
                  <a:srgbClr val="231F20"/>
                </a:solidFill>
                <a:latin typeface="Arial"/>
                <a:cs typeface="Arial"/>
              </a:rPr>
              <a:t>Los </a:t>
            </a:r>
            <a:r>
              <a:rPr dirty="0" sz="900" spc="-25" i="1">
                <a:solidFill>
                  <a:srgbClr val="231F20"/>
                </a:solidFill>
                <a:latin typeface="Arial"/>
                <a:cs typeface="Arial"/>
              </a:rPr>
              <a:t>DDR </a:t>
            </a:r>
            <a:r>
              <a:rPr dirty="0" sz="900" spc="15" i="1">
                <a:solidFill>
                  <a:srgbClr val="231F20"/>
                </a:solidFill>
                <a:latin typeface="Arial"/>
                <a:cs typeface="Arial"/>
              </a:rPr>
              <a:t>con </a:t>
            </a:r>
            <a:r>
              <a:rPr dirty="0" sz="900" i="1">
                <a:solidFill>
                  <a:srgbClr val="231F20"/>
                </a:solidFill>
                <a:latin typeface="Arial"/>
                <a:cs typeface="Arial"/>
              </a:rPr>
              <a:t>transformadores </a:t>
            </a:r>
            <a:r>
              <a:rPr dirty="0" sz="900" spc="5" i="1">
                <a:solidFill>
                  <a:srgbClr val="231F20"/>
                </a:solidFill>
                <a:latin typeface="Arial"/>
                <a:cs typeface="Arial"/>
              </a:rPr>
              <a:t>de</a:t>
            </a:r>
            <a:r>
              <a:rPr dirty="0" sz="900" spc="-35" i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00" spc="5" i="1">
                <a:solidFill>
                  <a:srgbClr val="231F20"/>
                </a:solidFill>
                <a:latin typeface="Arial"/>
                <a:cs typeface="Arial"/>
              </a:rPr>
              <a:t>corriente  </a:t>
            </a:r>
            <a:r>
              <a:rPr dirty="0" sz="900" i="1">
                <a:solidFill>
                  <a:srgbClr val="231F20"/>
                </a:solidFill>
                <a:latin typeface="Arial"/>
                <a:cs typeface="Arial"/>
              </a:rPr>
              <a:t>toroidales </a:t>
            </a:r>
            <a:r>
              <a:rPr dirty="0" sz="900" spc="-5" i="1">
                <a:solidFill>
                  <a:srgbClr val="231F20"/>
                </a:solidFill>
                <a:latin typeface="Arial"/>
                <a:cs typeface="Arial"/>
              </a:rPr>
              <a:t>separados </a:t>
            </a:r>
            <a:r>
              <a:rPr dirty="0" sz="900" spc="-20" i="1">
                <a:solidFill>
                  <a:srgbClr val="231F20"/>
                </a:solidFill>
                <a:latin typeface="Arial"/>
                <a:cs typeface="Arial"/>
              </a:rPr>
              <a:t>se </a:t>
            </a:r>
            <a:r>
              <a:rPr dirty="0" sz="900" i="1">
                <a:solidFill>
                  <a:srgbClr val="231F20"/>
                </a:solidFill>
                <a:latin typeface="Arial"/>
                <a:cs typeface="Arial"/>
              </a:rPr>
              <a:t>tratan </a:t>
            </a:r>
            <a:r>
              <a:rPr dirty="0" sz="900" spc="-10" i="1">
                <a:solidFill>
                  <a:srgbClr val="231F20"/>
                </a:solidFill>
                <a:latin typeface="Arial"/>
                <a:cs typeface="Arial"/>
              </a:rPr>
              <a:t>en </a:t>
            </a:r>
            <a:r>
              <a:rPr dirty="0" sz="900" spc="-20" i="1">
                <a:solidFill>
                  <a:srgbClr val="231F20"/>
                </a:solidFill>
                <a:latin typeface="Arial"/>
                <a:cs typeface="Arial"/>
              </a:rPr>
              <a:t>la </a:t>
            </a:r>
            <a:r>
              <a:rPr dirty="0" sz="900" spc="-5" i="1">
                <a:solidFill>
                  <a:srgbClr val="231F20"/>
                </a:solidFill>
                <a:latin typeface="Arial"/>
                <a:cs typeface="Arial"/>
              </a:rPr>
              <a:t>norma  </a:t>
            </a:r>
            <a:r>
              <a:rPr dirty="0" sz="900" spc="-25" i="1">
                <a:solidFill>
                  <a:srgbClr val="231F20"/>
                </a:solidFill>
                <a:latin typeface="Arial"/>
                <a:cs typeface="Arial"/>
              </a:rPr>
              <a:t>IEC </a:t>
            </a:r>
            <a:r>
              <a:rPr dirty="0" sz="900" spc="5" i="1">
                <a:solidFill>
                  <a:srgbClr val="231F20"/>
                </a:solidFill>
                <a:latin typeface="Arial"/>
                <a:cs typeface="Arial"/>
              </a:rPr>
              <a:t>60947-2, </a:t>
            </a:r>
            <a:r>
              <a:rPr dirty="0" sz="900" spc="-15" i="1">
                <a:solidFill>
                  <a:srgbClr val="231F20"/>
                </a:solidFill>
                <a:latin typeface="Arial"/>
                <a:cs typeface="Arial"/>
              </a:rPr>
              <a:t>anexo</a:t>
            </a:r>
            <a:r>
              <a:rPr dirty="0" sz="900" i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00" spc="15" i="1">
                <a:solidFill>
                  <a:srgbClr val="231F20"/>
                </a:solidFill>
                <a:latin typeface="Arial"/>
                <a:cs typeface="Arial"/>
              </a:rPr>
              <a:t>M.</a:t>
            </a:r>
            <a:endParaRPr sz="900"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3191170" y="7665592"/>
            <a:ext cx="1311275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Interruptor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automático de</a:t>
            </a:r>
            <a:r>
              <a:rPr dirty="0" sz="700" spc="-6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control 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de potencia</a:t>
            </a:r>
            <a:endParaRPr sz="700">
              <a:latin typeface="Arial"/>
              <a:cs typeface="Aria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4839732" y="7665592"/>
            <a:ext cx="2106930" cy="3454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Interruptor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diferencial automático: </a:t>
            </a:r>
            <a:r>
              <a:rPr dirty="0" sz="700" b="1" i="1">
                <a:solidFill>
                  <a:srgbClr val="009D57"/>
                </a:solidFill>
                <a:latin typeface="Bodoni MT"/>
                <a:cs typeface="Bodoni MT"/>
              </a:rPr>
              <a:t>i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DPN Vigi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para la  protección de los 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circuitos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tomas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corriente  terminales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en aplicaciones domésticas 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y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de</a:t>
            </a:r>
            <a:r>
              <a:rPr dirty="0" sz="700" spc="-4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terciario.</a:t>
            </a:r>
            <a:endParaRPr sz="700">
              <a:latin typeface="Arial"/>
              <a:cs typeface="Aria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3191170" y="8178456"/>
            <a:ext cx="3794125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700" spc="-10" b="1" i="1">
                <a:solidFill>
                  <a:srgbClr val="009D57"/>
                </a:solidFill>
                <a:latin typeface="Arial"/>
                <a:cs typeface="Arial"/>
              </a:rPr>
              <a:t>Fig. </a:t>
            </a:r>
            <a:r>
              <a:rPr dirty="0" sz="700" spc="-15" b="1" i="1">
                <a:solidFill>
                  <a:srgbClr val="009D57"/>
                </a:solidFill>
                <a:latin typeface="Arial"/>
                <a:cs typeface="Arial"/>
              </a:rPr>
              <a:t>F35: </a:t>
            </a:r>
            <a:r>
              <a:rPr dirty="0" sz="700" i="1">
                <a:solidFill>
                  <a:srgbClr val="231F20"/>
                </a:solidFill>
                <a:latin typeface="Arial"/>
                <a:cs typeface="Arial"/>
              </a:rPr>
              <a:t>Interruptores automáticos </a:t>
            </a:r>
            <a:r>
              <a:rPr dirty="0" sz="700" spc="5" i="1">
                <a:solidFill>
                  <a:srgbClr val="231F20"/>
                </a:solidFill>
                <a:latin typeface="Arial"/>
                <a:cs typeface="Arial"/>
              </a:rPr>
              <a:t>domésticos </a:t>
            </a:r>
            <a:r>
              <a:rPr dirty="0" sz="700" spc="-10" i="1">
                <a:solidFill>
                  <a:srgbClr val="231F20"/>
                </a:solidFill>
                <a:latin typeface="Arial"/>
                <a:cs typeface="Arial"/>
              </a:rPr>
              <a:t>para </a:t>
            </a:r>
            <a:r>
              <a:rPr dirty="0" sz="700" spc="-15" i="1">
                <a:solidFill>
                  <a:srgbClr val="231F20"/>
                </a:solidFill>
                <a:latin typeface="Arial"/>
                <a:cs typeface="Arial"/>
              </a:rPr>
              <a:t>la </a:t>
            </a:r>
            <a:r>
              <a:rPr dirty="0" sz="700" spc="10" i="1">
                <a:solidFill>
                  <a:srgbClr val="231F20"/>
                </a:solidFill>
                <a:latin typeface="Arial"/>
                <a:cs typeface="Arial"/>
              </a:rPr>
              <a:t>protección </a:t>
            </a:r>
            <a:r>
              <a:rPr dirty="0" sz="700" spc="5" i="1">
                <a:solidFill>
                  <a:srgbClr val="231F20"/>
                </a:solidFill>
                <a:latin typeface="Arial"/>
                <a:cs typeface="Arial"/>
              </a:rPr>
              <a:t>de circuitos </a:t>
            </a:r>
            <a:r>
              <a:rPr dirty="0" sz="700" spc="-15" i="1">
                <a:solidFill>
                  <a:srgbClr val="231F20"/>
                </a:solidFill>
                <a:latin typeface="Arial"/>
                <a:cs typeface="Arial"/>
              </a:rPr>
              <a:t>y </a:t>
            </a:r>
            <a:r>
              <a:rPr dirty="0" sz="700" spc="-10" i="1">
                <a:solidFill>
                  <a:srgbClr val="231F20"/>
                </a:solidFill>
                <a:latin typeface="Arial"/>
                <a:cs typeface="Arial"/>
              </a:rPr>
              <a:t>para el </a:t>
            </a:r>
            <a:r>
              <a:rPr dirty="0" sz="700" spc="10" i="1">
                <a:solidFill>
                  <a:srgbClr val="231F20"/>
                </a:solidFill>
                <a:latin typeface="Arial"/>
                <a:cs typeface="Arial"/>
              </a:rPr>
              <a:t>control  </a:t>
            </a:r>
            <a:r>
              <a:rPr dirty="0" sz="700" spc="5" i="1">
                <a:solidFill>
                  <a:srgbClr val="231F20"/>
                </a:solidFill>
                <a:latin typeface="Arial"/>
                <a:cs typeface="Arial"/>
              </a:rPr>
              <a:t>de</a:t>
            </a:r>
            <a:r>
              <a:rPr dirty="0" sz="700" spc="-10" i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 spc="5" i="1">
                <a:solidFill>
                  <a:srgbClr val="231F20"/>
                </a:solidFill>
                <a:latin typeface="Arial"/>
                <a:cs typeface="Arial"/>
              </a:rPr>
              <a:t>potencia.</a:t>
            </a:r>
            <a:endParaRPr sz="700">
              <a:latin typeface="Arial"/>
              <a:cs typeface="Aria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3191056" y="8599423"/>
            <a:ext cx="3616960" cy="1108075"/>
          </a:xfrm>
          <a:prstGeom prst="rect">
            <a:avLst/>
          </a:prstGeom>
        </p:spPr>
        <p:txBody>
          <a:bodyPr wrap="square" lIns="0" tIns="33019" rIns="0" bIns="0" rtlCol="0" vert="horz">
            <a:spAutoFit/>
          </a:bodyPr>
          <a:lstStyle/>
          <a:p>
            <a:pPr marL="12700" marR="55244">
              <a:lnSpc>
                <a:spcPts val="1050"/>
              </a:lnSpc>
              <a:spcBef>
                <a:spcPts val="259"/>
              </a:spcBef>
            </a:pPr>
            <a:r>
              <a:rPr dirty="0" sz="1000" b="1">
                <a:solidFill>
                  <a:srgbClr val="231F20"/>
                </a:solidFill>
                <a:latin typeface="Arial"/>
                <a:cs typeface="Arial"/>
              </a:rPr>
              <a:t>Interruptores automáticos </a:t>
            </a:r>
            <a:r>
              <a:rPr dirty="0" sz="1000" spc="5" b="1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1000" b="1">
                <a:solidFill>
                  <a:srgbClr val="231F20"/>
                </a:solidFill>
                <a:latin typeface="Arial"/>
                <a:cs typeface="Arial"/>
              </a:rPr>
              <a:t>corriente </a:t>
            </a:r>
            <a:r>
              <a:rPr dirty="0" sz="1000" spc="-5" b="1">
                <a:solidFill>
                  <a:srgbClr val="231F20"/>
                </a:solidFill>
                <a:latin typeface="Arial"/>
                <a:cs typeface="Arial"/>
              </a:rPr>
              <a:t>diferencial </a:t>
            </a:r>
            <a:r>
              <a:rPr dirty="0" sz="1000" spc="-10" b="1">
                <a:solidFill>
                  <a:srgbClr val="231F20"/>
                </a:solidFill>
                <a:latin typeface="Arial"/>
                <a:cs typeface="Arial"/>
              </a:rPr>
              <a:t>residual  </a:t>
            </a:r>
            <a:r>
              <a:rPr dirty="0" sz="1000" spc="-40" b="1">
                <a:solidFill>
                  <a:srgbClr val="231F20"/>
                </a:solidFill>
                <a:latin typeface="Arial"/>
                <a:cs typeface="Arial"/>
              </a:rPr>
              <a:t>y </a:t>
            </a:r>
            <a:r>
              <a:rPr dirty="0" sz="1000" spc="10" b="1">
                <a:solidFill>
                  <a:srgbClr val="231F20"/>
                </a:solidFill>
                <a:latin typeface="Arial"/>
                <a:cs typeface="Arial"/>
              </a:rPr>
              <a:t>DDR </a:t>
            </a:r>
            <a:r>
              <a:rPr dirty="0" sz="1000" b="1">
                <a:solidFill>
                  <a:srgbClr val="231F20"/>
                </a:solidFill>
                <a:latin typeface="Arial"/>
                <a:cs typeface="Arial"/>
              </a:rPr>
              <a:t>con transformador </a:t>
            </a:r>
            <a:r>
              <a:rPr dirty="0" sz="1000" spc="5" b="1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1000" b="1">
                <a:solidFill>
                  <a:srgbClr val="231F20"/>
                </a:solidFill>
                <a:latin typeface="Arial"/>
                <a:cs typeface="Arial"/>
              </a:rPr>
              <a:t>corriente </a:t>
            </a:r>
            <a:r>
              <a:rPr dirty="0" sz="1000" spc="-5" b="1">
                <a:solidFill>
                  <a:srgbClr val="231F20"/>
                </a:solidFill>
                <a:latin typeface="Arial"/>
                <a:cs typeface="Arial"/>
              </a:rPr>
              <a:t>toroidal </a:t>
            </a:r>
            <a:r>
              <a:rPr dirty="0" sz="1000" b="1">
                <a:solidFill>
                  <a:srgbClr val="231F20"/>
                </a:solidFill>
                <a:latin typeface="Arial"/>
                <a:cs typeface="Arial"/>
              </a:rPr>
              <a:t>separado 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(ver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las </a:t>
            </a:r>
            <a:r>
              <a:rPr dirty="0" sz="800" spc="-10" b="1">
                <a:solidFill>
                  <a:srgbClr val="009D57"/>
                </a:solidFill>
                <a:latin typeface="Arial"/>
                <a:cs typeface="Arial"/>
              </a:rPr>
              <a:t>Figuras </a:t>
            </a:r>
            <a:r>
              <a:rPr dirty="0" sz="800" spc="-5" b="1">
                <a:solidFill>
                  <a:srgbClr val="009D57"/>
                </a:solidFill>
                <a:latin typeface="Arial"/>
                <a:cs typeface="Arial"/>
              </a:rPr>
              <a:t>F36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y </a:t>
            </a:r>
            <a:r>
              <a:rPr dirty="0" sz="800" spc="-5" b="1">
                <a:solidFill>
                  <a:srgbClr val="009D57"/>
                </a:solidFill>
                <a:latin typeface="Arial"/>
                <a:cs typeface="Arial"/>
              </a:rPr>
              <a:t>F37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en la página</a:t>
            </a:r>
            <a:r>
              <a:rPr dirty="0" sz="800" spc="-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siguiente)</a:t>
            </a:r>
            <a:endParaRPr sz="800">
              <a:latin typeface="Arial"/>
              <a:cs typeface="Arial"/>
            </a:endParaRPr>
          </a:p>
          <a:p>
            <a:pPr marL="13335" marR="5080">
              <a:lnSpc>
                <a:spcPct val="100000"/>
              </a:lnSpc>
              <a:spcBef>
                <a:spcPts val="270"/>
              </a:spcBef>
            </a:pP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Están disponibles interruptores automáticos 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corriente residual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adaptables,  incluidas unidades 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montaje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en perfil DIN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(p.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ej., Compact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o multi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9)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los que  pueden asociarse módulos de DDR auxiliares</a:t>
            </a:r>
            <a:r>
              <a:rPr dirty="0" sz="8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(Vigi).</a:t>
            </a:r>
            <a:endParaRPr sz="800">
              <a:latin typeface="Arial"/>
              <a:cs typeface="Arial"/>
            </a:endParaRPr>
          </a:p>
          <a:p>
            <a:pPr marL="12700" marR="43815">
              <a:lnSpc>
                <a:spcPct val="100000"/>
              </a:lnSpc>
              <a:spcBef>
                <a:spcPts val="145"/>
              </a:spcBef>
            </a:pP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El conjunto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ofrece una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completa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gama 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funciones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protección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(aislamiento  y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protección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contra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los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cortocircuitos,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sobrecargas y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los defectos de</a:t>
            </a:r>
            <a:r>
              <a:rPr dirty="0" sz="800" spc="-7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tierra).</a:t>
            </a:r>
            <a:endParaRPr sz="800">
              <a:latin typeface="Arial"/>
              <a:cs typeface="Arial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527307" y="10456164"/>
            <a:ext cx="640080" cy="1168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">
                <a:solidFill>
                  <a:srgbClr val="231F20"/>
                </a:solidFill>
                <a:latin typeface="Arial"/>
                <a:cs typeface="Arial"/>
              </a:rPr>
              <a:t>Schneider</a:t>
            </a:r>
            <a:r>
              <a:rPr dirty="0" sz="600" spc="-6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600">
                <a:solidFill>
                  <a:srgbClr val="231F20"/>
                </a:solidFill>
                <a:latin typeface="Arial"/>
                <a:cs typeface="Arial"/>
              </a:rPr>
              <a:t>Electric</a:t>
            </a:r>
            <a:endParaRPr sz="600">
              <a:latin typeface="Arial"/>
              <a:cs typeface="Arial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5474592" y="10456164"/>
            <a:ext cx="1558925" cy="1168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">
                <a:solidFill>
                  <a:srgbClr val="231F20"/>
                </a:solidFill>
                <a:latin typeface="Arial"/>
                <a:cs typeface="Arial"/>
              </a:rPr>
              <a:t>Guía </a:t>
            </a:r>
            <a:r>
              <a:rPr dirty="0" sz="600" spc="-5">
                <a:solidFill>
                  <a:srgbClr val="231F20"/>
                </a:solidFill>
                <a:latin typeface="Arial"/>
                <a:cs typeface="Arial"/>
              </a:rPr>
              <a:t>de diseño de instalaciones eléctricas</a:t>
            </a:r>
            <a:r>
              <a:rPr dirty="0" sz="600" spc="-4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600" spc="-5">
                <a:solidFill>
                  <a:srgbClr val="231F20"/>
                </a:solidFill>
                <a:latin typeface="Arial"/>
                <a:cs typeface="Arial"/>
              </a:rPr>
              <a:t>08</a:t>
            </a:r>
            <a:endParaRPr sz="600">
              <a:latin typeface="Arial"/>
              <a:cs typeface="Arial"/>
            </a:endParaRPr>
          </a:p>
        </p:txBody>
      </p:sp>
      <p:sp>
        <p:nvSpPr>
          <p:cNvPr id="33" name="object 33"/>
          <p:cNvSpPr/>
          <p:nvPr/>
        </p:nvSpPr>
        <p:spPr>
          <a:xfrm>
            <a:off x="3644118" y="10508992"/>
            <a:ext cx="113373" cy="118075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4" name="object 34"/>
          <p:cNvSpPr/>
          <p:nvPr/>
        </p:nvSpPr>
        <p:spPr>
          <a:xfrm>
            <a:off x="3557464" y="10441380"/>
            <a:ext cx="450037" cy="182499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5" name="object 35"/>
          <p:cNvSpPr/>
          <p:nvPr/>
        </p:nvSpPr>
        <p:spPr>
          <a:xfrm>
            <a:off x="3635086" y="10532262"/>
            <a:ext cx="108064" cy="95602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6" name="object 36"/>
          <p:cNvSpPr/>
          <p:nvPr/>
        </p:nvSpPr>
        <p:spPr>
          <a:xfrm>
            <a:off x="3652274" y="10532261"/>
            <a:ext cx="88895" cy="71589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40896" y="10409999"/>
            <a:ext cx="7015480" cy="0"/>
          </a:xfrm>
          <a:custGeom>
            <a:avLst/>
            <a:gdLst/>
            <a:ahLst/>
            <a:cxnLst/>
            <a:rect l="l" t="t" r="r" b="b"/>
            <a:pathLst>
              <a:path w="7015480" h="0">
                <a:moveTo>
                  <a:pt x="0" y="0"/>
                </a:moveTo>
                <a:lnTo>
                  <a:pt x="7015098" y="0"/>
                </a:lnTo>
              </a:path>
            </a:pathLst>
          </a:custGeom>
          <a:ln w="10287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3204086" y="3264344"/>
            <a:ext cx="3816350" cy="0"/>
          </a:xfrm>
          <a:custGeom>
            <a:avLst/>
            <a:gdLst/>
            <a:ahLst/>
            <a:cxnLst/>
            <a:rect l="l" t="t" r="r" b="b"/>
            <a:pathLst>
              <a:path w="3816350" h="0">
                <a:moveTo>
                  <a:pt x="0" y="0"/>
                </a:moveTo>
                <a:lnTo>
                  <a:pt x="3816096" y="0"/>
                </a:lnTo>
              </a:path>
            </a:pathLst>
          </a:custGeom>
          <a:ln w="25526">
            <a:solidFill>
              <a:srgbClr val="009D5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3204467" y="5550344"/>
            <a:ext cx="3815715" cy="0"/>
          </a:xfrm>
          <a:custGeom>
            <a:avLst/>
            <a:gdLst/>
            <a:ahLst/>
            <a:cxnLst/>
            <a:rect l="l" t="t" r="r" b="b"/>
            <a:pathLst>
              <a:path w="3815715" h="0">
                <a:moveTo>
                  <a:pt x="0" y="0"/>
                </a:moveTo>
                <a:lnTo>
                  <a:pt x="3815715" y="0"/>
                </a:lnTo>
              </a:path>
            </a:pathLst>
          </a:custGeom>
          <a:ln w="25526">
            <a:solidFill>
              <a:srgbClr val="009D5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/>
          <p:nvPr/>
        </p:nvSpPr>
        <p:spPr>
          <a:xfrm>
            <a:off x="528196" y="237870"/>
            <a:ext cx="2091055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-15" b="1">
                <a:solidFill>
                  <a:srgbClr val="009D57"/>
                </a:solidFill>
                <a:latin typeface="Arial"/>
                <a:cs typeface="Arial"/>
              </a:rPr>
              <a:t>F </a:t>
            </a:r>
            <a:r>
              <a:rPr dirty="0" sz="800" spc="55" b="1">
                <a:solidFill>
                  <a:srgbClr val="009D57"/>
                </a:solidFill>
                <a:latin typeface="Arial"/>
                <a:cs typeface="Arial"/>
              </a:rPr>
              <a:t>- </a:t>
            </a:r>
            <a:r>
              <a:rPr dirty="0" sz="800" b="1">
                <a:solidFill>
                  <a:srgbClr val="009D57"/>
                </a:solidFill>
                <a:latin typeface="Arial"/>
                <a:cs typeface="Arial"/>
              </a:rPr>
              <a:t>Protección contra descargas</a:t>
            </a:r>
            <a:r>
              <a:rPr dirty="0" sz="800" spc="-40" b="1">
                <a:solidFill>
                  <a:srgbClr val="009D57"/>
                </a:solidFill>
                <a:latin typeface="Arial"/>
                <a:cs typeface="Arial"/>
              </a:rPr>
              <a:t> </a:t>
            </a:r>
            <a:r>
              <a:rPr dirty="0" sz="800" b="1">
                <a:solidFill>
                  <a:srgbClr val="009D57"/>
                </a:solidFill>
                <a:latin typeface="Arial"/>
                <a:cs typeface="Arial"/>
              </a:rPr>
              <a:t>eléctricas</a:t>
            </a:r>
            <a:endParaRPr sz="8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191386" y="212597"/>
            <a:ext cx="361442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5" b="1">
                <a:solidFill>
                  <a:srgbClr val="BCBEC0"/>
                </a:solidFill>
                <a:latin typeface="Arial"/>
                <a:cs typeface="Arial"/>
              </a:rPr>
              <a:t>5 </a:t>
            </a:r>
            <a:r>
              <a:rPr dirty="0" sz="1800" spc="-45" b="1">
                <a:solidFill>
                  <a:srgbClr val="BCBEC0"/>
                </a:solidFill>
                <a:latin typeface="Arial"/>
                <a:cs typeface="Arial"/>
              </a:rPr>
              <a:t>Implementación </a:t>
            </a:r>
            <a:r>
              <a:rPr dirty="0" sz="1800" spc="-40" b="1">
                <a:solidFill>
                  <a:srgbClr val="BCBEC0"/>
                </a:solidFill>
                <a:latin typeface="Arial"/>
                <a:cs typeface="Arial"/>
              </a:rPr>
              <a:t>del esquema</a:t>
            </a:r>
            <a:r>
              <a:rPr dirty="0" sz="1800" spc="50" b="1">
                <a:solidFill>
                  <a:srgbClr val="BCBEC0"/>
                </a:solidFill>
                <a:latin typeface="Arial"/>
                <a:cs typeface="Arial"/>
              </a:rPr>
              <a:t> </a:t>
            </a:r>
            <a:r>
              <a:rPr dirty="0" sz="1800" spc="-55" b="1">
                <a:solidFill>
                  <a:srgbClr val="BCBEC0"/>
                </a:solidFill>
                <a:latin typeface="Arial"/>
                <a:cs typeface="Arial"/>
              </a:rPr>
              <a:t>TT</a:t>
            </a:r>
            <a:endParaRPr sz="1800">
              <a:latin typeface="Arial"/>
              <a:cs typeface="Arial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3203959" y="1581530"/>
            <a:ext cx="782954" cy="127086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 txBox="1"/>
          <p:nvPr/>
        </p:nvSpPr>
        <p:spPr>
          <a:xfrm>
            <a:off x="4102361" y="2560191"/>
            <a:ext cx="2742565" cy="3454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Los interruptores automáticos de 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corriente residual se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utilizan para la  protección de 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fugas a tierra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en los 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cuadros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de distribución 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o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de  distribución</a:t>
            </a:r>
            <a:r>
              <a:rPr dirty="0" sz="700" spc="-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secundaria.</a:t>
            </a:r>
            <a:endParaRPr sz="7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191403" y="3066921"/>
            <a:ext cx="3386454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 spc="-10" b="1" i="1">
                <a:solidFill>
                  <a:srgbClr val="009D57"/>
                </a:solidFill>
                <a:latin typeface="Arial"/>
                <a:cs typeface="Arial"/>
              </a:rPr>
              <a:t>Fig. </a:t>
            </a:r>
            <a:r>
              <a:rPr dirty="0" sz="700" spc="-15" b="1" i="1">
                <a:solidFill>
                  <a:srgbClr val="009D57"/>
                </a:solidFill>
                <a:latin typeface="Arial"/>
                <a:cs typeface="Arial"/>
              </a:rPr>
              <a:t>F36: </a:t>
            </a:r>
            <a:r>
              <a:rPr dirty="0" sz="700" spc="5" i="1">
                <a:solidFill>
                  <a:srgbClr val="231F20"/>
                </a:solidFill>
                <a:latin typeface="Arial"/>
                <a:cs typeface="Arial"/>
              </a:rPr>
              <a:t>Interruptor automático </a:t>
            </a:r>
            <a:r>
              <a:rPr dirty="0" sz="700" spc="10" i="1">
                <a:solidFill>
                  <a:srgbClr val="231F20"/>
                </a:solidFill>
                <a:latin typeface="Arial"/>
                <a:cs typeface="Arial"/>
              </a:rPr>
              <a:t>con protección </a:t>
            </a:r>
            <a:r>
              <a:rPr dirty="0" sz="700" i="1">
                <a:solidFill>
                  <a:srgbClr val="231F20"/>
                </a:solidFill>
                <a:latin typeface="Arial"/>
                <a:cs typeface="Arial"/>
              </a:rPr>
              <a:t>incorporada </a:t>
            </a:r>
            <a:r>
              <a:rPr dirty="0" sz="700" spc="5" i="1">
                <a:solidFill>
                  <a:srgbClr val="231F20"/>
                </a:solidFill>
                <a:latin typeface="Arial"/>
                <a:cs typeface="Arial"/>
              </a:rPr>
              <a:t>contra </a:t>
            </a:r>
            <a:r>
              <a:rPr dirty="0" sz="700" spc="-15" i="1">
                <a:solidFill>
                  <a:srgbClr val="231F20"/>
                </a:solidFill>
                <a:latin typeface="Arial"/>
                <a:cs typeface="Arial"/>
              </a:rPr>
              <a:t>las </a:t>
            </a:r>
            <a:r>
              <a:rPr dirty="0" sz="700" spc="-5" i="1">
                <a:solidFill>
                  <a:srgbClr val="231F20"/>
                </a:solidFill>
                <a:latin typeface="Arial"/>
                <a:cs typeface="Arial"/>
              </a:rPr>
              <a:t>fugas </a:t>
            </a:r>
            <a:r>
              <a:rPr dirty="0" sz="700" spc="-30" i="1">
                <a:solidFill>
                  <a:srgbClr val="231F20"/>
                </a:solidFill>
                <a:latin typeface="Arial"/>
                <a:cs typeface="Arial"/>
              </a:rPr>
              <a:t>a</a:t>
            </a:r>
            <a:r>
              <a:rPr dirty="0" sz="700" spc="70" i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 spc="-5" i="1">
                <a:solidFill>
                  <a:srgbClr val="231F20"/>
                </a:solidFill>
                <a:latin typeface="Arial"/>
                <a:cs typeface="Arial"/>
              </a:rPr>
              <a:t>tierra.</a:t>
            </a:r>
            <a:endParaRPr sz="700">
              <a:latin typeface="Arial"/>
              <a:cs typeface="Arial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0" y="2925825"/>
            <a:ext cx="504190" cy="396240"/>
          </a:xfrm>
          <a:custGeom>
            <a:avLst/>
            <a:gdLst/>
            <a:ahLst/>
            <a:cxnLst/>
            <a:rect l="l" t="t" r="r" b="b"/>
            <a:pathLst>
              <a:path w="504190" h="396239">
                <a:moveTo>
                  <a:pt x="0" y="396240"/>
                </a:moveTo>
                <a:lnTo>
                  <a:pt x="0" y="0"/>
                </a:lnTo>
                <a:lnTo>
                  <a:pt x="503939" y="0"/>
                </a:lnTo>
                <a:lnTo>
                  <a:pt x="503939" y="396240"/>
                </a:lnTo>
                <a:lnTo>
                  <a:pt x="0" y="39624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 txBox="1"/>
          <p:nvPr/>
        </p:nvSpPr>
        <p:spPr>
          <a:xfrm>
            <a:off x="254257" y="2898520"/>
            <a:ext cx="245110" cy="177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00" b="1">
                <a:solidFill>
                  <a:srgbClr val="FFFFFF"/>
                </a:solidFill>
                <a:latin typeface="Arial"/>
                <a:cs typeface="Arial"/>
              </a:rPr>
              <a:t>F</a:t>
            </a:r>
            <a:r>
              <a:rPr dirty="0" sz="1000" spc="-5" b="1">
                <a:solidFill>
                  <a:srgbClr val="FFFFFF"/>
                </a:solidFill>
                <a:latin typeface="Arial"/>
                <a:cs typeface="Arial"/>
              </a:rPr>
              <a:t>22</a:t>
            </a:r>
            <a:endParaRPr sz="1000">
              <a:latin typeface="Arial"/>
              <a:cs typeface="Arial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3203959" y="3782440"/>
            <a:ext cx="2091689" cy="114299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5668523" y="3577902"/>
            <a:ext cx="1158618" cy="158322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 txBox="1"/>
          <p:nvPr/>
        </p:nvSpPr>
        <p:spPr>
          <a:xfrm>
            <a:off x="3191394" y="4958971"/>
            <a:ext cx="2458085" cy="5264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168910">
              <a:lnSpc>
                <a:spcPct val="100000"/>
              </a:lnSpc>
              <a:spcBef>
                <a:spcPts val="100"/>
              </a:spcBef>
            </a:pP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Se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pueden utilizar DDR 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con TI toroidales separados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junto  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con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interruptores automáticos 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o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contactores.</a:t>
            </a:r>
            <a:endParaRPr sz="7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00"/>
              </a:spcBef>
            </a:pPr>
            <a:r>
              <a:rPr dirty="0" sz="700" spc="-10" b="1" i="1">
                <a:solidFill>
                  <a:srgbClr val="009D57"/>
                </a:solidFill>
                <a:latin typeface="Arial"/>
                <a:cs typeface="Arial"/>
              </a:rPr>
              <a:t>Fig. </a:t>
            </a:r>
            <a:r>
              <a:rPr dirty="0" sz="700" spc="-15" b="1" i="1">
                <a:solidFill>
                  <a:srgbClr val="009D57"/>
                </a:solidFill>
                <a:latin typeface="Arial"/>
                <a:cs typeface="Arial"/>
              </a:rPr>
              <a:t>F37: </a:t>
            </a:r>
            <a:r>
              <a:rPr dirty="0" sz="700" spc="-20" i="1">
                <a:solidFill>
                  <a:srgbClr val="231F20"/>
                </a:solidFill>
                <a:latin typeface="Arial"/>
                <a:cs typeface="Arial"/>
              </a:rPr>
              <a:t>DDR </a:t>
            </a:r>
            <a:r>
              <a:rPr dirty="0" sz="700" spc="10" i="1">
                <a:solidFill>
                  <a:srgbClr val="231F20"/>
                </a:solidFill>
                <a:latin typeface="Arial"/>
                <a:cs typeface="Arial"/>
              </a:rPr>
              <a:t>con </a:t>
            </a:r>
            <a:r>
              <a:rPr dirty="0" sz="700" i="1">
                <a:solidFill>
                  <a:srgbClr val="231F20"/>
                </a:solidFill>
                <a:latin typeface="Arial"/>
                <a:cs typeface="Arial"/>
              </a:rPr>
              <a:t>transformadores </a:t>
            </a:r>
            <a:r>
              <a:rPr dirty="0" sz="700" spc="5" i="1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700" i="1">
                <a:solidFill>
                  <a:srgbClr val="231F20"/>
                </a:solidFill>
                <a:latin typeface="Arial"/>
                <a:cs typeface="Arial"/>
              </a:rPr>
              <a:t>intensidad</a:t>
            </a:r>
            <a:r>
              <a:rPr dirty="0" sz="700" spc="25" i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 spc="-5" i="1">
                <a:solidFill>
                  <a:srgbClr val="231F20"/>
                </a:solidFill>
                <a:latin typeface="Arial"/>
                <a:cs typeface="Arial"/>
              </a:rPr>
              <a:t>separados.</a:t>
            </a:r>
            <a:endParaRPr sz="7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3191234" y="5862065"/>
            <a:ext cx="3843020" cy="3799840"/>
          </a:xfrm>
          <a:prstGeom prst="rect">
            <a:avLst/>
          </a:prstGeom>
        </p:spPr>
        <p:txBody>
          <a:bodyPr wrap="square" lIns="0" tIns="22860" rIns="0" bIns="0" rtlCol="0" vert="horz">
            <a:spAutoFit/>
          </a:bodyPr>
          <a:lstStyle/>
          <a:p>
            <a:pPr marL="12700" marR="362585">
              <a:lnSpc>
                <a:spcPts val="1400"/>
              </a:lnSpc>
              <a:spcBef>
                <a:spcPts val="180"/>
              </a:spcBef>
            </a:pPr>
            <a:r>
              <a:rPr dirty="0" sz="1200" spc="-5" b="1">
                <a:solidFill>
                  <a:srgbClr val="231F20"/>
                </a:solidFill>
                <a:latin typeface="Arial"/>
                <a:cs typeface="Arial"/>
              </a:rPr>
              <a:t>5.3 Coordinación </a:t>
            </a:r>
            <a:r>
              <a:rPr dirty="0" sz="1200" spc="10" b="1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1200" spc="-15" b="1">
                <a:solidFill>
                  <a:srgbClr val="231F20"/>
                </a:solidFill>
                <a:latin typeface="Arial"/>
                <a:cs typeface="Arial"/>
              </a:rPr>
              <a:t>dispositivos </a:t>
            </a:r>
            <a:r>
              <a:rPr dirty="0" sz="1200" spc="10" b="1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1200" b="1">
                <a:solidFill>
                  <a:srgbClr val="231F20"/>
                </a:solidFill>
                <a:latin typeface="Arial"/>
                <a:cs typeface="Arial"/>
              </a:rPr>
              <a:t>protección  </a:t>
            </a:r>
            <a:r>
              <a:rPr dirty="0" sz="1200" spc="10" b="1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1200" b="1">
                <a:solidFill>
                  <a:srgbClr val="231F20"/>
                </a:solidFill>
                <a:latin typeface="Arial"/>
                <a:cs typeface="Arial"/>
              </a:rPr>
              <a:t>corriente</a:t>
            </a:r>
            <a:r>
              <a:rPr dirty="0" sz="1200" spc="-2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200" spc="-10" b="1">
                <a:solidFill>
                  <a:srgbClr val="231F20"/>
                </a:solidFill>
                <a:latin typeface="Arial"/>
                <a:cs typeface="Arial"/>
              </a:rPr>
              <a:t>residual</a:t>
            </a:r>
            <a:endParaRPr sz="1200">
              <a:latin typeface="Arial"/>
              <a:cs typeface="Arial"/>
            </a:endParaRPr>
          </a:p>
          <a:p>
            <a:pPr marL="12700" marR="415290" indent="635">
              <a:lnSpc>
                <a:spcPct val="100000"/>
              </a:lnSpc>
              <a:spcBef>
                <a:spcPts val="880"/>
              </a:spcBef>
            </a:pP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coordinación de disparo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selectivo se consigue mediante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temporización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o 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subdivisión 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circuitos,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que protegen individualmente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por grupos,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bien 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combinando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ambos</a:t>
            </a:r>
            <a:r>
              <a:rPr dirty="0" sz="8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métodos.</a:t>
            </a:r>
            <a:endParaRPr sz="800">
              <a:latin typeface="Arial"/>
              <a:cs typeface="Arial"/>
            </a:endParaRPr>
          </a:p>
          <a:p>
            <a:pPr marL="12700" marR="66675">
              <a:lnSpc>
                <a:spcPct val="100000"/>
              </a:lnSpc>
              <a:spcBef>
                <a:spcPts val="290"/>
              </a:spcBef>
            </a:pP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Esta selectividad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evita el disparo 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cualquier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DDR que no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el que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encuentre  inmediatamente aguas arriba de la posición de defecto:</a:t>
            </a:r>
            <a:endParaRPr sz="800">
              <a:latin typeface="Arial"/>
              <a:cs typeface="Arial"/>
            </a:endParaRPr>
          </a:p>
          <a:p>
            <a:pPr marL="12700" marR="41910">
              <a:lnSpc>
                <a:spcPct val="100000"/>
              </a:lnSpc>
              <a:spcBef>
                <a:spcPts val="135"/>
              </a:spcBef>
            </a:pPr>
            <a:r>
              <a:rPr dirty="0" sz="800" spc="110">
                <a:solidFill>
                  <a:srgbClr val="009D57"/>
                </a:solidFill>
                <a:latin typeface="Times New Roman"/>
                <a:cs typeface="Times New Roman"/>
              </a:rPr>
              <a:t>c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Con los dispositivos disponibles en la actualidad, la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selectividad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es posible en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tres  o cuatro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niveles diferentes de</a:t>
            </a:r>
            <a:r>
              <a:rPr dirty="0" sz="800" spc="-2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distribución:</a:t>
            </a:r>
            <a:endParaRPr sz="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45"/>
              </a:spcBef>
            </a:pPr>
            <a:r>
              <a:rPr dirty="0" sz="800" spc="45">
                <a:solidFill>
                  <a:srgbClr val="009D57"/>
                </a:solidFill>
                <a:latin typeface="Times New Roman"/>
                <a:cs typeface="Times New Roman"/>
              </a:rPr>
              <a:t>v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En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cuadro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distribución general</a:t>
            </a:r>
            <a:r>
              <a:rPr dirty="0" sz="800" spc="-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principal.</a:t>
            </a:r>
            <a:endParaRPr sz="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dirty="0" sz="800" spc="45">
                <a:solidFill>
                  <a:srgbClr val="009D57"/>
                </a:solidFill>
                <a:latin typeface="Times New Roman"/>
                <a:cs typeface="Times New Roman"/>
              </a:rPr>
              <a:t>v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En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los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cuadros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distribución generales</a:t>
            </a:r>
            <a:r>
              <a:rPr dirty="0" sz="800" spc="-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locales.</a:t>
            </a:r>
            <a:endParaRPr sz="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800" spc="45">
                <a:solidFill>
                  <a:srgbClr val="009D57"/>
                </a:solidFill>
                <a:latin typeface="Times New Roman"/>
                <a:cs typeface="Times New Roman"/>
              </a:rPr>
              <a:t>v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En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los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cuadros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distribución</a:t>
            </a:r>
            <a:r>
              <a:rPr dirty="0" sz="800" spc="-2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secundarios.</a:t>
            </a:r>
            <a:endParaRPr sz="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dirty="0" sz="800" spc="45">
                <a:solidFill>
                  <a:srgbClr val="009D57"/>
                </a:solidFill>
                <a:latin typeface="Times New Roman"/>
                <a:cs typeface="Times New Roman"/>
              </a:rPr>
              <a:t>v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En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tomas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corriente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para la protección de aparatos</a:t>
            </a:r>
            <a:r>
              <a:rPr dirty="0" sz="800" spc="-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individuales.</a:t>
            </a:r>
            <a:endParaRPr sz="800">
              <a:latin typeface="Arial"/>
              <a:cs typeface="Arial"/>
            </a:endParaRPr>
          </a:p>
          <a:p>
            <a:pPr marL="12700" marR="84455">
              <a:lnSpc>
                <a:spcPct val="100000"/>
              </a:lnSpc>
              <a:spcBef>
                <a:spcPts val="145"/>
              </a:spcBef>
            </a:pPr>
            <a:r>
              <a:rPr dirty="0" sz="800" spc="110">
                <a:solidFill>
                  <a:srgbClr val="009D57"/>
                </a:solidFill>
                <a:latin typeface="Times New Roman"/>
                <a:cs typeface="Times New Roman"/>
              </a:rPr>
              <a:t>c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Por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lo general, en los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cuadros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distribución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(y,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su caso,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los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cuadros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 distribución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secundarios)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así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como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en la protección de aparatos individuales, los  dispositivos para la desconexión automática en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caso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que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produzca un 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contacto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indirecto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instalan junto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una protección adicional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contra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riesgo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contactos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 directos.</a:t>
            </a:r>
            <a:endParaRPr sz="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710"/>
              </a:spcBef>
            </a:pPr>
            <a:r>
              <a:rPr dirty="0" sz="1000" spc="-5" b="1">
                <a:solidFill>
                  <a:srgbClr val="231F20"/>
                </a:solidFill>
                <a:latin typeface="Arial"/>
                <a:cs typeface="Arial"/>
              </a:rPr>
              <a:t>Selectividad </a:t>
            </a:r>
            <a:r>
              <a:rPr dirty="0" sz="1000" spc="5" b="1">
                <a:solidFill>
                  <a:srgbClr val="231F20"/>
                </a:solidFill>
                <a:latin typeface="Arial"/>
                <a:cs typeface="Arial"/>
              </a:rPr>
              <a:t>entre</a:t>
            </a:r>
            <a:r>
              <a:rPr dirty="0" sz="1000" spc="-1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10" b="1">
                <a:solidFill>
                  <a:srgbClr val="231F20"/>
                </a:solidFill>
                <a:latin typeface="Arial"/>
                <a:cs typeface="Arial"/>
              </a:rPr>
              <a:t>DDR</a:t>
            </a:r>
            <a:endParaRPr sz="1000">
              <a:latin typeface="Arial"/>
              <a:cs typeface="Arial"/>
            </a:endParaRPr>
          </a:p>
          <a:p>
            <a:pPr marL="12700" marR="146050">
              <a:lnSpc>
                <a:spcPct val="100000"/>
              </a:lnSpc>
              <a:spcBef>
                <a:spcPts val="415"/>
              </a:spcBef>
            </a:pP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especificación general para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conseguir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selectividad total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entre dos DDR es la 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siguiente:</a:t>
            </a:r>
            <a:endParaRPr sz="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800" spc="110">
                <a:solidFill>
                  <a:srgbClr val="009D57"/>
                </a:solidFill>
                <a:latin typeface="Times New Roman"/>
                <a:cs typeface="Times New Roman"/>
              </a:rPr>
              <a:t>c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Multiplicación por dos de la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corriente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funcionamiento residual</a:t>
            </a:r>
            <a:r>
              <a:rPr dirty="0" sz="800" spc="-9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nominal.</a:t>
            </a:r>
            <a:endParaRPr sz="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45"/>
              </a:spcBef>
            </a:pPr>
            <a:r>
              <a:rPr dirty="0" sz="800" spc="110">
                <a:solidFill>
                  <a:srgbClr val="009D57"/>
                </a:solidFill>
                <a:latin typeface="Times New Roman"/>
                <a:cs typeface="Times New Roman"/>
              </a:rPr>
              <a:t>c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Temporización del DDR aguas</a:t>
            </a:r>
            <a:r>
              <a:rPr dirty="0" sz="800" spc="-10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arriba.</a:t>
            </a:r>
            <a:endParaRPr sz="800">
              <a:latin typeface="Arial"/>
              <a:cs typeface="Arial"/>
            </a:endParaRPr>
          </a:p>
          <a:p>
            <a:pPr marL="12700" marR="5080">
              <a:lnSpc>
                <a:spcPct val="100000"/>
              </a:lnSpc>
              <a:spcBef>
                <a:spcPts val="140"/>
              </a:spcBef>
            </a:pP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selectividad se consigue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utilizando los diferentes niveles 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sensibilidad 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normalizados: 30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mA,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100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mA,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300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mA y 1 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así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como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los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correspondientes tiempos 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disparo,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tal y como se muestra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en la página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siguiente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en la </a:t>
            </a:r>
            <a:r>
              <a:rPr dirty="0" sz="800" spc="-5" b="1">
                <a:solidFill>
                  <a:srgbClr val="009D57"/>
                </a:solidFill>
                <a:latin typeface="Arial"/>
                <a:cs typeface="Arial"/>
              </a:rPr>
              <a:t>Figura</a:t>
            </a:r>
            <a:r>
              <a:rPr dirty="0" sz="800" spc="-60" b="1">
                <a:solidFill>
                  <a:srgbClr val="009D57"/>
                </a:solidFill>
                <a:latin typeface="Arial"/>
                <a:cs typeface="Arial"/>
              </a:rPr>
              <a:t> </a:t>
            </a:r>
            <a:r>
              <a:rPr dirty="0" sz="800" spc="-5" b="1">
                <a:solidFill>
                  <a:srgbClr val="009D57"/>
                </a:solidFill>
                <a:latin typeface="Arial"/>
                <a:cs typeface="Arial"/>
              </a:rPr>
              <a:t>F38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.</a:t>
            </a:r>
            <a:endParaRPr sz="8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528196" y="10456164"/>
            <a:ext cx="1558925" cy="1168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">
                <a:solidFill>
                  <a:srgbClr val="231F20"/>
                </a:solidFill>
                <a:latin typeface="Arial"/>
                <a:cs typeface="Arial"/>
              </a:rPr>
              <a:t>Guía </a:t>
            </a:r>
            <a:r>
              <a:rPr dirty="0" sz="600" spc="-5">
                <a:solidFill>
                  <a:srgbClr val="231F20"/>
                </a:solidFill>
                <a:latin typeface="Arial"/>
                <a:cs typeface="Arial"/>
              </a:rPr>
              <a:t>de diseño de instalaciones eléctricas</a:t>
            </a:r>
            <a:r>
              <a:rPr dirty="0" sz="600" spc="-4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600" spc="-5">
                <a:solidFill>
                  <a:srgbClr val="231F20"/>
                </a:solidFill>
                <a:latin typeface="Arial"/>
                <a:cs typeface="Arial"/>
              </a:rPr>
              <a:t>08</a:t>
            </a:r>
            <a:endParaRPr sz="6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6394072" y="10456164"/>
            <a:ext cx="640080" cy="1168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">
                <a:solidFill>
                  <a:srgbClr val="231F20"/>
                </a:solidFill>
                <a:latin typeface="Arial"/>
                <a:cs typeface="Arial"/>
              </a:rPr>
              <a:t>Schneider</a:t>
            </a:r>
            <a:r>
              <a:rPr dirty="0" sz="600" spc="-6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600">
                <a:solidFill>
                  <a:srgbClr val="231F20"/>
                </a:solidFill>
                <a:latin typeface="Arial"/>
                <a:cs typeface="Arial"/>
              </a:rPr>
              <a:t>Electric</a:t>
            </a:r>
            <a:endParaRPr sz="600">
              <a:latin typeface="Arial"/>
              <a:cs typeface="Arial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3641067" y="10508992"/>
            <a:ext cx="113884" cy="11807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3554924" y="10441380"/>
            <a:ext cx="450037" cy="182499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3632546" y="10532262"/>
            <a:ext cx="108064" cy="95602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3649733" y="10532261"/>
            <a:ext cx="88895" cy="71589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325745" y="0"/>
            <a:ext cx="230504" cy="2926080"/>
          </a:xfrm>
          <a:custGeom>
            <a:avLst/>
            <a:gdLst/>
            <a:ahLst/>
            <a:cxnLst/>
            <a:rect l="l" t="t" r="r" b="b"/>
            <a:pathLst>
              <a:path w="230504" h="2926080">
                <a:moveTo>
                  <a:pt x="0" y="2925825"/>
                </a:moveTo>
                <a:lnTo>
                  <a:pt x="230250" y="2925825"/>
                </a:lnTo>
                <a:lnTo>
                  <a:pt x="230250" y="0"/>
                </a:lnTo>
                <a:lnTo>
                  <a:pt x="0" y="0"/>
                </a:lnTo>
                <a:lnTo>
                  <a:pt x="0" y="2925825"/>
                </a:lnTo>
                <a:close/>
              </a:path>
            </a:pathLst>
          </a:custGeom>
          <a:solidFill>
            <a:srgbClr val="009D5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7325745" y="3322065"/>
            <a:ext cx="230504" cy="7371080"/>
          </a:xfrm>
          <a:custGeom>
            <a:avLst/>
            <a:gdLst/>
            <a:ahLst/>
            <a:cxnLst/>
            <a:rect l="l" t="t" r="r" b="b"/>
            <a:pathLst>
              <a:path w="230504" h="7371080">
                <a:moveTo>
                  <a:pt x="0" y="7370829"/>
                </a:moveTo>
                <a:lnTo>
                  <a:pt x="230250" y="7370829"/>
                </a:lnTo>
                <a:lnTo>
                  <a:pt x="230250" y="0"/>
                </a:lnTo>
                <a:lnTo>
                  <a:pt x="0" y="0"/>
                </a:lnTo>
                <a:lnTo>
                  <a:pt x="0" y="7370829"/>
                </a:lnTo>
                <a:close/>
              </a:path>
            </a:pathLst>
          </a:custGeom>
          <a:solidFill>
            <a:srgbClr val="009D5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0" y="1338389"/>
            <a:ext cx="7019925" cy="0"/>
          </a:xfrm>
          <a:custGeom>
            <a:avLst/>
            <a:gdLst/>
            <a:ahLst/>
            <a:cxnLst/>
            <a:rect l="l" t="t" r="r" b="b"/>
            <a:pathLst>
              <a:path w="7019925" h="0">
                <a:moveTo>
                  <a:pt x="0" y="0"/>
                </a:moveTo>
                <a:lnTo>
                  <a:pt x="7019674" y="0"/>
                </a:lnTo>
              </a:path>
            </a:pathLst>
          </a:custGeom>
          <a:ln w="10286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0" y="10409999"/>
            <a:ext cx="7020559" cy="0"/>
          </a:xfrm>
          <a:custGeom>
            <a:avLst/>
            <a:gdLst/>
            <a:ahLst/>
            <a:cxnLst/>
            <a:rect l="l" t="t" r="r" b="b"/>
            <a:pathLst>
              <a:path w="7020559" h="0">
                <a:moveTo>
                  <a:pt x="0" y="0"/>
                </a:moveTo>
                <a:lnTo>
                  <a:pt x="7020436" y="0"/>
                </a:lnTo>
              </a:path>
            </a:pathLst>
          </a:custGeom>
          <a:ln w="10287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539626" y="5424614"/>
            <a:ext cx="6480810" cy="0"/>
          </a:xfrm>
          <a:custGeom>
            <a:avLst/>
            <a:gdLst/>
            <a:ahLst/>
            <a:cxnLst/>
            <a:rect l="l" t="t" r="r" b="b"/>
            <a:pathLst>
              <a:path w="6480809" h="0">
                <a:moveTo>
                  <a:pt x="0" y="0"/>
                </a:moveTo>
                <a:lnTo>
                  <a:pt x="6480810" y="0"/>
                </a:lnTo>
              </a:path>
            </a:pathLst>
          </a:custGeom>
          <a:ln w="25526">
            <a:solidFill>
              <a:srgbClr val="009D5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539626" y="7224076"/>
            <a:ext cx="2484120" cy="0"/>
          </a:xfrm>
          <a:custGeom>
            <a:avLst/>
            <a:gdLst/>
            <a:ahLst/>
            <a:cxnLst/>
            <a:rect l="l" t="t" r="r" b="b"/>
            <a:pathLst>
              <a:path w="2484120" h="0">
                <a:moveTo>
                  <a:pt x="0" y="0"/>
                </a:moveTo>
                <a:lnTo>
                  <a:pt x="2484120" y="0"/>
                </a:lnTo>
              </a:path>
            </a:pathLst>
          </a:custGeom>
          <a:ln w="25526">
            <a:solidFill>
              <a:srgbClr val="009D5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539626" y="9981755"/>
            <a:ext cx="2484120" cy="0"/>
          </a:xfrm>
          <a:custGeom>
            <a:avLst/>
            <a:gdLst/>
            <a:ahLst/>
            <a:cxnLst/>
            <a:rect l="l" t="t" r="r" b="b"/>
            <a:pathLst>
              <a:path w="2484120" h="0">
                <a:moveTo>
                  <a:pt x="0" y="0"/>
                </a:moveTo>
                <a:lnTo>
                  <a:pt x="2484120" y="0"/>
                </a:lnTo>
              </a:path>
            </a:pathLst>
          </a:custGeom>
          <a:ln w="25526">
            <a:solidFill>
              <a:srgbClr val="009D5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 txBox="1"/>
          <p:nvPr/>
        </p:nvSpPr>
        <p:spPr>
          <a:xfrm>
            <a:off x="528069" y="237870"/>
            <a:ext cx="2091055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-15" b="1">
                <a:solidFill>
                  <a:srgbClr val="009D57"/>
                </a:solidFill>
                <a:latin typeface="Arial"/>
                <a:cs typeface="Arial"/>
              </a:rPr>
              <a:t>F </a:t>
            </a:r>
            <a:r>
              <a:rPr dirty="0" sz="800" spc="55" b="1">
                <a:solidFill>
                  <a:srgbClr val="009D57"/>
                </a:solidFill>
                <a:latin typeface="Arial"/>
                <a:cs typeface="Arial"/>
              </a:rPr>
              <a:t>- </a:t>
            </a:r>
            <a:r>
              <a:rPr dirty="0" sz="800" b="1">
                <a:solidFill>
                  <a:srgbClr val="009D57"/>
                </a:solidFill>
                <a:latin typeface="Arial"/>
                <a:cs typeface="Arial"/>
              </a:rPr>
              <a:t>Protección contra descargas</a:t>
            </a:r>
            <a:r>
              <a:rPr dirty="0" sz="800" spc="-40" b="1">
                <a:solidFill>
                  <a:srgbClr val="009D57"/>
                </a:solidFill>
                <a:latin typeface="Arial"/>
                <a:cs typeface="Arial"/>
              </a:rPr>
              <a:t> </a:t>
            </a:r>
            <a:r>
              <a:rPr dirty="0" sz="800" b="1">
                <a:solidFill>
                  <a:srgbClr val="009D57"/>
                </a:solidFill>
                <a:latin typeface="Arial"/>
                <a:cs typeface="Arial"/>
              </a:rPr>
              <a:t>eléctricas</a:t>
            </a:r>
            <a:endParaRPr sz="8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191259" y="212597"/>
            <a:ext cx="361442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09245" algn="l"/>
              </a:tabLst>
            </a:pPr>
            <a:r>
              <a:rPr dirty="0" sz="1800" spc="-5" b="1">
                <a:solidFill>
                  <a:srgbClr val="BCBEC0"/>
                </a:solidFill>
                <a:latin typeface="Arial"/>
                <a:cs typeface="Arial"/>
              </a:rPr>
              <a:t>5	</a:t>
            </a:r>
            <a:r>
              <a:rPr dirty="0" sz="1800" spc="-80" b="1">
                <a:solidFill>
                  <a:srgbClr val="BCBEC0"/>
                </a:solidFill>
                <a:latin typeface="Arial"/>
                <a:cs typeface="Arial"/>
              </a:rPr>
              <a:t>Implementación </a:t>
            </a:r>
            <a:r>
              <a:rPr dirty="0" sz="1800" spc="-40" b="1">
                <a:solidFill>
                  <a:srgbClr val="BCBEC0"/>
                </a:solidFill>
                <a:latin typeface="Arial"/>
                <a:cs typeface="Arial"/>
              </a:rPr>
              <a:t>del esquema</a:t>
            </a:r>
            <a:r>
              <a:rPr dirty="0" sz="1800" spc="-265" b="1">
                <a:solidFill>
                  <a:srgbClr val="BCBEC0"/>
                </a:solidFill>
                <a:latin typeface="Arial"/>
                <a:cs typeface="Arial"/>
              </a:rPr>
              <a:t> </a:t>
            </a:r>
            <a:r>
              <a:rPr dirty="0" sz="1800" spc="-55" b="1">
                <a:solidFill>
                  <a:srgbClr val="BCBEC0"/>
                </a:solidFill>
                <a:latin typeface="Arial"/>
                <a:cs typeface="Arial"/>
              </a:rPr>
              <a:t>TT</a:t>
            </a:r>
            <a:endParaRPr sz="1800">
              <a:latin typeface="Arial"/>
              <a:cs typeface="Arial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5311321" y="3383394"/>
            <a:ext cx="104648" cy="10464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5305454" y="3771988"/>
            <a:ext cx="104648" cy="10464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5586797" y="3700525"/>
            <a:ext cx="722630" cy="235585"/>
          </a:xfrm>
          <a:custGeom>
            <a:avLst/>
            <a:gdLst/>
            <a:ahLst/>
            <a:cxnLst/>
            <a:rect l="l" t="t" r="r" b="b"/>
            <a:pathLst>
              <a:path w="722629" h="235585">
                <a:moveTo>
                  <a:pt x="0" y="0"/>
                </a:moveTo>
                <a:lnTo>
                  <a:pt x="722490" y="0"/>
                </a:lnTo>
                <a:lnTo>
                  <a:pt x="722490" y="235496"/>
                </a:lnTo>
                <a:lnTo>
                  <a:pt x="0" y="235496"/>
                </a:lnTo>
                <a:lnTo>
                  <a:pt x="0" y="0"/>
                </a:lnTo>
                <a:close/>
              </a:path>
            </a:pathLst>
          </a:custGeom>
          <a:solidFill>
            <a:srgbClr val="AFD8C1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5350412" y="4314481"/>
            <a:ext cx="934719" cy="105410"/>
          </a:xfrm>
          <a:custGeom>
            <a:avLst/>
            <a:gdLst/>
            <a:ahLst/>
            <a:cxnLst/>
            <a:rect l="l" t="t" r="r" b="b"/>
            <a:pathLst>
              <a:path w="934720" h="105410">
                <a:moveTo>
                  <a:pt x="0" y="0"/>
                </a:moveTo>
                <a:lnTo>
                  <a:pt x="934186" y="0"/>
                </a:lnTo>
                <a:lnTo>
                  <a:pt x="934186" y="104940"/>
                </a:lnTo>
                <a:lnTo>
                  <a:pt x="0" y="104940"/>
                </a:lnTo>
                <a:lnTo>
                  <a:pt x="0" y="0"/>
                </a:lnTo>
                <a:close/>
              </a:path>
            </a:pathLst>
          </a:custGeom>
          <a:solidFill>
            <a:srgbClr val="AFD8C1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2924521" y="3434511"/>
            <a:ext cx="2326640" cy="0"/>
          </a:xfrm>
          <a:custGeom>
            <a:avLst/>
            <a:gdLst/>
            <a:ahLst/>
            <a:cxnLst/>
            <a:rect l="l" t="t" r="r" b="b"/>
            <a:pathLst>
              <a:path w="2326640" h="0">
                <a:moveTo>
                  <a:pt x="0" y="0"/>
                </a:moveTo>
                <a:lnTo>
                  <a:pt x="2326284" y="0"/>
                </a:lnTo>
              </a:path>
            </a:pathLst>
          </a:custGeom>
          <a:ln w="59690">
            <a:solidFill>
              <a:srgbClr val="AFD8C1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2924521" y="2120696"/>
            <a:ext cx="237490" cy="1283970"/>
          </a:xfrm>
          <a:custGeom>
            <a:avLst/>
            <a:gdLst/>
            <a:ahLst/>
            <a:cxnLst/>
            <a:rect l="l" t="t" r="r" b="b"/>
            <a:pathLst>
              <a:path w="237489" h="1283970">
                <a:moveTo>
                  <a:pt x="0" y="1283970"/>
                </a:moveTo>
                <a:lnTo>
                  <a:pt x="237070" y="1283970"/>
                </a:lnTo>
                <a:lnTo>
                  <a:pt x="237070" y="0"/>
                </a:lnTo>
                <a:lnTo>
                  <a:pt x="0" y="0"/>
                </a:lnTo>
                <a:lnTo>
                  <a:pt x="0" y="1283970"/>
                </a:lnTo>
                <a:close/>
              </a:path>
            </a:pathLst>
          </a:custGeom>
          <a:solidFill>
            <a:srgbClr val="AFD8C1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2529399" y="3691584"/>
            <a:ext cx="2721610" cy="276860"/>
          </a:xfrm>
          <a:custGeom>
            <a:avLst/>
            <a:gdLst/>
            <a:ahLst/>
            <a:cxnLst/>
            <a:rect l="l" t="t" r="r" b="b"/>
            <a:pathLst>
              <a:path w="2721610" h="276860">
                <a:moveTo>
                  <a:pt x="0" y="276860"/>
                </a:moveTo>
                <a:lnTo>
                  <a:pt x="2721406" y="276860"/>
                </a:lnTo>
                <a:lnTo>
                  <a:pt x="2721406" y="0"/>
                </a:lnTo>
                <a:lnTo>
                  <a:pt x="0" y="0"/>
                </a:lnTo>
                <a:lnTo>
                  <a:pt x="0" y="276860"/>
                </a:lnTo>
                <a:close/>
              </a:path>
            </a:pathLst>
          </a:custGeom>
          <a:solidFill>
            <a:srgbClr val="AFD8C1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2529399" y="2120594"/>
            <a:ext cx="227329" cy="1570990"/>
          </a:xfrm>
          <a:custGeom>
            <a:avLst/>
            <a:gdLst/>
            <a:ahLst/>
            <a:cxnLst/>
            <a:rect l="l" t="t" r="r" b="b"/>
            <a:pathLst>
              <a:path w="227330" h="1570989">
                <a:moveTo>
                  <a:pt x="0" y="1570990"/>
                </a:moveTo>
                <a:lnTo>
                  <a:pt x="227202" y="1570990"/>
                </a:lnTo>
                <a:lnTo>
                  <a:pt x="227202" y="0"/>
                </a:lnTo>
                <a:lnTo>
                  <a:pt x="0" y="0"/>
                </a:lnTo>
                <a:lnTo>
                  <a:pt x="0" y="1570990"/>
                </a:lnTo>
                <a:close/>
              </a:path>
            </a:pathLst>
          </a:custGeom>
          <a:solidFill>
            <a:srgbClr val="AFD8C1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2529412" y="2120912"/>
            <a:ext cx="2721610" cy="1941195"/>
          </a:xfrm>
          <a:custGeom>
            <a:avLst/>
            <a:gdLst/>
            <a:ahLst/>
            <a:cxnLst/>
            <a:rect l="l" t="t" r="r" b="b"/>
            <a:pathLst>
              <a:path w="2721610" h="1941195">
                <a:moveTo>
                  <a:pt x="770483" y="1570672"/>
                </a:moveTo>
                <a:lnTo>
                  <a:pt x="479082" y="1427429"/>
                </a:lnTo>
                <a:lnTo>
                  <a:pt x="227190" y="1116253"/>
                </a:lnTo>
                <a:lnTo>
                  <a:pt x="227190" y="0"/>
                </a:lnTo>
                <a:lnTo>
                  <a:pt x="0" y="0"/>
                </a:lnTo>
                <a:lnTo>
                  <a:pt x="0" y="1343444"/>
                </a:lnTo>
                <a:lnTo>
                  <a:pt x="479082" y="1847253"/>
                </a:lnTo>
                <a:lnTo>
                  <a:pt x="770483" y="1901596"/>
                </a:lnTo>
                <a:lnTo>
                  <a:pt x="2721394" y="1941106"/>
                </a:lnTo>
                <a:lnTo>
                  <a:pt x="2721394" y="1570672"/>
                </a:lnTo>
                <a:lnTo>
                  <a:pt x="770483" y="1570672"/>
                </a:lnTo>
                <a:close/>
              </a:path>
            </a:pathLst>
          </a:custGeom>
          <a:ln w="6349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1553442" y="1749399"/>
            <a:ext cx="59690" cy="89535"/>
          </a:xfrm>
          <a:custGeom>
            <a:avLst/>
            <a:gdLst/>
            <a:ahLst/>
            <a:cxnLst/>
            <a:rect l="l" t="t" r="r" b="b"/>
            <a:pathLst>
              <a:path w="59690" h="89535">
                <a:moveTo>
                  <a:pt x="26682" y="0"/>
                </a:moveTo>
                <a:lnTo>
                  <a:pt x="0" y="88912"/>
                </a:lnTo>
                <a:lnTo>
                  <a:pt x="59270" y="88912"/>
                </a:lnTo>
                <a:lnTo>
                  <a:pt x="26682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1539624" y="4078795"/>
            <a:ext cx="44450" cy="0"/>
          </a:xfrm>
          <a:custGeom>
            <a:avLst/>
            <a:gdLst/>
            <a:ahLst/>
            <a:cxnLst/>
            <a:rect l="l" t="t" r="r" b="b"/>
            <a:pathLst>
              <a:path w="44450" h="0">
                <a:moveTo>
                  <a:pt x="44450" y="0"/>
                </a:moveTo>
                <a:lnTo>
                  <a:pt x="0" y="0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1539624" y="3967187"/>
            <a:ext cx="44450" cy="0"/>
          </a:xfrm>
          <a:custGeom>
            <a:avLst/>
            <a:gdLst/>
            <a:ahLst/>
            <a:cxnLst/>
            <a:rect l="l" t="t" r="r" b="b"/>
            <a:pathLst>
              <a:path w="44450" h="0">
                <a:moveTo>
                  <a:pt x="44450" y="0"/>
                </a:moveTo>
                <a:lnTo>
                  <a:pt x="0" y="0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/>
          <p:nvPr/>
        </p:nvSpPr>
        <p:spPr>
          <a:xfrm>
            <a:off x="1539624" y="3798239"/>
            <a:ext cx="44450" cy="0"/>
          </a:xfrm>
          <a:custGeom>
            <a:avLst/>
            <a:gdLst/>
            <a:ahLst/>
            <a:cxnLst/>
            <a:rect l="l" t="t" r="r" b="b"/>
            <a:pathLst>
              <a:path w="44450" h="0">
                <a:moveTo>
                  <a:pt x="44450" y="0"/>
                </a:moveTo>
                <a:lnTo>
                  <a:pt x="0" y="0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/>
          <p:nvPr/>
        </p:nvSpPr>
        <p:spPr>
          <a:xfrm>
            <a:off x="1539624" y="3716261"/>
            <a:ext cx="44450" cy="0"/>
          </a:xfrm>
          <a:custGeom>
            <a:avLst/>
            <a:gdLst/>
            <a:ahLst/>
            <a:cxnLst/>
            <a:rect l="l" t="t" r="r" b="b"/>
            <a:pathLst>
              <a:path w="44450" h="0">
                <a:moveTo>
                  <a:pt x="44450" y="0"/>
                </a:moveTo>
                <a:lnTo>
                  <a:pt x="0" y="0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/>
          <p:nvPr/>
        </p:nvSpPr>
        <p:spPr>
          <a:xfrm>
            <a:off x="1539624" y="3658971"/>
            <a:ext cx="44450" cy="0"/>
          </a:xfrm>
          <a:custGeom>
            <a:avLst/>
            <a:gdLst/>
            <a:ahLst/>
            <a:cxnLst/>
            <a:rect l="l" t="t" r="r" b="b"/>
            <a:pathLst>
              <a:path w="44450" h="0">
                <a:moveTo>
                  <a:pt x="44450" y="0"/>
                </a:moveTo>
                <a:lnTo>
                  <a:pt x="0" y="0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/>
          <p:nvPr/>
        </p:nvSpPr>
        <p:spPr>
          <a:xfrm>
            <a:off x="1539624" y="3547376"/>
            <a:ext cx="44450" cy="0"/>
          </a:xfrm>
          <a:custGeom>
            <a:avLst/>
            <a:gdLst/>
            <a:ahLst/>
            <a:cxnLst/>
            <a:rect l="l" t="t" r="r" b="b"/>
            <a:pathLst>
              <a:path w="44450" h="0">
                <a:moveTo>
                  <a:pt x="44450" y="0"/>
                </a:moveTo>
                <a:lnTo>
                  <a:pt x="0" y="0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/>
          <p:nvPr/>
        </p:nvSpPr>
        <p:spPr>
          <a:xfrm>
            <a:off x="1539624" y="3463391"/>
            <a:ext cx="44450" cy="0"/>
          </a:xfrm>
          <a:custGeom>
            <a:avLst/>
            <a:gdLst/>
            <a:ahLst/>
            <a:cxnLst/>
            <a:rect l="l" t="t" r="r" b="b"/>
            <a:pathLst>
              <a:path w="44450" h="0">
                <a:moveTo>
                  <a:pt x="44450" y="0"/>
                </a:moveTo>
                <a:lnTo>
                  <a:pt x="0" y="0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8" name="object 28"/>
          <p:cNvSpPr/>
          <p:nvPr/>
        </p:nvSpPr>
        <p:spPr>
          <a:xfrm>
            <a:off x="1539624" y="3239147"/>
            <a:ext cx="44450" cy="0"/>
          </a:xfrm>
          <a:custGeom>
            <a:avLst/>
            <a:gdLst/>
            <a:ahLst/>
            <a:cxnLst/>
            <a:rect l="l" t="t" r="r" b="b"/>
            <a:pathLst>
              <a:path w="44450" h="0">
                <a:moveTo>
                  <a:pt x="44450" y="0"/>
                </a:moveTo>
                <a:lnTo>
                  <a:pt x="0" y="0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9" name="object 29"/>
          <p:cNvSpPr/>
          <p:nvPr/>
        </p:nvSpPr>
        <p:spPr>
          <a:xfrm>
            <a:off x="1539624" y="2987242"/>
            <a:ext cx="44450" cy="0"/>
          </a:xfrm>
          <a:custGeom>
            <a:avLst/>
            <a:gdLst/>
            <a:ahLst/>
            <a:cxnLst/>
            <a:rect l="l" t="t" r="r" b="b"/>
            <a:pathLst>
              <a:path w="44450" h="0">
                <a:moveTo>
                  <a:pt x="44450" y="0"/>
                </a:moveTo>
                <a:lnTo>
                  <a:pt x="0" y="0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0" name="object 30"/>
          <p:cNvSpPr/>
          <p:nvPr/>
        </p:nvSpPr>
        <p:spPr>
          <a:xfrm>
            <a:off x="1539624" y="3406088"/>
            <a:ext cx="44450" cy="0"/>
          </a:xfrm>
          <a:custGeom>
            <a:avLst/>
            <a:gdLst/>
            <a:ahLst/>
            <a:cxnLst/>
            <a:rect l="l" t="t" r="r" b="b"/>
            <a:pathLst>
              <a:path w="44450" h="0">
                <a:moveTo>
                  <a:pt x="44450" y="0"/>
                </a:moveTo>
                <a:lnTo>
                  <a:pt x="0" y="0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1" name="object 31"/>
          <p:cNvSpPr/>
          <p:nvPr/>
        </p:nvSpPr>
        <p:spPr>
          <a:xfrm>
            <a:off x="1539624" y="2236482"/>
            <a:ext cx="44450" cy="0"/>
          </a:xfrm>
          <a:custGeom>
            <a:avLst/>
            <a:gdLst/>
            <a:ahLst/>
            <a:cxnLst/>
            <a:rect l="l" t="t" r="r" b="b"/>
            <a:pathLst>
              <a:path w="44450" h="0">
                <a:moveTo>
                  <a:pt x="44450" y="0"/>
                </a:moveTo>
                <a:lnTo>
                  <a:pt x="0" y="0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2" name="object 32"/>
          <p:cNvSpPr/>
          <p:nvPr/>
        </p:nvSpPr>
        <p:spPr>
          <a:xfrm>
            <a:off x="6146753" y="4549025"/>
            <a:ext cx="88900" cy="59690"/>
          </a:xfrm>
          <a:custGeom>
            <a:avLst/>
            <a:gdLst/>
            <a:ahLst/>
            <a:cxnLst/>
            <a:rect l="l" t="t" r="r" b="b"/>
            <a:pathLst>
              <a:path w="88900" h="59689">
                <a:moveTo>
                  <a:pt x="0" y="0"/>
                </a:moveTo>
                <a:lnTo>
                  <a:pt x="0" y="59258"/>
                </a:lnTo>
                <a:lnTo>
                  <a:pt x="88900" y="26682"/>
                </a:lnTo>
                <a:lnTo>
                  <a:pt x="0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3" name="object 33"/>
          <p:cNvSpPr/>
          <p:nvPr/>
        </p:nvSpPr>
        <p:spPr>
          <a:xfrm>
            <a:off x="6146753" y="4549025"/>
            <a:ext cx="88900" cy="59690"/>
          </a:xfrm>
          <a:custGeom>
            <a:avLst/>
            <a:gdLst/>
            <a:ahLst/>
            <a:cxnLst/>
            <a:rect l="l" t="t" r="r" b="b"/>
            <a:pathLst>
              <a:path w="88900" h="59689">
                <a:moveTo>
                  <a:pt x="88900" y="26682"/>
                </a:moveTo>
                <a:lnTo>
                  <a:pt x="0" y="59258"/>
                </a:lnTo>
                <a:lnTo>
                  <a:pt x="0" y="0"/>
                </a:lnTo>
                <a:lnTo>
                  <a:pt x="88900" y="26682"/>
                </a:lnTo>
                <a:close/>
              </a:path>
            </a:pathLst>
          </a:custGeom>
          <a:ln w="3809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4" name="object 34"/>
          <p:cNvSpPr/>
          <p:nvPr/>
        </p:nvSpPr>
        <p:spPr>
          <a:xfrm>
            <a:off x="1719406" y="4582604"/>
            <a:ext cx="0" cy="44450"/>
          </a:xfrm>
          <a:custGeom>
            <a:avLst/>
            <a:gdLst/>
            <a:ahLst/>
            <a:cxnLst/>
            <a:rect l="l" t="t" r="r" b="b"/>
            <a:pathLst>
              <a:path w="0" h="44450">
                <a:moveTo>
                  <a:pt x="0" y="0"/>
                </a:moveTo>
                <a:lnTo>
                  <a:pt x="0" y="44450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5" name="object 35"/>
          <p:cNvSpPr/>
          <p:nvPr/>
        </p:nvSpPr>
        <p:spPr>
          <a:xfrm>
            <a:off x="1971297" y="4582604"/>
            <a:ext cx="0" cy="44450"/>
          </a:xfrm>
          <a:custGeom>
            <a:avLst/>
            <a:gdLst/>
            <a:ahLst/>
            <a:cxnLst/>
            <a:rect l="l" t="t" r="r" b="b"/>
            <a:pathLst>
              <a:path w="0" h="44450">
                <a:moveTo>
                  <a:pt x="0" y="0"/>
                </a:moveTo>
                <a:lnTo>
                  <a:pt x="0" y="44450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6" name="object 36"/>
          <p:cNvSpPr/>
          <p:nvPr/>
        </p:nvSpPr>
        <p:spPr>
          <a:xfrm>
            <a:off x="2376288" y="4582604"/>
            <a:ext cx="0" cy="44450"/>
          </a:xfrm>
          <a:custGeom>
            <a:avLst/>
            <a:gdLst/>
            <a:ahLst/>
            <a:cxnLst/>
            <a:rect l="l" t="t" r="r" b="b"/>
            <a:pathLst>
              <a:path w="0" h="44450">
                <a:moveTo>
                  <a:pt x="0" y="0"/>
                </a:moveTo>
                <a:lnTo>
                  <a:pt x="0" y="44450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7" name="object 37"/>
          <p:cNvSpPr/>
          <p:nvPr/>
        </p:nvSpPr>
        <p:spPr>
          <a:xfrm>
            <a:off x="2529399" y="4582604"/>
            <a:ext cx="0" cy="44450"/>
          </a:xfrm>
          <a:custGeom>
            <a:avLst/>
            <a:gdLst/>
            <a:ahLst/>
            <a:cxnLst/>
            <a:rect l="l" t="t" r="r" b="b"/>
            <a:pathLst>
              <a:path w="0" h="44450">
                <a:moveTo>
                  <a:pt x="0" y="0"/>
                </a:moveTo>
                <a:lnTo>
                  <a:pt x="0" y="44450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8" name="object 38"/>
          <p:cNvSpPr/>
          <p:nvPr/>
        </p:nvSpPr>
        <p:spPr>
          <a:xfrm>
            <a:off x="2223189" y="4582604"/>
            <a:ext cx="0" cy="44450"/>
          </a:xfrm>
          <a:custGeom>
            <a:avLst/>
            <a:gdLst/>
            <a:ahLst/>
            <a:cxnLst/>
            <a:rect l="l" t="t" r="r" b="b"/>
            <a:pathLst>
              <a:path w="0" h="44450">
                <a:moveTo>
                  <a:pt x="0" y="0"/>
                </a:moveTo>
                <a:lnTo>
                  <a:pt x="0" y="44450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9" name="object 39"/>
          <p:cNvSpPr/>
          <p:nvPr/>
        </p:nvSpPr>
        <p:spPr>
          <a:xfrm>
            <a:off x="2756602" y="4582604"/>
            <a:ext cx="0" cy="44450"/>
          </a:xfrm>
          <a:custGeom>
            <a:avLst/>
            <a:gdLst/>
            <a:ahLst/>
            <a:cxnLst/>
            <a:rect l="l" t="t" r="r" b="b"/>
            <a:pathLst>
              <a:path w="0" h="44450">
                <a:moveTo>
                  <a:pt x="0" y="0"/>
                </a:moveTo>
                <a:lnTo>
                  <a:pt x="0" y="44450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0" name="object 40"/>
          <p:cNvSpPr/>
          <p:nvPr/>
        </p:nvSpPr>
        <p:spPr>
          <a:xfrm>
            <a:off x="2924521" y="4582604"/>
            <a:ext cx="0" cy="44450"/>
          </a:xfrm>
          <a:custGeom>
            <a:avLst/>
            <a:gdLst/>
            <a:ahLst/>
            <a:cxnLst/>
            <a:rect l="l" t="t" r="r" b="b"/>
            <a:pathLst>
              <a:path w="0" h="44450">
                <a:moveTo>
                  <a:pt x="0" y="0"/>
                </a:moveTo>
                <a:lnTo>
                  <a:pt x="0" y="44450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1" name="object 41"/>
          <p:cNvSpPr/>
          <p:nvPr/>
        </p:nvSpPr>
        <p:spPr>
          <a:xfrm>
            <a:off x="3008494" y="4582604"/>
            <a:ext cx="0" cy="44450"/>
          </a:xfrm>
          <a:custGeom>
            <a:avLst/>
            <a:gdLst/>
            <a:ahLst/>
            <a:cxnLst/>
            <a:rect l="l" t="t" r="r" b="b"/>
            <a:pathLst>
              <a:path w="0" h="44450">
                <a:moveTo>
                  <a:pt x="0" y="0"/>
                </a:moveTo>
                <a:lnTo>
                  <a:pt x="0" y="44450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2" name="object 42"/>
          <p:cNvSpPr/>
          <p:nvPr/>
        </p:nvSpPr>
        <p:spPr>
          <a:xfrm>
            <a:off x="3161592" y="4582604"/>
            <a:ext cx="0" cy="44450"/>
          </a:xfrm>
          <a:custGeom>
            <a:avLst/>
            <a:gdLst/>
            <a:ahLst/>
            <a:cxnLst/>
            <a:rect l="l" t="t" r="r" b="b"/>
            <a:pathLst>
              <a:path w="0" h="44450">
                <a:moveTo>
                  <a:pt x="0" y="0"/>
                </a:moveTo>
                <a:lnTo>
                  <a:pt x="0" y="44450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3" name="object 43"/>
          <p:cNvSpPr/>
          <p:nvPr/>
        </p:nvSpPr>
        <p:spPr>
          <a:xfrm>
            <a:off x="3961718" y="4582604"/>
            <a:ext cx="0" cy="44450"/>
          </a:xfrm>
          <a:custGeom>
            <a:avLst/>
            <a:gdLst/>
            <a:ahLst/>
            <a:cxnLst/>
            <a:rect l="l" t="t" r="r" b="b"/>
            <a:pathLst>
              <a:path w="0" h="44450">
                <a:moveTo>
                  <a:pt x="0" y="0"/>
                </a:moveTo>
                <a:lnTo>
                  <a:pt x="0" y="44450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4" name="object 44"/>
          <p:cNvSpPr/>
          <p:nvPr/>
        </p:nvSpPr>
        <p:spPr>
          <a:xfrm>
            <a:off x="3299895" y="4582604"/>
            <a:ext cx="0" cy="44450"/>
          </a:xfrm>
          <a:custGeom>
            <a:avLst/>
            <a:gdLst/>
            <a:ahLst/>
            <a:cxnLst/>
            <a:rect l="l" t="t" r="r" b="b"/>
            <a:pathLst>
              <a:path w="0" h="44450">
                <a:moveTo>
                  <a:pt x="0" y="0"/>
                </a:moveTo>
                <a:lnTo>
                  <a:pt x="0" y="44450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5" name="object 45"/>
          <p:cNvSpPr/>
          <p:nvPr/>
        </p:nvSpPr>
        <p:spPr>
          <a:xfrm>
            <a:off x="4742095" y="4582604"/>
            <a:ext cx="0" cy="44450"/>
          </a:xfrm>
          <a:custGeom>
            <a:avLst/>
            <a:gdLst/>
            <a:ahLst/>
            <a:cxnLst/>
            <a:rect l="l" t="t" r="r" b="b"/>
            <a:pathLst>
              <a:path w="0" h="44450">
                <a:moveTo>
                  <a:pt x="0" y="0"/>
                </a:moveTo>
                <a:lnTo>
                  <a:pt x="0" y="44450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6" name="object 46"/>
          <p:cNvSpPr/>
          <p:nvPr/>
        </p:nvSpPr>
        <p:spPr>
          <a:xfrm>
            <a:off x="5300209" y="4582604"/>
            <a:ext cx="0" cy="44450"/>
          </a:xfrm>
          <a:custGeom>
            <a:avLst/>
            <a:gdLst/>
            <a:ahLst/>
            <a:cxnLst/>
            <a:rect l="l" t="t" r="r" b="b"/>
            <a:pathLst>
              <a:path w="0" h="44450">
                <a:moveTo>
                  <a:pt x="0" y="0"/>
                </a:moveTo>
                <a:lnTo>
                  <a:pt x="0" y="44450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7" name="object 47"/>
          <p:cNvSpPr/>
          <p:nvPr/>
        </p:nvSpPr>
        <p:spPr>
          <a:xfrm>
            <a:off x="5522459" y="4582604"/>
            <a:ext cx="0" cy="44450"/>
          </a:xfrm>
          <a:custGeom>
            <a:avLst/>
            <a:gdLst/>
            <a:ahLst/>
            <a:cxnLst/>
            <a:rect l="l" t="t" r="r" b="b"/>
            <a:pathLst>
              <a:path w="0" h="44450">
                <a:moveTo>
                  <a:pt x="0" y="0"/>
                </a:moveTo>
                <a:lnTo>
                  <a:pt x="0" y="44450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8" name="object 48"/>
          <p:cNvSpPr txBox="1"/>
          <p:nvPr/>
        </p:nvSpPr>
        <p:spPr>
          <a:xfrm>
            <a:off x="1494833" y="1597504"/>
            <a:ext cx="252729" cy="1327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 i="1">
                <a:solidFill>
                  <a:srgbClr val="231F20"/>
                </a:solidFill>
                <a:latin typeface="Arial"/>
                <a:cs typeface="Arial"/>
              </a:rPr>
              <a:t>t</a:t>
            </a:r>
            <a:r>
              <a:rPr dirty="0" sz="700" spc="-70" i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(ms)</a:t>
            </a:r>
            <a:endParaRPr sz="700">
              <a:latin typeface="Arial"/>
              <a:cs typeface="Arial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1408419" y="4514788"/>
            <a:ext cx="124460" cy="1327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10</a:t>
            </a:r>
            <a:endParaRPr sz="700">
              <a:latin typeface="Arial"/>
              <a:cs typeface="Arial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1288045" y="2916519"/>
            <a:ext cx="248285" cy="1327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1.000</a:t>
            </a:r>
            <a:endParaRPr sz="700">
              <a:latin typeface="Arial"/>
              <a:cs typeface="Arial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1359079" y="3113002"/>
            <a:ext cx="173990" cy="1027430"/>
          </a:xfrm>
          <a:prstGeom prst="rect">
            <a:avLst/>
          </a:prstGeom>
        </p:spPr>
        <p:txBody>
          <a:bodyPr wrap="square" lIns="0" tIns="679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535"/>
              </a:spcBef>
            </a:pP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500</a:t>
            </a:r>
            <a:endParaRPr sz="700">
              <a:latin typeface="Arial"/>
              <a:cs typeface="Arial"/>
            </a:endParaRPr>
          </a:p>
          <a:p>
            <a:pPr marL="12700">
              <a:lnSpc>
                <a:spcPts val="710"/>
              </a:lnSpc>
              <a:spcBef>
                <a:spcPts val="434"/>
              </a:spcBef>
            </a:pP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300</a:t>
            </a:r>
            <a:endParaRPr sz="700">
              <a:latin typeface="Arial"/>
              <a:cs typeface="Arial"/>
            </a:endParaRPr>
          </a:p>
          <a:p>
            <a:pPr marL="12700">
              <a:lnSpc>
                <a:spcPts val="575"/>
              </a:lnSpc>
            </a:pP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250</a:t>
            </a:r>
            <a:endParaRPr sz="700">
              <a:latin typeface="Arial"/>
              <a:cs typeface="Arial"/>
            </a:endParaRPr>
          </a:p>
          <a:p>
            <a:pPr marL="12700">
              <a:lnSpc>
                <a:spcPts val="665"/>
              </a:lnSpc>
            </a:pP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200</a:t>
            </a:r>
            <a:endParaRPr sz="700">
              <a:latin typeface="Arial"/>
              <a:cs typeface="Arial"/>
            </a:endParaRPr>
          </a:p>
          <a:p>
            <a:pPr marL="12700">
              <a:lnSpc>
                <a:spcPts val="665"/>
              </a:lnSpc>
            </a:pP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150</a:t>
            </a:r>
            <a:endParaRPr sz="700">
              <a:latin typeface="Arial"/>
              <a:cs typeface="Arial"/>
            </a:endParaRPr>
          </a:p>
          <a:p>
            <a:pPr marL="12700">
              <a:lnSpc>
                <a:spcPts val="605"/>
              </a:lnSpc>
            </a:pP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130</a:t>
            </a:r>
            <a:endParaRPr sz="700">
              <a:latin typeface="Arial"/>
              <a:cs typeface="Arial"/>
            </a:endParaRPr>
          </a:p>
          <a:p>
            <a:pPr marL="12700">
              <a:lnSpc>
                <a:spcPts val="745"/>
              </a:lnSpc>
            </a:pP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100</a:t>
            </a:r>
            <a:endParaRPr sz="700">
              <a:latin typeface="Arial"/>
              <a:cs typeface="Arial"/>
            </a:endParaRPr>
          </a:p>
          <a:p>
            <a:pPr marL="61594">
              <a:lnSpc>
                <a:spcPct val="100000"/>
              </a:lnSpc>
              <a:spcBef>
                <a:spcPts val="490"/>
              </a:spcBef>
            </a:pP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60</a:t>
            </a:r>
            <a:endParaRPr sz="700">
              <a:latin typeface="Arial"/>
              <a:cs typeface="Arial"/>
            </a:endParaRPr>
          </a:p>
          <a:p>
            <a:pPr marL="61594">
              <a:lnSpc>
                <a:spcPct val="100000"/>
              </a:lnSpc>
              <a:spcBef>
                <a:spcPts val="40"/>
              </a:spcBef>
            </a:pP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40</a:t>
            </a:r>
            <a:endParaRPr sz="700">
              <a:latin typeface="Arial"/>
              <a:cs typeface="Arial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1235682" y="2165793"/>
            <a:ext cx="297180" cy="1327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10.000</a:t>
            </a:r>
            <a:endParaRPr sz="700">
              <a:latin typeface="Arial"/>
              <a:cs typeface="Arial"/>
            </a:endParaRPr>
          </a:p>
        </p:txBody>
      </p:sp>
      <p:sp>
        <p:nvSpPr>
          <p:cNvPr id="53" name="object 53"/>
          <p:cNvSpPr/>
          <p:nvPr/>
        </p:nvSpPr>
        <p:spPr>
          <a:xfrm>
            <a:off x="1719406" y="4076839"/>
            <a:ext cx="3531870" cy="504190"/>
          </a:xfrm>
          <a:custGeom>
            <a:avLst/>
            <a:gdLst/>
            <a:ahLst/>
            <a:cxnLst/>
            <a:rect l="l" t="t" r="r" b="b"/>
            <a:pathLst>
              <a:path w="3531870" h="504189">
                <a:moveTo>
                  <a:pt x="0" y="504190"/>
                </a:moveTo>
                <a:lnTo>
                  <a:pt x="3531400" y="504190"/>
                </a:lnTo>
                <a:lnTo>
                  <a:pt x="3531400" y="0"/>
                </a:lnTo>
                <a:lnTo>
                  <a:pt x="0" y="0"/>
                </a:lnTo>
                <a:lnTo>
                  <a:pt x="0" y="504190"/>
                </a:lnTo>
                <a:close/>
              </a:path>
            </a:pathLst>
          </a:custGeom>
          <a:solidFill>
            <a:srgbClr val="AFD8C1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4" name="object 54"/>
          <p:cNvSpPr/>
          <p:nvPr/>
        </p:nvSpPr>
        <p:spPr>
          <a:xfrm>
            <a:off x="1719406" y="2121039"/>
            <a:ext cx="252095" cy="1955800"/>
          </a:xfrm>
          <a:custGeom>
            <a:avLst/>
            <a:gdLst/>
            <a:ahLst/>
            <a:cxnLst/>
            <a:rect l="l" t="t" r="r" b="b"/>
            <a:pathLst>
              <a:path w="252094" h="1955800">
                <a:moveTo>
                  <a:pt x="0" y="1955800"/>
                </a:moveTo>
                <a:lnTo>
                  <a:pt x="251891" y="1955800"/>
                </a:lnTo>
                <a:lnTo>
                  <a:pt x="251891" y="0"/>
                </a:lnTo>
                <a:lnTo>
                  <a:pt x="0" y="0"/>
                </a:lnTo>
                <a:lnTo>
                  <a:pt x="0" y="1955800"/>
                </a:lnTo>
                <a:close/>
              </a:path>
            </a:pathLst>
          </a:custGeom>
          <a:solidFill>
            <a:srgbClr val="AFD8C1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5" name="object 55"/>
          <p:cNvSpPr/>
          <p:nvPr/>
        </p:nvSpPr>
        <p:spPr>
          <a:xfrm>
            <a:off x="1719406" y="2125840"/>
            <a:ext cx="3531870" cy="2454910"/>
          </a:xfrm>
          <a:custGeom>
            <a:avLst/>
            <a:gdLst/>
            <a:ahLst/>
            <a:cxnLst/>
            <a:rect l="l" t="t" r="r" b="b"/>
            <a:pathLst>
              <a:path w="3531870" h="2454910">
                <a:moveTo>
                  <a:pt x="810006" y="1950999"/>
                </a:moveTo>
                <a:lnTo>
                  <a:pt x="251891" y="1279258"/>
                </a:lnTo>
                <a:lnTo>
                  <a:pt x="251891" y="0"/>
                </a:lnTo>
                <a:lnTo>
                  <a:pt x="0" y="0"/>
                </a:lnTo>
                <a:lnTo>
                  <a:pt x="0" y="1778139"/>
                </a:lnTo>
                <a:lnTo>
                  <a:pt x="676643" y="2454808"/>
                </a:lnTo>
                <a:lnTo>
                  <a:pt x="3531400" y="2454808"/>
                </a:lnTo>
                <a:lnTo>
                  <a:pt x="3531400" y="1950999"/>
                </a:lnTo>
                <a:lnTo>
                  <a:pt x="810006" y="1950999"/>
                </a:lnTo>
                <a:close/>
              </a:path>
            </a:pathLst>
          </a:custGeom>
          <a:ln w="635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6" name="object 56"/>
          <p:cNvSpPr txBox="1"/>
          <p:nvPr/>
        </p:nvSpPr>
        <p:spPr>
          <a:xfrm>
            <a:off x="5331971" y="3758234"/>
            <a:ext cx="50165" cy="1327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 b="1">
                <a:solidFill>
                  <a:srgbClr val="231F20"/>
                </a:solidFill>
                <a:latin typeface="Arial"/>
                <a:cs typeface="Arial"/>
              </a:rPr>
              <a:t>I</a:t>
            </a:r>
            <a:endParaRPr sz="700">
              <a:latin typeface="Arial"/>
              <a:cs typeface="Arial"/>
            </a:endParaRPr>
          </a:p>
        </p:txBody>
      </p:sp>
      <p:sp>
        <p:nvSpPr>
          <p:cNvPr id="57" name="object 57"/>
          <p:cNvSpPr txBox="1"/>
          <p:nvPr/>
        </p:nvSpPr>
        <p:spPr>
          <a:xfrm>
            <a:off x="5326993" y="3368024"/>
            <a:ext cx="74930" cy="1327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 b="1">
                <a:solidFill>
                  <a:srgbClr val="231F20"/>
                </a:solidFill>
                <a:latin typeface="Arial"/>
                <a:cs typeface="Arial"/>
              </a:rPr>
              <a:t>II</a:t>
            </a:r>
            <a:endParaRPr sz="700">
              <a:latin typeface="Arial"/>
              <a:cs typeface="Arial"/>
            </a:endParaRPr>
          </a:p>
        </p:txBody>
      </p:sp>
      <p:sp>
        <p:nvSpPr>
          <p:cNvPr id="58" name="object 58"/>
          <p:cNvSpPr/>
          <p:nvPr/>
        </p:nvSpPr>
        <p:spPr>
          <a:xfrm>
            <a:off x="5435527" y="3380396"/>
            <a:ext cx="138430" cy="588010"/>
          </a:xfrm>
          <a:custGeom>
            <a:avLst/>
            <a:gdLst/>
            <a:ahLst/>
            <a:cxnLst/>
            <a:rect l="l" t="t" r="r" b="b"/>
            <a:pathLst>
              <a:path w="138429" h="588010">
                <a:moveTo>
                  <a:pt x="0" y="0"/>
                </a:moveTo>
                <a:lnTo>
                  <a:pt x="69138" y="69151"/>
                </a:lnTo>
                <a:lnTo>
                  <a:pt x="69138" y="237096"/>
                </a:lnTo>
                <a:lnTo>
                  <a:pt x="138303" y="306235"/>
                </a:lnTo>
                <a:lnTo>
                  <a:pt x="69138" y="375386"/>
                </a:lnTo>
                <a:lnTo>
                  <a:pt x="69138" y="518642"/>
                </a:lnTo>
                <a:lnTo>
                  <a:pt x="0" y="587768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9" name="object 59"/>
          <p:cNvSpPr txBox="1"/>
          <p:nvPr/>
        </p:nvSpPr>
        <p:spPr>
          <a:xfrm>
            <a:off x="5607879" y="3418814"/>
            <a:ext cx="631190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DDR</a:t>
            </a:r>
            <a:r>
              <a:rPr dirty="0" sz="700" spc="-7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selectivos  domésticos</a:t>
            </a:r>
            <a:endParaRPr sz="700">
              <a:latin typeface="Arial"/>
              <a:cs typeface="Arial"/>
            </a:endParaRPr>
          </a:p>
        </p:txBody>
      </p:sp>
      <p:sp>
        <p:nvSpPr>
          <p:cNvPr id="60" name="object 60"/>
          <p:cNvSpPr txBox="1"/>
          <p:nvPr/>
        </p:nvSpPr>
        <p:spPr>
          <a:xfrm>
            <a:off x="5586797" y="3685089"/>
            <a:ext cx="722630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3655" marR="145415">
              <a:lnSpc>
                <a:spcPct val="100000"/>
              </a:lnSpc>
              <a:spcBef>
                <a:spcPts val="100"/>
              </a:spcBef>
            </a:pP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e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industriales  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(ajustes </a:t>
            </a:r>
            <a:r>
              <a:rPr dirty="0" sz="700" b="1">
                <a:solidFill>
                  <a:srgbClr val="231F20"/>
                </a:solidFill>
                <a:latin typeface="Arial"/>
                <a:cs typeface="Arial"/>
              </a:rPr>
              <a:t>I 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y</a:t>
            </a:r>
            <a:r>
              <a:rPr dirty="0" sz="700" spc="-9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 b="1">
                <a:solidFill>
                  <a:srgbClr val="231F20"/>
                </a:solidFill>
                <a:latin typeface="Arial"/>
                <a:cs typeface="Arial"/>
              </a:rPr>
              <a:t>II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)</a:t>
            </a:r>
            <a:endParaRPr sz="700">
              <a:latin typeface="Arial"/>
              <a:cs typeface="Arial"/>
            </a:endParaRPr>
          </a:p>
        </p:txBody>
      </p:sp>
      <p:sp>
        <p:nvSpPr>
          <p:cNvPr id="61" name="object 61"/>
          <p:cNvSpPr txBox="1"/>
          <p:nvPr/>
        </p:nvSpPr>
        <p:spPr>
          <a:xfrm>
            <a:off x="5348461" y="4073521"/>
            <a:ext cx="582930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DDR 30</a:t>
            </a:r>
            <a:r>
              <a:rPr dirty="0" sz="700" spc="-4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mA,</a:t>
            </a:r>
            <a:endParaRPr sz="7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ajuste</a:t>
            </a:r>
            <a:r>
              <a:rPr dirty="0" sz="700" spc="-4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 spc="-10">
                <a:solidFill>
                  <a:srgbClr val="231F20"/>
                </a:solidFill>
                <a:latin typeface="Arial"/>
                <a:cs typeface="Arial"/>
              </a:rPr>
              <a:t>general</a:t>
            </a:r>
            <a:endParaRPr sz="700">
              <a:latin typeface="Arial"/>
              <a:cs typeface="Arial"/>
            </a:endParaRPr>
          </a:p>
        </p:txBody>
      </p:sp>
      <p:sp>
        <p:nvSpPr>
          <p:cNvPr id="62" name="object 62"/>
          <p:cNvSpPr txBox="1"/>
          <p:nvPr/>
        </p:nvSpPr>
        <p:spPr>
          <a:xfrm>
            <a:off x="5348461" y="4286896"/>
            <a:ext cx="807720" cy="1327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y 0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local 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e</a:t>
            </a:r>
            <a:r>
              <a:rPr dirty="0" sz="700" spc="-7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industrial</a:t>
            </a:r>
            <a:endParaRPr sz="700">
              <a:latin typeface="Arial"/>
              <a:cs typeface="Arial"/>
            </a:endParaRPr>
          </a:p>
        </p:txBody>
      </p:sp>
      <p:sp>
        <p:nvSpPr>
          <p:cNvPr id="63" name="object 63"/>
          <p:cNvSpPr/>
          <p:nvPr/>
        </p:nvSpPr>
        <p:spPr>
          <a:xfrm>
            <a:off x="1583084" y="1779041"/>
            <a:ext cx="4583430" cy="2801620"/>
          </a:xfrm>
          <a:custGeom>
            <a:avLst/>
            <a:gdLst/>
            <a:ahLst/>
            <a:cxnLst/>
            <a:rect l="l" t="t" r="r" b="b"/>
            <a:pathLst>
              <a:path w="4583430" h="2801620">
                <a:moveTo>
                  <a:pt x="0" y="0"/>
                </a:moveTo>
                <a:lnTo>
                  <a:pt x="0" y="2801607"/>
                </a:lnTo>
                <a:lnTo>
                  <a:pt x="4583430" y="2801607"/>
                </a:lnTo>
              </a:path>
            </a:pathLst>
          </a:custGeom>
          <a:ln w="8889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4" name="object 64"/>
          <p:cNvSpPr txBox="1"/>
          <p:nvPr/>
        </p:nvSpPr>
        <p:spPr>
          <a:xfrm>
            <a:off x="7055870" y="2925825"/>
            <a:ext cx="500380" cy="396240"/>
          </a:xfrm>
          <a:prstGeom prst="rect">
            <a:avLst/>
          </a:prstGeom>
          <a:solidFill>
            <a:srgbClr val="231F20"/>
          </a:solidFill>
        </p:spPr>
        <p:txBody>
          <a:bodyPr wrap="square" lIns="0" tIns="0" rIns="0" bIns="0" rtlCol="0" vert="horz">
            <a:spAutoFit/>
          </a:bodyPr>
          <a:lstStyle/>
          <a:p>
            <a:pPr marL="10160">
              <a:lnSpc>
                <a:spcPts val="1085"/>
              </a:lnSpc>
            </a:pPr>
            <a:r>
              <a:rPr dirty="0" sz="1000" spc="-5" b="1">
                <a:solidFill>
                  <a:srgbClr val="FFFFFF"/>
                </a:solidFill>
                <a:latin typeface="Arial"/>
                <a:cs typeface="Arial"/>
              </a:rPr>
              <a:t>F23</a:t>
            </a:r>
            <a:endParaRPr sz="1000">
              <a:latin typeface="Arial"/>
              <a:cs typeface="Arial"/>
            </a:endParaRPr>
          </a:p>
        </p:txBody>
      </p:sp>
      <p:sp>
        <p:nvSpPr>
          <p:cNvPr id="65" name="object 65"/>
          <p:cNvSpPr txBox="1"/>
          <p:nvPr/>
        </p:nvSpPr>
        <p:spPr>
          <a:xfrm>
            <a:off x="1662263" y="4640262"/>
            <a:ext cx="623570" cy="1327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64160" algn="l"/>
                <a:tab pos="511175" algn="l"/>
              </a:tabLst>
            </a:pP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1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5	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3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0	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60</a:t>
            </a:r>
            <a:endParaRPr sz="700">
              <a:latin typeface="Arial"/>
              <a:cs typeface="Arial"/>
            </a:endParaRPr>
          </a:p>
        </p:txBody>
      </p:sp>
      <p:sp>
        <p:nvSpPr>
          <p:cNvPr id="66" name="object 66"/>
          <p:cNvSpPr txBox="1"/>
          <p:nvPr/>
        </p:nvSpPr>
        <p:spPr>
          <a:xfrm>
            <a:off x="2308009" y="4657705"/>
            <a:ext cx="283210" cy="173990"/>
          </a:xfrm>
          <a:prstGeom prst="rect">
            <a:avLst/>
          </a:prstGeom>
        </p:spPr>
        <p:txBody>
          <a:bodyPr wrap="square" lIns="0" tIns="3810" rIns="0" bIns="0" rtlCol="0" vert="vert270">
            <a:spAutoFit/>
          </a:bodyPr>
          <a:lstStyle/>
          <a:p>
            <a:pPr marL="12700">
              <a:lnSpc>
                <a:spcPct val="100000"/>
              </a:lnSpc>
              <a:spcBef>
                <a:spcPts val="30"/>
              </a:spcBef>
            </a:pP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100</a:t>
            </a:r>
            <a:endParaRPr sz="7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405"/>
              </a:spcBef>
            </a:pP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150</a:t>
            </a:r>
            <a:endParaRPr sz="700">
              <a:latin typeface="Arial"/>
              <a:cs typeface="Arial"/>
            </a:endParaRPr>
          </a:p>
        </p:txBody>
      </p:sp>
      <p:sp>
        <p:nvSpPr>
          <p:cNvPr id="67" name="object 67"/>
          <p:cNvSpPr txBox="1"/>
          <p:nvPr/>
        </p:nvSpPr>
        <p:spPr>
          <a:xfrm>
            <a:off x="2698202" y="4657705"/>
            <a:ext cx="528320" cy="249554"/>
          </a:xfrm>
          <a:prstGeom prst="rect">
            <a:avLst/>
          </a:prstGeom>
        </p:spPr>
        <p:txBody>
          <a:bodyPr wrap="square" lIns="0" tIns="3810" rIns="0" bIns="0" rtlCol="0" vert="vert270">
            <a:spAutoFit/>
          </a:bodyPr>
          <a:lstStyle/>
          <a:p>
            <a:pPr algn="r" marR="5080">
              <a:lnSpc>
                <a:spcPct val="100000"/>
              </a:lnSpc>
              <a:spcBef>
                <a:spcPts val="30"/>
              </a:spcBef>
            </a:pP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300</a:t>
            </a:r>
            <a:endParaRPr sz="700">
              <a:latin typeface="Arial"/>
              <a:cs typeface="Arial"/>
            </a:endParaRPr>
          </a:p>
          <a:p>
            <a:pPr algn="r" marR="5715">
              <a:lnSpc>
                <a:spcPts val="790"/>
              </a:lnSpc>
              <a:spcBef>
                <a:spcPts val="390"/>
              </a:spcBef>
            </a:pP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500</a:t>
            </a:r>
            <a:endParaRPr sz="700">
              <a:latin typeface="Arial"/>
              <a:cs typeface="Arial"/>
            </a:endParaRPr>
          </a:p>
          <a:p>
            <a:pPr algn="r" marR="5715">
              <a:lnSpc>
                <a:spcPts val="790"/>
              </a:lnSpc>
            </a:pP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600</a:t>
            </a:r>
            <a:endParaRPr sz="700">
              <a:latin typeface="Arial"/>
              <a:cs typeface="Arial"/>
            </a:endParaRPr>
          </a:p>
          <a:p>
            <a:pPr algn="r" marR="6350">
              <a:lnSpc>
                <a:spcPct val="100000"/>
              </a:lnSpc>
              <a:spcBef>
                <a:spcPts val="365"/>
              </a:spcBef>
            </a:pP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1.000</a:t>
            </a:r>
            <a:endParaRPr sz="700">
              <a:latin typeface="Arial"/>
              <a:cs typeface="Arial"/>
            </a:endParaRPr>
          </a:p>
        </p:txBody>
      </p:sp>
      <p:sp>
        <p:nvSpPr>
          <p:cNvPr id="68" name="object 68"/>
          <p:cNvSpPr txBox="1"/>
          <p:nvPr/>
        </p:nvSpPr>
        <p:spPr>
          <a:xfrm>
            <a:off x="5868197" y="4610603"/>
            <a:ext cx="398145" cy="2216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r" marR="10795">
              <a:lnSpc>
                <a:spcPts val="770"/>
              </a:lnSpc>
              <a:spcBef>
                <a:spcPts val="100"/>
              </a:spcBef>
            </a:pP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Cor</a:t>
            </a:r>
            <a:r>
              <a:rPr dirty="0" sz="700" spc="10">
                <a:solidFill>
                  <a:srgbClr val="231F20"/>
                </a:solidFill>
                <a:latin typeface="Arial"/>
                <a:cs typeface="Arial"/>
              </a:rPr>
              <a:t>r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iente</a:t>
            </a:r>
            <a:endParaRPr sz="700">
              <a:latin typeface="Arial"/>
              <a:cs typeface="Arial"/>
            </a:endParaRPr>
          </a:p>
          <a:p>
            <a:pPr algn="r" marR="5080">
              <a:lnSpc>
                <a:spcPts val="770"/>
              </a:lnSpc>
            </a:pP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(mA)</a:t>
            </a:r>
            <a:endParaRPr sz="700">
              <a:latin typeface="Arial"/>
              <a:cs typeface="Arial"/>
            </a:endParaRPr>
          </a:p>
        </p:txBody>
      </p:sp>
      <p:sp>
        <p:nvSpPr>
          <p:cNvPr id="69" name="object 69"/>
          <p:cNvSpPr txBox="1"/>
          <p:nvPr/>
        </p:nvSpPr>
        <p:spPr>
          <a:xfrm>
            <a:off x="3134088" y="4916886"/>
            <a:ext cx="257810" cy="1327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1</a:t>
            </a:r>
            <a:r>
              <a:rPr dirty="0" sz="700" spc="18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1,5</a:t>
            </a:r>
            <a:endParaRPr sz="700">
              <a:latin typeface="Arial"/>
              <a:cs typeface="Arial"/>
            </a:endParaRPr>
          </a:p>
        </p:txBody>
      </p:sp>
      <p:sp>
        <p:nvSpPr>
          <p:cNvPr id="70" name="object 70"/>
          <p:cNvSpPr txBox="1"/>
          <p:nvPr/>
        </p:nvSpPr>
        <p:spPr>
          <a:xfrm>
            <a:off x="3894650" y="4916886"/>
            <a:ext cx="124460" cy="1327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10</a:t>
            </a:r>
            <a:endParaRPr sz="700">
              <a:latin typeface="Arial"/>
              <a:cs typeface="Arial"/>
            </a:endParaRPr>
          </a:p>
        </p:txBody>
      </p:sp>
      <p:sp>
        <p:nvSpPr>
          <p:cNvPr id="71" name="object 71"/>
          <p:cNvSpPr txBox="1"/>
          <p:nvPr/>
        </p:nvSpPr>
        <p:spPr>
          <a:xfrm>
            <a:off x="4655300" y="4916886"/>
            <a:ext cx="173990" cy="1327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100</a:t>
            </a:r>
            <a:endParaRPr sz="700">
              <a:latin typeface="Arial"/>
              <a:cs typeface="Arial"/>
            </a:endParaRPr>
          </a:p>
        </p:txBody>
      </p:sp>
      <p:sp>
        <p:nvSpPr>
          <p:cNvPr id="72" name="object 72"/>
          <p:cNvSpPr txBox="1"/>
          <p:nvPr/>
        </p:nvSpPr>
        <p:spPr>
          <a:xfrm>
            <a:off x="5213336" y="4916886"/>
            <a:ext cx="440690" cy="1327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500</a:t>
            </a:r>
            <a:r>
              <a:rPr dirty="0" sz="700" spc="8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1.000</a:t>
            </a:r>
            <a:endParaRPr sz="700">
              <a:latin typeface="Arial"/>
              <a:cs typeface="Arial"/>
            </a:endParaRPr>
          </a:p>
        </p:txBody>
      </p:sp>
      <p:sp>
        <p:nvSpPr>
          <p:cNvPr id="73" name="object 73"/>
          <p:cNvSpPr txBox="1"/>
          <p:nvPr/>
        </p:nvSpPr>
        <p:spPr>
          <a:xfrm>
            <a:off x="6122280" y="4916886"/>
            <a:ext cx="144145" cy="1327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(A)</a:t>
            </a:r>
            <a:endParaRPr sz="700">
              <a:latin typeface="Arial"/>
              <a:cs typeface="Arial"/>
            </a:endParaRPr>
          </a:p>
        </p:txBody>
      </p:sp>
      <p:sp>
        <p:nvSpPr>
          <p:cNvPr id="74" name="object 74"/>
          <p:cNvSpPr txBox="1"/>
          <p:nvPr/>
        </p:nvSpPr>
        <p:spPr>
          <a:xfrm>
            <a:off x="526926" y="5227192"/>
            <a:ext cx="1601470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 spc="-10" b="1" i="1">
                <a:solidFill>
                  <a:srgbClr val="009D57"/>
                </a:solidFill>
                <a:latin typeface="Arial"/>
                <a:cs typeface="Arial"/>
              </a:rPr>
              <a:t>Fig. </a:t>
            </a:r>
            <a:r>
              <a:rPr dirty="0" sz="700" spc="-15" b="1" i="1">
                <a:solidFill>
                  <a:srgbClr val="009D57"/>
                </a:solidFill>
                <a:latin typeface="Arial"/>
                <a:cs typeface="Arial"/>
              </a:rPr>
              <a:t>F38: </a:t>
            </a:r>
            <a:r>
              <a:rPr dirty="0" sz="700" i="1">
                <a:solidFill>
                  <a:srgbClr val="231F20"/>
                </a:solidFill>
                <a:latin typeface="Arial"/>
                <a:cs typeface="Arial"/>
              </a:rPr>
              <a:t>Selectividad </a:t>
            </a:r>
            <a:r>
              <a:rPr dirty="0" sz="700" spc="5" i="1">
                <a:solidFill>
                  <a:srgbClr val="231F20"/>
                </a:solidFill>
                <a:latin typeface="Arial"/>
                <a:cs typeface="Arial"/>
              </a:rPr>
              <a:t>total </a:t>
            </a:r>
            <a:r>
              <a:rPr dirty="0" sz="700" spc="-10" i="1">
                <a:solidFill>
                  <a:srgbClr val="231F20"/>
                </a:solidFill>
                <a:latin typeface="Arial"/>
                <a:cs typeface="Arial"/>
              </a:rPr>
              <a:t>en </a:t>
            </a:r>
            <a:r>
              <a:rPr dirty="0" sz="700" spc="-5" i="1">
                <a:solidFill>
                  <a:srgbClr val="231F20"/>
                </a:solidFill>
                <a:latin typeface="Arial"/>
                <a:cs typeface="Arial"/>
              </a:rPr>
              <a:t>2</a:t>
            </a:r>
            <a:r>
              <a:rPr dirty="0" sz="700" spc="20" i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 spc="-10" i="1">
                <a:solidFill>
                  <a:srgbClr val="231F20"/>
                </a:solidFill>
                <a:latin typeface="Arial"/>
                <a:cs typeface="Arial"/>
              </a:rPr>
              <a:t>niveles.</a:t>
            </a:r>
            <a:endParaRPr sz="700">
              <a:latin typeface="Arial"/>
              <a:cs typeface="Arial"/>
            </a:endParaRPr>
          </a:p>
        </p:txBody>
      </p:sp>
      <p:sp>
        <p:nvSpPr>
          <p:cNvPr id="75" name="object 75"/>
          <p:cNvSpPr/>
          <p:nvPr/>
        </p:nvSpPr>
        <p:spPr>
          <a:xfrm>
            <a:off x="730126" y="6263804"/>
            <a:ext cx="2084705" cy="0"/>
          </a:xfrm>
          <a:custGeom>
            <a:avLst/>
            <a:gdLst/>
            <a:ahLst/>
            <a:cxnLst/>
            <a:rect l="l" t="t" r="r" b="b"/>
            <a:pathLst>
              <a:path w="2084705" h="0">
                <a:moveTo>
                  <a:pt x="0" y="0"/>
                </a:moveTo>
                <a:lnTo>
                  <a:pt x="2084260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6" name="object 76"/>
          <p:cNvSpPr/>
          <p:nvPr/>
        </p:nvSpPr>
        <p:spPr>
          <a:xfrm>
            <a:off x="1432449" y="6247993"/>
            <a:ext cx="35560" cy="35560"/>
          </a:xfrm>
          <a:custGeom>
            <a:avLst/>
            <a:gdLst/>
            <a:ahLst/>
            <a:cxnLst/>
            <a:rect l="l" t="t" r="r" b="b"/>
            <a:pathLst>
              <a:path w="35559" h="35560">
                <a:moveTo>
                  <a:pt x="26670" y="0"/>
                </a:moveTo>
                <a:lnTo>
                  <a:pt x="8902" y="0"/>
                </a:lnTo>
                <a:lnTo>
                  <a:pt x="0" y="8890"/>
                </a:lnTo>
                <a:lnTo>
                  <a:pt x="0" y="26670"/>
                </a:lnTo>
                <a:lnTo>
                  <a:pt x="8902" y="35560"/>
                </a:lnTo>
                <a:lnTo>
                  <a:pt x="26670" y="35560"/>
                </a:lnTo>
                <a:lnTo>
                  <a:pt x="35560" y="26670"/>
                </a:lnTo>
                <a:lnTo>
                  <a:pt x="35560" y="8890"/>
                </a:lnTo>
                <a:lnTo>
                  <a:pt x="26670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7" name="object 77"/>
          <p:cNvSpPr/>
          <p:nvPr/>
        </p:nvSpPr>
        <p:spPr>
          <a:xfrm>
            <a:off x="1432449" y="6247993"/>
            <a:ext cx="35560" cy="35560"/>
          </a:xfrm>
          <a:custGeom>
            <a:avLst/>
            <a:gdLst/>
            <a:ahLst/>
            <a:cxnLst/>
            <a:rect l="l" t="t" r="r" b="b"/>
            <a:pathLst>
              <a:path w="35559" h="35560">
                <a:moveTo>
                  <a:pt x="0" y="17767"/>
                </a:moveTo>
                <a:lnTo>
                  <a:pt x="0" y="8890"/>
                </a:lnTo>
                <a:lnTo>
                  <a:pt x="8902" y="0"/>
                </a:lnTo>
                <a:lnTo>
                  <a:pt x="17780" y="0"/>
                </a:lnTo>
                <a:lnTo>
                  <a:pt x="26670" y="0"/>
                </a:lnTo>
                <a:lnTo>
                  <a:pt x="35560" y="8890"/>
                </a:lnTo>
                <a:lnTo>
                  <a:pt x="35560" y="17767"/>
                </a:lnTo>
                <a:lnTo>
                  <a:pt x="35560" y="26670"/>
                </a:lnTo>
                <a:lnTo>
                  <a:pt x="26670" y="35560"/>
                </a:lnTo>
                <a:lnTo>
                  <a:pt x="17780" y="35560"/>
                </a:lnTo>
                <a:lnTo>
                  <a:pt x="8902" y="35560"/>
                </a:lnTo>
                <a:lnTo>
                  <a:pt x="0" y="26670"/>
                </a:lnTo>
                <a:lnTo>
                  <a:pt x="0" y="17767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8" name="object 78"/>
          <p:cNvSpPr/>
          <p:nvPr/>
        </p:nvSpPr>
        <p:spPr>
          <a:xfrm>
            <a:off x="1449251" y="5697854"/>
            <a:ext cx="0" cy="109220"/>
          </a:xfrm>
          <a:custGeom>
            <a:avLst/>
            <a:gdLst/>
            <a:ahLst/>
            <a:cxnLst/>
            <a:rect l="l" t="t" r="r" b="b"/>
            <a:pathLst>
              <a:path w="0" h="109220">
                <a:moveTo>
                  <a:pt x="0" y="0"/>
                </a:moveTo>
                <a:lnTo>
                  <a:pt x="0" y="108648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9" name="object 79"/>
          <p:cNvSpPr/>
          <p:nvPr/>
        </p:nvSpPr>
        <p:spPr>
          <a:xfrm>
            <a:off x="1420600" y="5778842"/>
            <a:ext cx="56515" cy="55880"/>
          </a:xfrm>
          <a:custGeom>
            <a:avLst/>
            <a:gdLst/>
            <a:ahLst/>
            <a:cxnLst/>
            <a:rect l="l" t="t" r="r" b="b"/>
            <a:pathLst>
              <a:path w="56515" h="55879">
                <a:moveTo>
                  <a:pt x="0" y="55308"/>
                </a:moveTo>
                <a:lnTo>
                  <a:pt x="56299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0" name="object 80"/>
          <p:cNvSpPr/>
          <p:nvPr/>
        </p:nvSpPr>
        <p:spPr>
          <a:xfrm>
            <a:off x="1420600" y="5778842"/>
            <a:ext cx="56515" cy="55880"/>
          </a:xfrm>
          <a:custGeom>
            <a:avLst/>
            <a:gdLst/>
            <a:ahLst/>
            <a:cxnLst/>
            <a:rect l="l" t="t" r="r" b="b"/>
            <a:pathLst>
              <a:path w="56515" h="55879">
                <a:moveTo>
                  <a:pt x="56299" y="55308"/>
                </a:moveTo>
                <a:lnTo>
                  <a:pt x="0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1" name="object 81"/>
          <p:cNvSpPr/>
          <p:nvPr/>
        </p:nvSpPr>
        <p:spPr>
          <a:xfrm>
            <a:off x="1378118" y="5829210"/>
            <a:ext cx="71755" cy="436880"/>
          </a:xfrm>
          <a:custGeom>
            <a:avLst/>
            <a:gdLst/>
            <a:ahLst/>
            <a:cxnLst/>
            <a:rect l="l" t="t" r="r" b="b"/>
            <a:pathLst>
              <a:path w="71755" h="436879">
                <a:moveTo>
                  <a:pt x="0" y="0"/>
                </a:moveTo>
                <a:lnTo>
                  <a:pt x="71132" y="194576"/>
                </a:lnTo>
                <a:lnTo>
                  <a:pt x="71132" y="436549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2" name="object 82"/>
          <p:cNvSpPr/>
          <p:nvPr/>
        </p:nvSpPr>
        <p:spPr>
          <a:xfrm>
            <a:off x="1319838" y="6105766"/>
            <a:ext cx="255270" cy="93345"/>
          </a:xfrm>
          <a:custGeom>
            <a:avLst/>
            <a:gdLst/>
            <a:ahLst/>
            <a:cxnLst/>
            <a:rect l="l" t="t" r="r" b="b"/>
            <a:pathLst>
              <a:path w="255269" h="93345">
                <a:moveTo>
                  <a:pt x="0" y="46431"/>
                </a:moveTo>
                <a:lnTo>
                  <a:pt x="10186" y="28760"/>
                </a:lnTo>
                <a:lnTo>
                  <a:pt x="37784" y="13957"/>
                </a:lnTo>
                <a:lnTo>
                  <a:pt x="78347" y="3783"/>
                </a:lnTo>
                <a:lnTo>
                  <a:pt x="127431" y="0"/>
                </a:lnTo>
                <a:lnTo>
                  <a:pt x="176516" y="3783"/>
                </a:lnTo>
                <a:lnTo>
                  <a:pt x="217079" y="13957"/>
                </a:lnTo>
                <a:lnTo>
                  <a:pt x="244676" y="28760"/>
                </a:lnTo>
                <a:lnTo>
                  <a:pt x="254863" y="46431"/>
                </a:lnTo>
                <a:lnTo>
                  <a:pt x="244676" y="64510"/>
                </a:lnTo>
                <a:lnTo>
                  <a:pt x="217079" y="79259"/>
                </a:lnTo>
                <a:lnTo>
                  <a:pt x="176516" y="89195"/>
                </a:lnTo>
                <a:lnTo>
                  <a:pt x="127431" y="92837"/>
                </a:lnTo>
                <a:lnTo>
                  <a:pt x="78347" y="89195"/>
                </a:lnTo>
                <a:lnTo>
                  <a:pt x="37784" y="79259"/>
                </a:lnTo>
                <a:lnTo>
                  <a:pt x="10186" y="64510"/>
                </a:lnTo>
                <a:lnTo>
                  <a:pt x="0" y="46431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3" name="object 83"/>
          <p:cNvSpPr/>
          <p:nvPr/>
        </p:nvSpPr>
        <p:spPr>
          <a:xfrm>
            <a:off x="2481494" y="6270713"/>
            <a:ext cx="0" cy="84455"/>
          </a:xfrm>
          <a:custGeom>
            <a:avLst/>
            <a:gdLst/>
            <a:ahLst/>
            <a:cxnLst/>
            <a:rect l="l" t="t" r="r" b="b"/>
            <a:pathLst>
              <a:path w="0" h="84454">
                <a:moveTo>
                  <a:pt x="0" y="0"/>
                </a:moveTo>
                <a:lnTo>
                  <a:pt x="0" y="83947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4" name="object 84"/>
          <p:cNvSpPr/>
          <p:nvPr/>
        </p:nvSpPr>
        <p:spPr>
          <a:xfrm>
            <a:off x="2452843" y="6327012"/>
            <a:ext cx="56515" cy="55880"/>
          </a:xfrm>
          <a:custGeom>
            <a:avLst/>
            <a:gdLst/>
            <a:ahLst/>
            <a:cxnLst/>
            <a:rect l="l" t="t" r="r" b="b"/>
            <a:pathLst>
              <a:path w="56514" h="55879">
                <a:moveTo>
                  <a:pt x="0" y="55321"/>
                </a:moveTo>
                <a:lnTo>
                  <a:pt x="56311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5" name="object 85"/>
          <p:cNvSpPr/>
          <p:nvPr/>
        </p:nvSpPr>
        <p:spPr>
          <a:xfrm>
            <a:off x="2452843" y="6327012"/>
            <a:ext cx="56515" cy="55880"/>
          </a:xfrm>
          <a:custGeom>
            <a:avLst/>
            <a:gdLst/>
            <a:ahLst/>
            <a:cxnLst/>
            <a:rect l="l" t="t" r="r" b="b"/>
            <a:pathLst>
              <a:path w="56514" h="55879">
                <a:moveTo>
                  <a:pt x="56311" y="55321"/>
                </a:moveTo>
                <a:lnTo>
                  <a:pt x="0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6" name="object 86"/>
          <p:cNvSpPr/>
          <p:nvPr/>
        </p:nvSpPr>
        <p:spPr>
          <a:xfrm>
            <a:off x="2410374" y="6377393"/>
            <a:ext cx="71120" cy="436880"/>
          </a:xfrm>
          <a:custGeom>
            <a:avLst/>
            <a:gdLst/>
            <a:ahLst/>
            <a:cxnLst/>
            <a:rect l="l" t="t" r="r" b="b"/>
            <a:pathLst>
              <a:path w="71119" h="436879">
                <a:moveTo>
                  <a:pt x="0" y="0"/>
                </a:moveTo>
                <a:lnTo>
                  <a:pt x="71119" y="194564"/>
                </a:lnTo>
                <a:lnTo>
                  <a:pt x="71119" y="436537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7" name="object 87"/>
          <p:cNvSpPr/>
          <p:nvPr/>
        </p:nvSpPr>
        <p:spPr>
          <a:xfrm>
            <a:off x="2352107" y="6653935"/>
            <a:ext cx="255270" cy="93345"/>
          </a:xfrm>
          <a:custGeom>
            <a:avLst/>
            <a:gdLst/>
            <a:ahLst/>
            <a:cxnLst/>
            <a:rect l="l" t="t" r="r" b="b"/>
            <a:pathLst>
              <a:path w="255269" h="93345">
                <a:moveTo>
                  <a:pt x="0" y="46418"/>
                </a:moveTo>
                <a:lnTo>
                  <a:pt x="10184" y="28750"/>
                </a:lnTo>
                <a:lnTo>
                  <a:pt x="37777" y="13950"/>
                </a:lnTo>
                <a:lnTo>
                  <a:pt x="78336" y="3781"/>
                </a:lnTo>
                <a:lnTo>
                  <a:pt x="127419" y="0"/>
                </a:lnTo>
                <a:lnTo>
                  <a:pt x="176496" y="3781"/>
                </a:lnTo>
                <a:lnTo>
                  <a:pt x="217055" y="13950"/>
                </a:lnTo>
                <a:lnTo>
                  <a:pt x="244651" y="28750"/>
                </a:lnTo>
                <a:lnTo>
                  <a:pt x="254838" y="46418"/>
                </a:lnTo>
                <a:lnTo>
                  <a:pt x="244651" y="64506"/>
                </a:lnTo>
                <a:lnTo>
                  <a:pt x="217055" y="79263"/>
                </a:lnTo>
                <a:lnTo>
                  <a:pt x="176496" y="89205"/>
                </a:lnTo>
                <a:lnTo>
                  <a:pt x="127419" y="92849"/>
                </a:lnTo>
                <a:lnTo>
                  <a:pt x="78336" y="89205"/>
                </a:lnTo>
                <a:lnTo>
                  <a:pt x="37777" y="79263"/>
                </a:lnTo>
                <a:lnTo>
                  <a:pt x="10184" y="64506"/>
                </a:lnTo>
                <a:lnTo>
                  <a:pt x="0" y="46418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8" name="object 88"/>
          <p:cNvSpPr/>
          <p:nvPr/>
        </p:nvSpPr>
        <p:spPr>
          <a:xfrm>
            <a:off x="2464705" y="6247993"/>
            <a:ext cx="36195" cy="35560"/>
          </a:xfrm>
          <a:custGeom>
            <a:avLst/>
            <a:gdLst/>
            <a:ahLst/>
            <a:cxnLst/>
            <a:rect l="l" t="t" r="r" b="b"/>
            <a:pathLst>
              <a:path w="36194" h="35560">
                <a:moveTo>
                  <a:pt x="26682" y="0"/>
                </a:moveTo>
                <a:lnTo>
                  <a:pt x="8890" y="0"/>
                </a:lnTo>
                <a:lnTo>
                  <a:pt x="0" y="8890"/>
                </a:lnTo>
                <a:lnTo>
                  <a:pt x="0" y="26670"/>
                </a:lnTo>
                <a:lnTo>
                  <a:pt x="8890" y="35560"/>
                </a:lnTo>
                <a:lnTo>
                  <a:pt x="26682" y="35560"/>
                </a:lnTo>
                <a:lnTo>
                  <a:pt x="35572" y="26670"/>
                </a:lnTo>
                <a:lnTo>
                  <a:pt x="35572" y="8890"/>
                </a:lnTo>
                <a:lnTo>
                  <a:pt x="26682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9" name="object 89"/>
          <p:cNvSpPr/>
          <p:nvPr/>
        </p:nvSpPr>
        <p:spPr>
          <a:xfrm>
            <a:off x="2464705" y="6247993"/>
            <a:ext cx="36195" cy="35560"/>
          </a:xfrm>
          <a:custGeom>
            <a:avLst/>
            <a:gdLst/>
            <a:ahLst/>
            <a:cxnLst/>
            <a:rect l="l" t="t" r="r" b="b"/>
            <a:pathLst>
              <a:path w="36194" h="35560">
                <a:moveTo>
                  <a:pt x="0" y="17767"/>
                </a:moveTo>
                <a:lnTo>
                  <a:pt x="0" y="8890"/>
                </a:lnTo>
                <a:lnTo>
                  <a:pt x="8890" y="0"/>
                </a:lnTo>
                <a:lnTo>
                  <a:pt x="17767" y="0"/>
                </a:lnTo>
                <a:lnTo>
                  <a:pt x="26682" y="0"/>
                </a:lnTo>
                <a:lnTo>
                  <a:pt x="35572" y="8890"/>
                </a:lnTo>
                <a:lnTo>
                  <a:pt x="35572" y="17767"/>
                </a:lnTo>
                <a:lnTo>
                  <a:pt x="35572" y="26670"/>
                </a:lnTo>
                <a:lnTo>
                  <a:pt x="26682" y="35560"/>
                </a:lnTo>
                <a:lnTo>
                  <a:pt x="17767" y="35560"/>
                </a:lnTo>
                <a:lnTo>
                  <a:pt x="8890" y="35560"/>
                </a:lnTo>
                <a:lnTo>
                  <a:pt x="0" y="26670"/>
                </a:lnTo>
                <a:lnTo>
                  <a:pt x="0" y="17767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0" name="object 90"/>
          <p:cNvSpPr/>
          <p:nvPr/>
        </p:nvSpPr>
        <p:spPr>
          <a:xfrm>
            <a:off x="1953022" y="6270713"/>
            <a:ext cx="0" cy="109220"/>
          </a:xfrm>
          <a:custGeom>
            <a:avLst/>
            <a:gdLst/>
            <a:ahLst/>
            <a:cxnLst/>
            <a:rect l="l" t="t" r="r" b="b"/>
            <a:pathLst>
              <a:path w="0" h="109220">
                <a:moveTo>
                  <a:pt x="0" y="0"/>
                </a:moveTo>
                <a:lnTo>
                  <a:pt x="0" y="108635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1" name="object 91"/>
          <p:cNvSpPr/>
          <p:nvPr/>
        </p:nvSpPr>
        <p:spPr>
          <a:xfrm>
            <a:off x="1936233" y="6247993"/>
            <a:ext cx="36195" cy="35560"/>
          </a:xfrm>
          <a:custGeom>
            <a:avLst/>
            <a:gdLst/>
            <a:ahLst/>
            <a:cxnLst/>
            <a:rect l="l" t="t" r="r" b="b"/>
            <a:pathLst>
              <a:path w="36194" h="35560">
                <a:moveTo>
                  <a:pt x="26657" y="0"/>
                </a:moveTo>
                <a:lnTo>
                  <a:pt x="8890" y="0"/>
                </a:lnTo>
                <a:lnTo>
                  <a:pt x="0" y="8890"/>
                </a:lnTo>
                <a:lnTo>
                  <a:pt x="0" y="26670"/>
                </a:lnTo>
                <a:lnTo>
                  <a:pt x="8890" y="35560"/>
                </a:lnTo>
                <a:lnTo>
                  <a:pt x="26657" y="35560"/>
                </a:lnTo>
                <a:lnTo>
                  <a:pt x="35572" y="26670"/>
                </a:lnTo>
                <a:lnTo>
                  <a:pt x="35572" y="8890"/>
                </a:lnTo>
                <a:lnTo>
                  <a:pt x="26657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2" name="object 92"/>
          <p:cNvSpPr/>
          <p:nvPr/>
        </p:nvSpPr>
        <p:spPr>
          <a:xfrm>
            <a:off x="1936233" y="6247993"/>
            <a:ext cx="36195" cy="35560"/>
          </a:xfrm>
          <a:custGeom>
            <a:avLst/>
            <a:gdLst/>
            <a:ahLst/>
            <a:cxnLst/>
            <a:rect l="l" t="t" r="r" b="b"/>
            <a:pathLst>
              <a:path w="36194" h="35560">
                <a:moveTo>
                  <a:pt x="0" y="17767"/>
                </a:moveTo>
                <a:lnTo>
                  <a:pt x="0" y="8890"/>
                </a:lnTo>
                <a:lnTo>
                  <a:pt x="8890" y="0"/>
                </a:lnTo>
                <a:lnTo>
                  <a:pt x="17780" y="0"/>
                </a:lnTo>
                <a:lnTo>
                  <a:pt x="26657" y="0"/>
                </a:lnTo>
                <a:lnTo>
                  <a:pt x="35572" y="8890"/>
                </a:lnTo>
                <a:lnTo>
                  <a:pt x="35572" y="17767"/>
                </a:lnTo>
                <a:lnTo>
                  <a:pt x="35572" y="26670"/>
                </a:lnTo>
                <a:lnTo>
                  <a:pt x="26657" y="35560"/>
                </a:lnTo>
                <a:lnTo>
                  <a:pt x="17780" y="35560"/>
                </a:lnTo>
                <a:lnTo>
                  <a:pt x="8890" y="35560"/>
                </a:lnTo>
                <a:lnTo>
                  <a:pt x="0" y="26670"/>
                </a:lnTo>
                <a:lnTo>
                  <a:pt x="0" y="17767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3" name="object 93"/>
          <p:cNvSpPr/>
          <p:nvPr/>
        </p:nvSpPr>
        <p:spPr>
          <a:xfrm>
            <a:off x="989918" y="6270713"/>
            <a:ext cx="0" cy="109220"/>
          </a:xfrm>
          <a:custGeom>
            <a:avLst/>
            <a:gdLst/>
            <a:ahLst/>
            <a:cxnLst/>
            <a:rect l="l" t="t" r="r" b="b"/>
            <a:pathLst>
              <a:path w="0" h="109220">
                <a:moveTo>
                  <a:pt x="0" y="0"/>
                </a:moveTo>
                <a:lnTo>
                  <a:pt x="0" y="108635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4" name="object 94"/>
          <p:cNvSpPr/>
          <p:nvPr/>
        </p:nvSpPr>
        <p:spPr>
          <a:xfrm>
            <a:off x="973115" y="6247993"/>
            <a:ext cx="36195" cy="35560"/>
          </a:xfrm>
          <a:custGeom>
            <a:avLst/>
            <a:gdLst/>
            <a:ahLst/>
            <a:cxnLst/>
            <a:rect l="l" t="t" r="r" b="b"/>
            <a:pathLst>
              <a:path w="36194" h="35560">
                <a:moveTo>
                  <a:pt x="26670" y="0"/>
                </a:moveTo>
                <a:lnTo>
                  <a:pt x="8902" y="0"/>
                </a:lnTo>
                <a:lnTo>
                  <a:pt x="0" y="8890"/>
                </a:lnTo>
                <a:lnTo>
                  <a:pt x="0" y="26670"/>
                </a:lnTo>
                <a:lnTo>
                  <a:pt x="8902" y="35560"/>
                </a:lnTo>
                <a:lnTo>
                  <a:pt x="26670" y="35560"/>
                </a:lnTo>
                <a:lnTo>
                  <a:pt x="35572" y="26670"/>
                </a:lnTo>
                <a:lnTo>
                  <a:pt x="35572" y="8890"/>
                </a:lnTo>
                <a:lnTo>
                  <a:pt x="26670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5" name="object 95"/>
          <p:cNvSpPr/>
          <p:nvPr/>
        </p:nvSpPr>
        <p:spPr>
          <a:xfrm>
            <a:off x="973115" y="6247993"/>
            <a:ext cx="36195" cy="35560"/>
          </a:xfrm>
          <a:custGeom>
            <a:avLst/>
            <a:gdLst/>
            <a:ahLst/>
            <a:cxnLst/>
            <a:rect l="l" t="t" r="r" b="b"/>
            <a:pathLst>
              <a:path w="36194" h="35560">
                <a:moveTo>
                  <a:pt x="0" y="17767"/>
                </a:moveTo>
                <a:lnTo>
                  <a:pt x="0" y="8890"/>
                </a:lnTo>
                <a:lnTo>
                  <a:pt x="8902" y="0"/>
                </a:lnTo>
                <a:lnTo>
                  <a:pt x="17792" y="0"/>
                </a:lnTo>
                <a:lnTo>
                  <a:pt x="26670" y="0"/>
                </a:lnTo>
                <a:lnTo>
                  <a:pt x="35572" y="8890"/>
                </a:lnTo>
                <a:lnTo>
                  <a:pt x="35572" y="17767"/>
                </a:lnTo>
                <a:lnTo>
                  <a:pt x="35572" y="26670"/>
                </a:lnTo>
                <a:lnTo>
                  <a:pt x="26670" y="35560"/>
                </a:lnTo>
                <a:lnTo>
                  <a:pt x="17792" y="35560"/>
                </a:lnTo>
                <a:lnTo>
                  <a:pt x="8902" y="35560"/>
                </a:lnTo>
                <a:lnTo>
                  <a:pt x="0" y="26670"/>
                </a:lnTo>
                <a:lnTo>
                  <a:pt x="0" y="17767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6" name="object 96"/>
          <p:cNvSpPr/>
          <p:nvPr/>
        </p:nvSpPr>
        <p:spPr>
          <a:xfrm>
            <a:off x="1421298" y="5910211"/>
            <a:ext cx="63500" cy="35560"/>
          </a:xfrm>
          <a:custGeom>
            <a:avLst/>
            <a:gdLst/>
            <a:ahLst/>
            <a:cxnLst/>
            <a:rect l="l" t="t" r="r" b="b"/>
            <a:pathLst>
              <a:path w="63500" h="35560">
                <a:moveTo>
                  <a:pt x="63207" y="0"/>
                </a:moveTo>
                <a:lnTo>
                  <a:pt x="0" y="17767"/>
                </a:lnTo>
                <a:lnTo>
                  <a:pt x="63207" y="35547"/>
                </a:lnTo>
                <a:lnTo>
                  <a:pt x="56299" y="17767"/>
                </a:lnTo>
                <a:lnTo>
                  <a:pt x="63207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7" name="object 97"/>
          <p:cNvSpPr/>
          <p:nvPr/>
        </p:nvSpPr>
        <p:spPr>
          <a:xfrm>
            <a:off x="1421298" y="5910211"/>
            <a:ext cx="63500" cy="35560"/>
          </a:xfrm>
          <a:custGeom>
            <a:avLst/>
            <a:gdLst/>
            <a:ahLst/>
            <a:cxnLst/>
            <a:rect l="l" t="t" r="r" b="b"/>
            <a:pathLst>
              <a:path w="63500" h="35560">
                <a:moveTo>
                  <a:pt x="0" y="17767"/>
                </a:moveTo>
                <a:lnTo>
                  <a:pt x="63207" y="0"/>
                </a:lnTo>
                <a:lnTo>
                  <a:pt x="56299" y="17767"/>
                </a:lnTo>
                <a:lnTo>
                  <a:pt x="63207" y="35547"/>
                </a:lnTo>
                <a:lnTo>
                  <a:pt x="0" y="17767"/>
                </a:lnTo>
                <a:close/>
              </a:path>
            </a:pathLst>
          </a:custGeom>
          <a:ln w="381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8" name="object 98"/>
          <p:cNvSpPr/>
          <p:nvPr/>
        </p:nvSpPr>
        <p:spPr>
          <a:xfrm>
            <a:off x="2447115" y="6458368"/>
            <a:ext cx="63500" cy="36195"/>
          </a:xfrm>
          <a:custGeom>
            <a:avLst/>
            <a:gdLst/>
            <a:ahLst/>
            <a:cxnLst/>
            <a:rect l="l" t="t" r="r" b="b"/>
            <a:pathLst>
              <a:path w="63500" h="36195">
                <a:moveTo>
                  <a:pt x="63233" y="0"/>
                </a:moveTo>
                <a:lnTo>
                  <a:pt x="0" y="17779"/>
                </a:lnTo>
                <a:lnTo>
                  <a:pt x="63233" y="35572"/>
                </a:lnTo>
                <a:lnTo>
                  <a:pt x="56311" y="17779"/>
                </a:lnTo>
                <a:lnTo>
                  <a:pt x="63233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9" name="object 99"/>
          <p:cNvSpPr/>
          <p:nvPr/>
        </p:nvSpPr>
        <p:spPr>
          <a:xfrm>
            <a:off x="2447115" y="6458368"/>
            <a:ext cx="63500" cy="36195"/>
          </a:xfrm>
          <a:custGeom>
            <a:avLst/>
            <a:gdLst/>
            <a:ahLst/>
            <a:cxnLst/>
            <a:rect l="l" t="t" r="r" b="b"/>
            <a:pathLst>
              <a:path w="63500" h="36195">
                <a:moveTo>
                  <a:pt x="0" y="17779"/>
                </a:moveTo>
                <a:lnTo>
                  <a:pt x="63233" y="0"/>
                </a:lnTo>
                <a:lnTo>
                  <a:pt x="56311" y="17779"/>
                </a:lnTo>
                <a:lnTo>
                  <a:pt x="63233" y="35572"/>
                </a:lnTo>
                <a:lnTo>
                  <a:pt x="0" y="17779"/>
                </a:lnTo>
                <a:close/>
              </a:path>
            </a:pathLst>
          </a:custGeom>
          <a:ln w="3809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0" name="object 100"/>
          <p:cNvSpPr txBox="1"/>
          <p:nvPr/>
        </p:nvSpPr>
        <p:spPr>
          <a:xfrm>
            <a:off x="1507679" y="5734748"/>
            <a:ext cx="85090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A</a:t>
            </a:r>
            <a:endParaRPr sz="700">
              <a:latin typeface="Arial"/>
              <a:cs typeface="Arial"/>
            </a:endParaRPr>
          </a:p>
        </p:txBody>
      </p:sp>
      <p:sp>
        <p:nvSpPr>
          <p:cNvPr id="101" name="object 101"/>
          <p:cNvSpPr/>
          <p:nvPr/>
        </p:nvSpPr>
        <p:spPr>
          <a:xfrm>
            <a:off x="1469698" y="5929960"/>
            <a:ext cx="237490" cy="220345"/>
          </a:xfrm>
          <a:custGeom>
            <a:avLst/>
            <a:gdLst/>
            <a:ahLst/>
            <a:cxnLst/>
            <a:rect l="l" t="t" r="r" b="b"/>
            <a:pathLst>
              <a:path w="237489" h="220345">
                <a:moveTo>
                  <a:pt x="111887" y="220256"/>
                </a:moveTo>
                <a:lnTo>
                  <a:pt x="237337" y="220256"/>
                </a:lnTo>
                <a:lnTo>
                  <a:pt x="237337" y="0"/>
                </a:lnTo>
                <a:lnTo>
                  <a:pt x="0" y="0"/>
                </a:lnTo>
              </a:path>
            </a:pathLst>
          </a:custGeom>
          <a:ln w="7620">
            <a:solidFill>
              <a:srgbClr val="231F20"/>
            </a:solidFill>
            <a:prstDash val="dash"/>
          </a:ln>
        </p:spPr>
        <p:txBody>
          <a:bodyPr wrap="square" lIns="0" tIns="0" rIns="0" bIns="0" rtlCol="0"/>
          <a:lstStyle/>
          <a:p/>
        </p:txBody>
      </p:sp>
      <p:sp>
        <p:nvSpPr>
          <p:cNvPr id="102" name="object 102"/>
          <p:cNvSpPr txBox="1"/>
          <p:nvPr/>
        </p:nvSpPr>
        <p:spPr>
          <a:xfrm>
            <a:off x="1815900" y="5932285"/>
            <a:ext cx="549275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DDR 300</a:t>
            </a:r>
            <a:r>
              <a:rPr dirty="0" sz="700" spc="-6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mA</a:t>
            </a:r>
            <a:endParaRPr sz="7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tipo</a:t>
            </a:r>
            <a:r>
              <a:rPr dirty="0" sz="700" spc="-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S</a:t>
            </a:r>
            <a:endParaRPr sz="700">
              <a:latin typeface="Arial"/>
              <a:cs typeface="Arial"/>
            </a:endParaRPr>
          </a:p>
        </p:txBody>
      </p:sp>
      <p:sp>
        <p:nvSpPr>
          <p:cNvPr id="103" name="object 103"/>
          <p:cNvSpPr txBox="1"/>
          <p:nvPr/>
        </p:nvSpPr>
        <p:spPr>
          <a:xfrm>
            <a:off x="3191254" y="5518810"/>
            <a:ext cx="3734435" cy="657860"/>
          </a:xfrm>
          <a:prstGeom prst="rect">
            <a:avLst/>
          </a:prstGeom>
        </p:spPr>
        <p:txBody>
          <a:bodyPr wrap="square" lIns="0" tIns="5588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440"/>
              </a:spcBef>
            </a:pPr>
            <a:r>
              <a:rPr dirty="0" sz="1000" spc="-5" b="1">
                <a:solidFill>
                  <a:srgbClr val="231F20"/>
                </a:solidFill>
                <a:latin typeface="Arial"/>
                <a:cs typeface="Arial"/>
              </a:rPr>
              <a:t>Selectividad </a:t>
            </a:r>
            <a:r>
              <a:rPr dirty="0" sz="1000" b="1">
                <a:solidFill>
                  <a:srgbClr val="231F20"/>
                </a:solidFill>
                <a:latin typeface="Arial"/>
                <a:cs typeface="Arial"/>
              </a:rPr>
              <a:t>en </a:t>
            </a:r>
            <a:r>
              <a:rPr dirty="0" sz="1000" spc="-5" b="1">
                <a:solidFill>
                  <a:srgbClr val="231F20"/>
                </a:solidFill>
                <a:latin typeface="Arial"/>
                <a:cs typeface="Arial"/>
              </a:rPr>
              <a:t>2 </a:t>
            </a:r>
            <a:r>
              <a:rPr dirty="0" sz="1000" spc="-15" b="1">
                <a:solidFill>
                  <a:srgbClr val="231F20"/>
                </a:solidFill>
                <a:latin typeface="Arial"/>
                <a:cs typeface="Arial"/>
              </a:rPr>
              <a:t>niveles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(ver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</a:t>
            </a:r>
            <a:r>
              <a:rPr dirty="0" sz="800" spc="-5" b="1">
                <a:solidFill>
                  <a:srgbClr val="009D57"/>
                </a:solidFill>
                <a:latin typeface="Arial"/>
                <a:cs typeface="Arial"/>
              </a:rPr>
              <a:t>Figura</a:t>
            </a:r>
            <a:r>
              <a:rPr dirty="0" sz="800" spc="15" b="1">
                <a:solidFill>
                  <a:srgbClr val="009D57"/>
                </a:solidFill>
                <a:latin typeface="Arial"/>
                <a:cs typeface="Arial"/>
              </a:rPr>
              <a:t> </a:t>
            </a:r>
            <a:r>
              <a:rPr dirty="0" sz="800" spc="-5" b="1">
                <a:solidFill>
                  <a:srgbClr val="009D57"/>
                </a:solidFill>
                <a:latin typeface="Arial"/>
                <a:cs typeface="Arial"/>
              </a:rPr>
              <a:t>39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)</a:t>
            </a:r>
            <a:endParaRPr sz="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275"/>
              </a:spcBef>
            </a:pPr>
            <a:r>
              <a:rPr dirty="0" sz="800" spc="-5" b="1">
                <a:solidFill>
                  <a:srgbClr val="231F20"/>
                </a:solidFill>
                <a:latin typeface="Arial"/>
                <a:cs typeface="Arial"/>
              </a:rPr>
              <a:t>Protección</a:t>
            </a:r>
            <a:endParaRPr sz="800">
              <a:latin typeface="Arial"/>
              <a:cs typeface="Arial"/>
            </a:endParaRPr>
          </a:p>
          <a:p>
            <a:pPr marL="13335" marR="5080">
              <a:lnSpc>
                <a:spcPct val="100000"/>
              </a:lnSpc>
              <a:spcBef>
                <a:spcPts val="280"/>
              </a:spcBef>
            </a:pPr>
            <a:r>
              <a:rPr dirty="0" sz="800" spc="110">
                <a:solidFill>
                  <a:srgbClr val="009D57"/>
                </a:solidFill>
                <a:latin typeface="Times New Roman"/>
                <a:cs typeface="Times New Roman"/>
              </a:rPr>
              <a:t>c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Nivel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A: Ajuste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temporización de DDR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1 (para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dispositivos industriales)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tipo S  (para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dispositivos domésticos) para la protección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contra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los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contactos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indirectos.</a:t>
            </a:r>
            <a:endParaRPr sz="800">
              <a:latin typeface="Arial"/>
              <a:cs typeface="Arial"/>
            </a:endParaRPr>
          </a:p>
        </p:txBody>
      </p:sp>
      <p:sp>
        <p:nvSpPr>
          <p:cNvPr id="104" name="object 104"/>
          <p:cNvSpPr txBox="1"/>
          <p:nvPr/>
        </p:nvSpPr>
        <p:spPr>
          <a:xfrm>
            <a:off x="2539940" y="6282894"/>
            <a:ext cx="85090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B</a:t>
            </a:r>
            <a:endParaRPr sz="700">
              <a:latin typeface="Arial"/>
              <a:cs typeface="Arial"/>
            </a:endParaRPr>
          </a:p>
        </p:txBody>
      </p:sp>
      <p:sp>
        <p:nvSpPr>
          <p:cNvPr id="105" name="object 105"/>
          <p:cNvSpPr txBox="1"/>
          <p:nvPr/>
        </p:nvSpPr>
        <p:spPr>
          <a:xfrm>
            <a:off x="2132855" y="6347074"/>
            <a:ext cx="282575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 indent="-635">
              <a:lnSpc>
                <a:spcPct val="100000"/>
              </a:lnSpc>
              <a:spcBef>
                <a:spcPts val="100"/>
              </a:spcBef>
            </a:pP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DDR  30</a:t>
            </a:r>
            <a:r>
              <a:rPr dirty="0" sz="700" spc="-9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mA</a:t>
            </a:r>
            <a:endParaRPr sz="700">
              <a:latin typeface="Arial"/>
              <a:cs typeface="Arial"/>
            </a:endParaRPr>
          </a:p>
        </p:txBody>
      </p:sp>
      <p:sp>
        <p:nvSpPr>
          <p:cNvPr id="106" name="object 106"/>
          <p:cNvSpPr txBox="1"/>
          <p:nvPr/>
        </p:nvSpPr>
        <p:spPr>
          <a:xfrm>
            <a:off x="526926" y="7026655"/>
            <a:ext cx="1601470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 spc="-10" b="1" i="1">
                <a:solidFill>
                  <a:srgbClr val="009D57"/>
                </a:solidFill>
                <a:latin typeface="Arial"/>
                <a:cs typeface="Arial"/>
              </a:rPr>
              <a:t>Fig. </a:t>
            </a:r>
            <a:r>
              <a:rPr dirty="0" sz="700" spc="-15" b="1" i="1">
                <a:solidFill>
                  <a:srgbClr val="009D57"/>
                </a:solidFill>
                <a:latin typeface="Arial"/>
                <a:cs typeface="Arial"/>
              </a:rPr>
              <a:t>F39: </a:t>
            </a:r>
            <a:r>
              <a:rPr dirty="0" sz="700" i="1">
                <a:solidFill>
                  <a:srgbClr val="231F20"/>
                </a:solidFill>
                <a:latin typeface="Arial"/>
                <a:cs typeface="Arial"/>
              </a:rPr>
              <a:t>Selectividad </a:t>
            </a:r>
            <a:r>
              <a:rPr dirty="0" sz="700" spc="5" i="1">
                <a:solidFill>
                  <a:srgbClr val="231F20"/>
                </a:solidFill>
                <a:latin typeface="Arial"/>
                <a:cs typeface="Arial"/>
              </a:rPr>
              <a:t>total </a:t>
            </a:r>
            <a:r>
              <a:rPr dirty="0" sz="700" spc="-10" i="1">
                <a:solidFill>
                  <a:srgbClr val="231F20"/>
                </a:solidFill>
                <a:latin typeface="Arial"/>
                <a:cs typeface="Arial"/>
              </a:rPr>
              <a:t>en </a:t>
            </a:r>
            <a:r>
              <a:rPr dirty="0" sz="700" spc="-5" i="1">
                <a:solidFill>
                  <a:srgbClr val="231F20"/>
                </a:solidFill>
                <a:latin typeface="Arial"/>
                <a:cs typeface="Arial"/>
              </a:rPr>
              <a:t>2</a:t>
            </a:r>
            <a:r>
              <a:rPr dirty="0" sz="700" spc="20" i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 spc="-10" i="1">
                <a:solidFill>
                  <a:srgbClr val="231F20"/>
                </a:solidFill>
                <a:latin typeface="Arial"/>
                <a:cs typeface="Arial"/>
              </a:rPr>
              <a:t>niveles.</a:t>
            </a:r>
            <a:endParaRPr sz="700">
              <a:latin typeface="Arial"/>
              <a:cs typeface="Arial"/>
            </a:endParaRPr>
          </a:p>
        </p:txBody>
      </p:sp>
      <p:sp>
        <p:nvSpPr>
          <p:cNvPr id="107" name="object 107"/>
          <p:cNvSpPr/>
          <p:nvPr/>
        </p:nvSpPr>
        <p:spPr>
          <a:xfrm>
            <a:off x="2495515" y="6478117"/>
            <a:ext cx="237490" cy="220345"/>
          </a:xfrm>
          <a:custGeom>
            <a:avLst/>
            <a:gdLst/>
            <a:ahLst/>
            <a:cxnLst/>
            <a:rect l="l" t="t" r="r" b="b"/>
            <a:pathLst>
              <a:path w="237489" h="220345">
                <a:moveTo>
                  <a:pt x="111899" y="220256"/>
                </a:moveTo>
                <a:lnTo>
                  <a:pt x="237337" y="220256"/>
                </a:lnTo>
                <a:lnTo>
                  <a:pt x="237337" y="0"/>
                </a:lnTo>
                <a:lnTo>
                  <a:pt x="0" y="0"/>
                </a:lnTo>
              </a:path>
            </a:pathLst>
          </a:custGeom>
          <a:ln w="7620">
            <a:solidFill>
              <a:srgbClr val="231F20"/>
            </a:solidFill>
            <a:prstDash val="dash"/>
          </a:ln>
        </p:spPr>
        <p:txBody>
          <a:bodyPr wrap="square" lIns="0" tIns="0" rIns="0" bIns="0" rtlCol="0"/>
          <a:lstStyle/>
          <a:p/>
        </p:txBody>
      </p:sp>
      <p:sp>
        <p:nvSpPr>
          <p:cNvPr id="108" name="object 108"/>
          <p:cNvSpPr/>
          <p:nvPr/>
        </p:nvSpPr>
        <p:spPr>
          <a:xfrm>
            <a:off x="709171" y="8033968"/>
            <a:ext cx="1399540" cy="0"/>
          </a:xfrm>
          <a:custGeom>
            <a:avLst/>
            <a:gdLst/>
            <a:ahLst/>
            <a:cxnLst/>
            <a:rect l="l" t="t" r="r" b="b"/>
            <a:pathLst>
              <a:path w="1399539" h="0">
                <a:moveTo>
                  <a:pt x="0" y="0"/>
                </a:moveTo>
                <a:lnTo>
                  <a:pt x="1399159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9" name="object 109"/>
          <p:cNvSpPr/>
          <p:nvPr/>
        </p:nvSpPr>
        <p:spPr>
          <a:xfrm>
            <a:off x="896293" y="8018144"/>
            <a:ext cx="35560" cy="36195"/>
          </a:xfrm>
          <a:custGeom>
            <a:avLst/>
            <a:gdLst/>
            <a:ahLst/>
            <a:cxnLst/>
            <a:rect l="l" t="t" r="r" b="b"/>
            <a:pathLst>
              <a:path w="35559" h="36195">
                <a:moveTo>
                  <a:pt x="26682" y="0"/>
                </a:moveTo>
                <a:lnTo>
                  <a:pt x="8890" y="0"/>
                </a:lnTo>
                <a:lnTo>
                  <a:pt x="0" y="8902"/>
                </a:lnTo>
                <a:lnTo>
                  <a:pt x="0" y="26682"/>
                </a:lnTo>
                <a:lnTo>
                  <a:pt x="8890" y="35572"/>
                </a:lnTo>
                <a:lnTo>
                  <a:pt x="26682" y="35572"/>
                </a:lnTo>
                <a:lnTo>
                  <a:pt x="35560" y="26682"/>
                </a:lnTo>
                <a:lnTo>
                  <a:pt x="35560" y="8902"/>
                </a:lnTo>
                <a:lnTo>
                  <a:pt x="26682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0" name="object 110"/>
          <p:cNvSpPr/>
          <p:nvPr/>
        </p:nvSpPr>
        <p:spPr>
          <a:xfrm>
            <a:off x="896293" y="8018144"/>
            <a:ext cx="35560" cy="36195"/>
          </a:xfrm>
          <a:custGeom>
            <a:avLst/>
            <a:gdLst/>
            <a:ahLst/>
            <a:cxnLst/>
            <a:rect l="l" t="t" r="r" b="b"/>
            <a:pathLst>
              <a:path w="35559" h="36195">
                <a:moveTo>
                  <a:pt x="0" y="17792"/>
                </a:moveTo>
                <a:lnTo>
                  <a:pt x="0" y="8902"/>
                </a:lnTo>
                <a:lnTo>
                  <a:pt x="8890" y="0"/>
                </a:lnTo>
                <a:lnTo>
                  <a:pt x="17780" y="0"/>
                </a:lnTo>
                <a:lnTo>
                  <a:pt x="26682" y="0"/>
                </a:lnTo>
                <a:lnTo>
                  <a:pt x="35560" y="8902"/>
                </a:lnTo>
                <a:lnTo>
                  <a:pt x="35560" y="17792"/>
                </a:lnTo>
                <a:lnTo>
                  <a:pt x="35560" y="26682"/>
                </a:lnTo>
                <a:lnTo>
                  <a:pt x="26682" y="35572"/>
                </a:lnTo>
                <a:lnTo>
                  <a:pt x="17780" y="35572"/>
                </a:lnTo>
                <a:lnTo>
                  <a:pt x="8890" y="35572"/>
                </a:lnTo>
                <a:lnTo>
                  <a:pt x="0" y="26682"/>
                </a:lnTo>
                <a:lnTo>
                  <a:pt x="0" y="17792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1" name="object 111"/>
          <p:cNvSpPr/>
          <p:nvPr/>
        </p:nvSpPr>
        <p:spPr>
          <a:xfrm>
            <a:off x="913095" y="7527149"/>
            <a:ext cx="0" cy="109220"/>
          </a:xfrm>
          <a:custGeom>
            <a:avLst/>
            <a:gdLst/>
            <a:ahLst/>
            <a:cxnLst/>
            <a:rect l="l" t="t" r="r" b="b"/>
            <a:pathLst>
              <a:path w="0" h="109220">
                <a:moveTo>
                  <a:pt x="0" y="0"/>
                </a:moveTo>
                <a:lnTo>
                  <a:pt x="0" y="108673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2" name="object 112"/>
          <p:cNvSpPr/>
          <p:nvPr/>
        </p:nvSpPr>
        <p:spPr>
          <a:xfrm>
            <a:off x="884444" y="7608163"/>
            <a:ext cx="56515" cy="55880"/>
          </a:xfrm>
          <a:custGeom>
            <a:avLst/>
            <a:gdLst/>
            <a:ahLst/>
            <a:cxnLst/>
            <a:rect l="l" t="t" r="r" b="b"/>
            <a:pathLst>
              <a:path w="56515" h="55879">
                <a:moveTo>
                  <a:pt x="0" y="55333"/>
                </a:moveTo>
                <a:lnTo>
                  <a:pt x="56299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3" name="object 113"/>
          <p:cNvSpPr/>
          <p:nvPr/>
        </p:nvSpPr>
        <p:spPr>
          <a:xfrm>
            <a:off x="884444" y="7608163"/>
            <a:ext cx="56515" cy="55880"/>
          </a:xfrm>
          <a:custGeom>
            <a:avLst/>
            <a:gdLst/>
            <a:ahLst/>
            <a:cxnLst/>
            <a:rect l="l" t="t" r="r" b="b"/>
            <a:pathLst>
              <a:path w="56515" h="55879">
                <a:moveTo>
                  <a:pt x="56299" y="55333"/>
                </a:moveTo>
                <a:lnTo>
                  <a:pt x="0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4" name="object 114"/>
          <p:cNvSpPr/>
          <p:nvPr/>
        </p:nvSpPr>
        <p:spPr>
          <a:xfrm>
            <a:off x="841963" y="7658544"/>
            <a:ext cx="71755" cy="377825"/>
          </a:xfrm>
          <a:custGeom>
            <a:avLst/>
            <a:gdLst/>
            <a:ahLst/>
            <a:cxnLst/>
            <a:rect l="l" t="t" r="r" b="b"/>
            <a:pathLst>
              <a:path w="71755" h="377825">
                <a:moveTo>
                  <a:pt x="0" y="0"/>
                </a:moveTo>
                <a:lnTo>
                  <a:pt x="71132" y="194627"/>
                </a:lnTo>
                <a:lnTo>
                  <a:pt x="71132" y="377393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5" name="object 115"/>
          <p:cNvSpPr/>
          <p:nvPr/>
        </p:nvSpPr>
        <p:spPr>
          <a:xfrm>
            <a:off x="783682" y="7890712"/>
            <a:ext cx="255270" cy="93345"/>
          </a:xfrm>
          <a:custGeom>
            <a:avLst/>
            <a:gdLst/>
            <a:ahLst/>
            <a:cxnLst/>
            <a:rect l="l" t="t" r="r" b="b"/>
            <a:pathLst>
              <a:path w="255269" h="93345">
                <a:moveTo>
                  <a:pt x="0" y="46431"/>
                </a:moveTo>
                <a:lnTo>
                  <a:pt x="10186" y="28755"/>
                </a:lnTo>
                <a:lnTo>
                  <a:pt x="37784" y="13952"/>
                </a:lnTo>
                <a:lnTo>
                  <a:pt x="78347" y="3781"/>
                </a:lnTo>
                <a:lnTo>
                  <a:pt x="127431" y="0"/>
                </a:lnTo>
                <a:lnTo>
                  <a:pt x="176510" y="3781"/>
                </a:lnTo>
                <a:lnTo>
                  <a:pt x="217074" y="13952"/>
                </a:lnTo>
                <a:lnTo>
                  <a:pt x="244675" y="28755"/>
                </a:lnTo>
                <a:lnTo>
                  <a:pt x="254863" y="46431"/>
                </a:lnTo>
                <a:lnTo>
                  <a:pt x="244675" y="64524"/>
                </a:lnTo>
                <a:lnTo>
                  <a:pt x="217074" y="79281"/>
                </a:lnTo>
                <a:lnTo>
                  <a:pt x="176510" y="89220"/>
                </a:lnTo>
                <a:lnTo>
                  <a:pt x="127431" y="92862"/>
                </a:lnTo>
                <a:lnTo>
                  <a:pt x="78347" y="89220"/>
                </a:lnTo>
                <a:lnTo>
                  <a:pt x="37784" y="79281"/>
                </a:lnTo>
                <a:lnTo>
                  <a:pt x="10186" y="64524"/>
                </a:lnTo>
                <a:lnTo>
                  <a:pt x="0" y="46431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6" name="object 116"/>
          <p:cNvSpPr/>
          <p:nvPr/>
        </p:nvSpPr>
        <p:spPr>
          <a:xfrm>
            <a:off x="1044045" y="7827479"/>
            <a:ext cx="125730" cy="107950"/>
          </a:xfrm>
          <a:custGeom>
            <a:avLst/>
            <a:gdLst/>
            <a:ahLst/>
            <a:cxnLst/>
            <a:rect l="l" t="t" r="r" b="b"/>
            <a:pathLst>
              <a:path w="125730" h="107950">
                <a:moveTo>
                  <a:pt x="0" y="107683"/>
                </a:moveTo>
                <a:lnTo>
                  <a:pt x="125450" y="107683"/>
                </a:lnTo>
                <a:lnTo>
                  <a:pt x="125450" y="0"/>
                </a:lnTo>
              </a:path>
            </a:pathLst>
          </a:custGeom>
          <a:ln w="7620">
            <a:solidFill>
              <a:srgbClr val="231F20"/>
            </a:solidFill>
            <a:prstDash val="dash"/>
          </a:ln>
        </p:spPr>
        <p:txBody>
          <a:bodyPr wrap="square" lIns="0" tIns="0" rIns="0" bIns="0" rtlCol="0"/>
          <a:lstStyle/>
          <a:p/>
        </p:txBody>
      </p:sp>
      <p:sp>
        <p:nvSpPr>
          <p:cNvPr id="117" name="object 117"/>
          <p:cNvSpPr/>
          <p:nvPr/>
        </p:nvSpPr>
        <p:spPr>
          <a:xfrm>
            <a:off x="1111215" y="7676324"/>
            <a:ext cx="113664" cy="113664"/>
          </a:xfrm>
          <a:custGeom>
            <a:avLst/>
            <a:gdLst/>
            <a:ahLst/>
            <a:cxnLst/>
            <a:rect l="l" t="t" r="r" b="b"/>
            <a:pathLst>
              <a:path w="113665" h="113665">
                <a:moveTo>
                  <a:pt x="0" y="113614"/>
                </a:moveTo>
                <a:lnTo>
                  <a:pt x="113588" y="113614"/>
                </a:lnTo>
                <a:lnTo>
                  <a:pt x="113588" y="0"/>
                </a:lnTo>
                <a:lnTo>
                  <a:pt x="0" y="0"/>
                </a:lnTo>
                <a:lnTo>
                  <a:pt x="0" y="113614"/>
                </a:lnTo>
                <a:close/>
              </a:path>
            </a:pathLst>
          </a:custGeom>
          <a:ln w="13969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8" name="object 118"/>
          <p:cNvSpPr/>
          <p:nvPr/>
        </p:nvSpPr>
        <p:spPr>
          <a:xfrm>
            <a:off x="1321057" y="8540508"/>
            <a:ext cx="35560" cy="36195"/>
          </a:xfrm>
          <a:custGeom>
            <a:avLst/>
            <a:gdLst/>
            <a:ahLst/>
            <a:cxnLst/>
            <a:rect l="l" t="t" r="r" b="b"/>
            <a:pathLst>
              <a:path w="35559" h="36195">
                <a:moveTo>
                  <a:pt x="26670" y="0"/>
                </a:moveTo>
                <a:lnTo>
                  <a:pt x="8877" y="0"/>
                </a:lnTo>
                <a:lnTo>
                  <a:pt x="0" y="8877"/>
                </a:lnTo>
                <a:lnTo>
                  <a:pt x="0" y="26657"/>
                </a:lnTo>
                <a:lnTo>
                  <a:pt x="8877" y="35572"/>
                </a:lnTo>
                <a:lnTo>
                  <a:pt x="26670" y="35572"/>
                </a:lnTo>
                <a:lnTo>
                  <a:pt x="35560" y="26657"/>
                </a:lnTo>
                <a:lnTo>
                  <a:pt x="35560" y="8877"/>
                </a:lnTo>
                <a:lnTo>
                  <a:pt x="26670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9" name="object 119"/>
          <p:cNvSpPr/>
          <p:nvPr/>
        </p:nvSpPr>
        <p:spPr>
          <a:xfrm>
            <a:off x="1321057" y="8540508"/>
            <a:ext cx="35560" cy="36195"/>
          </a:xfrm>
          <a:custGeom>
            <a:avLst/>
            <a:gdLst/>
            <a:ahLst/>
            <a:cxnLst/>
            <a:rect l="l" t="t" r="r" b="b"/>
            <a:pathLst>
              <a:path w="35559" h="36195">
                <a:moveTo>
                  <a:pt x="0" y="17780"/>
                </a:moveTo>
                <a:lnTo>
                  <a:pt x="0" y="8877"/>
                </a:lnTo>
                <a:lnTo>
                  <a:pt x="8877" y="0"/>
                </a:lnTo>
                <a:lnTo>
                  <a:pt x="17780" y="0"/>
                </a:lnTo>
                <a:lnTo>
                  <a:pt x="26670" y="0"/>
                </a:lnTo>
                <a:lnTo>
                  <a:pt x="35560" y="8877"/>
                </a:lnTo>
                <a:lnTo>
                  <a:pt x="35560" y="17780"/>
                </a:lnTo>
                <a:lnTo>
                  <a:pt x="35560" y="26657"/>
                </a:lnTo>
                <a:lnTo>
                  <a:pt x="26670" y="35572"/>
                </a:lnTo>
                <a:lnTo>
                  <a:pt x="17780" y="35572"/>
                </a:lnTo>
                <a:lnTo>
                  <a:pt x="8877" y="35572"/>
                </a:lnTo>
                <a:lnTo>
                  <a:pt x="0" y="26657"/>
                </a:lnTo>
                <a:lnTo>
                  <a:pt x="0" y="17780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0" name="object 120"/>
          <p:cNvSpPr/>
          <p:nvPr/>
        </p:nvSpPr>
        <p:spPr>
          <a:xfrm>
            <a:off x="1337847" y="8035937"/>
            <a:ext cx="0" cy="122555"/>
          </a:xfrm>
          <a:custGeom>
            <a:avLst/>
            <a:gdLst/>
            <a:ahLst/>
            <a:cxnLst/>
            <a:rect l="l" t="t" r="r" b="b"/>
            <a:pathLst>
              <a:path w="0" h="122554">
                <a:moveTo>
                  <a:pt x="0" y="0"/>
                </a:moveTo>
                <a:lnTo>
                  <a:pt x="0" y="122224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1" name="object 121"/>
          <p:cNvSpPr/>
          <p:nvPr/>
        </p:nvSpPr>
        <p:spPr>
          <a:xfrm>
            <a:off x="1309208" y="8130501"/>
            <a:ext cx="56515" cy="55880"/>
          </a:xfrm>
          <a:custGeom>
            <a:avLst/>
            <a:gdLst/>
            <a:ahLst/>
            <a:cxnLst/>
            <a:rect l="l" t="t" r="r" b="b"/>
            <a:pathLst>
              <a:path w="56515" h="55879">
                <a:moveTo>
                  <a:pt x="0" y="55333"/>
                </a:moveTo>
                <a:lnTo>
                  <a:pt x="56299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2" name="object 122"/>
          <p:cNvSpPr/>
          <p:nvPr/>
        </p:nvSpPr>
        <p:spPr>
          <a:xfrm>
            <a:off x="1309208" y="8130501"/>
            <a:ext cx="56515" cy="55880"/>
          </a:xfrm>
          <a:custGeom>
            <a:avLst/>
            <a:gdLst/>
            <a:ahLst/>
            <a:cxnLst/>
            <a:rect l="l" t="t" r="r" b="b"/>
            <a:pathLst>
              <a:path w="56515" h="55879">
                <a:moveTo>
                  <a:pt x="56299" y="55333"/>
                </a:moveTo>
                <a:lnTo>
                  <a:pt x="0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3" name="object 123"/>
          <p:cNvSpPr/>
          <p:nvPr/>
        </p:nvSpPr>
        <p:spPr>
          <a:xfrm>
            <a:off x="1266727" y="8180895"/>
            <a:ext cx="71120" cy="377825"/>
          </a:xfrm>
          <a:custGeom>
            <a:avLst/>
            <a:gdLst/>
            <a:ahLst/>
            <a:cxnLst/>
            <a:rect l="l" t="t" r="r" b="b"/>
            <a:pathLst>
              <a:path w="71119" h="377825">
                <a:moveTo>
                  <a:pt x="0" y="0"/>
                </a:moveTo>
                <a:lnTo>
                  <a:pt x="71119" y="194627"/>
                </a:lnTo>
                <a:lnTo>
                  <a:pt x="71119" y="377393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4" name="object 124"/>
          <p:cNvSpPr/>
          <p:nvPr/>
        </p:nvSpPr>
        <p:spPr>
          <a:xfrm>
            <a:off x="1208446" y="8418004"/>
            <a:ext cx="255270" cy="93345"/>
          </a:xfrm>
          <a:custGeom>
            <a:avLst/>
            <a:gdLst/>
            <a:ahLst/>
            <a:cxnLst/>
            <a:rect l="l" t="t" r="r" b="b"/>
            <a:pathLst>
              <a:path w="255269" h="93345">
                <a:moveTo>
                  <a:pt x="0" y="46443"/>
                </a:moveTo>
                <a:lnTo>
                  <a:pt x="10186" y="28760"/>
                </a:lnTo>
                <a:lnTo>
                  <a:pt x="37782" y="13954"/>
                </a:lnTo>
                <a:lnTo>
                  <a:pt x="78341" y="3781"/>
                </a:lnTo>
                <a:lnTo>
                  <a:pt x="127419" y="0"/>
                </a:lnTo>
                <a:lnTo>
                  <a:pt x="176503" y="3781"/>
                </a:lnTo>
                <a:lnTo>
                  <a:pt x="217066" y="13954"/>
                </a:lnTo>
                <a:lnTo>
                  <a:pt x="244664" y="28760"/>
                </a:lnTo>
                <a:lnTo>
                  <a:pt x="254850" y="46443"/>
                </a:lnTo>
                <a:lnTo>
                  <a:pt x="244664" y="64522"/>
                </a:lnTo>
                <a:lnTo>
                  <a:pt x="217066" y="79271"/>
                </a:lnTo>
                <a:lnTo>
                  <a:pt x="176503" y="89208"/>
                </a:lnTo>
                <a:lnTo>
                  <a:pt x="127419" y="92849"/>
                </a:lnTo>
                <a:lnTo>
                  <a:pt x="78341" y="89208"/>
                </a:lnTo>
                <a:lnTo>
                  <a:pt x="37782" y="79271"/>
                </a:lnTo>
                <a:lnTo>
                  <a:pt x="10186" y="64522"/>
                </a:lnTo>
                <a:lnTo>
                  <a:pt x="0" y="46443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5" name="object 125"/>
          <p:cNvSpPr/>
          <p:nvPr/>
        </p:nvSpPr>
        <p:spPr>
          <a:xfrm>
            <a:off x="1124055" y="8556307"/>
            <a:ext cx="1399540" cy="0"/>
          </a:xfrm>
          <a:custGeom>
            <a:avLst/>
            <a:gdLst/>
            <a:ahLst/>
            <a:cxnLst/>
            <a:rect l="l" t="t" r="r" b="b"/>
            <a:pathLst>
              <a:path w="1399539" h="0">
                <a:moveTo>
                  <a:pt x="0" y="0"/>
                </a:moveTo>
                <a:lnTo>
                  <a:pt x="1399146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6" name="object 126"/>
          <p:cNvSpPr/>
          <p:nvPr/>
        </p:nvSpPr>
        <p:spPr>
          <a:xfrm>
            <a:off x="1321057" y="8018144"/>
            <a:ext cx="35560" cy="36195"/>
          </a:xfrm>
          <a:custGeom>
            <a:avLst/>
            <a:gdLst/>
            <a:ahLst/>
            <a:cxnLst/>
            <a:rect l="l" t="t" r="r" b="b"/>
            <a:pathLst>
              <a:path w="35559" h="36195">
                <a:moveTo>
                  <a:pt x="26670" y="0"/>
                </a:moveTo>
                <a:lnTo>
                  <a:pt x="8877" y="0"/>
                </a:lnTo>
                <a:lnTo>
                  <a:pt x="0" y="8902"/>
                </a:lnTo>
                <a:lnTo>
                  <a:pt x="0" y="26682"/>
                </a:lnTo>
                <a:lnTo>
                  <a:pt x="8877" y="35572"/>
                </a:lnTo>
                <a:lnTo>
                  <a:pt x="26670" y="35572"/>
                </a:lnTo>
                <a:lnTo>
                  <a:pt x="35560" y="26682"/>
                </a:lnTo>
                <a:lnTo>
                  <a:pt x="35560" y="8902"/>
                </a:lnTo>
                <a:lnTo>
                  <a:pt x="26670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7" name="object 127"/>
          <p:cNvSpPr/>
          <p:nvPr/>
        </p:nvSpPr>
        <p:spPr>
          <a:xfrm>
            <a:off x="1321057" y="8018144"/>
            <a:ext cx="35560" cy="36195"/>
          </a:xfrm>
          <a:custGeom>
            <a:avLst/>
            <a:gdLst/>
            <a:ahLst/>
            <a:cxnLst/>
            <a:rect l="l" t="t" r="r" b="b"/>
            <a:pathLst>
              <a:path w="35559" h="36195">
                <a:moveTo>
                  <a:pt x="0" y="17792"/>
                </a:moveTo>
                <a:lnTo>
                  <a:pt x="0" y="8902"/>
                </a:lnTo>
                <a:lnTo>
                  <a:pt x="8877" y="0"/>
                </a:lnTo>
                <a:lnTo>
                  <a:pt x="17780" y="0"/>
                </a:lnTo>
                <a:lnTo>
                  <a:pt x="26670" y="0"/>
                </a:lnTo>
                <a:lnTo>
                  <a:pt x="35560" y="8902"/>
                </a:lnTo>
                <a:lnTo>
                  <a:pt x="35560" y="17792"/>
                </a:lnTo>
                <a:lnTo>
                  <a:pt x="35560" y="26682"/>
                </a:lnTo>
                <a:lnTo>
                  <a:pt x="26670" y="35572"/>
                </a:lnTo>
                <a:lnTo>
                  <a:pt x="17780" y="35572"/>
                </a:lnTo>
                <a:lnTo>
                  <a:pt x="8877" y="35572"/>
                </a:lnTo>
                <a:lnTo>
                  <a:pt x="0" y="26682"/>
                </a:lnTo>
                <a:lnTo>
                  <a:pt x="0" y="17792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8" name="object 128"/>
          <p:cNvSpPr/>
          <p:nvPr/>
        </p:nvSpPr>
        <p:spPr>
          <a:xfrm>
            <a:off x="1735928" y="9057906"/>
            <a:ext cx="36195" cy="36195"/>
          </a:xfrm>
          <a:custGeom>
            <a:avLst/>
            <a:gdLst/>
            <a:ahLst/>
            <a:cxnLst/>
            <a:rect l="l" t="t" r="r" b="b"/>
            <a:pathLst>
              <a:path w="36194" h="36195">
                <a:moveTo>
                  <a:pt x="26670" y="0"/>
                </a:moveTo>
                <a:lnTo>
                  <a:pt x="8890" y="0"/>
                </a:lnTo>
                <a:lnTo>
                  <a:pt x="0" y="8889"/>
                </a:lnTo>
                <a:lnTo>
                  <a:pt x="0" y="26669"/>
                </a:lnTo>
                <a:lnTo>
                  <a:pt x="8890" y="35572"/>
                </a:lnTo>
                <a:lnTo>
                  <a:pt x="26670" y="35572"/>
                </a:lnTo>
                <a:lnTo>
                  <a:pt x="35572" y="26669"/>
                </a:lnTo>
                <a:lnTo>
                  <a:pt x="35572" y="8889"/>
                </a:lnTo>
                <a:lnTo>
                  <a:pt x="26670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9" name="object 129"/>
          <p:cNvSpPr/>
          <p:nvPr/>
        </p:nvSpPr>
        <p:spPr>
          <a:xfrm>
            <a:off x="1735928" y="9057906"/>
            <a:ext cx="36195" cy="36195"/>
          </a:xfrm>
          <a:custGeom>
            <a:avLst/>
            <a:gdLst/>
            <a:ahLst/>
            <a:cxnLst/>
            <a:rect l="l" t="t" r="r" b="b"/>
            <a:pathLst>
              <a:path w="36194" h="36195">
                <a:moveTo>
                  <a:pt x="0" y="17779"/>
                </a:moveTo>
                <a:lnTo>
                  <a:pt x="0" y="8889"/>
                </a:lnTo>
                <a:lnTo>
                  <a:pt x="8890" y="0"/>
                </a:lnTo>
                <a:lnTo>
                  <a:pt x="17792" y="0"/>
                </a:lnTo>
                <a:lnTo>
                  <a:pt x="26670" y="0"/>
                </a:lnTo>
                <a:lnTo>
                  <a:pt x="35572" y="8889"/>
                </a:lnTo>
                <a:lnTo>
                  <a:pt x="35572" y="17779"/>
                </a:lnTo>
                <a:lnTo>
                  <a:pt x="35572" y="26669"/>
                </a:lnTo>
                <a:lnTo>
                  <a:pt x="26670" y="35572"/>
                </a:lnTo>
                <a:lnTo>
                  <a:pt x="17792" y="35572"/>
                </a:lnTo>
                <a:lnTo>
                  <a:pt x="8890" y="35572"/>
                </a:lnTo>
                <a:lnTo>
                  <a:pt x="0" y="26669"/>
                </a:lnTo>
                <a:lnTo>
                  <a:pt x="0" y="17779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0" name="object 130"/>
          <p:cNvSpPr/>
          <p:nvPr/>
        </p:nvSpPr>
        <p:spPr>
          <a:xfrm>
            <a:off x="1752718" y="8553347"/>
            <a:ext cx="0" cy="127635"/>
          </a:xfrm>
          <a:custGeom>
            <a:avLst/>
            <a:gdLst/>
            <a:ahLst/>
            <a:cxnLst/>
            <a:rect l="l" t="t" r="r" b="b"/>
            <a:pathLst>
              <a:path w="0" h="127634">
                <a:moveTo>
                  <a:pt x="0" y="0"/>
                </a:moveTo>
                <a:lnTo>
                  <a:pt x="0" y="127177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1" name="object 131"/>
          <p:cNvSpPr/>
          <p:nvPr/>
        </p:nvSpPr>
        <p:spPr>
          <a:xfrm>
            <a:off x="1724079" y="8652852"/>
            <a:ext cx="56515" cy="55880"/>
          </a:xfrm>
          <a:custGeom>
            <a:avLst/>
            <a:gdLst/>
            <a:ahLst/>
            <a:cxnLst/>
            <a:rect l="l" t="t" r="r" b="b"/>
            <a:pathLst>
              <a:path w="56514" h="55879">
                <a:moveTo>
                  <a:pt x="0" y="55333"/>
                </a:moveTo>
                <a:lnTo>
                  <a:pt x="56299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2" name="object 132"/>
          <p:cNvSpPr/>
          <p:nvPr/>
        </p:nvSpPr>
        <p:spPr>
          <a:xfrm>
            <a:off x="1724079" y="8652852"/>
            <a:ext cx="56515" cy="55880"/>
          </a:xfrm>
          <a:custGeom>
            <a:avLst/>
            <a:gdLst/>
            <a:ahLst/>
            <a:cxnLst/>
            <a:rect l="l" t="t" r="r" b="b"/>
            <a:pathLst>
              <a:path w="56514" h="55879">
                <a:moveTo>
                  <a:pt x="56299" y="55333"/>
                </a:moveTo>
                <a:lnTo>
                  <a:pt x="0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3" name="object 133"/>
          <p:cNvSpPr/>
          <p:nvPr/>
        </p:nvSpPr>
        <p:spPr>
          <a:xfrm>
            <a:off x="1681598" y="8703258"/>
            <a:ext cx="71120" cy="372745"/>
          </a:xfrm>
          <a:custGeom>
            <a:avLst/>
            <a:gdLst/>
            <a:ahLst/>
            <a:cxnLst/>
            <a:rect l="l" t="t" r="r" b="b"/>
            <a:pathLst>
              <a:path w="71119" h="372745">
                <a:moveTo>
                  <a:pt x="0" y="0"/>
                </a:moveTo>
                <a:lnTo>
                  <a:pt x="71119" y="194602"/>
                </a:lnTo>
                <a:lnTo>
                  <a:pt x="71119" y="372427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4" name="object 134"/>
          <p:cNvSpPr/>
          <p:nvPr/>
        </p:nvSpPr>
        <p:spPr>
          <a:xfrm>
            <a:off x="1623317" y="8940342"/>
            <a:ext cx="255270" cy="93345"/>
          </a:xfrm>
          <a:custGeom>
            <a:avLst/>
            <a:gdLst/>
            <a:ahLst/>
            <a:cxnLst/>
            <a:rect l="l" t="t" r="r" b="b"/>
            <a:pathLst>
              <a:path w="255269" h="93345">
                <a:moveTo>
                  <a:pt x="0" y="46431"/>
                </a:moveTo>
                <a:lnTo>
                  <a:pt x="10186" y="28760"/>
                </a:lnTo>
                <a:lnTo>
                  <a:pt x="37784" y="13957"/>
                </a:lnTo>
                <a:lnTo>
                  <a:pt x="78347" y="3783"/>
                </a:lnTo>
                <a:lnTo>
                  <a:pt x="127431" y="0"/>
                </a:lnTo>
                <a:lnTo>
                  <a:pt x="176514" y="3783"/>
                </a:lnTo>
                <a:lnTo>
                  <a:pt x="217073" y="13957"/>
                </a:lnTo>
                <a:lnTo>
                  <a:pt x="244666" y="28760"/>
                </a:lnTo>
                <a:lnTo>
                  <a:pt x="254850" y="46431"/>
                </a:lnTo>
                <a:lnTo>
                  <a:pt x="244666" y="64521"/>
                </a:lnTo>
                <a:lnTo>
                  <a:pt x="217073" y="79282"/>
                </a:lnTo>
                <a:lnTo>
                  <a:pt x="176514" y="89229"/>
                </a:lnTo>
                <a:lnTo>
                  <a:pt x="127431" y="92875"/>
                </a:lnTo>
                <a:lnTo>
                  <a:pt x="78347" y="89229"/>
                </a:lnTo>
                <a:lnTo>
                  <a:pt x="37784" y="79282"/>
                </a:lnTo>
                <a:lnTo>
                  <a:pt x="10186" y="64521"/>
                </a:lnTo>
                <a:lnTo>
                  <a:pt x="0" y="46431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5" name="object 135"/>
          <p:cNvSpPr/>
          <p:nvPr/>
        </p:nvSpPr>
        <p:spPr>
          <a:xfrm>
            <a:off x="1306795" y="9073717"/>
            <a:ext cx="1399540" cy="0"/>
          </a:xfrm>
          <a:custGeom>
            <a:avLst/>
            <a:gdLst/>
            <a:ahLst/>
            <a:cxnLst/>
            <a:rect l="l" t="t" r="r" b="b"/>
            <a:pathLst>
              <a:path w="1399539" h="0">
                <a:moveTo>
                  <a:pt x="0" y="0"/>
                </a:moveTo>
                <a:lnTo>
                  <a:pt x="1399159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6" name="object 136"/>
          <p:cNvSpPr/>
          <p:nvPr/>
        </p:nvSpPr>
        <p:spPr>
          <a:xfrm>
            <a:off x="1735928" y="8535568"/>
            <a:ext cx="36195" cy="35560"/>
          </a:xfrm>
          <a:custGeom>
            <a:avLst/>
            <a:gdLst/>
            <a:ahLst/>
            <a:cxnLst/>
            <a:rect l="l" t="t" r="r" b="b"/>
            <a:pathLst>
              <a:path w="36194" h="35559">
                <a:moveTo>
                  <a:pt x="26670" y="0"/>
                </a:moveTo>
                <a:lnTo>
                  <a:pt x="8890" y="0"/>
                </a:lnTo>
                <a:lnTo>
                  <a:pt x="0" y="8877"/>
                </a:lnTo>
                <a:lnTo>
                  <a:pt x="0" y="26670"/>
                </a:lnTo>
                <a:lnTo>
                  <a:pt x="8890" y="35560"/>
                </a:lnTo>
                <a:lnTo>
                  <a:pt x="26670" y="35560"/>
                </a:lnTo>
                <a:lnTo>
                  <a:pt x="35572" y="26670"/>
                </a:lnTo>
                <a:lnTo>
                  <a:pt x="35572" y="8877"/>
                </a:lnTo>
                <a:lnTo>
                  <a:pt x="26670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7" name="object 137"/>
          <p:cNvSpPr/>
          <p:nvPr/>
        </p:nvSpPr>
        <p:spPr>
          <a:xfrm>
            <a:off x="1735928" y="8535568"/>
            <a:ext cx="36195" cy="35560"/>
          </a:xfrm>
          <a:custGeom>
            <a:avLst/>
            <a:gdLst/>
            <a:ahLst/>
            <a:cxnLst/>
            <a:rect l="l" t="t" r="r" b="b"/>
            <a:pathLst>
              <a:path w="36194" h="35559">
                <a:moveTo>
                  <a:pt x="0" y="17780"/>
                </a:moveTo>
                <a:lnTo>
                  <a:pt x="0" y="8877"/>
                </a:lnTo>
                <a:lnTo>
                  <a:pt x="8890" y="0"/>
                </a:lnTo>
                <a:lnTo>
                  <a:pt x="17792" y="0"/>
                </a:lnTo>
                <a:lnTo>
                  <a:pt x="26670" y="0"/>
                </a:lnTo>
                <a:lnTo>
                  <a:pt x="35572" y="8877"/>
                </a:lnTo>
                <a:lnTo>
                  <a:pt x="35572" y="17780"/>
                </a:lnTo>
                <a:lnTo>
                  <a:pt x="35572" y="26670"/>
                </a:lnTo>
                <a:lnTo>
                  <a:pt x="26670" y="35560"/>
                </a:lnTo>
                <a:lnTo>
                  <a:pt x="17792" y="35560"/>
                </a:lnTo>
                <a:lnTo>
                  <a:pt x="8890" y="35560"/>
                </a:lnTo>
                <a:lnTo>
                  <a:pt x="0" y="26670"/>
                </a:lnTo>
                <a:lnTo>
                  <a:pt x="0" y="17780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8" name="object 138"/>
          <p:cNvSpPr/>
          <p:nvPr/>
        </p:nvSpPr>
        <p:spPr>
          <a:xfrm>
            <a:off x="2192303" y="9070758"/>
            <a:ext cx="0" cy="122555"/>
          </a:xfrm>
          <a:custGeom>
            <a:avLst/>
            <a:gdLst/>
            <a:ahLst/>
            <a:cxnLst/>
            <a:rect l="l" t="t" r="r" b="b"/>
            <a:pathLst>
              <a:path w="0" h="122554">
                <a:moveTo>
                  <a:pt x="0" y="0"/>
                </a:moveTo>
                <a:lnTo>
                  <a:pt x="0" y="122237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9" name="object 139"/>
          <p:cNvSpPr/>
          <p:nvPr/>
        </p:nvSpPr>
        <p:spPr>
          <a:xfrm>
            <a:off x="2163652" y="9165323"/>
            <a:ext cx="56515" cy="55880"/>
          </a:xfrm>
          <a:custGeom>
            <a:avLst/>
            <a:gdLst/>
            <a:ahLst/>
            <a:cxnLst/>
            <a:rect l="l" t="t" r="r" b="b"/>
            <a:pathLst>
              <a:path w="56514" h="55879">
                <a:moveTo>
                  <a:pt x="0" y="55333"/>
                </a:moveTo>
                <a:lnTo>
                  <a:pt x="56299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0" name="object 140"/>
          <p:cNvSpPr/>
          <p:nvPr/>
        </p:nvSpPr>
        <p:spPr>
          <a:xfrm>
            <a:off x="2163652" y="9165323"/>
            <a:ext cx="56515" cy="55880"/>
          </a:xfrm>
          <a:custGeom>
            <a:avLst/>
            <a:gdLst/>
            <a:ahLst/>
            <a:cxnLst/>
            <a:rect l="l" t="t" r="r" b="b"/>
            <a:pathLst>
              <a:path w="56514" h="55879">
                <a:moveTo>
                  <a:pt x="56299" y="55333"/>
                </a:moveTo>
                <a:lnTo>
                  <a:pt x="0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1" name="object 141"/>
          <p:cNvSpPr/>
          <p:nvPr/>
        </p:nvSpPr>
        <p:spPr>
          <a:xfrm>
            <a:off x="2121183" y="9215716"/>
            <a:ext cx="71120" cy="378460"/>
          </a:xfrm>
          <a:custGeom>
            <a:avLst/>
            <a:gdLst/>
            <a:ahLst/>
            <a:cxnLst/>
            <a:rect l="l" t="t" r="r" b="b"/>
            <a:pathLst>
              <a:path w="71119" h="378459">
                <a:moveTo>
                  <a:pt x="0" y="0"/>
                </a:moveTo>
                <a:lnTo>
                  <a:pt x="71119" y="194614"/>
                </a:lnTo>
                <a:lnTo>
                  <a:pt x="71119" y="378371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2" name="object 142"/>
          <p:cNvSpPr/>
          <p:nvPr/>
        </p:nvSpPr>
        <p:spPr>
          <a:xfrm>
            <a:off x="2062890" y="9452812"/>
            <a:ext cx="255270" cy="93345"/>
          </a:xfrm>
          <a:custGeom>
            <a:avLst/>
            <a:gdLst/>
            <a:ahLst/>
            <a:cxnLst/>
            <a:rect l="l" t="t" r="r" b="b"/>
            <a:pathLst>
              <a:path w="255269" h="93345">
                <a:moveTo>
                  <a:pt x="0" y="46431"/>
                </a:moveTo>
                <a:lnTo>
                  <a:pt x="10188" y="28760"/>
                </a:lnTo>
                <a:lnTo>
                  <a:pt x="37788" y="13957"/>
                </a:lnTo>
                <a:lnTo>
                  <a:pt x="78352" y="3783"/>
                </a:lnTo>
                <a:lnTo>
                  <a:pt x="127431" y="0"/>
                </a:lnTo>
                <a:lnTo>
                  <a:pt x="176516" y="3783"/>
                </a:lnTo>
                <a:lnTo>
                  <a:pt x="217079" y="13957"/>
                </a:lnTo>
                <a:lnTo>
                  <a:pt x="244676" y="28760"/>
                </a:lnTo>
                <a:lnTo>
                  <a:pt x="254863" y="46431"/>
                </a:lnTo>
                <a:lnTo>
                  <a:pt x="244676" y="64522"/>
                </a:lnTo>
                <a:lnTo>
                  <a:pt x="217079" y="79274"/>
                </a:lnTo>
                <a:lnTo>
                  <a:pt x="176516" y="89209"/>
                </a:lnTo>
                <a:lnTo>
                  <a:pt x="127431" y="92849"/>
                </a:lnTo>
                <a:lnTo>
                  <a:pt x="78352" y="89209"/>
                </a:lnTo>
                <a:lnTo>
                  <a:pt x="37788" y="79274"/>
                </a:lnTo>
                <a:lnTo>
                  <a:pt x="10188" y="64522"/>
                </a:lnTo>
                <a:lnTo>
                  <a:pt x="0" y="46431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3" name="object 143"/>
          <p:cNvSpPr/>
          <p:nvPr/>
        </p:nvSpPr>
        <p:spPr>
          <a:xfrm>
            <a:off x="2175501" y="9052966"/>
            <a:ext cx="35560" cy="36195"/>
          </a:xfrm>
          <a:custGeom>
            <a:avLst/>
            <a:gdLst/>
            <a:ahLst/>
            <a:cxnLst/>
            <a:rect l="l" t="t" r="r" b="b"/>
            <a:pathLst>
              <a:path w="35560" h="36195">
                <a:moveTo>
                  <a:pt x="26670" y="0"/>
                </a:moveTo>
                <a:lnTo>
                  <a:pt x="8890" y="0"/>
                </a:lnTo>
                <a:lnTo>
                  <a:pt x="0" y="8902"/>
                </a:lnTo>
                <a:lnTo>
                  <a:pt x="0" y="26670"/>
                </a:lnTo>
                <a:lnTo>
                  <a:pt x="8890" y="35572"/>
                </a:lnTo>
                <a:lnTo>
                  <a:pt x="26670" y="35572"/>
                </a:lnTo>
                <a:lnTo>
                  <a:pt x="35560" y="26670"/>
                </a:lnTo>
                <a:lnTo>
                  <a:pt x="35560" y="8902"/>
                </a:lnTo>
                <a:lnTo>
                  <a:pt x="26670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4" name="object 144"/>
          <p:cNvSpPr/>
          <p:nvPr/>
        </p:nvSpPr>
        <p:spPr>
          <a:xfrm>
            <a:off x="2175501" y="9052966"/>
            <a:ext cx="35560" cy="36195"/>
          </a:xfrm>
          <a:custGeom>
            <a:avLst/>
            <a:gdLst/>
            <a:ahLst/>
            <a:cxnLst/>
            <a:rect l="l" t="t" r="r" b="b"/>
            <a:pathLst>
              <a:path w="35560" h="36195">
                <a:moveTo>
                  <a:pt x="0" y="17792"/>
                </a:moveTo>
                <a:lnTo>
                  <a:pt x="0" y="8902"/>
                </a:lnTo>
                <a:lnTo>
                  <a:pt x="8890" y="0"/>
                </a:lnTo>
                <a:lnTo>
                  <a:pt x="17792" y="0"/>
                </a:lnTo>
                <a:lnTo>
                  <a:pt x="26670" y="0"/>
                </a:lnTo>
                <a:lnTo>
                  <a:pt x="35560" y="8902"/>
                </a:lnTo>
                <a:lnTo>
                  <a:pt x="35560" y="17792"/>
                </a:lnTo>
                <a:lnTo>
                  <a:pt x="35560" y="26670"/>
                </a:lnTo>
                <a:lnTo>
                  <a:pt x="26670" y="35572"/>
                </a:lnTo>
                <a:lnTo>
                  <a:pt x="17792" y="35572"/>
                </a:lnTo>
                <a:lnTo>
                  <a:pt x="8890" y="35572"/>
                </a:lnTo>
                <a:lnTo>
                  <a:pt x="0" y="26670"/>
                </a:lnTo>
                <a:lnTo>
                  <a:pt x="0" y="17792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5" name="object 145"/>
          <p:cNvSpPr/>
          <p:nvPr/>
        </p:nvSpPr>
        <p:spPr>
          <a:xfrm>
            <a:off x="1355195" y="8281657"/>
            <a:ext cx="234315" cy="180975"/>
          </a:xfrm>
          <a:custGeom>
            <a:avLst/>
            <a:gdLst/>
            <a:ahLst/>
            <a:cxnLst/>
            <a:rect l="l" t="t" r="r" b="b"/>
            <a:pathLst>
              <a:path w="234315" h="180975">
                <a:moveTo>
                  <a:pt x="0" y="0"/>
                </a:moveTo>
                <a:lnTo>
                  <a:pt x="233692" y="0"/>
                </a:lnTo>
                <a:lnTo>
                  <a:pt x="233692" y="180797"/>
                </a:lnTo>
                <a:lnTo>
                  <a:pt x="108242" y="180797"/>
                </a:lnTo>
              </a:path>
            </a:pathLst>
          </a:custGeom>
          <a:ln w="7620">
            <a:solidFill>
              <a:srgbClr val="231F20"/>
            </a:solidFill>
            <a:prstDash val="dash"/>
          </a:ln>
        </p:spPr>
        <p:txBody>
          <a:bodyPr wrap="square" lIns="0" tIns="0" rIns="0" bIns="0" rtlCol="0"/>
          <a:lstStyle/>
          <a:p/>
        </p:txBody>
      </p:sp>
      <p:sp>
        <p:nvSpPr>
          <p:cNvPr id="146" name="object 146"/>
          <p:cNvSpPr/>
          <p:nvPr/>
        </p:nvSpPr>
        <p:spPr>
          <a:xfrm>
            <a:off x="1772034" y="8803030"/>
            <a:ext cx="233679" cy="180975"/>
          </a:xfrm>
          <a:custGeom>
            <a:avLst/>
            <a:gdLst/>
            <a:ahLst/>
            <a:cxnLst/>
            <a:rect l="l" t="t" r="r" b="b"/>
            <a:pathLst>
              <a:path w="233680" h="180975">
                <a:moveTo>
                  <a:pt x="0" y="0"/>
                </a:moveTo>
                <a:lnTo>
                  <a:pt x="233679" y="0"/>
                </a:lnTo>
                <a:lnTo>
                  <a:pt x="233679" y="180771"/>
                </a:lnTo>
                <a:lnTo>
                  <a:pt x="108216" y="180771"/>
                </a:lnTo>
              </a:path>
            </a:pathLst>
          </a:custGeom>
          <a:ln w="7620">
            <a:solidFill>
              <a:srgbClr val="231F20"/>
            </a:solidFill>
            <a:prstDash val="dash"/>
          </a:ln>
        </p:spPr>
        <p:txBody>
          <a:bodyPr wrap="square" lIns="0" tIns="0" rIns="0" bIns="0" rtlCol="0"/>
          <a:lstStyle/>
          <a:p/>
        </p:txBody>
      </p:sp>
      <p:sp>
        <p:nvSpPr>
          <p:cNvPr id="147" name="object 147"/>
          <p:cNvSpPr/>
          <p:nvPr/>
        </p:nvSpPr>
        <p:spPr>
          <a:xfrm>
            <a:off x="2212991" y="9316478"/>
            <a:ext cx="233679" cy="180975"/>
          </a:xfrm>
          <a:custGeom>
            <a:avLst/>
            <a:gdLst/>
            <a:ahLst/>
            <a:cxnLst/>
            <a:rect l="l" t="t" r="r" b="b"/>
            <a:pathLst>
              <a:path w="233680" h="180975">
                <a:moveTo>
                  <a:pt x="0" y="0"/>
                </a:moveTo>
                <a:lnTo>
                  <a:pt x="233679" y="0"/>
                </a:lnTo>
                <a:lnTo>
                  <a:pt x="233679" y="180797"/>
                </a:lnTo>
                <a:lnTo>
                  <a:pt x="108229" y="180797"/>
                </a:lnTo>
              </a:path>
            </a:pathLst>
          </a:custGeom>
          <a:ln w="7620">
            <a:solidFill>
              <a:srgbClr val="231F20"/>
            </a:solidFill>
            <a:prstDash val="dash"/>
          </a:ln>
        </p:spPr>
        <p:txBody>
          <a:bodyPr wrap="square" lIns="0" tIns="0" rIns="0" bIns="0" rtlCol="0"/>
          <a:lstStyle/>
          <a:p/>
        </p:txBody>
      </p:sp>
      <p:sp>
        <p:nvSpPr>
          <p:cNvPr id="148" name="object 148"/>
          <p:cNvSpPr/>
          <p:nvPr/>
        </p:nvSpPr>
        <p:spPr>
          <a:xfrm>
            <a:off x="1723622" y="8783256"/>
            <a:ext cx="63500" cy="36195"/>
          </a:xfrm>
          <a:custGeom>
            <a:avLst/>
            <a:gdLst/>
            <a:ahLst/>
            <a:cxnLst/>
            <a:rect l="l" t="t" r="r" b="b"/>
            <a:pathLst>
              <a:path w="63500" h="36195">
                <a:moveTo>
                  <a:pt x="63220" y="0"/>
                </a:moveTo>
                <a:lnTo>
                  <a:pt x="0" y="17780"/>
                </a:lnTo>
                <a:lnTo>
                  <a:pt x="63220" y="35585"/>
                </a:lnTo>
                <a:lnTo>
                  <a:pt x="56311" y="17780"/>
                </a:lnTo>
                <a:lnTo>
                  <a:pt x="63220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9" name="object 149"/>
          <p:cNvSpPr/>
          <p:nvPr/>
        </p:nvSpPr>
        <p:spPr>
          <a:xfrm>
            <a:off x="1723622" y="8783256"/>
            <a:ext cx="63500" cy="36195"/>
          </a:xfrm>
          <a:custGeom>
            <a:avLst/>
            <a:gdLst/>
            <a:ahLst/>
            <a:cxnLst/>
            <a:rect l="l" t="t" r="r" b="b"/>
            <a:pathLst>
              <a:path w="63500" h="36195">
                <a:moveTo>
                  <a:pt x="0" y="17780"/>
                </a:moveTo>
                <a:lnTo>
                  <a:pt x="63220" y="0"/>
                </a:lnTo>
                <a:lnTo>
                  <a:pt x="56311" y="17780"/>
                </a:lnTo>
                <a:lnTo>
                  <a:pt x="63220" y="35585"/>
                </a:lnTo>
                <a:lnTo>
                  <a:pt x="0" y="17780"/>
                </a:lnTo>
                <a:close/>
              </a:path>
            </a:pathLst>
          </a:custGeom>
          <a:ln w="381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0" name="object 150"/>
          <p:cNvSpPr/>
          <p:nvPr/>
        </p:nvSpPr>
        <p:spPr>
          <a:xfrm>
            <a:off x="2164591" y="9296717"/>
            <a:ext cx="63500" cy="36195"/>
          </a:xfrm>
          <a:custGeom>
            <a:avLst/>
            <a:gdLst/>
            <a:ahLst/>
            <a:cxnLst/>
            <a:rect l="l" t="t" r="r" b="b"/>
            <a:pathLst>
              <a:path w="63500" h="36195">
                <a:moveTo>
                  <a:pt x="63233" y="0"/>
                </a:moveTo>
                <a:lnTo>
                  <a:pt x="0" y="17780"/>
                </a:lnTo>
                <a:lnTo>
                  <a:pt x="63233" y="35572"/>
                </a:lnTo>
                <a:lnTo>
                  <a:pt x="56311" y="17780"/>
                </a:lnTo>
                <a:lnTo>
                  <a:pt x="63233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1" name="object 151"/>
          <p:cNvSpPr/>
          <p:nvPr/>
        </p:nvSpPr>
        <p:spPr>
          <a:xfrm>
            <a:off x="2164591" y="9296717"/>
            <a:ext cx="63500" cy="36195"/>
          </a:xfrm>
          <a:custGeom>
            <a:avLst/>
            <a:gdLst/>
            <a:ahLst/>
            <a:cxnLst/>
            <a:rect l="l" t="t" r="r" b="b"/>
            <a:pathLst>
              <a:path w="63500" h="36195">
                <a:moveTo>
                  <a:pt x="0" y="17780"/>
                </a:moveTo>
                <a:lnTo>
                  <a:pt x="63233" y="0"/>
                </a:lnTo>
                <a:lnTo>
                  <a:pt x="56311" y="17780"/>
                </a:lnTo>
                <a:lnTo>
                  <a:pt x="63233" y="35572"/>
                </a:lnTo>
                <a:lnTo>
                  <a:pt x="0" y="17780"/>
                </a:lnTo>
                <a:close/>
              </a:path>
            </a:pathLst>
          </a:custGeom>
          <a:ln w="3809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2" name="object 152"/>
          <p:cNvSpPr/>
          <p:nvPr/>
        </p:nvSpPr>
        <p:spPr>
          <a:xfrm>
            <a:off x="1306795" y="8261895"/>
            <a:ext cx="63500" cy="36195"/>
          </a:xfrm>
          <a:custGeom>
            <a:avLst/>
            <a:gdLst/>
            <a:ahLst/>
            <a:cxnLst/>
            <a:rect l="l" t="t" r="r" b="b"/>
            <a:pathLst>
              <a:path w="63500" h="36195">
                <a:moveTo>
                  <a:pt x="63220" y="0"/>
                </a:moveTo>
                <a:lnTo>
                  <a:pt x="0" y="17792"/>
                </a:lnTo>
                <a:lnTo>
                  <a:pt x="63220" y="35572"/>
                </a:lnTo>
                <a:lnTo>
                  <a:pt x="56299" y="17792"/>
                </a:lnTo>
                <a:lnTo>
                  <a:pt x="63220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3" name="object 153"/>
          <p:cNvSpPr/>
          <p:nvPr/>
        </p:nvSpPr>
        <p:spPr>
          <a:xfrm>
            <a:off x="1306795" y="8261895"/>
            <a:ext cx="63500" cy="36195"/>
          </a:xfrm>
          <a:custGeom>
            <a:avLst/>
            <a:gdLst/>
            <a:ahLst/>
            <a:cxnLst/>
            <a:rect l="l" t="t" r="r" b="b"/>
            <a:pathLst>
              <a:path w="63500" h="36195">
                <a:moveTo>
                  <a:pt x="0" y="17792"/>
                </a:moveTo>
                <a:lnTo>
                  <a:pt x="63220" y="0"/>
                </a:lnTo>
                <a:lnTo>
                  <a:pt x="56299" y="17792"/>
                </a:lnTo>
                <a:lnTo>
                  <a:pt x="63220" y="35572"/>
                </a:lnTo>
                <a:lnTo>
                  <a:pt x="0" y="17792"/>
                </a:lnTo>
                <a:close/>
              </a:path>
            </a:pathLst>
          </a:custGeom>
          <a:ln w="381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4" name="object 154"/>
          <p:cNvSpPr/>
          <p:nvPr/>
        </p:nvSpPr>
        <p:spPr>
          <a:xfrm>
            <a:off x="1149734" y="7788947"/>
            <a:ext cx="36195" cy="63500"/>
          </a:xfrm>
          <a:custGeom>
            <a:avLst/>
            <a:gdLst/>
            <a:ahLst/>
            <a:cxnLst/>
            <a:rect l="l" t="t" r="r" b="b"/>
            <a:pathLst>
              <a:path w="36194" h="63500">
                <a:moveTo>
                  <a:pt x="17780" y="0"/>
                </a:moveTo>
                <a:lnTo>
                  <a:pt x="0" y="63233"/>
                </a:lnTo>
                <a:lnTo>
                  <a:pt x="17780" y="56324"/>
                </a:lnTo>
                <a:lnTo>
                  <a:pt x="33628" y="56324"/>
                </a:lnTo>
                <a:lnTo>
                  <a:pt x="17780" y="0"/>
                </a:lnTo>
                <a:close/>
              </a:path>
              <a:path w="36194" h="63500">
                <a:moveTo>
                  <a:pt x="33628" y="56324"/>
                </a:moveTo>
                <a:lnTo>
                  <a:pt x="17780" y="56324"/>
                </a:lnTo>
                <a:lnTo>
                  <a:pt x="35572" y="63233"/>
                </a:lnTo>
                <a:lnTo>
                  <a:pt x="33628" y="56324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5" name="object 155"/>
          <p:cNvSpPr/>
          <p:nvPr/>
        </p:nvSpPr>
        <p:spPr>
          <a:xfrm>
            <a:off x="1149734" y="7788947"/>
            <a:ext cx="36195" cy="63500"/>
          </a:xfrm>
          <a:custGeom>
            <a:avLst/>
            <a:gdLst/>
            <a:ahLst/>
            <a:cxnLst/>
            <a:rect l="l" t="t" r="r" b="b"/>
            <a:pathLst>
              <a:path w="36194" h="63500">
                <a:moveTo>
                  <a:pt x="17780" y="0"/>
                </a:moveTo>
                <a:lnTo>
                  <a:pt x="35572" y="63233"/>
                </a:lnTo>
                <a:lnTo>
                  <a:pt x="17780" y="56324"/>
                </a:lnTo>
                <a:lnTo>
                  <a:pt x="0" y="63233"/>
                </a:lnTo>
                <a:lnTo>
                  <a:pt x="17780" y="0"/>
                </a:lnTo>
                <a:close/>
              </a:path>
            </a:pathLst>
          </a:custGeom>
          <a:ln w="3809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6" name="object 156"/>
          <p:cNvSpPr/>
          <p:nvPr/>
        </p:nvSpPr>
        <p:spPr>
          <a:xfrm>
            <a:off x="794566" y="7734096"/>
            <a:ext cx="309245" cy="0"/>
          </a:xfrm>
          <a:custGeom>
            <a:avLst/>
            <a:gdLst/>
            <a:ahLst/>
            <a:cxnLst/>
            <a:rect l="l" t="t" r="r" b="b"/>
            <a:pathLst>
              <a:path w="309244" h="0">
                <a:moveTo>
                  <a:pt x="309029" y="0"/>
                </a:moveTo>
                <a:lnTo>
                  <a:pt x="0" y="0"/>
                </a:lnTo>
              </a:path>
            </a:pathLst>
          </a:custGeom>
          <a:ln w="7620">
            <a:solidFill>
              <a:srgbClr val="231F20"/>
            </a:solidFill>
            <a:prstDash val="dash"/>
          </a:ln>
        </p:spPr>
        <p:txBody>
          <a:bodyPr wrap="square" lIns="0" tIns="0" rIns="0" bIns="0" rtlCol="0"/>
          <a:lstStyle/>
          <a:p/>
        </p:txBody>
      </p:sp>
      <p:sp>
        <p:nvSpPr>
          <p:cNvPr id="157" name="object 157"/>
          <p:cNvSpPr txBox="1"/>
          <p:nvPr/>
        </p:nvSpPr>
        <p:spPr>
          <a:xfrm>
            <a:off x="971518" y="7564056"/>
            <a:ext cx="85090" cy="1327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A</a:t>
            </a:r>
            <a:endParaRPr sz="700">
              <a:latin typeface="Arial"/>
              <a:cs typeface="Arial"/>
            </a:endParaRPr>
          </a:p>
        </p:txBody>
      </p:sp>
      <p:sp>
        <p:nvSpPr>
          <p:cNvPr id="158" name="object 158"/>
          <p:cNvSpPr txBox="1"/>
          <p:nvPr/>
        </p:nvSpPr>
        <p:spPr>
          <a:xfrm>
            <a:off x="1261607" y="7562988"/>
            <a:ext cx="895350" cy="3460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Relé 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con toroidal  separado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CT 3 A  temporización 500</a:t>
            </a:r>
            <a:r>
              <a:rPr dirty="0" sz="700" spc="-3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ms</a:t>
            </a:r>
            <a:endParaRPr sz="700">
              <a:latin typeface="Arial"/>
              <a:cs typeface="Arial"/>
            </a:endParaRPr>
          </a:p>
        </p:txBody>
      </p:sp>
      <p:sp>
        <p:nvSpPr>
          <p:cNvPr id="159" name="object 159"/>
          <p:cNvSpPr txBox="1"/>
          <p:nvPr/>
        </p:nvSpPr>
        <p:spPr>
          <a:xfrm>
            <a:off x="1396294" y="8086425"/>
            <a:ext cx="85090" cy="1327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B</a:t>
            </a:r>
            <a:endParaRPr sz="700">
              <a:latin typeface="Arial"/>
              <a:cs typeface="Arial"/>
            </a:endParaRPr>
          </a:p>
        </p:txBody>
      </p:sp>
      <p:sp>
        <p:nvSpPr>
          <p:cNvPr id="160" name="object 160"/>
          <p:cNvSpPr txBox="1"/>
          <p:nvPr/>
        </p:nvSpPr>
        <p:spPr>
          <a:xfrm>
            <a:off x="1661757" y="8090160"/>
            <a:ext cx="863600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 spc="-15">
                <a:solidFill>
                  <a:srgbClr val="231F20"/>
                </a:solidFill>
                <a:latin typeface="Arial"/>
                <a:cs typeface="Arial"/>
              </a:rPr>
              <a:t>DDR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1</a:t>
            </a:r>
            <a:r>
              <a:rPr dirty="0" sz="700" spc="-9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A</a:t>
            </a:r>
            <a:endParaRPr sz="7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700" spc="-15">
                <a:solidFill>
                  <a:srgbClr val="231F20"/>
                </a:solidFill>
                <a:latin typeface="Arial"/>
                <a:cs typeface="Arial"/>
              </a:rPr>
              <a:t>temporización 250</a:t>
            </a:r>
            <a:r>
              <a:rPr dirty="0" sz="700" spc="-9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 spc="-20">
                <a:solidFill>
                  <a:srgbClr val="231F20"/>
                </a:solidFill>
                <a:latin typeface="Arial"/>
                <a:cs typeface="Arial"/>
              </a:rPr>
              <a:t>ms</a:t>
            </a:r>
            <a:endParaRPr sz="700">
              <a:latin typeface="Arial"/>
              <a:cs typeface="Arial"/>
            </a:endParaRPr>
          </a:p>
        </p:txBody>
      </p:sp>
      <p:sp>
        <p:nvSpPr>
          <p:cNvPr id="161" name="object 161"/>
          <p:cNvSpPr txBox="1"/>
          <p:nvPr/>
        </p:nvSpPr>
        <p:spPr>
          <a:xfrm>
            <a:off x="1811202" y="8608795"/>
            <a:ext cx="90170" cy="1327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C</a:t>
            </a:r>
            <a:endParaRPr sz="700">
              <a:latin typeface="Arial"/>
              <a:cs typeface="Arial"/>
            </a:endParaRPr>
          </a:p>
        </p:txBody>
      </p:sp>
      <p:sp>
        <p:nvSpPr>
          <p:cNvPr id="162" name="object 162"/>
          <p:cNvSpPr txBox="1"/>
          <p:nvPr/>
        </p:nvSpPr>
        <p:spPr>
          <a:xfrm>
            <a:off x="2068131" y="8604616"/>
            <a:ext cx="815340" cy="3460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 spc="-15">
                <a:solidFill>
                  <a:srgbClr val="231F20"/>
                </a:solidFill>
                <a:latin typeface="Arial"/>
                <a:cs typeface="Arial"/>
              </a:rPr>
              <a:t>DDR 300</a:t>
            </a:r>
            <a:r>
              <a:rPr dirty="0" sz="700" spc="-9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A</a:t>
            </a:r>
            <a:endParaRPr sz="700">
              <a:latin typeface="Arial"/>
              <a:cs typeface="Arial"/>
            </a:endParaRPr>
          </a:p>
          <a:p>
            <a:pPr marL="12700" marR="5080">
              <a:lnSpc>
                <a:spcPct val="100000"/>
              </a:lnSpc>
            </a:pPr>
            <a:r>
              <a:rPr dirty="0" sz="700" spc="-15">
                <a:solidFill>
                  <a:srgbClr val="231F20"/>
                </a:solidFill>
                <a:latin typeface="Arial"/>
                <a:cs typeface="Arial"/>
              </a:rPr>
              <a:t>temporización </a:t>
            </a:r>
            <a:r>
              <a:rPr dirty="0" sz="700" spc="-10">
                <a:solidFill>
                  <a:srgbClr val="231F20"/>
                </a:solidFill>
                <a:latin typeface="Arial"/>
                <a:cs typeface="Arial"/>
              </a:rPr>
              <a:t>50</a:t>
            </a:r>
            <a:r>
              <a:rPr dirty="0" sz="700" spc="-1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 spc="-20">
                <a:solidFill>
                  <a:srgbClr val="231F20"/>
                </a:solidFill>
                <a:latin typeface="Arial"/>
                <a:cs typeface="Arial"/>
              </a:rPr>
              <a:t>ms 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o </a:t>
            </a:r>
            <a:r>
              <a:rPr dirty="0" sz="700" spc="-15">
                <a:solidFill>
                  <a:srgbClr val="231F20"/>
                </a:solidFill>
                <a:latin typeface="Arial"/>
                <a:cs typeface="Arial"/>
              </a:rPr>
              <a:t>tipo</a:t>
            </a:r>
            <a:r>
              <a:rPr dirty="0" sz="700" spc="-6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S</a:t>
            </a:r>
            <a:endParaRPr sz="700">
              <a:latin typeface="Arial"/>
              <a:cs typeface="Arial"/>
            </a:endParaRPr>
          </a:p>
        </p:txBody>
      </p:sp>
      <p:sp>
        <p:nvSpPr>
          <p:cNvPr id="163" name="object 163"/>
          <p:cNvSpPr txBox="1"/>
          <p:nvPr/>
        </p:nvSpPr>
        <p:spPr>
          <a:xfrm>
            <a:off x="2250736" y="9121295"/>
            <a:ext cx="90170" cy="1327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D</a:t>
            </a:r>
            <a:endParaRPr sz="700">
              <a:latin typeface="Arial"/>
              <a:cs typeface="Arial"/>
            </a:endParaRPr>
          </a:p>
        </p:txBody>
      </p:sp>
      <p:sp>
        <p:nvSpPr>
          <p:cNvPr id="164" name="object 164"/>
          <p:cNvSpPr txBox="1"/>
          <p:nvPr/>
        </p:nvSpPr>
        <p:spPr>
          <a:xfrm>
            <a:off x="2506242" y="9118983"/>
            <a:ext cx="274320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700" spc="-20">
                <a:solidFill>
                  <a:srgbClr val="231F20"/>
                </a:solidFill>
                <a:latin typeface="Arial"/>
                <a:cs typeface="Arial"/>
              </a:rPr>
              <a:t>DDR  </a:t>
            </a:r>
            <a:r>
              <a:rPr dirty="0" sz="700" spc="-10">
                <a:solidFill>
                  <a:srgbClr val="231F20"/>
                </a:solidFill>
                <a:latin typeface="Arial"/>
                <a:cs typeface="Arial"/>
              </a:rPr>
              <a:t>30</a:t>
            </a:r>
            <a:r>
              <a:rPr dirty="0" sz="700" spc="-1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 spc="-20">
                <a:solidFill>
                  <a:srgbClr val="231F20"/>
                </a:solidFill>
                <a:latin typeface="Arial"/>
                <a:cs typeface="Arial"/>
              </a:rPr>
              <a:t>mA</a:t>
            </a:r>
            <a:endParaRPr sz="700">
              <a:latin typeface="Arial"/>
              <a:cs typeface="Arial"/>
            </a:endParaRPr>
          </a:p>
        </p:txBody>
      </p:sp>
      <p:sp>
        <p:nvSpPr>
          <p:cNvPr id="165" name="object 165"/>
          <p:cNvSpPr txBox="1"/>
          <p:nvPr/>
        </p:nvSpPr>
        <p:spPr>
          <a:xfrm>
            <a:off x="526926" y="9784333"/>
            <a:ext cx="1751330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 spc="-10" b="1" i="1">
                <a:solidFill>
                  <a:srgbClr val="009D57"/>
                </a:solidFill>
                <a:latin typeface="Arial"/>
                <a:cs typeface="Arial"/>
              </a:rPr>
              <a:t>Fig. </a:t>
            </a:r>
            <a:r>
              <a:rPr dirty="0" sz="700" spc="-15" b="1" i="1">
                <a:solidFill>
                  <a:srgbClr val="009D57"/>
                </a:solidFill>
                <a:latin typeface="Arial"/>
                <a:cs typeface="Arial"/>
              </a:rPr>
              <a:t>F40: </a:t>
            </a:r>
            <a:r>
              <a:rPr dirty="0" sz="700" i="1">
                <a:solidFill>
                  <a:srgbClr val="231F20"/>
                </a:solidFill>
                <a:latin typeface="Arial"/>
                <a:cs typeface="Arial"/>
              </a:rPr>
              <a:t>Selectividad </a:t>
            </a:r>
            <a:r>
              <a:rPr dirty="0" sz="700" spc="5" i="1">
                <a:solidFill>
                  <a:srgbClr val="231F20"/>
                </a:solidFill>
                <a:latin typeface="Arial"/>
                <a:cs typeface="Arial"/>
              </a:rPr>
              <a:t>total </a:t>
            </a:r>
            <a:r>
              <a:rPr dirty="0" sz="700" spc="-10" i="1">
                <a:solidFill>
                  <a:srgbClr val="231F20"/>
                </a:solidFill>
                <a:latin typeface="Arial"/>
                <a:cs typeface="Arial"/>
              </a:rPr>
              <a:t>en </a:t>
            </a:r>
            <a:r>
              <a:rPr dirty="0" sz="700" spc="-5" i="1">
                <a:solidFill>
                  <a:srgbClr val="231F20"/>
                </a:solidFill>
                <a:latin typeface="Arial"/>
                <a:cs typeface="Arial"/>
              </a:rPr>
              <a:t>3 </a:t>
            </a:r>
            <a:r>
              <a:rPr dirty="0" sz="700" spc="10" i="1">
                <a:solidFill>
                  <a:srgbClr val="231F20"/>
                </a:solidFill>
                <a:latin typeface="Arial"/>
                <a:cs typeface="Arial"/>
              </a:rPr>
              <a:t>o </a:t>
            </a:r>
            <a:r>
              <a:rPr dirty="0" sz="700" spc="-5" i="1">
                <a:solidFill>
                  <a:srgbClr val="231F20"/>
                </a:solidFill>
                <a:latin typeface="Arial"/>
                <a:cs typeface="Arial"/>
              </a:rPr>
              <a:t>4</a:t>
            </a:r>
            <a:r>
              <a:rPr dirty="0" sz="700" spc="25" i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 spc="-10" i="1">
                <a:solidFill>
                  <a:srgbClr val="231F20"/>
                </a:solidFill>
                <a:latin typeface="Arial"/>
                <a:cs typeface="Arial"/>
              </a:rPr>
              <a:t>niveles.</a:t>
            </a:r>
            <a:endParaRPr sz="700">
              <a:latin typeface="Arial"/>
              <a:cs typeface="Arial"/>
            </a:endParaRPr>
          </a:p>
        </p:txBody>
      </p:sp>
      <p:sp>
        <p:nvSpPr>
          <p:cNvPr id="166" name="object 166"/>
          <p:cNvSpPr txBox="1"/>
          <p:nvPr/>
        </p:nvSpPr>
        <p:spPr>
          <a:xfrm>
            <a:off x="3191214" y="6169288"/>
            <a:ext cx="3751579" cy="380428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3335" marR="114935">
              <a:lnSpc>
                <a:spcPct val="100000"/>
              </a:lnSpc>
              <a:spcBef>
                <a:spcPts val="100"/>
              </a:spcBef>
            </a:pPr>
            <a:r>
              <a:rPr dirty="0" sz="800" spc="110">
                <a:solidFill>
                  <a:srgbClr val="009D57"/>
                </a:solidFill>
                <a:latin typeface="Times New Roman"/>
                <a:cs typeface="Times New Roman"/>
              </a:rPr>
              <a:t>c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Nivel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B: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DDR instantáneo,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alta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sensibilidad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en los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circuitos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que alimentan  las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tomas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corriente 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los aparatos de alto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riesgo (lavadoras,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etc.,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ver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también  el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capítulo M,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apartado</a:t>
            </a:r>
            <a:r>
              <a:rPr dirty="0" sz="8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3).</a:t>
            </a:r>
            <a:endParaRPr sz="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430"/>
              </a:spcBef>
            </a:pPr>
            <a:r>
              <a:rPr dirty="0" sz="800" spc="-10" b="1">
                <a:solidFill>
                  <a:srgbClr val="231F20"/>
                </a:solidFill>
                <a:latin typeface="Arial"/>
                <a:cs typeface="Arial"/>
              </a:rPr>
              <a:t>Soluciones </a:t>
            </a:r>
            <a:r>
              <a:rPr dirty="0" sz="800" spc="5" b="1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800" spc="-5" b="1">
                <a:solidFill>
                  <a:srgbClr val="231F20"/>
                </a:solidFill>
                <a:latin typeface="Arial"/>
                <a:cs typeface="Arial"/>
              </a:rPr>
              <a:t>Schneider</a:t>
            </a:r>
            <a:r>
              <a:rPr dirty="0" sz="800" spc="-1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b="1">
                <a:solidFill>
                  <a:srgbClr val="231F20"/>
                </a:solidFill>
                <a:latin typeface="Arial"/>
                <a:cs typeface="Arial"/>
              </a:rPr>
              <a:t>Electric</a:t>
            </a:r>
            <a:endParaRPr sz="800">
              <a:latin typeface="Arial"/>
              <a:cs typeface="Arial"/>
            </a:endParaRPr>
          </a:p>
          <a:p>
            <a:pPr marL="13335" marR="5080">
              <a:lnSpc>
                <a:spcPct val="100000"/>
              </a:lnSpc>
              <a:spcBef>
                <a:spcPts val="140"/>
              </a:spcBef>
            </a:pPr>
            <a:r>
              <a:rPr dirty="0" sz="800" spc="110">
                <a:solidFill>
                  <a:srgbClr val="009D57"/>
                </a:solidFill>
                <a:latin typeface="Times New Roman"/>
                <a:cs typeface="Times New Roman"/>
              </a:rPr>
              <a:t>c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Nivel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A: Interruptor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automático Compact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o multi 9 con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módulo de DDR adaptable 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(Vigi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NS160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o Vigi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NC100), ajuste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I o tipo</a:t>
            </a:r>
            <a:r>
              <a:rPr dirty="0" sz="800" spc="-3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S.</a:t>
            </a:r>
            <a:endParaRPr sz="800">
              <a:latin typeface="Arial"/>
              <a:cs typeface="Arial"/>
            </a:endParaRPr>
          </a:p>
          <a:p>
            <a:pPr marL="12700" marR="282575">
              <a:lnSpc>
                <a:spcPct val="100000"/>
              </a:lnSpc>
              <a:spcBef>
                <a:spcPts val="145"/>
              </a:spcBef>
            </a:pPr>
            <a:r>
              <a:rPr dirty="0" sz="800" spc="110">
                <a:solidFill>
                  <a:srgbClr val="009D57"/>
                </a:solidFill>
                <a:latin typeface="Times New Roman"/>
                <a:cs typeface="Times New Roman"/>
              </a:rPr>
              <a:t>c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Nivel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B: Interruptor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automático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módulo de DDR integrado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(DPN Vigi) o 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adaptable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(p.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ej.,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Vigi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C60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o Vigi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NC100)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bien</a:t>
            </a:r>
            <a:r>
              <a:rPr dirty="0" sz="8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Vigicompact.</a:t>
            </a:r>
            <a:endParaRPr sz="800">
              <a:latin typeface="Arial"/>
              <a:cs typeface="Arial"/>
            </a:endParaRPr>
          </a:p>
          <a:p>
            <a:pPr marL="13335" marR="133985">
              <a:lnSpc>
                <a:spcPct val="100000"/>
              </a:lnSpc>
              <a:spcBef>
                <a:spcPts val="285"/>
              </a:spcBef>
            </a:pPr>
            <a:r>
              <a:rPr dirty="0" sz="800" spc="5" b="1">
                <a:solidFill>
                  <a:srgbClr val="231F20"/>
                </a:solidFill>
                <a:latin typeface="Arial"/>
                <a:cs typeface="Arial"/>
              </a:rPr>
              <a:t>Nota</a:t>
            </a:r>
            <a:r>
              <a:rPr dirty="0" sz="800" spc="5">
                <a:solidFill>
                  <a:srgbClr val="231F20"/>
                </a:solidFill>
                <a:latin typeface="Arial"/>
                <a:cs typeface="Arial"/>
              </a:rPr>
              <a:t>: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El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ajuste del DDR aguas arriba debe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cumplir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las normas 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selectividad y  tener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cuenta todas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corrientes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fuga a tierra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aguas</a:t>
            </a:r>
            <a:r>
              <a:rPr dirty="0" sz="8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abajo.</a:t>
            </a:r>
            <a:endParaRPr sz="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715"/>
              </a:spcBef>
            </a:pPr>
            <a:r>
              <a:rPr dirty="0" sz="1000" spc="-5" b="1">
                <a:solidFill>
                  <a:srgbClr val="231F20"/>
                </a:solidFill>
                <a:latin typeface="Arial"/>
                <a:cs typeface="Arial"/>
              </a:rPr>
              <a:t>Selectividad </a:t>
            </a:r>
            <a:r>
              <a:rPr dirty="0" sz="1000" b="1">
                <a:solidFill>
                  <a:srgbClr val="231F20"/>
                </a:solidFill>
                <a:latin typeface="Arial"/>
                <a:cs typeface="Arial"/>
              </a:rPr>
              <a:t>en </a:t>
            </a:r>
            <a:r>
              <a:rPr dirty="0" sz="1000" spc="-5" b="1">
                <a:solidFill>
                  <a:srgbClr val="231F20"/>
                </a:solidFill>
                <a:latin typeface="Arial"/>
                <a:cs typeface="Arial"/>
              </a:rPr>
              <a:t>3 </a:t>
            </a:r>
            <a:r>
              <a:rPr dirty="0" sz="1000" spc="-15" b="1">
                <a:solidFill>
                  <a:srgbClr val="231F20"/>
                </a:solidFill>
                <a:latin typeface="Arial"/>
                <a:cs typeface="Arial"/>
              </a:rPr>
              <a:t>niveles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(ver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</a:t>
            </a:r>
            <a:r>
              <a:rPr dirty="0" sz="800" spc="-5" b="1">
                <a:solidFill>
                  <a:srgbClr val="009D57"/>
                </a:solidFill>
                <a:latin typeface="Arial"/>
                <a:cs typeface="Arial"/>
              </a:rPr>
              <a:t>Figura</a:t>
            </a:r>
            <a:r>
              <a:rPr dirty="0" sz="800" spc="15" b="1">
                <a:solidFill>
                  <a:srgbClr val="009D57"/>
                </a:solidFill>
                <a:latin typeface="Arial"/>
                <a:cs typeface="Arial"/>
              </a:rPr>
              <a:t> </a:t>
            </a:r>
            <a:r>
              <a:rPr dirty="0" sz="800" spc="-5" b="1">
                <a:solidFill>
                  <a:srgbClr val="009D57"/>
                </a:solidFill>
                <a:latin typeface="Arial"/>
                <a:cs typeface="Arial"/>
              </a:rPr>
              <a:t>40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)</a:t>
            </a:r>
            <a:endParaRPr sz="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275"/>
              </a:spcBef>
            </a:pPr>
            <a:r>
              <a:rPr dirty="0" sz="800" spc="-5" b="1">
                <a:solidFill>
                  <a:srgbClr val="231F20"/>
                </a:solidFill>
                <a:latin typeface="Arial"/>
                <a:cs typeface="Arial"/>
              </a:rPr>
              <a:t>Protección</a:t>
            </a:r>
            <a:endParaRPr sz="800">
              <a:latin typeface="Arial"/>
              <a:cs typeface="Arial"/>
            </a:endParaRPr>
          </a:p>
          <a:p>
            <a:pPr marL="13335">
              <a:lnSpc>
                <a:spcPct val="100000"/>
              </a:lnSpc>
              <a:spcBef>
                <a:spcPts val="280"/>
              </a:spcBef>
            </a:pPr>
            <a:r>
              <a:rPr dirty="0" sz="800" spc="110">
                <a:solidFill>
                  <a:srgbClr val="009D57"/>
                </a:solidFill>
                <a:latin typeface="Times New Roman"/>
                <a:cs typeface="Times New Roman"/>
              </a:rPr>
              <a:t>c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Nivel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A: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Temporización de DDR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(ajuste</a:t>
            </a:r>
            <a:r>
              <a:rPr dirty="0" sz="800" spc="-9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III).</a:t>
            </a:r>
            <a:endParaRPr sz="800">
              <a:latin typeface="Arial"/>
              <a:cs typeface="Arial"/>
            </a:endParaRPr>
          </a:p>
          <a:p>
            <a:pPr marL="13335">
              <a:lnSpc>
                <a:spcPct val="100000"/>
              </a:lnSpc>
              <a:spcBef>
                <a:spcPts val="145"/>
              </a:spcBef>
            </a:pPr>
            <a:r>
              <a:rPr dirty="0" sz="800" spc="110">
                <a:solidFill>
                  <a:srgbClr val="009D57"/>
                </a:solidFill>
                <a:latin typeface="Times New Roman"/>
                <a:cs typeface="Times New Roman"/>
              </a:rPr>
              <a:t>c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Nivel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B: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Temporización de DDR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(ajuste</a:t>
            </a:r>
            <a:r>
              <a:rPr dirty="0" sz="800" spc="-7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II).</a:t>
            </a:r>
            <a:endParaRPr sz="800">
              <a:latin typeface="Arial"/>
              <a:cs typeface="Arial"/>
            </a:endParaRPr>
          </a:p>
          <a:p>
            <a:pPr marL="13335">
              <a:lnSpc>
                <a:spcPct val="100000"/>
              </a:lnSpc>
              <a:spcBef>
                <a:spcPts val="145"/>
              </a:spcBef>
            </a:pPr>
            <a:r>
              <a:rPr dirty="0" sz="800" spc="110">
                <a:solidFill>
                  <a:srgbClr val="009D57"/>
                </a:solidFill>
                <a:latin typeface="Times New Roman"/>
                <a:cs typeface="Times New Roman"/>
              </a:rPr>
              <a:t>c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Nivel C: Temporización de DDR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(ajuste I) o tipo</a:t>
            </a:r>
            <a:r>
              <a:rPr dirty="0" sz="800" spc="-8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S.</a:t>
            </a:r>
            <a:endParaRPr sz="800">
              <a:latin typeface="Arial"/>
              <a:cs typeface="Arial"/>
            </a:endParaRPr>
          </a:p>
          <a:p>
            <a:pPr marL="13335">
              <a:lnSpc>
                <a:spcPct val="100000"/>
              </a:lnSpc>
              <a:spcBef>
                <a:spcPts val="145"/>
              </a:spcBef>
            </a:pPr>
            <a:r>
              <a:rPr dirty="0" sz="800" spc="110">
                <a:solidFill>
                  <a:srgbClr val="009D57"/>
                </a:solidFill>
                <a:latin typeface="Times New Roman"/>
                <a:cs typeface="Times New Roman"/>
              </a:rPr>
              <a:t>c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Nivel D: DDR</a:t>
            </a:r>
            <a:r>
              <a:rPr dirty="0" sz="800" spc="-10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instantáneo.</a:t>
            </a:r>
            <a:endParaRPr sz="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430"/>
              </a:spcBef>
            </a:pPr>
            <a:r>
              <a:rPr dirty="0" sz="800" spc="-10" b="1">
                <a:solidFill>
                  <a:srgbClr val="231F20"/>
                </a:solidFill>
                <a:latin typeface="Arial"/>
                <a:cs typeface="Arial"/>
              </a:rPr>
              <a:t>Soluciones </a:t>
            </a:r>
            <a:r>
              <a:rPr dirty="0" sz="800" spc="5" b="1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800" spc="-5" b="1">
                <a:solidFill>
                  <a:srgbClr val="231F20"/>
                </a:solidFill>
                <a:latin typeface="Arial"/>
                <a:cs typeface="Arial"/>
              </a:rPr>
              <a:t>Schneider</a:t>
            </a:r>
            <a:r>
              <a:rPr dirty="0" sz="800" spc="-1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b="1">
                <a:solidFill>
                  <a:srgbClr val="231F20"/>
                </a:solidFill>
                <a:latin typeface="Arial"/>
                <a:cs typeface="Arial"/>
              </a:rPr>
              <a:t>Electric</a:t>
            </a:r>
            <a:endParaRPr sz="800">
              <a:latin typeface="Arial"/>
              <a:cs typeface="Arial"/>
            </a:endParaRPr>
          </a:p>
          <a:p>
            <a:pPr marL="12700" marR="117475">
              <a:lnSpc>
                <a:spcPct val="100000"/>
              </a:lnSpc>
              <a:spcBef>
                <a:spcPts val="140"/>
              </a:spcBef>
            </a:pPr>
            <a:r>
              <a:rPr dirty="0" sz="800" spc="110">
                <a:solidFill>
                  <a:srgbClr val="009D57"/>
                </a:solidFill>
                <a:latin typeface="Times New Roman"/>
                <a:cs typeface="Times New Roman"/>
              </a:rPr>
              <a:t>c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Nivel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A: Interruptor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automático asociado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un DDR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y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un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transformador toroidal  separado (Vigirex</a:t>
            </a:r>
            <a:r>
              <a:rPr dirty="0" sz="8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RH54A).</a:t>
            </a:r>
            <a:endParaRPr sz="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800" spc="110">
                <a:solidFill>
                  <a:srgbClr val="009D57"/>
                </a:solidFill>
                <a:latin typeface="Times New Roman"/>
                <a:cs typeface="Times New Roman"/>
              </a:rPr>
              <a:t>c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Nivel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B: Vigicompact o</a:t>
            </a:r>
            <a:r>
              <a:rPr dirty="0" sz="800" spc="-114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Vigirex.</a:t>
            </a:r>
            <a:endParaRPr sz="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800" spc="110">
                <a:solidFill>
                  <a:srgbClr val="009D57"/>
                </a:solidFill>
                <a:latin typeface="Times New Roman"/>
                <a:cs typeface="Times New Roman"/>
              </a:rPr>
              <a:t>c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Nivel C: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Vigirex, Vigicompact, Vigi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NC100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o Vigi</a:t>
            </a:r>
            <a:r>
              <a:rPr dirty="0" sz="800" spc="-9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C60.</a:t>
            </a:r>
            <a:endParaRPr sz="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800" spc="110">
                <a:solidFill>
                  <a:srgbClr val="009D57"/>
                </a:solidFill>
                <a:latin typeface="Times New Roman"/>
                <a:cs typeface="Times New Roman"/>
              </a:rPr>
              <a:t>c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Nivel</a:t>
            </a:r>
            <a:r>
              <a:rPr dirty="0" sz="800" spc="-10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D:</a:t>
            </a:r>
            <a:endParaRPr sz="800">
              <a:latin typeface="Arial"/>
              <a:cs typeface="Arial"/>
            </a:endParaRPr>
          </a:p>
          <a:p>
            <a:pPr marL="13970">
              <a:lnSpc>
                <a:spcPct val="100000"/>
              </a:lnSpc>
              <a:spcBef>
                <a:spcPts val="5"/>
              </a:spcBef>
            </a:pPr>
            <a:r>
              <a:rPr dirty="0" sz="800" spc="45">
                <a:solidFill>
                  <a:srgbClr val="009D57"/>
                </a:solidFill>
                <a:latin typeface="Times New Roman"/>
                <a:cs typeface="Times New Roman"/>
              </a:rPr>
              <a:t>v</a:t>
            </a:r>
            <a:r>
              <a:rPr dirty="0" sz="800" spc="20">
                <a:solidFill>
                  <a:srgbClr val="009D57"/>
                </a:solidFill>
                <a:latin typeface="Times New Roman"/>
                <a:cs typeface="Times New Roman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Vigicompact</a:t>
            </a:r>
            <a:endParaRPr sz="800">
              <a:latin typeface="Arial"/>
              <a:cs typeface="Arial"/>
            </a:endParaRPr>
          </a:p>
          <a:p>
            <a:pPr marL="13970">
              <a:lnSpc>
                <a:spcPct val="100000"/>
              </a:lnSpc>
              <a:spcBef>
                <a:spcPts val="10"/>
              </a:spcBef>
            </a:pPr>
            <a:r>
              <a:rPr dirty="0" sz="800" spc="45">
                <a:solidFill>
                  <a:srgbClr val="009D57"/>
                </a:solidFill>
                <a:latin typeface="Times New Roman"/>
                <a:cs typeface="Times New Roman"/>
              </a:rPr>
              <a:t>v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o</a:t>
            </a:r>
            <a:r>
              <a:rPr dirty="0" sz="800" spc="-3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Vigirex</a:t>
            </a:r>
            <a:endParaRPr sz="800">
              <a:latin typeface="Arial"/>
              <a:cs typeface="Arial"/>
            </a:endParaRPr>
          </a:p>
          <a:p>
            <a:pPr marL="13970">
              <a:lnSpc>
                <a:spcPct val="100000"/>
              </a:lnSpc>
              <a:spcBef>
                <a:spcPts val="10"/>
              </a:spcBef>
            </a:pPr>
            <a:r>
              <a:rPr dirty="0" sz="800" spc="45">
                <a:solidFill>
                  <a:srgbClr val="009D57"/>
                </a:solidFill>
                <a:latin typeface="Times New Roman"/>
                <a:cs typeface="Times New Roman"/>
              </a:rPr>
              <a:t>v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o multi 9 con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módulo de DDR integrado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adaptable: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Vigi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C60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DPN</a:t>
            </a:r>
            <a:r>
              <a:rPr dirty="0" sz="800" spc="-5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Vigi.</a:t>
            </a:r>
            <a:endParaRPr sz="800">
              <a:latin typeface="Arial"/>
              <a:cs typeface="Arial"/>
            </a:endParaRPr>
          </a:p>
          <a:p>
            <a:pPr marL="13335" marR="211454">
              <a:lnSpc>
                <a:spcPct val="100000"/>
              </a:lnSpc>
              <a:spcBef>
                <a:spcPts val="290"/>
              </a:spcBef>
            </a:pPr>
            <a:r>
              <a:rPr dirty="0" sz="800" spc="5" b="1">
                <a:solidFill>
                  <a:srgbClr val="231F20"/>
                </a:solidFill>
                <a:latin typeface="Arial"/>
                <a:cs typeface="Arial"/>
              </a:rPr>
              <a:t>Nota</a:t>
            </a:r>
            <a:r>
              <a:rPr dirty="0" sz="800" spc="5">
                <a:solidFill>
                  <a:srgbClr val="231F20"/>
                </a:solidFill>
                <a:latin typeface="Arial"/>
                <a:cs typeface="Arial"/>
              </a:rPr>
              <a:t>: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El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ajuste del DDR aguas arriba debe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cumplir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las normas 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selectividad  y tener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cuenta todas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corrientes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fuga a tierra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aguas</a:t>
            </a:r>
            <a:r>
              <a:rPr dirty="0" sz="800" spc="-4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abajo.</a:t>
            </a:r>
            <a:endParaRPr sz="800">
              <a:latin typeface="Arial"/>
              <a:cs typeface="Arial"/>
            </a:endParaRPr>
          </a:p>
        </p:txBody>
      </p:sp>
      <p:sp>
        <p:nvSpPr>
          <p:cNvPr id="167" name="object 167"/>
          <p:cNvSpPr txBox="1"/>
          <p:nvPr/>
        </p:nvSpPr>
        <p:spPr>
          <a:xfrm>
            <a:off x="527307" y="10456164"/>
            <a:ext cx="640080" cy="1168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">
                <a:solidFill>
                  <a:srgbClr val="231F20"/>
                </a:solidFill>
                <a:latin typeface="Arial"/>
                <a:cs typeface="Arial"/>
              </a:rPr>
              <a:t>Schneider</a:t>
            </a:r>
            <a:r>
              <a:rPr dirty="0" sz="600" spc="-6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600">
                <a:solidFill>
                  <a:srgbClr val="231F20"/>
                </a:solidFill>
                <a:latin typeface="Arial"/>
                <a:cs typeface="Arial"/>
              </a:rPr>
              <a:t>Electric</a:t>
            </a:r>
            <a:endParaRPr sz="600">
              <a:latin typeface="Arial"/>
              <a:cs typeface="Arial"/>
            </a:endParaRPr>
          </a:p>
        </p:txBody>
      </p:sp>
      <p:sp>
        <p:nvSpPr>
          <p:cNvPr id="168" name="object 168"/>
          <p:cNvSpPr txBox="1"/>
          <p:nvPr/>
        </p:nvSpPr>
        <p:spPr>
          <a:xfrm>
            <a:off x="5474592" y="10456164"/>
            <a:ext cx="1558925" cy="1168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">
                <a:solidFill>
                  <a:srgbClr val="231F20"/>
                </a:solidFill>
                <a:latin typeface="Arial"/>
                <a:cs typeface="Arial"/>
              </a:rPr>
              <a:t>Guía </a:t>
            </a:r>
            <a:r>
              <a:rPr dirty="0" sz="600" spc="-5">
                <a:solidFill>
                  <a:srgbClr val="231F20"/>
                </a:solidFill>
                <a:latin typeface="Arial"/>
                <a:cs typeface="Arial"/>
              </a:rPr>
              <a:t>de diseño de instalaciones eléctricas</a:t>
            </a:r>
            <a:r>
              <a:rPr dirty="0" sz="600" spc="-4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600" spc="-5">
                <a:solidFill>
                  <a:srgbClr val="231F20"/>
                </a:solidFill>
                <a:latin typeface="Arial"/>
                <a:cs typeface="Arial"/>
              </a:rPr>
              <a:t>08</a:t>
            </a:r>
            <a:endParaRPr sz="600">
              <a:latin typeface="Arial"/>
              <a:cs typeface="Arial"/>
            </a:endParaRPr>
          </a:p>
        </p:txBody>
      </p:sp>
      <p:sp>
        <p:nvSpPr>
          <p:cNvPr id="169" name="object 169"/>
          <p:cNvSpPr/>
          <p:nvPr/>
        </p:nvSpPr>
        <p:spPr>
          <a:xfrm>
            <a:off x="3644118" y="10508992"/>
            <a:ext cx="113373" cy="11807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70" name="object 170"/>
          <p:cNvSpPr/>
          <p:nvPr/>
        </p:nvSpPr>
        <p:spPr>
          <a:xfrm>
            <a:off x="3557464" y="10441380"/>
            <a:ext cx="450037" cy="18249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71" name="object 171"/>
          <p:cNvSpPr/>
          <p:nvPr/>
        </p:nvSpPr>
        <p:spPr>
          <a:xfrm>
            <a:off x="3635086" y="10532262"/>
            <a:ext cx="108064" cy="95602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72" name="object 172"/>
          <p:cNvSpPr/>
          <p:nvPr/>
        </p:nvSpPr>
        <p:spPr>
          <a:xfrm>
            <a:off x="3652274" y="10532261"/>
            <a:ext cx="88895" cy="71589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2925825"/>
            <a:ext cx="504190" cy="396240"/>
          </a:xfrm>
          <a:custGeom>
            <a:avLst/>
            <a:gdLst/>
            <a:ahLst/>
            <a:cxnLst/>
            <a:rect l="l" t="t" r="r" b="b"/>
            <a:pathLst>
              <a:path w="504190" h="396239">
                <a:moveTo>
                  <a:pt x="0" y="396240"/>
                </a:moveTo>
                <a:lnTo>
                  <a:pt x="0" y="0"/>
                </a:lnTo>
                <a:lnTo>
                  <a:pt x="503939" y="0"/>
                </a:lnTo>
                <a:lnTo>
                  <a:pt x="503939" y="396240"/>
                </a:lnTo>
                <a:lnTo>
                  <a:pt x="0" y="39624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540896" y="10409999"/>
            <a:ext cx="7015480" cy="0"/>
          </a:xfrm>
          <a:custGeom>
            <a:avLst/>
            <a:gdLst/>
            <a:ahLst/>
            <a:cxnLst/>
            <a:rect l="l" t="t" r="r" b="b"/>
            <a:pathLst>
              <a:path w="7015480" h="0">
                <a:moveTo>
                  <a:pt x="0" y="0"/>
                </a:moveTo>
                <a:lnTo>
                  <a:pt x="7015098" y="0"/>
                </a:lnTo>
              </a:path>
            </a:pathLst>
          </a:custGeom>
          <a:ln w="10287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3641067" y="10508992"/>
            <a:ext cx="113884" cy="11807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3554924" y="10441380"/>
            <a:ext cx="450037" cy="18249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3632546" y="10532262"/>
            <a:ext cx="108064" cy="9560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3649733" y="10532261"/>
            <a:ext cx="88895" cy="7158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539372" y="9652951"/>
            <a:ext cx="6480810" cy="0"/>
          </a:xfrm>
          <a:custGeom>
            <a:avLst/>
            <a:gdLst/>
            <a:ahLst/>
            <a:cxnLst/>
            <a:rect l="l" t="t" r="r" b="b"/>
            <a:pathLst>
              <a:path w="6480809" h="0">
                <a:moveTo>
                  <a:pt x="0" y="0"/>
                </a:moveTo>
                <a:lnTo>
                  <a:pt x="6480810" y="0"/>
                </a:lnTo>
              </a:path>
            </a:pathLst>
          </a:custGeom>
          <a:ln w="25526">
            <a:solidFill>
              <a:srgbClr val="009D5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3998040" y="8961132"/>
            <a:ext cx="0" cy="198120"/>
          </a:xfrm>
          <a:custGeom>
            <a:avLst/>
            <a:gdLst/>
            <a:ahLst/>
            <a:cxnLst/>
            <a:rect l="l" t="t" r="r" b="b"/>
            <a:pathLst>
              <a:path w="0" h="198120">
                <a:moveTo>
                  <a:pt x="0" y="198094"/>
                </a:moveTo>
                <a:lnTo>
                  <a:pt x="0" y="0"/>
                </a:lnTo>
              </a:path>
            </a:pathLst>
          </a:custGeom>
          <a:ln w="2159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1395568" y="2534754"/>
            <a:ext cx="423430" cy="190525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1058028" y="3148024"/>
            <a:ext cx="57150" cy="0"/>
          </a:xfrm>
          <a:custGeom>
            <a:avLst/>
            <a:gdLst/>
            <a:ahLst/>
            <a:cxnLst/>
            <a:rect l="l" t="t" r="r" b="b"/>
            <a:pathLst>
              <a:path w="57150" h="0">
                <a:moveTo>
                  <a:pt x="0" y="0"/>
                </a:moveTo>
                <a:lnTo>
                  <a:pt x="56794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1078944" y="3168941"/>
            <a:ext cx="15240" cy="0"/>
          </a:xfrm>
          <a:custGeom>
            <a:avLst/>
            <a:gdLst/>
            <a:ahLst/>
            <a:cxnLst/>
            <a:rect l="l" t="t" r="r" b="b"/>
            <a:pathLst>
              <a:path w="15240" h="0">
                <a:moveTo>
                  <a:pt x="0" y="0"/>
                </a:moveTo>
                <a:lnTo>
                  <a:pt x="14960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1037098" y="3127095"/>
            <a:ext cx="99060" cy="0"/>
          </a:xfrm>
          <a:custGeom>
            <a:avLst/>
            <a:gdLst/>
            <a:ahLst/>
            <a:cxnLst/>
            <a:rect l="l" t="t" r="r" b="b"/>
            <a:pathLst>
              <a:path w="99059" h="0">
                <a:moveTo>
                  <a:pt x="0" y="0"/>
                </a:moveTo>
                <a:lnTo>
                  <a:pt x="98653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1085688" y="2536583"/>
            <a:ext cx="434340" cy="588010"/>
          </a:xfrm>
          <a:custGeom>
            <a:avLst/>
            <a:gdLst/>
            <a:ahLst/>
            <a:cxnLst/>
            <a:rect l="l" t="t" r="r" b="b"/>
            <a:pathLst>
              <a:path w="434340" h="588010">
                <a:moveTo>
                  <a:pt x="0" y="587514"/>
                </a:moveTo>
                <a:lnTo>
                  <a:pt x="0" y="458952"/>
                </a:lnTo>
                <a:lnTo>
                  <a:pt x="434301" y="458952"/>
                </a:lnTo>
                <a:lnTo>
                  <a:pt x="269849" y="458952"/>
                </a:lnTo>
                <a:lnTo>
                  <a:pt x="269849" y="0"/>
                </a:lnTo>
              </a:path>
            </a:pathLst>
          </a:custGeom>
          <a:ln w="2159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1058008" y="3375989"/>
            <a:ext cx="57150" cy="0"/>
          </a:xfrm>
          <a:custGeom>
            <a:avLst/>
            <a:gdLst/>
            <a:ahLst/>
            <a:cxnLst/>
            <a:rect l="l" t="t" r="r" b="b"/>
            <a:pathLst>
              <a:path w="57150" h="0">
                <a:moveTo>
                  <a:pt x="0" y="0"/>
                </a:moveTo>
                <a:lnTo>
                  <a:pt x="56833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1078956" y="3396932"/>
            <a:ext cx="15240" cy="0"/>
          </a:xfrm>
          <a:custGeom>
            <a:avLst/>
            <a:gdLst/>
            <a:ahLst/>
            <a:cxnLst/>
            <a:rect l="l" t="t" r="r" b="b"/>
            <a:pathLst>
              <a:path w="15240" h="0">
                <a:moveTo>
                  <a:pt x="0" y="0"/>
                </a:moveTo>
                <a:lnTo>
                  <a:pt x="14938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1037086" y="3355073"/>
            <a:ext cx="99060" cy="0"/>
          </a:xfrm>
          <a:custGeom>
            <a:avLst/>
            <a:gdLst/>
            <a:ahLst/>
            <a:cxnLst/>
            <a:rect l="l" t="t" r="r" b="b"/>
            <a:pathLst>
              <a:path w="99059" h="0">
                <a:moveTo>
                  <a:pt x="0" y="0"/>
                </a:moveTo>
                <a:lnTo>
                  <a:pt x="98677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1085688" y="2627769"/>
            <a:ext cx="580390" cy="724535"/>
          </a:xfrm>
          <a:custGeom>
            <a:avLst/>
            <a:gdLst/>
            <a:ahLst/>
            <a:cxnLst/>
            <a:rect l="l" t="t" r="r" b="b"/>
            <a:pathLst>
              <a:path w="580389" h="724535">
                <a:moveTo>
                  <a:pt x="0" y="724319"/>
                </a:moveTo>
                <a:lnTo>
                  <a:pt x="0" y="595744"/>
                </a:lnTo>
                <a:lnTo>
                  <a:pt x="580072" y="595744"/>
                </a:lnTo>
                <a:lnTo>
                  <a:pt x="580072" y="74752"/>
                </a:lnTo>
                <a:lnTo>
                  <a:pt x="538949" y="32143"/>
                </a:lnTo>
                <a:lnTo>
                  <a:pt x="538949" y="0"/>
                </a:lnTo>
              </a:path>
            </a:pathLst>
          </a:custGeom>
          <a:ln w="2159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1058015" y="3603980"/>
            <a:ext cx="57150" cy="0"/>
          </a:xfrm>
          <a:custGeom>
            <a:avLst/>
            <a:gdLst/>
            <a:ahLst/>
            <a:cxnLst/>
            <a:rect l="l" t="t" r="r" b="b"/>
            <a:pathLst>
              <a:path w="57150" h="0">
                <a:moveTo>
                  <a:pt x="0" y="0"/>
                </a:moveTo>
                <a:lnTo>
                  <a:pt x="56818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1078945" y="3624910"/>
            <a:ext cx="15240" cy="0"/>
          </a:xfrm>
          <a:custGeom>
            <a:avLst/>
            <a:gdLst/>
            <a:ahLst/>
            <a:cxnLst/>
            <a:rect l="l" t="t" r="r" b="b"/>
            <a:pathLst>
              <a:path w="15240" h="0">
                <a:moveTo>
                  <a:pt x="0" y="0"/>
                </a:moveTo>
                <a:lnTo>
                  <a:pt x="14959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1037086" y="3583050"/>
            <a:ext cx="99060" cy="0"/>
          </a:xfrm>
          <a:custGeom>
            <a:avLst/>
            <a:gdLst/>
            <a:ahLst/>
            <a:cxnLst/>
            <a:rect l="l" t="t" r="r" b="b"/>
            <a:pathLst>
              <a:path w="99059" h="0">
                <a:moveTo>
                  <a:pt x="0" y="0"/>
                </a:moveTo>
                <a:lnTo>
                  <a:pt x="98678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1085688" y="3451491"/>
            <a:ext cx="5502910" cy="128905"/>
          </a:xfrm>
          <a:custGeom>
            <a:avLst/>
            <a:gdLst/>
            <a:ahLst/>
            <a:cxnLst/>
            <a:rect l="l" t="t" r="r" b="b"/>
            <a:pathLst>
              <a:path w="5502909" h="128904">
                <a:moveTo>
                  <a:pt x="0" y="128574"/>
                </a:moveTo>
                <a:lnTo>
                  <a:pt x="0" y="0"/>
                </a:lnTo>
                <a:lnTo>
                  <a:pt x="5502503" y="0"/>
                </a:lnTo>
              </a:path>
            </a:pathLst>
          </a:custGeom>
          <a:ln w="2159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/>
          <p:nvPr/>
        </p:nvSpPr>
        <p:spPr>
          <a:xfrm>
            <a:off x="1586259" y="2531274"/>
            <a:ext cx="236486" cy="19897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/>
          <p:nvPr/>
        </p:nvSpPr>
        <p:spPr>
          <a:xfrm>
            <a:off x="2125488" y="3145776"/>
            <a:ext cx="4459605" cy="247015"/>
          </a:xfrm>
          <a:custGeom>
            <a:avLst/>
            <a:gdLst/>
            <a:ahLst/>
            <a:cxnLst/>
            <a:rect l="l" t="t" r="r" b="b"/>
            <a:pathLst>
              <a:path w="4459605" h="247014">
                <a:moveTo>
                  <a:pt x="0" y="0"/>
                </a:moveTo>
                <a:lnTo>
                  <a:pt x="0" y="246672"/>
                </a:lnTo>
                <a:lnTo>
                  <a:pt x="4458982" y="246672"/>
                </a:lnTo>
              </a:path>
            </a:pathLst>
          </a:custGeom>
          <a:ln w="2159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/>
          <p:nvPr/>
        </p:nvSpPr>
        <p:spPr>
          <a:xfrm>
            <a:off x="2196494" y="3142030"/>
            <a:ext cx="4388485" cy="191135"/>
          </a:xfrm>
          <a:custGeom>
            <a:avLst/>
            <a:gdLst/>
            <a:ahLst/>
            <a:cxnLst/>
            <a:rect l="l" t="t" r="r" b="b"/>
            <a:pathLst>
              <a:path w="4388484" h="191135">
                <a:moveTo>
                  <a:pt x="0" y="0"/>
                </a:moveTo>
                <a:lnTo>
                  <a:pt x="0" y="190614"/>
                </a:lnTo>
                <a:lnTo>
                  <a:pt x="4387977" y="190614"/>
                </a:lnTo>
              </a:path>
            </a:pathLst>
          </a:custGeom>
          <a:ln w="2159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/>
          <p:nvPr/>
        </p:nvSpPr>
        <p:spPr>
          <a:xfrm>
            <a:off x="2267525" y="3138309"/>
            <a:ext cx="4317365" cy="127635"/>
          </a:xfrm>
          <a:custGeom>
            <a:avLst/>
            <a:gdLst/>
            <a:ahLst/>
            <a:cxnLst/>
            <a:rect l="l" t="t" r="r" b="b"/>
            <a:pathLst>
              <a:path w="4317365" h="127635">
                <a:moveTo>
                  <a:pt x="0" y="0"/>
                </a:moveTo>
                <a:lnTo>
                  <a:pt x="0" y="127063"/>
                </a:lnTo>
                <a:lnTo>
                  <a:pt x="4316945" y="127063"/>
                </a:lnTo>
              </a:path>
            </a:pathLst>
          </a:custGeom>
          <a:ln w="21589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/>
          <p:nvPr/>
        </p:nvSpPr>
        <p:spPr>
          <a:xfrm>
            <a:off x="2342264" y="3138309"/>
            <a:ext cx="4242435" cy="67310"/>
          </a:xfrm>
          <a:custGeom>
            <a:avLst/>
            <a:gdLst/>
            <a:ahLst/>
            <a:cxnLst/>
            <a:rect l="l" t="t" r="r" b="b"/>
            <a:pathLst>
              <a:path w="4242434" h="67310">
                <a:moveTo>
                  <a:pt x="0" y="0"/>
                </a:moveTo>
                <a:lnTo>
                  <a:pt x="0" y="67259"/>
                </a:lnTo>
                <a:lnTo>
                  <a:pt x="4242206" y="67259"/>
                </a:lnTo>
              </a:path>
            </a:pathLst>
          </a:custGeom>
          <a:ln w="2159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8" name="object 28"/>
          <p:cNvSpPr/>
          <p:nvPr/>
        </p:nvSpPr>
        <p:spPr>
          <a:xfrm>
            <a:off x="2822921" y="2383358"/>
            <a:ext cx="816610" cy="90170"/>
          </a:xfrm>
          <a:custGeom>
            <a:avLst/>
            <a:gdLst/>
            <a:ahLst/>
            <a:cxnLst/>
            <a:rect l="l" t="t" r="r" b="b"/>
            <a:pathLst>
              <a:path w="816610" h="90169">
                <a:moveTo>
                  <a:pt x="0" y="0"/>
                </a:moveTo>
                <a:lnTo>
                  <a:pt x="816292" y="0"/>
                </a:lnTo>
                <a:lnTo>
                  <a:pt x="816292" y="89687"/>
                </a:lnTo>
              </a:path>
            </a:pathLst>
          </a:custGeom>
          <a:ln w="381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9" name="object 29"/>
          <p:cNvSpPr/>
          <p:nvPr/>
        </p:nvSpPr>
        <p:spPr>
          <a:xfrm>
            <a:off x="2884224" y="2982836"/>
            <a:ext cx="755015" cy="189230"/>
          </a:xfrm>
          <a:custGeom>
            <a:avLst/>
            <a:gdLst/>
            <a:ahLst/>
            <a:cxnLst/>
            <a:rect l="l" t="t" r="r" b="b"/>
            <a:pathLst>
              <a:path w="755014" h="189230">
                <a:moveTo>
                  <a:pt x="0" y="189103"/>
                </a:moveTo>
                <a:lnTo>
                  <a:pt x="0" y="106883"/>
                </a:lnTo>
                <a:lnTo>
                  <a:pt x="754989" y="106883"/>
                </a:lnTo>
                <a:lnTo>
                  <a:pt x="754989" y="0"/>
                </a:lnTo>
              </a:path>
            </a:pathLst>
          </a:custGeom>
          <a:ln w="381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0" name="object 30"/>
          <p:cNvSpPr/>
          <p:nvPr/>
        </p:nvSpPr>
        <p:spPr>
          <a:xfrm>
            <a:off x="2843114" y="3175672"/>
            <a:ext cx="82550" cy="254635"/>
          </a:xfrm>
          <a:custGeom>
            <a:avLst/>
            <a:gdLst/>
            <a:ahLst/>
            <a:cxnLst/>
            <a:rect l="l" t="t" r="r" b="b"/>
            <a:pathLst>
              <a:path w="82550" h="254635">
                <a:moveTo>
                  <a:pt x="0" y="127076"/>
                </a:moveTo>
                <a:lnTo>
                  <a:pt x="3271" y="77891"/>
                </a:lnTo>
                <a:lnTo>
                  <a:pt x="12149" y="37468"/>
                </a:lnTo>
                <a:lnTo>
                  <a:pt x="25229" y="10079"/>
                </a:lnTo>
                <a:lnTo>
                  <a:pt x="41109" y="0"/>
                </a:lnTo>
                <a:lnTo>
                  <a:pt x="56995" y="10079"/>
                </a:lnTo>
                <a:lnTo>
                  <a:pt x="70075" y="37468"/>
                </a:lnTo>
                <a:lnTo>
                  <a:pt x="78950" y="77891"/>
                </a:lnTo>
                <a:lnTo>
                  <a:pt x="82219" y="127076"/>
                </a:lnTo>
                <a:lnTo>
                  <a:pt x="78950" y="176253"/>
                </a:lnTo>
                <a:lnTo>
                  <a:pt x="70075" y="216673"/>
                </a:lnTo>
                <a:lnTo>
                  <a:pt x="56995" y="244060"/>
                </a:lnTo>
                <a:lnTo>
                  <a:pt x="41109" y="254139"/>
                </a:lnTo>
                <a:lnTo>
                  <a:pt x="25229" y="244060"/>
                </a:lnTo>
                <a:lnTo>
                  <a:pt x="12149" y="216673"/>
                </a:lnTo>
                <a:lnTo>
                  <a:pt x="3271" y="176253"/>
                </a:lnTo>
                <a:lnTo>
                  <a:pt x="0" y="127076"/>
                </a:lnTo>
                <a:close/>
              </a:path>
            </a:pathLst>
          </a:custGeom>
          <a:ln w="2159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1" name="object 31"/>
          <p:cNvSpPr/>
          <p:nvPr/>
        </p:nvSpPr>
        <p:spPr>
          <a:xfrm>
            <a:off x="3456829" y="3182403"/>
            <a:ext cx="45085" cy="45085"/>
          </a:xfrm>
          <a:custGeom>
            <a:avLst/>
            <a:gdLst/>
            <a:ahLst/>
            <a:cxnLst/>
            <a:rect l="l" t="t" r="r" b="b"/>
            <a:pathLst>
              <a:path w="45085" h="45085">
                <a:moveTo>
                  <a:pt x="22428" y="0"/>
                </a:moveTo>
                <a:lnTo>
                  <a:pt x="13876" y="1822"/>
                </a:lnTo>
                <a:lnTo>
                  <a:pt x="6727" y="6727"/>
                </a:lnTo>
                <a:lnTo>
                  <a:pt x="1822" y="13876"/>
                </a:lnTo>
                <a:lnTo>
                  <a:pt x="0" y="22428"/>
                </a:lnTo>
                <a:lnTo>
                  <a:pt x="1822" y="30972"/>
                </a:lnTo>
                <a:lnTo>
                  <a:pt x="6727" y="38117"/>
                </a:lnTo>
                <a:lnTo>
                  <a:pt x="13876" y="43021"/>
                </a:lnTo>
                <a:lnTo>
                  <a:pt x="22428" y="44843"/>
                </a:lnTo>
                <a:lnTo>
                  <a:pt x="30972" y="43021"/>
                </a:lnTo>
                <a:lnTo>
                  <a:pt x="38117" y="38117"/>
                </a:lnTo>
                <a:lnTo>
                  <a:pt x="43021" y="30972"/>
                </a:lnTo>
                <a:lnTo>
                  <a:pt x="44843" y="22428"/>
                </a:lnTo>
                <a:lnTo>
                  <a:pt x="43021" y="13876"/>
                </a:lnTo>
                <a:lnTo>
                  <a:pt x="38117" y="6727"/>
                </a:lnTo>
                <a:lnTo>
                  <a:pt x="30972" y="1822"/>
                </a:lnTo>
                <a:lnTo>
                  <a:pt x="22428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2" name="object 32"/>
          <p:cNvSpPr/>
          <p:nvPr/>
        </p:nvSpPr>
        <p:spPr>
          <a:xfrm>
            <a:off x="3456829" y="3182403"/>
            <a:ext cx="45085" cy="45085"/>
          </a:xfrm>
          <a:custGeom>
            <a:avLst/>
            <a:gdLst/>
            <a:ahLst/>
            <a:cxnLst/>
            <a:rect l="l" t="t" r="r" b="b"/>
            <a:pathLst>
              <a:path w="45085" h="45085">
                <a:moveTo>
                  <a:pt x="0" y="22428"/>
                </a:moveTo>
                <a:lnTo>
                  <a:pt x="1822" y="13876"/>
                </a:lnTo>
                <a:lnTo>
                  <a:pt x="6727" y="6727"/>
                </a:lnTo>
                <a:lnTo>
                  <a:pt x="13876" y="1822"/>
                </a:lnTo>
                <a:lnTo>
                  <a:pt x="22428" y="0"/>
                </a:lnTo>
                <a:lnTo>
                  <a:pt x="30972" y="1822"/>
                </a:lnTo>
                <a:lnTo>
                  <a:pt x="38117" y="6727"/>
                </a:lnTo>
                <a:lnTo>
                  <a:pt x="43021" y="13876"/>
                </a:lnTo>
                <a:lnTo>
                  <a:pt x="44843" y="22428"/>
                </a:lnTo>
                <a:lnTo>
                  <a:pt x="43021" y="30972"/>
                </a:lnTo>
                <a:lnTo>
                  <a:pt x="38117" y="38117"/>
                </a:lnTo>
                <a:lnTo>
                  <a:pt x="30972" y="43021"/>
                </a:lnTo>
                <a:lnTo>
                  <a:pt x="22428" y="44843"/>
                </a:lnTo>
                <a:lnTo>
                  <a:pt x="13876" y="43021"/>
                </a:lnTo>
                <a:lnTo>
                  <a:pt x="6727" y="38117"/>
                </a:lnTo>
                <a:lnTo>
                  <a:pt x="1822" y="30972"/>
                </a:lnTo>
                <a:lnTo>
                  <a:pt x="0" y="22428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3" name="object 33"/>
          <p:cNvSpPr/>
          <p:nvPr/>
        </p:nvSpPr>
        <p:spPr>
          <a:xfrm>
            <a:off x="3478508" y="3205568"/>
            <a:ext cx="0" cy="433705"/>
          </a:xfrm>
          <a:custGeom>
            <a:avLst/>
            <a:gdLst/>
            <a:ahLst/>
            <a:cxnLst/>
            <a:rect l="l" t="t" r="r" b="b"/>
            <a:pathLst>
              <a:path w="0" h="433704">
                <a:moveTo>
                  <a:pt x="0" y="0"/>
                </a:moveTo>
                <a:lnTo>
                  <a:pt x="0" y="433539"/>
                </a:lnTo>
              </a:path>
            </a:pathLst>
          </a:custGeom>
          <a:ln w="2159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4" name="object 34"/>
          <p:cNvSpPr/>
          <p:nvPr/>
        </p:nvSpPr>
        <p:spPr>
          <a:xfrm>
            <a:off x="3318526" y="3242208"/>
            <a:ext cx="45085" cy="45085"/>
          </a:xfrm>
          <a:custGeom>
            <a:avLst/>
            <a:gdLst/>
            <a:ahLst/>
            <a:cxnLst/>
            <a:rect l="l" t="t" r="r" b="b"/>
            <a:pathLst>
              <a:path w="45085" h="45085">
                <a:moveTo>
                  <a:pt x="22428" y="0"/>
                </a:moveTo>
                <a:lnTo>
                  <a:pt x="13876" y="1820"/>
                </a:lnTo>
                <a:lnTo>
                  <a:pt x="6727" y="6721"/>
                </a:lnTo>
                <a:lnTo>
                  <a:pt x="1822" y="13866"/>
                </a:lnTo>
                <a:lnTo>
                  <a:pt x="0" y="22415"/>
                </a:lnTo>
                <a:lnTo>
                  <a:pt x="1822" y="30961"/>
                </a:lnTo>
                <a:lnTo>
                  <a:pt x="6727" y="38111"/>
                </a:lnTo>
                <a:lnTo>
                  <a:pt x="13876" y="43019"/>
                </a:lnTo>
                <a:lnTo>
                  <a:pt x="22428" y="44843"/>
                </a:lnTo>
                <a:lnTo>
                  <a:pt x="30979" y="43019"/>
                </a:lnTo>
                <a:lnTo>
                  <a:pt x="38128" y="38111"/>
                </a:lnTo>
                <a:lnTo>
                  <a:pt x="43034" y="30961"/>
                </a:lnTo>
                <a:lnTo>
                  <a:pt x="44856" y="22415"/>
                </a:lnTo>
                <a:lnTo>
                  <a:pt x="43034" y="13866"/>
                </a:lnTo>
                <a:lnTo>
                  <a:pt x="38128" y="6721"/>
                </a:lnTo>
                <a:lnTo>
                  <a:pt x="30979" y="1820"/>
                </a:lnTo>
                <a:lnTo>
                  <a:pt x="22428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5" name="object 35"/>
          <p:cNvSpPr/>
          <p:nvPr/>
        </p:nvSpPr>
        <p:spPr>
          <a:xfrm>
            <a:off x="3318526" y="3242208"/>
            <a:ext cx="45085" cy="45085"/>
          </a:xfrm>
          <a:custGeom>
            <a:avLst/>
            <a:gdLst/>
            <a:ahLst/>
            <a:cxnLst/>
            <a:rect l="l" t="t" r="r" b="b"/>
            <a:pathLst>
              <a:path w="45085" h="45085">
                <a:moveTo>
                  <a:pt x="0" y="22415"/>
                </a:moveTo>
                <a:lnTo>
                  <a:pt x="1822" y="13866"/>
                </a:lnTo>
                <a:lnTo>
                  <a:pt x="6727" y="6721"/>
                </a:lnTo>
                <a:lnTo>
                  <a:pt x="13876" y="1820"/>
                </a:lnTo>
                <a:lnTo>
                  <a:pt x="22428" y="0"/>
                </a:lnTo>
                <a:lnTo>
                  <a:pt x="30979" y="1820"/>
                </a:lnTo>
                <a:lnTo>
                  <a:pt x="38128" y="6721"/>
                </a:lnTo>
                <a:lnTo>
                  <a:pt x="43034" y="13866"/>
                </a:lnTo>
                <a:lnTo>
                  <a:pt x="44856" y="22415"/>
                </a:lnTo>
                <a:lnTo>
                  <a:pt x="43034" y="30961"/>
                </a:lnTo>
                <a:lnTo>
                  <a:pt x="38128" y="38111"/>
                </a:lnTo>
                <a:lnTo>
                  <a:pt x="30979" y="43019"/>
                </a:lnTo>
                <a:lnTo>
                  <a:pt x="22428" y="44843"/>
                </a:lnTo>
                <a:lnTo>
                  <a:pt x="13876" y="43019"/>
                </a:lnTo>
                <a:lnTo>
                  <a:pt x="6727" y="38111"/>
                </a:lnTo>
                <a:lnTo>
                  <a:pt x="1822" y="30961"/>
                </a:lnTo>
                <a:lnTo>
                  <a:pt x="0" y="22415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6" name="object 36"/>
          <p:cNvSpPr/>
          <p:nvPr/>
        </p:nvSpPr>
        <p:spPr>
          <a:xfrm>
            <a:off x="3340205" y="3265373"/>
            <a:ext cx="0" cy="377825"/>
          </a:xfrm>
          <a:custGeom>
            <a:avLst/>
            <a:gdLst/>
            <a:ahLst/>
            <a:cxnLst/>
            <a:rect l="l" t="t" r="r" b="b"/>
            <a:pathLst>
              <a:path w="0" h="377825">
                <a:moveTo>
                  <a:pt x="0" y="0"/>
                </a:moveTo>
                <a:lnTo>
                  <a:pt x="0" y="377482"/>
                </a:lnTo>
              </a:path>
            </a:pathLst>
          </a:custGeom>
          <a:ln w="2159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7" name="object 37"/>
          <p:cNvSpPr/>
          <p:nvPr/>
        </p:nvSpPr>
        <p:spPr>
          <a:xfrm>
            <a:off x="3157820" y="3305733"/>
            <a:ext cx="45085" cy="45085"/>
          </a:xfrm>
          <a:custGeom>
            <a:avLst/>
            <a:gdLst/>
            <a:ahLst/>
            <a:cxnLst/>
            <a:rect l="l" t="t" r="r" b="b"/>
            <a:pathLst>
              <a:path w="45085" h="45085">
                <a:moveTo>
                  <a:pt x="22428" y="0"/>
                </a:moveTo>
                <a:lnTo>
                  <a:pt x="13876" y="1822"/>
                </a:lnTo>
                <a:lnTo>
                  <a:pt x="6727" y="6727"/>
                </a:lnTo>
                <a:lnTo>
                  <a:pt x="1822" y="13876"/>
                </a:lnTo>
                <a:lnTo>
                  <a:pt x="0" y="22428"/>
                </a:lnTo>
                <a:lnTo>
                  <a:pt x="1822" y="30972"/>
                </a:lnTo>
                <a:lnTo>
                  <a:pt x="6727" y="38117"/>
                </a:lnTo>
                <a:lnTo>
                  <a:pt x="13876" y="43021"/>
                </a:lnTo>
                <a:lnTo>
                  <a:pt x="22428" y="44843"/>
                </a:lnTo>
                <a:lnTo>
                  <a:pt x="30972" y="43021"/>
                </a:lnTo>
                <a:lnTo>
                  <a:pt x="38117" y="38117"/>
                </a:lnTo>
                <a:lnTo>
                  <a:pt x="43021" y="30972"/>
                </a:lnTo>
                <a:lnTo>
                  <a:pt x="44843" y="22428"/>
                </a:lnTo>
                <a:lnTo>
                  <a:pt x="43021" y="13876"/>
                </a:lnTo>
                <a:lnTo>
                  <a:pt x="38117" y="6727"/>
                </a:lnTo>
                <a:lnTo>
                  <a:pt x="30972" y="1822"/>
                </a:lnTo>
                <a:lnTo>
                  <a:pt x="22428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8" name="object 38"/>
          <p:cNvSpPr/>
          <p:nvPr/>
        </p:nvSpPr>
        <p:spPr>
          <a:xfrm>
            <a:off x="3157820" y="3305733"/>
            <a:ext cx="45085" cy="45085"/>
          </a:xfrm>
          <a:custGeom>
            <a:avLst/>
            <a:gdLst/>
            <a:ahLst/>
            <a:cxnLst/>
            <a:rect l="l" t="t" r="r" b="b"/>
            <a:pathLst>
              <a:path w="45085" h="45085">
                <a:moveTo>
                  <a:pt x="0" y="22428"/>
                </a:moveTo>
                <a:lnTo>
                  <a:pt x="1822" y="13876"/>
                </a:lnTo>
                <a:lnTo>
                  <a:pt x="6727" y="6727"/>
                </a:lnTo>
                <a:lnTo>
                  <a:pt x="13876" y="1822"/>
                </a:lnTo>
                <a:lnTo>
                  <a:pt x="22428" y="0"/>
                </a:lnTo>
                <a:lnTo>
                  <a:pt x="30972" y="1822"/>
                </a:lnTo>
                <a:lnTo>
                  <a:pt x="38117" y="6727"/>
                </a:lnTo>
                <a:lnTo>
                  <a:pt x="43021" y="13876"/>
                </a:lnTo>
                <a:lnTo>
                  <a:pt x="44843" y="22428"/>
                </a:lnTo>
                <a:lnTo>
                  <a:pt x="43021" y="30972"/>
                </a:lnTo>
                <a:lnTo>
                  <a:pt x="38117" y="38117"/>
                </a:lnTo>
                <a:lnTo>
                  <a:pt x="30972" y="43021"/>
                </a:lnTo>
                <a:lnTo>
                  <a:pt x="22428" y="44843"/>
                </a:lnTo>
                <a:lnTo>
                  <a:pt x="13876" y="43021"/>
                </a:lnTo>
                <a:lnTo>
                  <a:pt x="6727" y="38117"/>
                </a:lnTo>
                <a:lnTo>
                  <a:pt x="1822" y="30972"/>
                </a:lnTo>
                <a:lnTo>
                  <a:pt x="0" y="22428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9" name="object 39"/>
          <p:cNvSpPr/>
          <p:nvPr/>
        </p:nvSpPr>
        <p:spPr>
          <a:xfrm>
            <a:off x="3179499" y="3328911"/>
            <a:ext cx="0" cy="325755"/>
          </a:xfrm>
          <a:custGeom>
            <a:avLst/>
            <a:gdLst/>
            <a:ahLst/>
            <a:cxnLst/>
            <a:rect l="l" t="t" r="r" b="b"/>
            <a:pathLst>
              <a:path w="0" h="325754">
                <a:moveTo>
                  <a:pt x="0" y="0"/>
                </a:moveTo>
                <a:lnTo>
                  <a:pt x="0" y="325158"/>
                </a:lnTo>
              </a:path>
            </a:pathLst>
          </a:custGeom>
          <a:ln w="2159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0" name="object 40"/>
          <p:cNvSpPr/>
          <p:nvPr/>
        </p:nvSpPr>
        <p:spPr>
          <a:xfrm>
            <a:off x="3004569" y="3365537"/>
            <a:ext cx="45085" cy="45085"/>
          </a:xfrm>
          <a:custGeom>
            <a:avLst/>
            <a:gdLst/>
            <a:ahLst/>
            <a:cxnLst/>
            <a:rect l="l" t="t" r="r" b="b"/>
            <a:pathLst>
              <a:path w="45085" h="45085">
                <a:moveTo>
                  <a:pt x="22428" y="0"/>
                </a:moveTo>
                <a:lnTo>
                  <a:pt x="13876" y="1820"/>
                </a:lnTo>
                <a:lnTo>
                  <a:pt x="6727" y="6721"/>
                </a:lnTo>
                <a:lnTo>
                  <a:pt x="1822" y="13866"/>
                </a:lnTo>
                <a:lnTo>
                  <a:pt x="0" y="22415"/>
                </a:lnTo>
                <a:lnTo>
                  <a:pt x="1822" y="30966"/>
                </a:lnTo>
                <a:lnTo>
                  <a:pt x="6727" y="38115"/>
                </a:lnTo>
                <a:lnTo>
                  <a:pt x="13876" y="43021"/>
                </a:lnTo>
                <a:lnTo>
                  <a:pt x="22428" y="44843"/>
                </a:lnTo>
                <a:lnTo>
                  <a:pt x="30972" y="43021"/>
                </a:lnTo>
                <a:lnTo>
                  <a:pt x="38117" y="38115"/>
                </a:lnTo>
                <a:lnTo>
                  <a:pt x="43021" y="30966"/>
                </a:lnTo>
                <a:lnTo>
                  <a:pt x="44843" y="22415"/>
                </a:lnTo>
                <a:lnTo>
                  <a:pt x="43021" y="13866"/>
                </a:lnTo>
                <a:lnTo>
                  <a:pt x="38117" y="6721"/>
                </a:lnTo>
                <a:lnTo>
                  <a:pt x="30972" y="1820"/>
                </a:lnTo>
                <a:lnTo>
                  <a:pt x="22428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1" name="object 41"/>
          <p:cNvSpPr/>
          <p:nvPr/>
        </p:nvSpPr>
        <p:spPr>
          <a:xfrm>
            <a:off x="3004569" y="3365537"/>
            <a:ext cx="45085" cy="45085"/>
          </a:xfrm>
          <a:custGeom>
            <a:avLst/>
            <a:gdLst/>
            <a:ahLst/>
            <a:cxnLst/>
            <a:rect l="l" t="t" r="r" b="b"/>
            <a:pathLst>
              <a:path w="45085" h="45085">
                <a:moveTo>
                  <a:pt x="0" y="22415"/>
                </a:moveTo>
                <a:lnTo>
                  <a:pt x="1822" y="13866"/>
                </a:lnTo>
                <a:lnTo>
                  <a:pt x="6727" y="6721"/>
                </a:lnTo>
                <a:lnTo>
                  <a:pt x="13876" y="1820"/>
                </a:lnTo>
                <a:lnTo>
                  <a:pt x="22428" y="0"/>
                </a:lnTo>
                <a:lnTo>
                  <a:pt x="30972" y="1820"/>
                </a:lnTo>
                <a:lnTo>
                  <a:pt x="38117" y="6721"/>
                </a:lnTo>
                <a:lnTo>
                  <a:pt x="43021" y="13866"/>
                </a:lnTo>
                <a:lnTo>
                  <a:pt x="44843" y="22415"/>
                </a:lnTo>
                <a:lnTo>
                  <a:pt x="43021" y="30966"/>
                </a:lnTo>
                <a:lnTo>
                  <a:pt x="38117" y="38115"/>
                </a:lnTo>
                <a:lnTo>
                  <a:pt x="30972" y="43021"/>
                </a:lnTo>
                <a:lnTo>
                  <a:pt x="22428" y="44843"/>
                </a:lnTo>
                <a:lnTo>
                  <a:pt x="13876" y="43021"/>
                </a:lnTo>
                <a:lnTo>
                  <a:pt x="6727" y="38115"/>
                </a:lnTo>
                <a:lnTo>
                  <a:pt x="1822" y="30966"/>
                </a:lnTo>
                <a:lnTo>
                  <a:pt x="0" y="22415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2" name="object 42"/>
          <p:cNvSpPr/>
          <p:nvPr/>
        </p:nvSpPr>
        <p:spPr>
          <a:xfrm>
            <a:off x="3026248" y="3388702"/>
            <a:ext cx="0" cy="273050"/>
          </a:xfrm>
          <a:custGeom>
            <a:avLst/>
            <a:gdLst/>
            <a:ahLst/>
            <a:cxnLst/>
            <a:rect l="l" t="t" r="r" b="b"/>
            <a:pathLst>
              <a:path w="0" h="273050">
                <a:moveTo>
                  <a:pt x="0" y="0"/>
                </a:moveTo>
                <a:lnTo>
                  <a:pt x="0" y="272834"/>
                </a:lnTo>
              </a:path>
            </a:pathLst>
          </a:custGeom>
          <a:ln w="2159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3" name="object 43"/>
          <p:cNvSpPr/>
          <p:nvPr/>
        </p:nvSpPr>
        <p:spPr>
          <a:xfrm>
            <a:off x="2275742" y="3429075"/>
            <a:ext cx="45085" cy="45085"/>
          </a:xfrm>
          <a:custGeom>
            <a:avLst/>
            <a:gdLst/>
            <a:ahLst/>
            <a:cxnLst/>
            <a:rect l="l" t="t" r="r" b="b"/>
            <a:pathLst>
              <a:path w="45085" h="45085">
                <a:moveTo>
                  <a:pt x="22428" y="0"/>
                </a:moveTo>
                <a:lnTo>
                  <a:pt x="13876" y="1820"/>
                </a:lnTo>
                <a:lnTo>
                  <a:pt x="6727" y="6721"/>
                </a:lnTo>
                <a:lnTo>
                  <a:pt x="1822" y="13866"/>
                </a:lnTo>
                <a:lnTo>
                  <a:pt x="0" y="22415"/>
                </a:lnTo>
                <a:lnTo>
                  <a:pt x="1822" y="30966"/>
                </a:lnTo>
                <a:lnTo>
                  <a:pt x="6727" y="38115"/>
                </a:lnTo>
                <a:lnTo>
                  <a:pt x="13876" y="43021"/>
                </a:lnTo>
                <a:lnTo>
                  <a:pt x="22428" y="44843"/>
                </a:lnTo>
                <a:lnTo>
                  <a:pt x="30979" y="43021"/>
                </a:lnTo>
                <a:lnTo>
                  <a:pt x="38128" y="38115"/>
                </a:lnTo>
                <a:lnTo>
                  <a:pt x="43034" y="30966"/>
                </a:lnTo>
                <a:lnTo>
                  <a:pt x="44856" y="22415"/>
                </a:lnTo>
                <a:lnTo>
                  <a:pt x="43034" y="13866"/>
                </a:lnTo>
                <a:lnTo>
                  <a:pt x="38128" y="6721"/>
                </a:lnTo>
                <a:lnTo>
                  <a:pt x="30979" y="1820"/>
                </a:lnTo>
                <a:lnTo>
                  <a:pt x="22428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4" name="object 44"/>
          <p:cNvSpPr/>
          <p:nvPr/>
        </p:nvSpPr>
        <p:spPr>
          <a:xfrm>
            <a:off x="2275742" y="3429075"/>
            <a:ext cx="45085" cy="45085"/>
          </a:xfrm>
          <a:custGeom>
            <a:avLst/>
            <a:gdLst/>
            <a:ahLst/>
            <a:cxnLst/>
            <a:rect l="l" t="t" r="r" b="b"/>
            <a:pathLst>
              <a:path w="45085" h="45085">
                <a:moveTo>
                  <a:pt x="0" y="22415"/>
                </a:moveTo>
                <a:lnTo>
                  <a:pt x="1822" y="13866"/>
                </a:lnTo>
                <a:lnTo>
                  <a:pt x="6727" y="6721"/>
                </a:lnTo>
                <a:lnTo>
                  <a:pt x="13876" y="1820"/>
                </a:lnTo>
                <a:lnTo>
                  <a:pt x="22428" y="0"/>
                </a:lnTo>
                <a:lnTo>
                  <a:pt x="30979" y="1820"/>
                </a:lnTo>
                <a:lnTo>
                  <a:pt x="38128" y="6721"/>
                </a:lnTo>
                <a:lnTo>
                  <a:pt x="43034" y="13866"/>
                </a:lnTo>
                <a:lnTo>
                  <a:pt x="44856" y="22415"/>
                </a:lnTo>
                <a:lnTo>
                  <a:pt x="43034" y="30966"/>
                </a:lnTo>
                <a:lnTo>
                  <a:pt x="38128" y="38115"/>
                </a:lnTo>
                <a:lnTo>
                  <a:pt x="30979" y="43021"/>
                </a:lnTo>
                <a:lnTo>
                  <a:pt x="22428" y="44843"/>
                </a:lnTo>
                <a:lnTo>
                  <a:pt x="13876" y="43021"/>
                </a:lnTo>
                <a:lnTo>
                  <a:pt x="6727" y="38115"/>
                </a:lnTo>
                <a:lnTo>
                  <a:pt x="1822" y="30966"/>
                </a:lnTo>
                <a:lnTo>
                  <a:pt x="0" y="22415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5" name="object 45"/>
          <p:cNvSpPr/>
          <p:nvPr/>
        </p:nvSpPr>
        <p:spPr>
          <a:xfrm>
            <a:off x="2293687" y="3452240"/>
            <a:ext cx="194945" cy="3651885"/>
          </a:xfrm>
          <a:custGeom>
            <a:avLst/>
            <a:gdLst/>
            <a:ahLst/>
            <a:cxnLst/>
            <a:rect l="l" t="t" r="r" b="b"/>
            <a:pathLst>
              <a:path w="194944" h="3651884">
                <a:moveTo>
                  <a:pt x="0" y="0"/>
                </a:moveTo>
                <a:lnTo>
                  <a:pt x="0" y="3557993"/>
                </a:lnTo>
                <a:lnTo>
                  <a:pt x="194348" y="3651415"/>
                </a:lnTo>
              </a:path>
            </a:pathLst>
          </a:custGeom>
          <a:ln w="2159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6" name="object 46"/>
          <p:cNvSpPr/>
          <p:nvPr/>
        </p:nvSpPr>
        <p:spPr>
          <a:xfrm>
            <a:off x="4365069" y="3182403"/>
            <a:ext cx="45085" cy="45085"/>
          </a:xfrm>
          <a:custGeom>
            <a:avLst/>
            <a:gdLst/>
            <a:ahLst/>
            <a:cxnLst/>
            <a:rect l="l" t="t" r="r" b="b"/>
            <a:pathLst>
              <a:path w="45085" h="45085">
                <a:moveTo>
                  <a:pt x="22415" y="0"/>
                </a:moveTo>
                <a:lnTo>
                  <a:pt x="13871" y="1822"/>
                </a:lnTo>
                <a:lnTo>
                  <a:pt x="6726" y="6727"/>
                </a:lnTo>
                <a:lnTo>
                  <a:pt x="1821" y="13876"/>
                </a:lnTo>
                <a:lnTo>
                  <a:pt x="0" y="22428"/>
                </a:lnTo>
                <a:lnTo>
                  <a:pt x="1821" y="30972"/>
                </a:lnTo>
                <a:lnTo>
                  <a:pt x="6726" y="38117"/>
                </a:lnTo>
                <a:lnTo>
                  <a:pt x="13871" y="43021"/>
                </a:lnTo>
                <a:lnTo>
                  <a:pt x="22415" y="44843"/>
                </a:lnTo>
                <a:lnTo>
                  <a:pt x="30966" y="43021"/>
                </a:lnTo>
                <a:lnTo>
                  <a:pt x="38115" y="38117"/>
                </a:lnTo>
                <a:lnTo>
                  <a:pt x="43021" y="30972"/>
                </a:lnTo>
                <a:lnTo>
                  <a:pt x="44843" y="22428"/>
                </a:lnTo>
                <a:lnTo>
                  <a:pt x="43021" y="13876"/>
                </a:lnTo>
                <a:lnTo>
                  <a:pt x="38115" y="6727"/>
                </a:lnTo>
                <a:lnTo>
                  <a:pt x="30966" y="1822"/>
                </a:lnTo>
                <a:lnTo>
                  <a:pt x="22415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7" name="object 47"/>
          <p:cNvSpPr/>
          <p:nvPr/>
        </p:nvSpPr>
        <p:spPr>
          <a:xfrm>
            <a:off x="4365069" y="3182403"/>
            <a:ext cx="45085" cy="45085"/>
          </a:xfrm>
          <a:custGeom>
            <a:avLst/>
            <a:gdLst/>
            <a:ahLst/>
            <a:cxnLst/>
            <a:rect l="l" t="t" r="r" b="b"/>
            <a:pathLst>
              <a:path w="45085" h="45085">
                <a:moveTo>
                  <a:pt x="0" y="22428"/>
                </a:moveTo>
                <a:lnTo>
                  <a:pt x="1821" y="13876"/>
                </a:lnTo>
                <a:lnTo>
                  <a:pt x="6726" y="6727"/>
                </a:lnTo>
                <a:lnTo>
                  <a:pt x="13871" y="1822"/>
                </a:lnTo>
                <a:lnTo>
                  <a:pt x="22415" y="0"/>
                </a:lnTo>
                <a:lnTo>
                  <a:pt x="30966" y="1822"/>
                </a:lnTo>
                <a:lnTo>
                  <a:pt x="38115" y="6727"/>
                </a:lnTo>
                <a:lnTo>
                  <a:pt x="43021" y="13876"/>
                </a:lnTo>
                <a:lnTo>
                  <a:pt x="44843" y="22428"/>
                </a:lnTo>
                <a:lnTo>
                  <a:pt x="43021" y="30972"/>
                </a:lnTo>
                <a:lnTo>
                  <a:pt x="38115" y="38117"/>
                </a:lnTo>
                <a:lnTo>
                  <a:pt x="30966" y="43021"/>
                </a:lnTo>
                <a:lnTo>
                  <a:pt x="22415" y="44843"/>
                </a:lnTo>
                <a:lnTo>
                  <a:pt x="13871" y="43021"/>
                </a:lnTo>
                <a:lnTo>
                  <a:pt x="6726" y="38117"/>
                </a:lnTo>
                <a:lnTo>
                  <a:pt x="1821" y="30972"/>
                </a:lnTo>
                <a:lnTo>
                  <a:pt x="0" y="22428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8" name="object 48"/>
          <p:cNvSpPr/>
          <p:nvPr/>
        </p:nvSpPr>
        <p:spPr>
          <a:xfrm>
            <a:off x="4386748" y="3205568"/>
            <a:ext cx="0" cy="459740"/>
          </a:xfrm>
          <a:custGeom>
            <a:avLst/>
            <a:gdLst/>
            <a:ahLst/>
            <a:cxnLst/>
            <a:rect l="l" t="t" r="r" b="b"/>
            <a:pathLst>
              <a:path w="0" h="459739">
                <a:moveTo>
                  <a:pt x="0" y="0"/>
                </a:moveTo>
                <a:lnTo>
                  <a:pt x="0" y="459701"/>
                </a:lnTo>
              </a:path>
            </a:pathLst>
          </a:custGeom>
          <a:ln w="2159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9" name="object 49"/>
          <p:cNvSpPr/>
          <p:nvPr/>
        </p:nvSpPr>
        <p:spPr>
          <a:xfrm>
            <a:off x="4241727" y="3242208"/>
            <a:ext cx="45085" cy="45085"/>
          </a:xfrm>
          <a:custGeom>
            <a:avLst/>
            <a:gdLst/>
            <a:ahLst/>
            <a:cxnLst/>
            <a:rect l="l" t="t" r="r" b="b"/>
            <a:pathLst>
              <a:path w="45085" h="45085">
                <a:moveTo>
                  <a:pt x="22440" y="0"/>
                </a:moveTo>
                <a:lnTo>
                  <a:pt x="13871" y="1820"/>
                </a:lnTo>
                <a:lnTo>
                  <a:pt x="6719" y="6721"/>
                </a:lnTo>
                <a:lnTo>
                  <a:pt x="1818" y="13866"/>
                </a:lnTo>
                <a:lnTo>
                  <a:pt x="0" y="22415"/>
                </a:lnTo>
                <a:lnTo>
                  <a:pt x="1818" y="30961"/>
                </a:lnTo>
                <a:lnTo>
                  <a:pt x="6719" y="38111"/>
                </a:lnTo>
                <a:lnTo>
                  <a:pt x="13871" y="43019"/>
                </a:lnTo>
                <a:lnTo>
                  <a:pt x="22440" y="44843"/>
                </a:lnTo>
                <a:lnTo>
                  <a:pt x="30985" y="43019"/>
                </a:lnTo>
                <a:lnTo>
                  <a:pt x="38130" y="38111"/>
                </a:lnTo>
                <a:lnTo>
                  <a:pt x="43034" y="30961"/>
                </a:lnTo>
                <a:lnTo>
                  <a:pt x="44856" y="22415"/>
                </a:lnTo>
                <a:lnTo>
                  <a:pt x="43034" y="13866"/>
                </a:lnTo>
                <a:lnTo>
                  <a:pt x="38130" y="6721"/>
                </a:lnTo>
                <a:lnTo>
                  <a:pt x="30985" y="1820"/>
                </a:lnTo>
                <a:lnTo>
                  <a:pt x="22440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0" name="object 50"/>
          <p:cNvSpPr/>
          <p:nvPr/>
        </p:nvSpPr>
        <p:spPr>
          <a:xfrm>
            <a:off x="4241727" y="3242208"/>
            <a:ext cx="45085" cy="45085"/>
          </a:xfrm>
          <a:custGeom>
            <a:avLst/>
            <a:gdLst/>
            <a:ahLst/>
            <a:cxnLst/>
            <a:rect l="l" t="t" r="r" b="b"/>
            <a:pathLst>
              <a:path w="45085" h="45085">
                <a:moveTo>
                  <a:pt x="0" y="22415"/>
                </a:moveTo>
                <a:lnTo>
                  <a:pt x="1818" y="13866"/>
                </a:lnTo>
                <a:lnTo>
                  <a:pt x="6719" y="6721"/>
                </a:lnTo>
                <a:lnTo>
                  <a:pt x="13871" y="1820"/>
                </a:lnTo>
                <a:lnTo>
                  <a:pt x="22440" y="0"/>
                </a:lnTo>
                <a:lnTo>
                  <a:pt x="30985" y="1820"/>
                </a:lnTo>
                <a:lnTo>
                  <a:pt x="38130" y="6721"/>
                </a:lnTo>
                <a:lnTo>
                  <a:pt x="43034" y="13866"/>
                </a:lnTo>
                <a:lnTo>
                  <a:pt x="44856" y="22415"/>
                </a:lnTo>
                <a:lnTo>
                  <a:pt x="43034" y="30961"/>
                </a:lnTo>
                <a:lnTo>
                  <a:pt x="38130" y="38111"/>
                </a:lnTo>
                <a:lnTo>
                  <a:pt x="30985" y="43019"/>
                </a:lnTo>
                <a:lnTo>
                  <a:pt x="22440" y="44843"/>
                </a:lnTo>
                <a:lnTo>
                  <a:pt x="13871" y="43019"/>
                </a:lnTo>
                <a:lnTo>
                  <a:pt x="6719" y="38111"/>
                </a:lnTo>
                <a:lnTo>
                  <a:pt x="1818" y="30961"/>
                </a:lnTo>
                <a:lnTo>
                  <a:pt x="0" y="22415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1" name="object 51"/>
          <p:cNvSpPr/>
          <p:nvPr/>
        </p:nvSpPr>
        <p:spPr>
          <a:xfrm>
            <a:off x="4263406" y="3265373"/>
            <a:ext cx="0" cy="403860"/>
          </a:xfrm>
          <a:custGeom>
            <a:avLst/>
            <a:gdLst/>
            <a:ahLst/>
            <a:cxnLst/>
            <a:rect l="l" t="t" r="r" b="b"/>
            <a:pathLst>
              <a:path w="0" h="403860">
                <a:moveTo>
                  <a:pt x="0" y="0"/>
                </a:moveTo>
                <a:lnTo>
                  <a:pt x="0" y="403644"/>
                </a:lnTo>
              </a:path>
            </a:pathLst>
          </a:custGeom>
          <a:ln w="2159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2" name="object 52"/>
          <p:cNvSpPr/>
          <p:nvPr/>
        </p:nvSpPr>
        <p:spPr>
          <a:xfrm>
            <a:off x="4118372" y="3305733"/>
            <a:ext cx="45085" cy="45085"/>
          </a:xfrm>
          <a:custGeom>
            <a:avLst/>
            <a:gdLst/>
            <a:ahLst/>
            <a:cxnLst/>
            <a:rect l="l" t="t" r="r" b="b"/>
            <a:pathLst>
              <a:path w="45085" h="45085">
                <a:moveTo>
                  <a:pt x="22428" y="0"/>
                </a:moveTo>
                <a:lnTo>
                  <a:pt x="13882" y="1822"/>
                </a:lnTo>
                <a:lnTo>
                  <a:pt x="6732" y="6727"/>
                </a:lnTo>
                <a:lnTo>
                  <a:pt x="1823" y="13876"/>
                </a:lnTo>
                <a:lnTo>
                  <a:pt x="0" y="22428"/>
                </a:lnTo>
                <a:lnTo>
                  <a:pt x="1823" y="30972"/>
                </a:lnTo>
                <a:lnTo>
                  <a:pt x="6732" y="38117"/>
                </a:lnTo>
                <a:lnTo>
                  <a:pt x="13882" y="43021"/>
                </a:lnTo>
                <a:lnTo>
                  <a:pt x="22428" y="44843"/>
                </a:lnTo>
                <a:lnTo>
                  <a:pt x="30974" y="43021"/>
                </a:lnTo>
                <a:lnTo>
                  <a:pt x="38123" y="38117"/>
                </a:lnTo>
                <a:lnTo>
                  <a:pt x="43032" y="30972"/>
                </a:lnTo>
                <a:lnTo>
                  <a:pt x="44856" y="22428"/>
                </a:lnTo>
                <a:lnTo>
                  <a:pt x="43032" y="13876"/>
                </a:lnTo>
                <a:lnTo>
                  <a:pt x="38123" y="6727"/>
                </a:lnTo>
                <a:lnTo>
                  <a:pt x="30974" y="1822"/>
                </a:lnTo>
                <a:lnTo>
                  <a:pt x="22428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3" name="object 53"/>
          <p:cNvSpPr/>
          <p:nvPr/>
        </p:nvSpPr>
        <p:spPr>
          <a:xfrm>
            <a:off x="4118372" y="3305733"/>
            <a:ext cx="45085" cy="45085"/>
          </a:xfrm>
          <a:custGeom>
            <a:avLst/>
            <a:gdLst/>
            <a:ahLst/>
            <a:cxnLst/>
            <a:rect l="l" t="t" r="r" b="b"/>
            <a:pathLst>
              <a:path w="45085" h="45085">
                <a:moveTo>
                  <a:pt x="0" y="22428"/>
                </a:moveTo>
                <a:lnTo>
                  <a:pt x="1823" y="13876"/>
                </a:lnTo>
                <a:lnTo>
                  <a:pt x="6732" y="6727"/>
                </a:lnTo>
                <a:lnTo>
                  <a:pt x="13882" y="1822"/>
                </a:lnTo>
                <a:lnTo>
                  <a:pt x="22428" y="0"/>
                </a:lnTo>
                <a:lnTo>
                  <a:pt x="30974" y="1822"/>
                </a:lnTo>
                <a:lnTo>
                  <a:pt x="38123" y="6727"/>
                </a:lnTo>
                <a:lnTo>
                  <a:pt x="43032" y="13876"/>
                </a:lnTo>
                <a:lnTo>
                  <a:pt x="44856" y="22428"/>
                </a:lnTo>
                <a:lnTo>
                  <a:pt x="43032" y="30972"/>
                </a:lnTo>
                <a:lnTo>
                  <a:pt x="38123" y="38117"/>
                </a:lnTo>
                <a:lnTo>
                  <a:pt x="30974" y="43021"/>
                </a:lnTo>
                <a:lnTo>
                  <a:pt x="22428" y="44843"/>
                </a:lnTo>
                <a:lnTo>
                  <a:pt x="13882" y="43021"/>
                </a:lnTo>
                <a:lnTo>
                  <a:pt x="6732" y="38117"/>
                </a:lnTo>
                <a:lnTo>
                  <a:pt x="1823" y="30972"/>
                </a:lnTo>
                <a:lnTo>
                  <a:pt x="0" y="22428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4" name="object 54"/>
          <p:cNvSpPr/>
          <p:nvPr/>
        </p:nvSpPr>
        <p:spPr>
          <a:xfrm>
            <a:off x="4140064" y="3328911"/>
            <a:ext cx="0" cy="344170"/>
          </a:xfrm>
          <a:custGeom>
            <a:avLst/>
            <a:gdLst/>
            <a:ahLst/>
            <a:cxnLst/>
            <a:rect l="l" t="t" r="r" b="b"/>
            <a:pathLst>
              <a:path w="0" h="344170">
                <a:moveTo>
                  <a:pt x="0" y="0"/>
                </a:moveTo>
                <a:lnTo>
                  <a:pt x="0" y="343839"/>
                </a:lnTo>
              </a:path>
            </a:pathLst>
          </a:custGeom>
          <a:ln w="2159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5" name="object 55"/>
          <p:cNvSpPr/>
          <p:nvPr/>
        </p:nvSpPr>
        <p:spPr>
          <a:xfrm>
            <a:off x="3909076" y="3429075"/>
            <a:ext cx="45085" cy="45085"/>
          </a:xfrm>
          <a:custGeom>
            <a:avLst/>
            <a:gdLst/>
            <a:ahLst/>
            <a:cxnLst/>
            <a:rect l="l" t="t" r="r" b="b"/>
            <a:pathLst>
              <a:path w="45085" h="45085">
                <a:moveTo>
                  <a:pt x="22428" y="0"/>
                </a:moveTo>
                <a:lnTo>
                  <a:pt x="13882" y="1820"/>
                </a:lnTo>
                <a:lnTo>
                  <a:pt x="6732" y="6721"/>
                </a:lnTo>
                <a:lnTo>
                  <a:pt x="1823" y="13866"/>
                </a:lnTo>
                <a:lnTo>
                  <a:pt x="0" y="22415"/>
                </a:lnTo>
                <a:lnTo>
                  <a:pt x="1823" y="30966"/>
                </a:lnTo>
                <a:lnTo>
                  <a:pt x="6732" y="38115"/>
                </a:lnTo>
                <a:lnTo>
                  <a:pt x="13882" y="43021"/>
                </a:lnTo>
                <a:lnTo>
                  <a:pt x="22428" y="44843"/>
                </a:lnTo>
                <a:lnTo>
                  <a:pt x="30974" y="43021"/>
                </a:lnTo>
                <a:lnTo>
                  <a:pt x="38123" y="38115"/>
                </a:lnTo>
                <a:lnTo>
                  <a:pt x="43032" y="30966"/>
                </a:lnTo>
                <a:lnTo>
                  <a:pt x="44856" y="22415"/>
                </a:lnTo>
                <a:lnTo>
                  <a:pt x="43032" y="13866"/>
                </a:lnTo>
                <a:lnTo>
                  <a:pt x="38123" y="6721"/>
                </a:lnTo>
                <a:lnTo>
                  <a:pt x="30974" y="1820"/>
                </a:lnTo>
                <a:lnTo>
                  <a:pt x="22428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6" name="object 56"/>
          <p:cNvSpPr/>
          <p:nvPr/>
        </p:nvSpPr>
        <p:spPr>
          <a:xfrm>
            <a:off x="3909076" y="3429075"/>
            <a:ext cx="45085" cy="45085"/>
          </a:xfrm>
          <a:custGeom>
            <a:avLst/>
            <a:gdLst/>
            <a:ahLst/>
            <a:cxnLst/>
            <a:rect l="l" t="t" r="r" b="b"/>
            <a:pathLst>
              <a:path w="45085" h="45085">
                <a:moveTo>
                  <a:pt x="0" y="22415"/>
                </a:moveTo>
                <a:lnTo>
                  <a:pt x="1823" y="13866"/>
                </a:lnTo>
                <a:lnTo>
                  <a:pt x="6732" y="6721"/>
                </a:lnTo>
                <a:lnTo>
                  <a:pt x="13882" y="1820"/>
                </a:lnTo>
                <a:lnTo>
                  <a:pt x="22428" y="0"/>
                </a:lnTo>
                <a:lnTo>
                  <a:pt x="30974" y="1820"/>
                </a:lnTo>
                <a:lnTo>
                  <a:pt x="38123" y="6721"/>
                </a:lnTo>
                <a:lnTo>
                  <a:pt x="43032" y="13866"/>
                </a:lnTo>
                <a:lnTo>
                  <a:pt x="44856" y="22415"/>
                </a:lnTo>
                <a:lnTo>
                  <a:pt x="43032" y="30966"/>
                </a:lnTo>
                <a:lnTo>
                  <a:pt x="38123" y="38115"/>
                </a:lnTo>
                <a:lnTo>
                  <a:pt x="30974" y="43021"/>
                </a:lnTo>
                <a:lnTo>
                  <a:pt x="22428" y="44843"/>
                </a:lnTo>
                <a:lnTo>
                  <a:pt x="13882" y="43021"/>
                </a:lnTo>
                <a:lnTo>
                  <a:pt x="6732" y="38115"/>
                </a:lnTo>
                <a:lnTo>
                  <a:pt x="1823" y="30966"/>
                </a:lnTo>
                <a:lnTo>
                  <a:pt x="0" y="22415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7" name="object 57"/>
          <p:cNvSpPr/>
          <p:nvPr/>
        </p:nvSpPr>
        <p:spPr>
          <a:xfrm>
            <a:off x="5400374" y="3182403"/>
            <a:ext cx="45085" cy="45085"/>
          </a:xfrm>
          <a:custGeom>
            <a:avLst/>
            <a:gdLst/>
            <a:ahLst/>
            <a:cxnLst/>
            <a:rect l="l" t="t" r="r" b="b"/>
            <a:pathLst>
              <a:path w="45085" h="45085">
                <a:moveTo>
                  <a:pt x="22440" y="0"/>
                </a:moveTo>
                <a:lnTo>
                  <a:pt x="13887" y="1822"/>
                </a:lnTo>
                <a:lnTo>
                  <a:pt x="6734" y="6727"/>
                </a:lnTo>
                <a:lnTo>
                  <a:pt x="1824" y="13876"/>
                </a:lnTo>
                <a:lnTo>
                  <a:pt x="0" y="22428"/>
                </a:lnTo>
                <a:lnTo>
                  <a:pt x="1824" y="30972"/>
                </a:lnTo>
                <a:lnTo>
                  <a:pt x="6734" y="38117"/>
                </a:lnTo>
                <a:lnTo>
                  <a:pt x="13887" y="43021"/>
                </a:lnTo>
                <a:lnTo>
                  <a:pt x="22440" y="44843"/>
                </a:lnTo>
                <a:lnTo>
                  <a:pt x="30987" y="43021"/>
                </a:lnTo>
                <a:lnTo>
                  <a:pt x="38136" y="38117"/>
                </a:lnTo>
                <a:lnTo>
                  <a:pt x="43045" y="30972"/>
                </a:lnTo>
                <a:lnTo>
                  <a:pt x="44869" y="22428"/>
                </a:lnTo>
                <a:lnTo>
                  <a:pt x="43045" y="13876"/>
                </a:lnTo>
                <a:lnTo>
                  <a:pt x="38136" y="6727"/>
                </a:lnTo>
                <a:lnTo>
                  <a:pt x="30987" y="1822"/>
                </a:lnTo>
                <a:lnTo>
                  <a:pt x="22440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8" name="object 58"/>
          <p:cNvSpPr/>
          <p:nvPr/>
        </p:nvSpPr>
        <p:spPr>
          <a:xfrm>
            <a:off x="5400374" y="3182403"/>
            <a:ext cx="45085" cy="45085"/>
          </a:xfrm>
          <a:custGeom>
            <a:avLst/>
            <a:gdLst/>
            <a:ahLst/>
            <a:cxnLst/>
            <a:rect l="l" t="t" r="r" b="b"/>
            <a:pathLst>
              <a:path w="45085" h="45085">
                <a:moveTo>
                  <a:pt x="0" y="22428"/>
                </a:moveTo>
                <a:lnTo>
                  <a:pt x="1824" y="13876"/>
                </a:lnTo>
                <a:lnTo>
                  <a:pt x="6734" y="6727"/>
                </a:lnTo>
                <a:lnTo>
                  <a:pt x="13887" y="1822"/>
                </a:lnTo>
                <a:lnTo>
                  <a:pt x="22440" y="0"/>
                </a:lnTo>
                <a:lnTo>
                  <a:pt x="30987" y="1822"/>
                </a:lnTo>
                <a:lnTo>
                  <a:pt x="38136" y="6727"/>
                </a:lnTo>
                <a:lnTo>
                  <a:pt x="43045" y="13876"/>
                </a:lnTo>
                <a:lnTo>
                  <a:pt x="44869" y="22428"/>
                </a:lnTo>
                <a:lnTo>
                  <a:pt x="43045" y="30972"/>
                </a:lnTo>
                <a:lnTo>
                  <a:pt x="38136" y="38117"/>
                </a:lnTo>
                <a:lnTo>
                  <a:pt x="30987" y="43021"/>
                </a:lnTo>
                <a:lnTo>
                  <a:pt x="22440" y="44843"/>
                </a:lnTo>
                <a:lnTo>
                  <a:pt x="13887" y="43021"/>
                </a:lnTo>
                <a:lnTo>
                  <a:pt x="6734" y="38117"/>
                </a:lnTo>
                <a:lnTo>
                  <a:pt x="1824" y="30972"/>
                </a:lnTo>
                <a:lnTo>
                  <a:pt x="0" y="22428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9" name="object 59"/>
          <p:cNvSpPr/>
          <p:nvPr/>
        </p:nvSpPr>
        <p:spPr>
          <a:xfrm>
            <a:off x="5422052" y="3205568"/>
            <a:ext cx="0" cy="445134"/>
          </a:xfrm>
          <a:custGeom>
            <a:avLst/>
            <a:gdLst/>
            <a:ahLst/>
            <a:cxnLst/>
            <a:rect l="l" t="t" r="r" b="b"/>
            <a:pathLst>
              <a:path w="0" h="445135">
                <a:moveTo>
                  <a:pt x="0" y="0"/>
                </a:moveTo>
                <a:lnTo>
                  <a:pt x="0" y="444754"/>
                </a:lnTo>
              </a:path>
            </a:pathLst>
          </a:custGeom>
          <a:ln w="2159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0" name="object 60"/>
          <p:cNvSpPr/>
          <p:nvPr/>
        </p:nvSpPr>
        <p:spPr>
          <a:xfrm>
            <a:off x="5232200" y="3242208"/>
            <a:ext cx="45085" cy="45085"/>
          </a:xfrm>
          <a:custGeom>
            <a:avLst/>
            <a:gdLst/>
            <a:ahLst/>
            <a:cxnLst/>
            <a:rect l="l" t="t" r="r" b="b"/>
            <a:pathLst>
              <a:path w="45085" h="45085">
                <a:moveTo>
                  <a:pt x="22428" y="0"/>
                </a:moveTo>
                <a:lnTo>
                  <a:pt x="13876" y="1820"/>
                </a:lnTo>
                <a:lnTo>
                  <a:pt x="6727" y="6721"/>
                </a:lnTo>
                <a:lnTo>
                  <a:pt x="1822" y="13866"/>
                </a:lnTo>
                <a:lnTo>
                  <a:pt x="0" y="22415"/>
                </a:lnTo>
                <a:lnTo>
                  <a:pt x="1822" y="30961"/>
                </a:lnTo>
                <a:lnTo>
                  <a:pt x="6727" y="38111"/>
                </a:lnTo>
                <a:lnTo>
                  <a:pt x="13876" y="43019"/>
                </a:lnTo>
                <a:lnTo>
                  <a:pt x="22428" y="44843"/>
                </a:lnTo>
                <a:lnTo>
                  <a:pt x="30972" y="43019"/>
                </a:lnTo>
                <a:lnTo>
                  <a:pt x="38117" y="38111"/>
                </a:lnTo>
                <a:lnTo>
                  <a:pt x="43021" y="30961"/>
                </a:lnTo>
                <a:lnTo>
                  <a:pt x="44843" y="22415"/>
                </a:lnTo>
                <a:lnTo>
                  <a:pt x="43021" y="13866"/>
                </a:lnTo>
                <a:lnTo>
                  <a:pt x="38117" y="6721"/>
                </a:lnTo>
                <a:lnTo>
                  <a:pt x="30972" y="1820"/>
                </a:lnTo>
                <a:lnTo>
                  <a:pt x="22428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1" name="object 61"/>
          <p:cNvSpPr/>
          <p:nvPr/>
        </p:nvSpPr>
        <p:spPr>
          <a:xfrm>
            <a:off x="5232200" y="3242208"/>
            <a:ext cx="45085" cy="45085"/>
          </a:xfrm>
          <a:custGeom>
            <a:avLst/>
            <a:gdLst/>
            <a:ahLst/>
            <a:cxnLst/>
            <a:rect l="l" t="t" r="r" b="b"/>
            <a:pathLst>
              <a:path w="45085" h="45085">
                <a:moveTo>
                  <a:pt x="0" y="22415"/>
                </a:moveTo>
                <a:lnTo>
                  <a:pt x="1822" y="13866"/>
                </a:lnTo>
                <a:lnTo>
                  <a:pt x="6727" y="6721"/>
                </a:lnTo>
                <a:lnTo>
                  <a:pt x="13876" y="1820"/>
                </a:lnTo>
                <a:lnTo>
                  <a:pt x="22428" y="0"/>
                </a:lnTo>
                <a:lnTo>
                  <a:pt x="30972" y="1820"/>
                </a:lnTo>
                <a:lnTo>
                  <a:pt x="38117" y="6721"/>
                </a:lnTo>
                <a:lnTo>
                  <a:pt x="43021" y="13866"/>
                </a:lnTo>
                <a:lnTo>
                  <a:pt x="44843" y="22415"/>
                </a:lnTo>
                <a:lnTo>
                  <a:pt x="43021" y="30961"/>
                </a:lnTo>
                <a:lnTo>
                  <a:pt x="38117" y="38111"/>
                </a:lnTo>
                <a:lnTo>
                  <a:pt x="30972" y="43019"/>
                </a:lnTo>
                <a:lnTo>
                  <a:pt x="22428" y="44843"/>
                </a:lnTo>
                <a:lnTo>
                  <a:pt x="13876" y="43019"/>
                </a:lnTo>
                <a:lnTo>
                  <a:pt x="6727" y="38111"/>
                </a:lnTo>
                <a:lnTo>
                  <a:pt x="1822" y="30961"/>
                </a:lnTo>
                <a:lnTo>
                  <a:pt x="0" y="22415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2" name="object 62"/>
          <p:cNvSpPr/>
          <p:nvPr/>
        </p:nvSpPr>
        <p:spPr>
          <a:xfrm>
            <a:off x="5253866" y="3265373"/>
            <a:ext cx="0" cy="403860"/>
          </a:xfrm>
          <a:custGeom>
            <a:avLst/>
            <a:gdLst/>
            <a:ahLst/>
            <a:cxnLst/>
            <a:rect l="l" t="t" r="r" b="b"/>
            <a:pathLst>
              <a:path w="0" h="403860">
                <a:moveTo>
                  <a:pt x="0" y="0"/>
                </a:moveTo>
                <a:lnTo>
                  <a:pt x="0" y="403644"/>
                </a:lnTo>
              </a:path>
            </a:pathLst>
          </a:custGeom>
          <a:ln w="2159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3" name="object 63"/>
          <p:cNvSpPr/>
          <p:nvPr/>
        </p:nvSpPr>
        <p:spPr>
          <a:xfrm>
            <a:off x="5052775" y="3305733"/>
            <a:ext cx="45085" cy="45085"/>
          </a:xfrm>
          <a:custGeom>
            <a:avLst/>
            <a:gdLst/>
            <a:ahLst/>
            <a:cxnLst/>
            <a:rect l="l" t="t" r="r" b="b"/>
            <a:pathLst>
              <a:path w="45085" h="45085">
                <a:moveTo>
                  <a:pt x="22440" y="0"/>
                </a:moveTo>
                <a:lnTo>
                  <a:pt x="13887" y="1822"/>
                </a:lnTo>
                <a:lnTo>
                  <a:pt x="6734" y="6727"/>
                </a:lnTo>
                <a:lnTo>
                  <a:pt x="1824" y="13876"/>
                </a:lnTo>
                <a:lnTo>
                  <a:pt x="0" y="22428"/>
                </a:lnTo>
                <a:lnTo>
                  <a:pt x="1824" y="30972"/>
                </a:lnTo>
                <a:lnTo>
                  <a:pt x="6734" y="38117"/>
                </a:lnTo>
                <a:lnTo>
                  <a:pt x="13887" y="43021"/>
                </a:lnTo>
                <a:lnTo>
                  <a:pt x="22440" y="44843"/>
                </a:lnTo>
                <a:lnTo>
                  <a:pt x="30985" y="43021"/>
                </a:lnTo>
                <a:lnTo>
                  <a:pt x="38130" y="38117"/>
                </a:lnTo>
                <a:lnTo>
                  <a:pt x="43034" y="30972"/>
                </a:lnTo>
                <a:lnTo>
                  <a:pt x="44856" y="22428"/>
                </a:lnTo>
                <a:lnTo>
                  <a:pt x="43034" y="13876"/>
                </a:lnTo>
                <a:lnTo>
                  <a:pt x="38130" y="6727"/>
                </a:lnTo>
                <a:lnTo>
                  <a:pt x="30985" y="1822"/>
                </a:lnTo>
                <a:lnTo>
                  <a:pt x="22440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4" name="object 64"/>
          <p:cNvSpPr/>
          <p:nvPr/>
        </p:nvSpPr>
        <p:spPr>
          <a:xfrm>
            <a:off x="5052775" y="3305733"/>
            <a:ext cx="45085" cy="45085"/>
          </a:xfrm>
          <a:custGeom>
            <a:avLst/>
            <a:gdLst/>
            <a:ahLst/>
            <a:cxnLst/>
            <a:rect l="l" t="t" r="r" b="b"/>
            <a:pathLst>
              <a:path w="45085" h="45085">
                <a:moveTo>
                  <a:pt x="0" y="22428"/>
                </a:moveTo>
                <a:lnTo>
                  <a:pt x="1824" y="13876"/>
                </a:lnTo>
                <a:lnTo>
                  <a:pt x="6734" y="6727"/>
                </a:lnTo>
                <a:lnTo>
                  <a:pt x="13887" y="1822"/>
                </a:lnTo>
                <a:lnTo>
                  <a:pt x="22440" y="0"/>
                </a:lnTo>
                <a:lnTo>
                  <a:pt x="30985" y="1822"/>
                </a:lnTo>
                <a:lnTo>
                  <a:pt x="38130" y="6727"/>
                </a:lnTo>
                <a:lnTo>
                  <a:pt x="43034" y="13876"/>
                </a:lnTo>
                <a:lnTo>
                  <a:pt x="44856" y="22428"/>
                </a:lnTo>
                <a:lnTo>
                  <a:pt x="43034" y="30972"/>
                </a:lnTo>
                <a:lnTo>
                  <a:pt x="38130" y="38117"/>
                </a:lnTo>
                <a:lnTo>
                  <a:pt x="30985" y="43021"/>
                </a:lnTo>
                <a:lnTo>
                  <a:pt x="22440" y="44843"/>
                </a:lnTo>
                <a:lnTo>
                  <a:pt x="13887" y="43021"/>
                </a:lnTo>
                <a:lnTo>
                  <a:pt x="6734" y="38117"/>
                </a:lnTo>
                <a:lnTo>
                  <a:pt x="1824" y="30972"/>
                </a:lnTo>
                <a:lnTo>
                  <a:pt x="0" y="22428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5" name="object 65"/>
          <p:cNvSpPr/>
          <p:nvPr/>
        </p:nvSpPr>
        <p:spPr>
          <a:xfrm>
            <a:off x="5074453" y="3328911"/>
            <a:ext cx="0" cy="344170"/>
          </a:xfrm>
          <a:custGeom>
            <a:avLst/>
            <a:gdLst/>
            <a:ahLst/>
            <a:cxnLst/>
            <a:rect l="l" t="t" r="r" b="b"/>
            <a:pathLst>
              <a:path w="0" h="344170">
                <a:moveTo>
                  <a:pt x="0" y="0"/>
                </a:moveTo>
                <a:lnTo>
                  <a:pt x="0" y="343839"/>
                </a:lnTo>
              </a:path>
            </a:pathLst>
          </a:custGeom>
          <a:ln w="2159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6" name="object 66"/>
          <p:cNvSpPr/>
          <p:nvPr/>
        </p:nvSpPr>
        <p:spPr>
          <a:xfrm>
            <a:off x="4813570" y="3429075"/>
            <a:ext cx="45085" cy="45085"/>
          </a:xfrm>
          <a:custGeom>
            <a:avLst/>
            <a:gdLst/>
            <a:ahLst/>
            <a:cxnLst/>
            <a:rect l="l" t="t" r="r" b="b"/>
            <a:pathLst>
              <a:path w="45085" h="45085">
                <a:moveTo>
                  <a:pt x="22428" y="0"/>
                </a:moveTo>
                <a:lnTo>
                  <a:pt x="13876" y="1820"/>
                </a:lnTo>
                <a:lnTo>
                  <a:pt x="6727" y="6721"/>
                </a:lnTo>
                <a:lnTo>
                  <a:pt x="1822" y="13866"/>
                </a:lnTo>
                <a:lnTo>
                  <a:pt x="0" y="22415"/>
                </a:lnTo>
                <a:lnTo>
                  <a:pt x="1822" y="30966"/>
                </a:lnTo>
                <a:lnTo>
                  <a:pt x="6727" y="38115"/>
                </a:lnTo>
                <a:lnTo>
                  <a:pt x="13876" y="43021"/>
                </a:lnTo>
                <a:lnTo>
                  <a:pt x="22428" y="44843"/>
                </a:lnTo>
                <a:lnTo>
                  <a:pt x="30981" y="43021"/>
                </a:lnTo>
                <a:lnTo>
                  <a:pt x="38134" y="38115"/>
                </a:lnTo>
                <a:lnTo>
                  <a:pt x="43045" y="30966"/>
                </a:lnTo>
                <a:lnTo>
                  <a:pt x="44869" y="22415"/>
                </a:lnTo>
                <a:lnTo>
                  <a:pt x="43045" y="13866"/>
                </a:lnTo>
                <a:lnTo>
                  <a:pt x="38134" y="6721"/>
                </a:lnTo>
                <a:lnTo>
                  <a:pt x="30981" y="1820"/>
                </a:lnTo>
                <a:lnTo>
                  <a:pt x="22428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7" name="object 67"/>
          <p:cNvSpPr/>
          <p:nvPr/>
        </p:nvSpPr>
        <p:spPr>
          <a:xfrm>
            <a:off x="4813570" y="3429075"/>
            <a:ext cx="45085" cy="45085"/>
          </a:xfrm>
          <a:custGeom>
            <a:avLst/>
            <a:gdLst/>
            <a:ahLst/>
            <a:cxnLst/>
            <a:rect l="l" t="t" r="r" b="b"/>
            <a:pathLst>
              <a:path w="45085" h="45085">
                <a:moveTo>
                  <a:pt x="0" y="22415"/>
                </a:moveTo>
                <a:lnTo>
                  <a:pt x="1822" y="13866"/>
                </a:lnTo>
                <a:lnTo>
                  <a:pt x="6727" y="6721"/>
                </a:lnTo>
                <a:lnTo>
                  <a:pt x="13876" y="1820"/>
                </a:lnTo>
                <a:lnTo>
                  <a:pt x="22428" y="0"/>
                </a:lnTo>
                <a:lnTo>
                  <a:pt x="30981" y="1820"/>
                </a:lnTo>
                <a:lnTo>
                  <a:pt x="38134" y="6721"/>
                </a:lnTo>
                <a:lnTo>
                  <a:pt x="43045" y="13866"/>
                </a:lnTo>
                <a:lnTo>
                  <a:pt x="44869" y="22415"/>
                </a:lnTo>
                <a:lnTo>
                  <a:pt x="43045" y="30966"/>
                </a:lnTo>
                <a:lnTo>
                  <a:pt x="38134" y="38115"/>
                </a:lnTo>
                <a:lnTo>
                  <a:pt x="30981" y="43021"/>
                </a:lnTo>
                <a:lnTo>
                  <a:pt x="22428" y="44843"/>
                </a:lnTo>
                <a:lnTo>
                  <a:pt x="13876" y="43021"/>
                </a:lnTo>
                <a:lnTo>
                  <a:pt x="6727" y="38115"/>
                </a:lnTo>
                <a:lnTo>
                  <a:pt x="1822" y="30966"/>
                </a:lnTo>
                <a:lnTo>
                  <a:pt x="0" y="22415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8" name="object 68"/>
          <p:cNvSpPr/>
          <p:nvPr/>
        </p:nvSpPr>
        <p:spPr>
          <a:xfrm>
            <a:off x="4835249" y="3452240"/>
            <a:ext cx="250825" cy="1805305"/>
          </a:xfrm>
          <a:custGeom>
            <a:avLst/>
            <a:gdLst/>
            <a:ahLst/>
            <a:cxnLst/>
            <a:rect l="l" t="t" r="r" b="b"/>
            <a:pathLst>
              <a:path w="250825" h="1805304">
                <a:moveTo>
                  <a:pt x="0" y="0"/>
                </a:moveTo>
                <a:lnTo>
                  <a:pt x="0" y="1663141"/>
                </a:lnTo>
                <a:lnTo>
                  <a:pt x="250418" y="1805152"/>
                </a:lnTo>
              </a:path>
            </a:pathLst>
          </a:custGeom>
          <a:ln w="2159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9" name="object 69"/>
          <p:cNvSpPr/>
          <p:nvPr/>
        </p:nvSpPr>
        <p:spPr>
          <a:xfrm>
            <a:off x="1232195" y="2996285"/>
            <a:ext cx="0" cy="459740"/>
          </a:xfrm>
          <a:custGeom>
            <a:avLst/>
            <a:gdLst/>
            <a:ahLst/>
            <a:cxnLst/>
            <a:rect l="l" t="t" r="r" b="b"/>
            <a:pathLst>
              <a:path w="0" h="459739">
                <a:moveTo>
                  <a:pt x="0" y="459701"/>
                </a:moveTo>
                <a:lnTo>
                  <a:pt x="0" y="0"/>
                </a:lnTo>
              </a:path>
            </a:pathLst>
          </a:custGeom>
          <a:ln w="13970">
            <a:solidFill>
              <a:srgbClr val="231F20"/>
            </a:solidFill>
            <a:prstDash val="lgDash"/>
          </a:ln>
        </p:spPr>
        <p:txBody>
          <a:bodyPr wrap="square" lIns="0" tIns="0" rIns="0" bIns="0" rtlCol="0"/>
          <a:lstStyle/>
          <a:p/>
        </p:txBody>
      </p:sp>
      <p:sp>
        <p:nvSpPr>
          <p:cNvPr id="70" name="object 70"/>
          <p:cNvSpPr/>
          <p:nvPr/>
        </p:nvSpPr>
        <p:spPr>
          <a:xfrm>
            <a:off x="1209767" y="2974606"/>
            <a:ext cx="45085" cy="45085"/>
          </a:xfrm>
          <a:custGeom>
            <a:avLst/>
            <a:gdLst/>
            <a:ahLst/>
            <a:cxnLst/>
            <a:rect l="l" t="t" r="r" b="b"/>
            <a:pathLst>
              <a:path w="45084" h="45085">
                <a:moveTo>
                  <a:pt x="22428" y="0"/>
                </a:moveTo>
                <a:lnTo>
                  <a:pt x="13882" y="1822"/>
                </a:lnTo>
                <a:lnTo>
                  <a:pt x="6732" y="6727"/>
                </a:lnTo>
                <a:lnTo>
                  <a:pt x="1823" y="13876"/>
                </a:lnTo>
                <a:lnTo>
                  <a:pt x="0" y="22428"/>
                </a:lnTo>
                <a:lnTo>
                  <a:pt x="1823" y="30972"/>
                </a:lnTo>
                <a:lnTo>
                  <a:pt x="6732" y="38117"/>
                </a:lnTo>
                <a:lnTo>
                  <a:pt x="13882" y="43021"/>
                </a:lnTo>
                <a:lnTo>
                  <a:pt x="22428" y="44843"/>
                </a:lnTo>
                <a:lnTo>
                  <a:pt x="30979" y="43021"/>
                </a:lnTo>
                <a:lnTo>
                  <a:pt x="38128" y="38117"/>
                </a:lnTo>
                <a:lnTo>
                  <a:pt x="43034" y="30972"/>
                </a:lnTo>
                <a:lnTo>
                  <a:pt x="44856" y="22428"/>
                </a:lnTo>
                <a:lnTo>
                  <a:pt x="43034" y="13876"/>
                </a:lnTo>
                <a:lnTo>
                  <a:pt x="38128" y="6727"/>
                </a:lnTo>
                <a:lnTo>
                  <a:pt x="30979" y="1822"/>
                </a:lnTo>
                <a:lnTo>
                  <a:pt x="22428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1" name="object 71"/>
          <p:cNvSpPr/>
          <p:nvPr/>
        </p:nvSpPr>
        <p:spPr>
          <a:xfrm>
            <a:off x="1209767" y="2974606"/>
            <a:ext cx="45085" cy="45085"/>
          </a:xfrm>
          <a:custGeom>
            <a:avLst/>
            <a:gdLst/>
            <a:ahLst/>
            <a:cxnLst/>
            <a:rect l="l" t="t" r="r" b="b"/>
            <a:pathLst>
              <a:path w="45084" h="45085">
                <a:moveTo>
                  <a:pt x="0" y="22428"/>
                </a:moveTo>
                <a:lnTo>
                  <a:pt x="1823" y="13876"/>
                </a:lnTo>
                <a:lnTo>
                  <a:pt x="6732" y="6727"/>
                </a:lnTo>
                <a:lnTo>
                  <a:pt x="13882" y="1822"/>
                </a:lnTo>
                <a:lnTo>
                  <a:pt x="22428" y="0"/>
                </a:lnTo>
                <a:lnTo>
                  <a:pt x="30979" y="1822"/>
                </a:lnTo>
                <a:lnTo>
                  <a:pt x="38128" y="6727"/>
                </a:lnTo>
                <a:lnTo>
                  <a:pt x="43034" y="13876"/>
                </a:lnTo>
                <a:lnTo>
                  <a:pt x="44856" y="22428"/>
                </a:lnTo>
                <a:lnTo>
                  <a:pt x="43034" y="30972"/>
                </a:lnTo>
                <a:lnTo>
                  <a:pt x="38128" y="38117"/>
                </a:lnTo>
                <a:lnTo>
                  <a:pt x="30979" y="43021"/>
                </a:lnTo>
                <a:lnTo>
                  <a:pt x="22428" y="44843"/>
                </a:lnTo>
                <a:lnTo>
                  <a:pt x="13882" y="43021"/>
                </a:lnTo>
                <a:lnTo>
                  <a:pt x="6732" y="38117"/>
                </a:lnTo>
                <a:lnTo>
                  <a:pt x="1823" y="30972"/>
                </a:lnTo>
                <a:lnTo>
                  <a:pt x="0" y="22428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2" name="object 72"/>
          <p:cNvSpPr/>
          <p:nvPr/>
        </p:nvSpPr>
        <p:spPr>
          <a:xfrm>
            <a:off x="1209767" y="3204082"/>
            <a:ext cx="45085" cy="45085"/>
          </a:xfrm>
          <a:custGeom>
            <a:avLst/>
            <a:gdLst/>
            <a:ahLst/>
            <a:cxnLst/>
            <a:rect l="l" t="t" r="r" b="b"/>
            <a:pathLst>
              <a:path w="45084" h="45085">
                <a:moveTo>
                  <a:pt x="22428" y="0"/>
                </a:moveTo>
                <a:lnTo>
                  <a:pt x="13882" y="1821"/>
                </a:lnTo>
                <a:lnTo>
                  <a:pt x="6732" y="6726"/>
                </a:lnTo>
                <a:lnTo>
                  <a:pt x="1823" y="13871"/>
                </a:lnTo>
                <a:lnTo>
                  <a:pt x="0" y="22415"/>
                </a:lnTo>
                <a:lnTo>
                  <a:pt x="1823" y="30966"/>
                </a:lnTo>
                <a:lnTo>
                  <a:pt x="6732" y="38115"/>
                </a:lnTo>
                <a:lnTo>
                  <a:pt x="13882" y="43021"/>
                </a:lnTo>
                <a:lnTo>
                  <a:pt x="22428" y="44843"/>
                </a:lnTo>
                <a:lnTo>
                  <a:pt x="30979" y="43021"/>
                </a:lnTo>
                <a:lnTo>
                  <a:pt x="38128" y="38115"/>
                </a:lnTo>
                <a:lnTo>
                  <a:pt x="43034" y="30966"/>
                </a:lnTo>
                <a:lnTo>
                  <a:pt x="44856" y="22415"/>
                </a:lnTo>
                <a:lnTo>
                  <a:pt x="43034" y="13871"/>
                </a:lnTo>
                <a:lnTo>
                  <a:pt x="38128" y="6726"/>
                </a:lnTo>
                <a:lnTo>
                  <a:pt x="30979" y="1821"/>
                </a:lnTo>
                <a:lnTo>
                  <a:pt x="22428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3" name="object 73"/>
          <p:cNvSpPr/>
          <p:nvPr/>
        </p:nvSpPr>
        <p:spPr>
          <a:xfrm>
            <a:off x="1209767" y="3204082"/>
            <a:ext cx="45085" cy="45085"/>
          </a:xfrm>
          <a:custGeom>
            <a:avLst/>
            <a:gdLst/>
            <a:ahLst/>
            <a:cxnLst/>
            <a:rect l="l" t="t" r="r" b="b"/>
            <a:pathLst>
              <a:path w="45084" h="45085">
                <a:moveTo>
                  <a:pt x="0" y="22415"/>
                </a:moveTo>
                <a:lnTo>
                  <a:pt x="1823" y="13871"/>
                </a:lnTo>
                <a:lnTo>
                  <a:pt x="6732" y="6726"/>
                </a:lnTo>
                <a:lnTo>
                  <a:pt x="13882" y="1821"/>
                </a:lnTo>
                <a:lnTo>
                  <a:pt x="22428" y="0"/>
                </a:lnTo>
                <a:lnTo>
                  <a:pt x="30979" y="1821"/>
                </a:lnTo>
                <a:lnTo>
                  <a:pt x="38128" y="6726"/>
                </a:lnTo>
                <a:lnTo>
                  <a:pt x="43034" y="13871"/>
                </a:lnTo>
                <a:lnTo>
                  <a:pt x="44856" y="22415"/>
                </a:lnTo>
                <a:lnTo>
                  <a:pt x="43034" y="30966"/>
                </a:lnTo>
                <a:lnTo>
                  <a:pt x="38128" y="38115"/>
                </a:lnTo>
                <a:lnTo>
                  <a:pt x="30979" y="43021"/>
                </a:lnTo>
                <a:lnTo>
                  <a:pt x="22428" y="44843"/>
                </a:lnTo>
                <a:lnTo>
                  <a:pt x="13882" y="43021"/>
                </a:lnTo>
                <a:lnTo>
                  <a:pt x="6732" y="38115"/>
                </a:lnTo>
                <a:lnTo>
                  <a:pt x="1823" y="30966"/>
                </a:lnTo>
                <a:lnTo>
                  <a:pt x="0" y="22415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4" name="object 74"/>
          <p:cNvSpPr/>
          <p:nvPr/>
        </p:nvSpPr>
        <p:spPr>
          <a:xfrm>
            <a:off x="1209767" y="3433559"/>
            <a:ext cx="45085" cy="45085"/>
          </a:xfrm>
          <a:custGeom>
            <a:avLst/>
            <a:gdLst/>
            <a:ahLst/>
            <a:cxnLst/>
            <a:rect l="l" t="t" r="r" b="b"/>
            <a:pathLst>
              <a:path w="45084" h="45085">
                <a:moveTo>
                  <a:pt x="22428" y="0"/>
                </a:moveTo>
                <a:lnTo>
                  <a:pt x="13882" y="1820"/>
                </a:lnTo>
                <a:lnTo>
                  <a:pt x="6732" y="6723"/>
                </a:lnTo>
                <a:lnTo>
                  <a:pt x="1823" y="13871"/>
                </a:lnTo>
                <a:lnTo>
                  <a:pt x="0" y="22428"/>
                </a:lnTo>
                <a:lnTo>
                  <a:pt x="1823" y="30972"/>
                </a:lnTo>
                <a:lnTo>
                  <a:pt x="6732" y="38117"/>
                </a:lnTo>
                <a:lnTo>
                  <a:pt x="13882" y="43021"/>
                </a:lnTo>
                <a:lnTo>
                  <a:pt x="22428" y="44843"/>
                </a:lnTo>
                <a:lnTo>
                  <a:pt x="30979" y="43021"/>
                </a:lnTo>
                <a:lnTo>
                  <a:pt x="38128" y="38117"/>
                </a:lnTo>
                <a:lnTo>
                  <a:pt x="43034" y="30972"/>
                </a:lnTo>
                <a:lnTo>
                  <a:pt x="44856" y="22428"/>
                </a:lnTo>
                <a:lnTo>
                  <a:pt x="43034" y="13871"/>
                </a:lnTo>
                <a:lnTo>
                  <a:pt x="38128" y="6723"/>
                </a:lnTo>
                <a:lnTo>
                  <a:pt x="30979" y="1820"/>
                </a:lnTo>
                <a:lnTo>
                  <a:pt x="22428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5" name="object 75"/>
          <p:cNvSpPr/>
          <p:nvPr/>
        </p:nvSpPr>
        <p:spPr>
          <a:xfrm>
            <a:off x="1209767" y="3433559"/>
            <a:ext cx="45085" cy="45085"/>
          </a:xfrm>
          <a:custGeom>
            <a:avLst/>
            <a:gdLst/>
            <a:ahLst/>
            <a:cxnLst/>
            <a:rect l="l" t="t" r="r" b="b"/>
            <a:pathLst>
              <a:path w="45084" h="45085">
                <a:moveTo>
                  <a:pt x="0" y="22428"/>
                </a:moveTo>
                <a:lnTo>
                  <a:pt x="1823" y="13871"/>
                </a:lnTo>
                <a:lnTo>
                  <a:pt x="6732" y="6723"/>
                </a:lnTo>
                <a:lnTo>
                  <a:pt x="13882" y="1820"/>
                </a:lnTo>
                <a:lnTo>
                  <a:pt x="22428" y="0"/>
                </a:lnTo>
                <a:lnTo>
                  <a:pt x="30979" y="1820"/>
                </a:lnTo>
                <a:lnTo>
                  <a:pt x="38128" y="6723"/>
                </a:lnTo>
                <a:lnTo>
                  <a:pt x="43034" y="13871"/>
                </a:lnTo>
                <a:lnTo>
                  <a:pt x="44856" y="22428"/>
                </a:lnTo>
                <a:lnTo>
                  <a:pt x="43034" y="30972"/>
                </a:lnTo>
                <a:lnTo>
                  <a:pt x="38128" y="38117"/>
                </a:lnTo>
                <a:lnTo>
                  <a:pt x="30979" y="43021"/>
                </a:lnTo>
                <a:lnTo>
                  <a:pt x="22428" y="44843"/>
                </a:lnTo>
                <a:lnTo>
                  <a:pt x="13882" y="43021"/>
                </a:lnTo>
                <a:lnTo>
                  <a:pt x="6732" y="38117"/>
                </a:lnTo>
                <a:lnTo>
                  <a:pt x="1823" y="30972"/>
                </a:lnTo>
                <a:lnTo>
                  <a:pt x="0" y="22428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6" name="object 76"/>
          <p:cNvSpPr/>
          <p:nvPr/>
        </p:nvSpPr>
        <p:spPr>
          <a:xfrm>
            <a:off x="925719" y="5185650"/>
            <a:ext cx="2762250" cy="0"/>
          </a:xfrm>
          <a:custGeom>
            <a:avLst/>
            <a:gdLst/>
            <a:ahLst/>
            <a:cxnLst/>
            <a:rect l="l" t="t" r="r" b="b"/>
            <a:pathLst>
              <a:path w="2762250" h="0">
                <a:moveTo>
                  <a:pt x="0" y="0"/>
                </a:moveTo>
                <a:lnTo>
                  <a:pt x="2762097" y="0"/>
                </a:lnTo>
              </a:path>
            </a:pathLst>
          </a:custGeom>
          <a:ln w="2159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7" name="object 77"/>
          <p:cNvSpPr/>
          <p:nvPr/>
        </p:nvSpPr>
        <p:spPr>
          <a:xfrm>
            <a:off x="925719" y="5126595"/>
            <a:ext cx="2758440" cy="0"/>
          </a:xfrm>
          <a:custGeom>
            <a:avLst/>
            <a:gdLst/>
            <a:ahLst/>
            <a:cxnLst/>
            <a:rect l="l" t="t" r="r" b="b"/>
            <a:pathLst>
              <a:path w="2758440" h="0">
                <a:moveTo>
                  <a:pt x="0" y="0"/>
                </a:moveTo>
                <a:lnTo>
                  <a:pt x="2758351" y="0"/>
                </a:lnTo>
              </a:path>
            </a:pathLst>
          </a:custGeom>
          <a:ln w="2159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8" name="object 78"/>
          <p:cNvSpPr/>
          <p:nvPr/>
        </p:nvSpPr>
        <p:spPr>
          <a:xfrm>
            <a:off x="925719" y="5066791"/>
            <a:ext cx="2758440" cy="0"/>
          </a:xfrm>
          <a:custGeom>
            <a:avLst/>
            <a:gdLst/>
            <a:ahLst/>
            <a:cxnLst/>
            <a:rect l="l" t="t" r="r" b="b"/>
            <a:pathLst>
              <a:path w="2758440" h="0">
                <a:moveTo>
                  <a:pt x="0" y="0"/>
                </a:moveTo>
                <a:lnTo>
                  <a:pt x="2758351" y="0"/>
                </a:lnTo>
              </a:path>
            </a:pathLst>
          </a:custGeom>
          <a:ln w="2159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9" name="object 79"/>
          <p:cNvSpPr/>
          <p:nvPr/>
        </p:nvSpPr>
        <p:spPr>
          <a:xfrm>
            <a:off x="925719" y="4999520"/>
            <a:ext cx="2758440" cy="0"/>
          </a:xfrm>
          <a:custGeom>
            <a:avLst/>
            <a:gdLst/>
            <a:ahLst/>
            <a:cxnLst/>
            <a:rect l="l" t="t" r="r" b="b"/>
            <a:pathLst>
              <a:path w="2758440" h="0">
                <a:moveTo>
                  <a:pt x="0" y="0"/>
                </a:moveTo>
                <a:lnTo>
                  <a:pt x="2758351" y="0"/>
                </a:lnTo>
              </a:path>
            </a:pathLst>
          </a:custGeom>
          <a:ln w="2159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0" name="object 80"/>
          <p:cNvSpPr/>
          <p:nvPr/>
        </p:nvSpPr>
        <p:spPr>
          <a:xfrm>
            <a:off x="925719" y="4939728"/>
            <a:ext cx="2758440" cy="0"/>
          </a:xfrm>
          <a:custGeom>
            <a:avLst/>
            <a:gdLst/>
            <a:ahLst/>
            <a:cxnLst/>
            <a:rect l="l" t="t" r="r" b="b"/>
            <a:pathLst>
              <a:path w="2758440" h="0">
                <a:moveTo>
                  <a:pt x="0" y="0"/>
                </a:moveTo>
                <a:lnTo>
                  <a:pt x="2758351" y="0"/>
                </a:lnTo>
              </a:path>
            </a:pathLst>
          </a:custGeom>
          <a:ln w="2159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1" name="object 81"/>
          <p:cNvSpPr/>
          <p:nvPr/>
        </p:nvSpPr>
        <p:spPr>
          <a:xfrm>
            <a:off x="3456829" y="5103418"/>
            <a:ext cx="45085" cy="45085"/>
          </a:xfrm>
          <a:custGeom>
            <a:avLst/>
            <a:gdLst/>
            <a:ahLst/>
            <a:cxnLst/>
            <a:rect l="l" t="t" r="r" b="b"/>
            <a:pathLst>
              <a:path w="45085" h="45085">
                <a:moveTo>
                  <a:pt x="22428" y="0"/>
                </a:moveTo>
                <a:lnTo>
                  <a:pt x="13876" y="1822"/>
                </a:lnTo>
                <a:lnTo>
                  <a:pt x="6727" y="6727"/>
                </a:lnTo>
                <a:lnTo>
                  <a:pt x="1822" y="13876"/>
                </a:lnTo>
                <a:lnTo>
                  <a:pt x="0" y="22428"/>
                </a:lnTo>
                <a:lnTo>
                  <a:pt x="1822" y="30979"/>
                </a:lnTo>
                <a:lnTo>
                  <a:pt x="6727" y="38128"/>
                </a:lnTo>
                <a:lnTo>
                  <a:pt x="13876" y="43034"/>
                </a:lnTo>
                <a:lnTo>
                  <a:pt x="22428" y="44856"/>
                </a:lnTo>
                <a:lnTo>
                  <a:pt x="30972" y="43034"/>
                </a:lnTo>
                <a:lnTo>
                  <a:pt x="38117" y="38128"/>
                </a:lnTo>
                <a:lnTo>
                  <a:pt x="43021" y="30979"/>
                </a:lnTo>
                <a:lnTo>
                  <a:pt x="44843" y="22428"/>
                </a:lnTo>
                <a:lnTo>
                  <a:pt x="43021" y="13876"/>
                </a:lnTo>
                <a:lnTo>
                  <a:pt x="38117" y="6727"/>
                </a:lnTo>
                <a:lnTo>
                  <a:pt x="30972" y="1822"/>
                </a:lnTo>
                <a:lnTo>
                  <a:pt x="22428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2" name="object 82"/>
          <p:cNvSpPr/>
          <p:nvPr/>
        </p:nvSpPr>
        <p:spPr>
          <a:xfrm>
            <a:off x="3456829" y="5103418"/>
            <a:ext cx="45085" cy="45085"/>
          </a:xfrm>
          <a:custGeom>
            <a:avLst/>
            <a:gdLst/>
            <a:ahLst/>
            <a:cxnLst/>
            <a:rect l="l" t="t" r="r" b="b"/>
            <a:pathLst>
              <a:path w="45085" h="45085">
                <a:moveTo>
                  <a:pt x="0" y="22428"/>
                </a:moveTo>
                <a:lnTo>
                  <a:pt x="1822" y="13876"/>
                </a:lnTo>
                <a:lnTo>
                  <a:pt x="6727" y="6727"/>
                </a:lnTo>
                <a:lnTo>
                  <a:pt x="13876" y="1822"/>
                </a:lnTo>
                <a:lnTo>
                  <a:pt x="22428" y="0"/>
                </a:lnTo>
                <a:lnTo>
                  <a:pt x="30972" y="1822"/>
                </a:lnTo>
                <a:lnTo>
                  <a:pt x="38117" y="6727"/>
                </a:lnTo>
                <a:lnTo>
                  <a:pt x="43021" y="13876"/>
                </a:lnTo>
                <a:lnTo>
                  <a:pt x="44843" y="22428"/>
                </a:lnTo>
                <a:lnTo>
                  <a:pt x="43021" y="30979"/>
                </a:lnTo>
                <a:lnTo>
                  <a:pt x="38117" y="38128"/>
                </a:lnTo>
                <a:lnTo>
                  <a:pt x="30972" y="43034"/>
                </a:lnTo>
                <a:lnTo>
                  <a:pt x="22428" y="44856"/>
                </a:lnTo>
                <a:lnTo>
                  <a:pt x="13876" y="43034"/>
                </a:lnTo>
                <a:lnTo>
                  <a:pt x="6727" y="38128"/>
                </a:lnTo>
                <a:lnTo>
                  <a:pt x="1822" y="30979"/>
                </a:lnTo>
                <a:lnTo>
                  <a:pt x="0" y="22428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3" name="object 83"/>
          <p:cNvSpPr/>
          <p:nvPr/>
        </p:nvSpPr>
        <p:spPr>
          <a:xfrm>
            <a:off x="3478508" y="4689309"/>
            <a:ext cx="0" cy="441325"/>
          </a:xfrm>
          <a:custGeom>
            <a:avLst/>
            <a:gdLst/>
            <a:ahLst/>
            <a:cxnLst/>
            <a:rect l="l" t="t" r="r" b="b"/>
            <a:pathLst>
              <a:path w="0" h="441325">
                <a:moveTo>
                  <a:pt x="0" y="0"/>
                </a:moveTo>
                <a:lnTo>
                  <a:pt x="0" y="441020"/>
                </a:lnTo>
              </a:path>
            </a:pathLst>
          </a:custGeom>
          <a:ln w="2159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4" name="object 84"/>
          <p:cNvSpPr/>
          <p:nvPr/>
        </p:nvSpPr>
        <p:spPr>
          <a:xfrm>
            <a:off x="3277416" y="5043627"/>
            <a:ext cx="45085" cy="45085"/>
          </a:xfrm>
          <a:custGeom>
            <a:avLst/>
            <a:gdLst/>
            <a:ahLst/>
            <a:cxnLst/>
            <a:rect l="l" t="t" r="r" b="b"/>
            <a:pathLst>
              <a:path w="45085" h="45085">
                <a:moveTo>
                  <a:pt x="22428" y="0"/>
                </a:moveTo>
                <a:lnTo>
                  <a:pt x="13876" y="1821"/>
                </a:lnTo>
                <a:lnTo>
                  <a:pt x="6727" y="6726"/>
                </a:lnTo>
                <a:lnTo>
                  <a:pt x="1822" y="13871"/>
                </a:lnTo>
                <a:lnTo>
                  <a:pt x="0" y="22415"/>
                </a:lnTo>
                <a:lnTo>
                  <a:pt x="1822" y="30966"/>
                </a:lnTo>
                <a:lnTo>
                  <a:pt x="6727" y="38115"/>
                </a:lnTo>
                <a:lnTo>
                  <a:pt x="13876" y="43021"/>
                </a:lnTo>
                <a:lnTo>
                  <a:pt x="22428" y="44843"/>
                </a:lnTo>
                <a:lnTo>
                  <a:pt x="30979" y="43021"/>
                </a:lnTo>
                <a:lnTo>
                  <a:pt x="38128" y="38115"/>
                </a:lnTo>
                <a:lnTo>
                  <a:pt x="43034" y="30966"/>
                </a:lnTo>
                <a:lnTo>
                  <a:pt x="44856" y="22415"/>
                </a:lnTo>
                <a:lnTo>
                  <a:pt x="43034" y="13871"/>
                </a:lnTo>
                <a:lnTo>
                  <a:pt x="38128" y="6726"/>
                </a:lnTo>
                <a:lnTo>
                  <a:pt x="30979" y="1821"/>
                </a:lnTo>
                <a:lnTo>
                  <a:pt x="22428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5" name="object 85"/>
          <p:cNvSpPr/>
          <p:nvPr/>
        </p:nvSpPr>
        <p:spPr>
          <a:xfrm>
            <a:off x="3277416" y="5043627"/>
            <a:ext cx="45085" cy="45085"/>
          </a:xfrm>
          <a:custGeom>
            <a:avLst/>
            <a:gdLst/>
            <a:ahLst/>
            <a:cxnLst/>
            <a:rect l="l" t="t" r="r" b="b"/>
            <a:pathLst>
              <a:path w="45085" h="45085">
                <a:moveTo>
                  <a:pt x="0" y="22415"/>
                </a:moveTo>
                <a:lnTo>
                  <a:pt x="1822" y="13871"/>
                </a:lnTo>
                <a:lnTo>
                  <a:pt x="6727" y="6726"/>
                </a:lnTo>
                <a:lnTo>
                  <a:pt x="13876" y="1821"/>
                </a:lnTo>
                <a:lnTo>
                  <a:pt x="22428" y="0"/>
                </a:lnTo>
                <a:lnTo>
                  <a:pt x="30979" y="1821"/>
                </a:lnTo>
                <a:lnTo>
                  <a:pt x="38128" y="6726"/>
                </a:lnTo>
                <a:lnTo>
                  <a:pt x="43034" y="13871"/>
                </a:lnTo>
                <a:lnTo>
                  <a:pt x="44856" y="22415"/>
                </a:lnTo>
                <a:lnTo>
                  <a:pt x="43034" y="30966"/>
                </a:lnTo>
                <a:lnTo>
                  <a:pt x="38128" y="38115"/>
                </a:lnTo>
                <a:lnTo>
                  <a:pt x="30979" y="43021"/>
                </a:lnTo>
                <a:lnTo>
                  <a:pt x="22428" y="44843"/>
                </a:lnTo>
                <a:lnTo>
                  <a:pt x="13876" y="43021"/>
                </a:lnTo>
                <a:lnTo>
                  <a:pt x="6727" y="38115"/>
                </a:lnTo>
                <a:lnTo>
                  <a:pt x="1822" y="30966"/>
                </a:lnTo>
                <a:lnTo>
                  <a:pt x="0" y="22415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6" name="object 86"/>
          <p:cNvSpPr/>
          <p:nvPr/>
        </p:nvSpPr>
        <p:spPr>
          <a:xfrm>
            <a:off x="3299095" y="4689309"/>
            <a:ext cx="0" cy="374015"/>
          </a:xfrm>
          <a:custGeom>
            <a:avLst/>
            <a:gdLst/>
            <a:ahLst/>
            <a:cxnLst/>
            <a:rect l="l" t="t" r="r" b="b"/>
            <a:pathLst>
              <a:path w="0" h="374014">
                <a:moveTo>
                  <a:pt x="0" y="0"/>
                </a:moveTo>
                <a:lnTo>
                  <a:pt x="0" y="373748"/>
                </a:lnTo>
              </a:path>
            </a:pathLst>
          </a:custGeom>
          <a:ln w="2159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7" name="object 87"/>
          <p:cNvSpPr/>
          <p:nvPr/>
        </p:nvSpPr>
        <p:spPr>
          <a:xfrm>
            <a:off x="3098003" y="4972608"/>
            <a:ext cx="45085" cy="45085"/>
          </a:xfrm>
          <a:custGeom>
            <a:avLst/>
            <a:gdLst/>
            <a:ahLst/>
            <a:cxnLst/>
            <a:rect l="l" t="t" r="r" b="b"/>
            <a:pathLst>
              <a:path w="45085" h="45085">
                <a:moveTo>
                  <a:pt x="22440" y="0"/>
                </a:moveTo>
                <a:lnTo>
                  <a:pt x="13882" y="1822"/>
                </a:lnTo>
                <a:lnTo>
                  <a:pt x="6729" y="6727"/>
                </a:lnTo>
                <a:lnTo>
                  <a:pt x="1822" y="13876"/>
                </a:lnTo>
                <a:lnTo>
                  <a:pt x="0" y="22428"/>
                </a:lnTo>
                <a:lnTo>
                  <a:pt x="1822" y="30979"/>
                </a:lnTo>
                <a:lnTo>
                  <a:pt x="6729" y="38128"/>
                </a:lnTo>
                <a:lnTo>
                  <a:pt x="13882" y="43034"/>
                </a:lnTo>
                <a:lnTo>
                  <a:pt x="22440" y="44856"/>
                </a:lnTo>
                <a:lnTo>
                  <a:pt x="30990" y="43034"/>
                </a:lnTo>
                <a:lnTo>
                  <a:pt x="38134" y="38128"/>
                </a:lnTo>
                <a:lnTo>
                  <a:pt x="43036" y="30979"/>
                </a:lnTo>
                <a:lnTo>
                  <a:pt x="44856" y="22428"/>
                </a:lnTo>
                <a:lnTo>
                  <a:pt x="43036" y="13876"/>
                </a:lnTo>
                <a:lnTo>
                  <a:pt x="38134" y="6727"/>
                </a:lnTo>
                <a:lnTo>
                  <a:pt x="30990" y="1822"/>
                </a:lnTo>
                <a:lnTo>
                  <a:pt x="22440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8" name="object 88"/>
          <p:cNvSpPr/>
          <p:nvPr/>
        </p:nvSpPr>
        <p:spPr>
          <a:xfrm>
            <a:off x="3098003" y="4972608"/>
            <a:ext cx="45085" cy="45085"/>
          </a:xfrm>
          <a:custGeom>
            <a:avLst/>
            <a:gdLst/>
            <a:ahLst/>
            <a:cxnLst/>
            <a:rect l="l" t="t" r="r" b="b"/>
            <a:pathLst>
              <a:path w="45085" h="45085">
                <a:moveTo>
                  <a:pt x="0" y="22428"/>
                </a:moveTo>
                <a:lnTo>
                  <a:pt x="1822" y="13876"/>
                </a:lnTo>
                <a:lnTo>
                  <a:pt x="6729" y="6727"/>
                </a:lnTo>
                <a:lnTo>
                  <a:pt x="13882" y="1822"/>
                </a:lnTo>
                <a:lnTo>
                  <a:pt x="22440" y="0"/>
                </a:lnTo>
                <a:lnTo>
                  <a:pt x="30990" y="1822"/>
                </a:lnTo>
                <a:lnTo>
                  <a:pt x="38134" y="6727"/>
                </a:lnTo>
                <a:lnTo>
                  <a:pt x="43036" y="13876"/>
                </a:lnTo>
                <a:lnTo>
                  <a:pt x="44856" y="22428"/>
                </a:lnTo>
                <a:lnTo>
                  <a:pt x="43036" y="30979"/>
                </a:lnTo>
                <a:lnTo>
                  <a:pt x="38134" y="38128"/>
                </a:lnTo>
                <a:lnTo>
                  <a:pt x="30990" y="43034"/>
                </a:lnTo>
                <a:lnTo>
                  <a:pt x="22440" y="44856"/>
                </a:lnTo>
                <a:lnTo>
                  <a:pt x="13882" y="43034"/>
                </a:lnTo>
                <a:lnTo>
                  <a:pt x="6729" y="38128"/>
                </a:lnTo>
                <a:lnTo>
                  <a:pt x="1822" y="30979"/>
                </a:lnTo>
                <a:lnTo>
                  <a:pt x="0" y="22428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9" name="object 89"/>
          <p:cNvSpPr/>
          <p:nvPr/>
        </p:nvSpPr>
        <p:spPr>
          <a:xfrm>
            <a:off x="3119695" y="4689309"/>
            <a:ext cx="0" cy="306705"/>
          </a:xfrm>
          <a:custGeom>
            <a:avLst/>
            <a:gdLst/>
            <a:ahLst/>
            <a:cxnLst/>
            <a:rect l="l" t="t" r="r" b="b"/>
            <a:pathLst>
              <a:path w="0" h="306704">
                <a:moveTo>
                  <a:pt x="0" y="0"/>
                </a:moveTo>
                <a:lnTo>
                  <a:pt x="0" y="306476"/>
                </a:lnTo>
              </a:path>
            </a:pathLst>
          </a:custGeom>
          <a:ln w="2159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0" name="object 90"/>
          <p:cNvSpPr/>
          <p:nvPr/>
        </p:nvSpPr>
        <p:spPr>
          <a:xfrm>
            <a:off x="2918616" y="4916550"/>
            <a:ext cx="45085" cy="45085"/>
          </a:xfrm>
          <a:custGeom>
            <a:avLst/>
            <a:gdLst/>
            <a:ahLst/>
            <a:cxnLst/>
            <a:rect l="l" t="t" r="r" b="b"/>
            <a:pathLst>
              <a:path w="45085" h="45085">
                <a:moveTo>
                  <a:pt x="22415" y="0"/>
                </a:moveTo>
                <a:lnTo>
                  <a:pt x="13871" y="1822"/>
                </a:lnTo>
                <a:lnTo>
                  <a:pt x="6726" y="6727"/>
                </a:lnTo>
                <a:lnTo>
                  <a:pt x="1821" y="13876"/>
                </a:lnTo>
                <a:lnTo>
                  <a:pt x="0" y="22428"/>
                </a:lnTo>
                <a:lnTo>
                  <a:pt x="1821" y="30977"/>
                </a:lnTo>
                <a:lnTo>
                  <a:pt x="6726" y="38122"/>
                </a:lnTo>
                <a:lnTo>
                  <a:pt x="13871" y="43023"/>
                </a:lnTo>
                <a:lnTo>
                  <a:pt x="22415" y="44843"/>
                </a:lnTo>
                <a:lnTo>
                  <a:pt x="30966" y="43023"/>
                </a:lnTo>
                <a:lnTo>
                  <a:pt x="38115" y="38122"/>
                </a:lnTo>
                <a:lnTo>
                  <a:pt x="43021" y="30977"/>
                </a:lnTo>
                <a:lnTo>
                  <a:pt x="44843" y="22428"/>
                </a:lnTo>
                <a:lnTo>
                  <a:pt x="43021" y="13876"/>
                </a:lnTo>
                <a:lnTo>
                  <a:pt x="38115" y="6727"/>
                </a:lnTo>
                <a:lnTo>
                  <a:pt x="30966" y="1822"/>
                </a:lnTo>
                <a:lnTo>
                  <a:pt x="22415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1" name="object 91"/>
          <p:cNvSpPr/>
          <p:nvPr/>
        </p:nvSpPr>
        <p:spPr>
          <a:xfrm>
            <a:off x="2918616" y="4916550"/>
            <a:ext cx="45085" cy="45085"/>
          </a:xfrm>
          <a:custGeom>
            <a:avLst/>
            <a:gdLst/>
            <a:ahLst/>
            <a:cxnLst/>
            <a:rect l="l" t="t" r="r" b="b"/>
            <a:pathLst>
              <a:path w="45085" h="45085">
                <a:moveTo>
                  <a:pt x="0" y="22428"/>
                </a:moveTo>
                <a:lnTo>
                  <a:pt x="1821" y="13876"/>
                </a:lnTo>
                <a:lnTo>
                  <a:pt x="6726" y="6727"/>
                </a:lnTo>
                <a:lnTo>
                  <a:pt x="13871" y="1822"/>
                </a:lnTo>
                <a:lnTo>
                  <a:pt x="22415" y="0"/>
                </a:lnTo>
                <a:lnTo>
                  <a:pt x="30966" y="1822"/>
                </a:lnTo>
                <a:lnTo>
                  <a:pt x="38115" y="6727"/>
                </a:lnTo>
                <a:lnTo>
                  <a:pt x="43021" y="13876"/>
                </a:lnTo>
                <a:lnTo>
                  <a:pt x="44843" y="22428"/>
                </a:lnTo>
                <a:lnTo>
                  <a:pt x="43021" y="30977"/>
                </a:lnTo>
                <a:lnTo>
                  <a:pt x="38115" y="38122"/>
                </a:lnTo>
                <a:lnTo>
                  <a:pt x="30966" y="43023"/>
                </a:lnTo>
                <a:lnTo>
                  <a:pt x="22415" y="44843"/>
                </a:lnTo>
                <a:lnTo>
                  <a:pt x="13871" y="43023"/>
                </a:lnTo>
                <a:lnTo>
                  <a:pt x="6726" y="38122"/>
                </a:lnTo>
                <a:lnTo>
                  <a:pt x="1821" y="30977"/>
                </a:lnTo>
                <a:lnTo>
                  <a:pt x="0" y="22428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2" name="object 92"/>
          <p:cNvSpPr/>
          <p:nvPr/>
        </p:nvSpPr>
        <p:spPr>
          <a:xfrm>
            <a:off x="2940282" y="4689309"/>
            <a:ext cx="0" cy="250825"/>
          </a:xfrm>
          <a:custGeom>
            <a:avLst/>
            <a:gdLst/>
            <a:ahLst/>
            <a:cxnLst/>
            <a:rect l="l" t="t" r="r" b="b"/>
            <a:pathLst>
              <a:path w="0" h="250825">
                <a:moveTo>
                  <a:pt x="0" y="0"/>
                </a:moveTo>
                <a:lnTo>
                  <a:pt x="0" y="250418"/>
                </a:lnTo>
              </a:path>
            </a:pathLst>
          </a:custGeom>
          <a:ln w="2159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3" name="object 93"/>
          <p:cNvSpPr/>
          <p:nvPr/>
        </p:nvSpPr>
        <p:spPr>
          <a:xfrm>
            <a:off x="2406552" y="4976342"/>
            <a:ext cx="45085" cy="45085"/>
          </a:xfrm>
          <a:custGeom>
            <a:avLst/>
            <a:gdLst/>
            <a:ahLst/>
            <a:cxnLst/>
            <a:rect l="l" t="t" r="r" b="b"/>
            <a:pathLst>
              <a:path w="45085" h="45085">
                <a:moveTo>
                  <a:pt x="22428" y="0"/>
                </a:moveTo>
                <a:lnTo>
                  <a:pt x="13876" y="1823"/>
                </a:lnTo>
                <a:lnTo>
                  <a:pt x="6727" y="6732"/>
                </a:lnTo>
                <a:lnTo>
                  <a:pt x="1822" y="13882"/>
                </a:lnTo>
                <a:lnTo>
                  <a:pt x="0" y="22428"/>
                </a:lnTo>
                <a:lnTo>
                  <a:pt x="1822" y="30979"/>
                </a:lnTo>
                <a:lnTo>
                  <a:pt x="6727" y="38128"/>
                </a:lnTo>
                <a:lnTo>
                  <a:pt x="13876" y="43034"/>
                </a:lnTo>
                <a:lnTo>
                  <a:pt x="22428" y="44856"/>
                </a:lnTo>
                <a:lnTo>
                  <a:pt x="30979" y="43034"/>
                </a:lnTo>
                <a:lnTo>
                  <a:pt x="38128" y="38128"/>
                </a:lnTo>
                <a:lnTo>
                  <a:pt x="43034" y="30979"/>
                </a:lnTo>
                <a:lnTo>
                  <a:pt x="44856" y="22428"/>
                </a:lnTo>
                <a:lnTo>
                  <a:pt x="43034" y="13882"/>
                </a:lnTo>
                <a:lnTo>
                  <a:pt x="38128" y="6732"/>
                </a:lnTo>
                <a:lnTo>
                  <a:pt x="30979" y="1823"/>
                </a:lnTo>
                <a:lnTo>
                  <a:pt x="22428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4" name="object 94"/>
          <p:cNvSpPr/>
          <p:nvPr/>
        </p:nvSpPr>
        <p:spPr>
          <a:xfrm>
            <a:off x="2406552" y="4976342"/>
            <a:ext cx="45085" cy="45085"/>
          </a:xfrm>
          <a:custGeom>
            <a:avLst/>
            <a:gdLst/>
            <a:ahLst/>
            <a:cxnLst/>
            <a:rect l="l" t="t" r="r" b="b"/>
            <a:pathLst>
              <a:path w="45085" h="45085">
                <a:moveTo>
                  <a:pt x="0" y="22428"/>
                </a:moveTo>
                <a:lnTo>
                  <a:pt x="1822" y="13882"/>
                </a:lnTo>
                <a:lnTo>
                  <a:pt x="6727" y="6732"/>
                </a:lnTo>
                <a:lnTo>
                  <a:pt x="13876" y="1823"/>
                </a:lnTo>
                <a:lnTo>
                  <a:pt x="22428" y="0"/>
                </a:lnTo>
                <a:lnTo>
                  <a:pt x="30979" y="1823"/>
                </a:lnTo>
                <a:lnTo>
                  <a:pt x="38128" y="6732"/>
                </a:lnTo>
                <a:lnTo>
                  <a:pt x="43034" y="13882"/>
                </a:lnTo>
                <a:lnTo>
                  <a:pt x="44856" y="22428"/>
                </a:lnTo>
                <a:lnTo>
                  <a:pt x="43034" y="30979"/>
                </a:lnTo>
                <a:lnTo>
                  <a:pt x="38128" y="38128"/>
                </a:lnTo>
                <a:lnTo>
                  <a:pt x="30979" y="43034"/>
                </a:lnTo>
                <a:lnTo>
                  <a:pt x="22428" y="44856"/>
                </a:lnTo>
                <a:lnTo>
                  <a:pt x="13876" y="43034"/>
                </a:lnTo>
                <a:lnTo>
                  <a:pt x="6727" y="38128"/>
                </a:lnTo>
                <a:lnTo>
                  <a:pt x="1822" y="30979"/>
                </a:lnTo>
                <a:lnTo>
                  <a:pt x="0" y="22428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5" name="object 95"/>
          <p:cNvSpPr/>
          <p:nvPr/>
        </p:nvSpPr>
        <p:spPr>
          <a:xfrm>
            <a:off x="2428231" y="5003253"/>
            <a:ext cx="0" cy="292100"/>
          </a:xfrm>
          <a:custGeom>
            <a:avLst/>
            <a:gdLst/>
            <a:ahLst/>
            <a:cxnLst/>
            <a:rect l="l" t="t" r="r" b="b"/>
            <a:pathLst>
              <a:path w="0" h="292100">
                <a:moveTo>
                  <a:pt x="0" y="0"/>
                </a:moveTo>
                <a:lnTo>
                  <a:pt x="0" y="291515"/>
                </a:lnTo>
              </a:path>
            </a:pathLst>
          </a:custGeom>
          <a:ln w="2159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6" name="object 96"/>
          <p:cNvSpPr/>
          <p:nvPr/>
        </p:nvSpPr>
        <p:spPr>
          <a:xfrm>
            <a:off x="2518680" y="5043627"/>
            <a:ext cx="45085" cy="45085"/>
          </a:xfrm>
          <a:custGeom>
            <a:avLst/>
            <a:gdLst/>
            <a:ahLst/>
            <a:cxnLst/>
            <a:rect l="l" t="t" r="r" b="b"/>
            <a:pathLst>
              <a:path w="45085" h="45085">
                <a:moveTo>
                  <a:pt x="22440" y="0"/>
                </a:moveTo>
                <a:lnTo>
                  <a:pt x="13887" y="1821"/>
                </a:lnTo>
                <a:lnTo>
                  <a:pt x="6734" y="6726"/>
                </a:lnTo>
                <a:lnTo>
                  <a:pt x="1824" y="13871"/>
                </a:lnTo>
                <a:lnTo>
                  <a:pt x="0" y="22415"/>
                </a:lnTo>
                <a:lnTo>
                  <a:pt x="1824" y="30966"/>
                </a:lnTo>
                <a:lnTo>
                  <a:pt x="6734" y="38115"/>
                </a:lnTo>
                <a:lnTo>
                  <a:pt x="13887" y="43021"/>
                </a:lnTo>
                <a:lnTo>
                  <a:pt x="22440" y="44843"/>
                </a:lnTo>
                <a:lnTo>
                  <a:pt x="30987" y="43021"/>
                </a:lnTo>
                <a:lnTo>
                  <a:pt x="38136" y="38115"/>
                </a:lnTo>
                <a:lnTo>
                  <a:pt x="43045" y="30966"/>
                </a:lnTo>
                <a:lnTo>
                  <a:pt x="44869" y="22415"/>
                </a:lnTo>
                <a:lnTo>
                  <a:pt x="43045" y="13871"/>
                </a:lnTo>
                <a:lnTo>
                  <a:pt x="38136" y="6726"/>
                </a:lnTo>
                <a:lnTo>
                  <a:pt x="30987" y="1821"/>
                </a:lnTo>
                <a:lnTo>
                  <a:pt x="22440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7" name="object 97"/>
          <p:cNvSpPr/>
          <p:nvPr/>
        </p:nvSpPr>
        <p:spPr>
          <a:xfrm>
            <a:off x="2518680" y="5043627"/>
            <a:ext cx="45085" cy="45085"/>
          </a:xfrm>
          <a:custGeom>
            <a:avLst/>
            <a:gdLst/>
            <a:ahLst/>
            <a:cxnLst/>
            <a:rect l="l" t="t" r="r" b="b"/>
            <a:pathLst>
              <a:path w="45085" h="45085">
                <a:moveTo>
                  <a:pt x="0" y="22415"/>
                </a:moveTo>
                <a:lnTo>
                  <a:pt x="1824" y="13871"/>
                </a:lnTo>
                <a:lnTo>
                  <a:pt x="6734" y="6726"/>
                </a:lnTo>
                <a:lnTo>
                  <a:pt x="13887" y="1821"/>
                </a:lnTo>
                <a:lnTo>
                  <a:pt x="22440" y="0"/>
                </a:lnTo>
                <a:lnTo>
                  <a:pt x="30987" y="1821"/>
                </a:lnTo>
                <a:lnTo>
                  <a:pt x="38136" y="6726"/>
                </a:lnTo>
                <a:lnTo>
                  <a:pt x="43045" y="13871"/>
                </a:lnTo>
                <a:lnTo>
                  <a:pt x="44869" y="22415"/>
                </a:lnTo>
                <a:lnTo>
                  <a:pt x="43045" y="30966"/>
                </a:lnTo>
                <a:lnTo>
                  <a:pt x="38136" y="38115"/>
                </a:lnTo>
                <a:lnTo>
                  <a:pt x="30987" y="43021"/>
                </a:lnTo>
                <a:lnTo>
                  <a:pt x="22440" y="44843"/>
                </a:lnTo>
                <a:lnTo>
                  <a:pt x="13887" y="43021"/>
                </a:lnTo>
                <a:lnTo>
                  <a:pt x="6734" y="38115"/>
                </a:lnTo>
                <a:lnTo>
                  <a:pt x="1824" y="30966"/>
                </a:lnTo>
                <a:lnTo>
                  <a:pt x="0" y="22415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8" name="object 98"/>
          <p:cNvSpPr/>
          <p:nvPr/>
        </p:nvSpPr>
        <p:spPr>
          <a:xfrm>
            <a:off x="2540372" y="5070538"/>
            <a:ext cx="0" cy="218440"/>
          </a:xfrm>
          <a:custGeom>
            <a:avLst/>
            <a:gdLst/>
            <a:ahLst/>
            <a:cxnLst/>
            <a:rect l="l" t="t" r="r" b="b"/>
            <a:pathLst>
              <a:path w="0" h="218439">
                <a:moveTo>
                  <a:pt x="0" y="0"/>
                </a:moveTo>
                <a:lnTo>
                  <a:pt x="0" y="218249"/>
                </a:lnTo>
              </a:path>
            </a:pathLst>
          </a:custGeom>
          <a:ln w="2159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9" name="object 99"/>
          <p:cNvSpPr/>
          <p:nvPr/>
        </p:nvSpPr>
        <p:spPr>
          <a:xfrm>
            <a:off x="2645769" y="5103418"/>
            <a:ext cx="45085" cy="45085"/>
          </a:xfrm>
          <a:custGeom>
            <a:avLst/>
            <a:gdLst/>
            <a:ahLst/>
            <a:cxnLst/>
            <a:rect l="l" t="t" r="r" b="b"/>
            <a:pathLst>
              <a:path w="45085" h="45085">
                <a:moveTo>
                  <a:pt x="22415" y="0"/>
                </a:moveTo>
                <a:lnTo>
                  <a:pt x="13866" y="1822"/>
                </a:lnTo>
                <a:lnTo>
                  <a:pt x="6721" y="6727"/>
                </a:lnTo>
                <a:lnTo>
                  <a:pt x="1820" y="13876"/>
                </a:lnTo>
                <a:lnTo>
                  <a:pt x="0" y="22428"/>
                </a:lnTo>
                <a:lnTo>
                  <a:pt x="1820" y="30979"/>
                </a:lnTo>
                <a:lnTo>
                  <a:pt x="6721" y="38128"/>
                </a:lnTo>
                <a:lnTo>
                  <a:pt x="13866" y="43034"/>
                </a:lnTo>
                <a:lnTo>
                  <a:pt x="22415" y="44856"/>
                </a:lnTo>
                <a:lnTo>
                  <a:pt x="30966" y="43034"/>
                </a:lnTo>
                <a:lnTo>
                  <a:pt x="38115" y="38128"/>
                </a:lnTo>
                <a:lnTo>
                  <a:pt x="43021" y="30979"/>
                </a:lnTo>
                <a:lnTo>
                  <a:pt x="44843" y="22428"/>
                </a:lnTo>
                <a:lnTo>
                  <a:pt x="43021" y="13876"/>
                </a:lnTo>
                <a:lnTo>
                  <a:pt x="38115" y="6727"/>
                </a:lnTo>
                <a:lnTo>
                  <a:pt x="30966" y="1822"/>
                </a:lnTo>
                <a:lnTo>
                  <a:pt x="22415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0" name="object 100"/>
          <p:cNvSpPr/>
          <p:nvPr/>
        </p:nvSpPr>
        <p:spPr>
          <a:xfrm>
            <a:off x="2645769" y="5103418"/>
            <a:ext cx="45085" cy="45085"/>
          </a:xfrm>
          <a:custGeom>
            <a:avLst/>
            <a:gdLst/>
            <a:ahLst/>
            <a:cxnLst/>
            <a:rect l="l" t="t" r="r" b="b"/>
            <a:pathLst>
              <a:path w="45085" h="45085">
                <a:moveTo>
                  <a:pt x="0" y="22428"/>
                </a:moveTo>
                <a:lnTo>
                  <a:pt x="1820" y="13876"/>
                </a:lnTo>
                <a:lnTo>
                  <a:pt x="6721" y="6727"/>
                </a:lnTo>
                <a:lnTo>
                  <a:pt x="13866" y="1822"/>
                </a:lnTo>
                <a:lnTo>
                  <a:pt x="22415" y="0"/>
                </a:lnTo>
                <a:lnTo>
                  <a:pt x="30966" y="1822"/>
                </a:lnTo>
                <a:lnTo>
                  <a:pt x="38115" y="6727"/>
                </a:lnTo>
                <a:lnTo>
                  <a:pt x="43021" y="13876"/>
                </a:lnTo>
                <a:lnTo>
                  <a:pt x="44843" y="22428"/>
                </a:lnTo>
                <a:lnTo>
                  <a:pt x="43021" y="30979"/>
                </a:lnTo>
                <a:lnTo>
                  <a:pt x="38115" y="38128"/>
                </a:lnTo>
                <a:lnTo>
                  <a:pt x="30966" y="43034"/>
                </a:lnTo>
                <a:lnTo>
                  <a:pt x="22415" y="44856"/>
                </a:lnTo>
                <a:lnTo>
                  <a:pt x="13866" y="43034"/>
                </a:lnTo>
                <a:lnTo>
                  <a:pt x="6721" y="38128"/>
                </a:lnTo>
                <a:lnTo>
                  <a:pt x="1820" y="30979"/>
                </a:lnTo>
                <a:lnTo>
                  <a:pt x="0" y="22428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1" name="object 101"/>
          <p:cNvSpPr/>
          <p:nvPr/>
        </p:nvSpPr>
        <p:spPr>
          <a:xfrm>
            <a:off x="2667448" y="5130329"/>
            <a:ext cx="0" cy="149860"/>
          </a:xfrm>
          <a:custGeom>
            <a:avLst/>
            <a:gdLst/>
            <a:ahLst/>
            <a:cxnLst/>
            <a:rect l="l" t="t" r="r" b="b"/>
            <a:pathLst>
              <a:path w="0" h="149860">
                <a:moveTo>
                  <a:pt x="0" y="0"/>
                </a:moveTo>
                <a:lnTo>
                  <a:pt x="0" y="149491"/>
                </a:lnTo>
              </a:path>
            </a:pathLst>
          </a:custGeom>
          <a:ln w="2159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2" name="object 102"/>
          <p:cNvSpPr/>
          <p:nvPr/>
        </p:nvSpPr>
        <p:spPr>
          <a:xfrm>
            <a:off x="925719" y="7600733"/>
            <a:ext cx="2676525" cy="0"/>
          </a:xfrm>
          <a:custGeom>
            <a:avLst/>
            <a:gdLst/>
            <a:ahLst/>
            <a:cxnLst/>
            <a:rect l="l" t="t" r="r" b="b"/>
            <a:pathLst>
              <a:path w="2676525" h="0">
                <a:moveTo>
                  <a:pt x="0" y="0"/>
                </a:moveTo>
                <a:lnTo>
                  <a:pt x="2676118" y="0"/>
                </a:lnTo>
              </a:path>
            </a:pathLst>
          </a:custGeom>
          <a:ln w="2159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3" name="object 103"/>
          <p:cNvSpPr/>
          <p:nvPr/>
        </p:nvSpPr>
        <p:spPr>
          <a:xfrm>
            <a:off x="925719" y="7533449"/>
            <a:ext cx="2676525" cy="0"/>
          </a:xfrm>
          <a:custGeom>
            <a:avLst/>
            <a:gdLst/>
            <a:ahLst/>
            <a:cxnLst/>
            <a:rect l="l" t="t" r="r" b="b"/>
            <a:pathLst>
              <a:path w="2676525" h="0">
                <a:moveTo>
                  <a:pt x="0" y="0"/>
                </a:moveTo>
                <a:lnTo>
                  <a:pt x="2676118" y="0"/>
                </a:lnTo>
              </a:path>
            </a:pathLst>
          </a:custGeom>
          <a:ln w="2159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4" name="object 104"/>
          <p:cNvSpPr/>
          <p:nvPr/>
        </p:nvSpPr>
        <p:spPr>
          <a:xfrm>
            <a:off x="925719" y="7473657"/>
            <a:ext cx="2676525" cy="0"/>
          </a:xfrm>
          <a:custGeom>
            <a:avLst/>
            <a:gdLst/>
            <a:ahLst/>
            <a:cxnLst/>
            <a:rect l="l" t="t" r="r" b="b"/>
            <a:pathLst>
              <a:path w="2676525" h="0">
                <a:moveTo>
                  <a:pt x="0" y="0"/>
                </a:moveTo>
                <a:lnTo>
                  <a:pt x="2676118" y="0"/>
                </a:lnTo>
              </a:path>
            </a:pathLst>
          </a:custGeom>
          <a:ln w="2159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5" name="object 105"/>
          <p:cNvSpPr/>
          <p:nvPr/>
        </p:nvSpPr>
        <p:spPr>
          <a:xfrm>
            <a:off x="3015783" y="7450492"/>
            <a:ext cx="45085" cy="45085"/>
          </a:xfrm>
          <a:custGeom>
            <a:avLst/>
            <a:gdLst/>
            <a:ahLst/>
            <a:cxnLst/>
            <a:rect l="l" t="t" r="r" b="b"/>
            <a:pathLst>
              <a:path w="45085" h="45084">
                <a:moveTo>
                  <a:pt x="22428" y="0"/>
                </a:moveTo>
                <a:lnTo>
                  <a:pt x="13876" y="1820"/>
                </a:lnTo>
                <a:lnTo>
                  <a:pt x="6727" y="6723"/>
                </a:lnTo>
                <a:lnTo>
                  <a:pt x="1822" y="13871"/>
                </a:lnTo>
                <a:lnTo>
                  <a:pt x="0" y="22428"/>
                </a:lnTo>
                <a:lnTo>
                  <a:pt x="1822" y="30974"/>
                </a:lnTo>
                <a:lnTo>
                  <a:pt x="6727" y="38123"/>
                </a:lnTo>
                <a:lnTo>
                  <a:pt x="13876" y="43032"/>
                </a:lnTo>
                <a:lnTo>
                  <a:pt x="22428" y="44856"/>
                </a:lnTo>
                <a:lnTo>
                  <a:pt x="30979" y="43032"/>
                </a:lnTo>
                <a:lnTo>
                  <a:pt x="38128" y="38123"/>
                </a:lnTo>
                <a:lnTo>
                  <a:pt x="43034" y="30974"/>
                </a:lnTo>
                <a:lnTo>
                  <a:pt x="44856" y="22428"/>
                </a:lnTo>
                <a:lnTo>
                  <a:pt x="43034" y="13871"/>
                </a:lnTo>
                <a:lnTo>
                  <a:pt x="38128" y="6723"/>
                </a:lnTo>
                <a:lnTo>
                  <a:pt x="30979" y="1820"/>
                </a:lnTo>
                <a:lnTo>
                  <a:pt x="22428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6" name="object 106"/>
          <p:cNvSpPr/>
          <p:nvPr/>
        </p:nvSpPr>
        <p:spPr>
          <a:xfrm>
            <a:off x="3015783" y="7450492"/>
            <a:ext cx="45085" cy="45085"/>
          </a:xfrm>
          <a:custGeom>
            <a:avLst/>
            <a:gdLst/>
            <a:ahLst/>
            <a:cxnLst/>
            <a:rect l="l" t="t" r="r" b="b"/>
            <a:pathLst>
              <a:path w="45085" h="45084">
                <a:moveTo>
                  <a:pt x="0" y="22428"/>
                </a:moveTo>
                <a:lnTo>
                  <a:pt x="1822" y="13871"/>
                </a:lnTo>
                <a:lnTo>
                  <a:pt x="6727" y="6723"/>
                </a:lnTo>
                <a:lnTo>
                  <a:pt x="13876" y="1820"/>
                </a:lnTo>
                <a:lnTo>
                  <a:pt x="22428" y="0"/>
                </a:lnTo>
                <a:lnTo>
                  <a:pt x="30979" y="1820"/>
                </a:lnTo>
                <a:lnTo>
                  <a:pt x="38128" y="6723"/>
                </a:lnTo>
                <a:lnTo>
                  <a:pt x="43034" y="13871"/>
                </a:lnTo>
                <a:lnTo>
                  <a:pt x="44856" y="22428"/>
                </a:lnTo>
                <a:lnTo>
                  <a:pt x="43034" y="30974"/>
                </a:lnTo>
                <a:lnTo>
                  <a:pt x="38128" y="38123"/>
                </a:lnTo>
                <a:lnTo>
                  <a:pt x="30979" y="43032"/>
                </a:lnTo>
                <a:lnTo>
                  <a:pt x="22428" y="44856"/>
                </a:lnTo>
                <a:lnTo>
                  <a:pt x="13876" y="43032"/>
                </a:lnTo>
                <a:lnTo>
                  <a:pt x="6727" y="38123"/>
                </a:lnTo>
                <a:lnTo>
                  <a:pt x="1822" y="30974"/>
                </a:lnTo>
                <a:lnTo>
                  <a:pt x="0" y="22428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7" name="object 107"/>
          <p:cNvSpPr/>
          <p:nvPr/>
        </p:nvSpPr>
        <p:spPr>
          <a:xfrm>
            <a:off x="3037462" y="7477404"/>
            <a:ext cx="0" cy="269240"/>
          </a:xfrm>
          <a:custGeom>
            <a:avLst/>
            <a:gdLst/>
            <a:ahLst/>
            <a:cxnLst/>
            <a:rect l="l" t="t" r="r" b="b"/>
            <a:pathLst>
              <a:path w="0" h="269240">
                <a:moveTo>
                  <a:pt x="0" y="0"/>
                </a:moveTo>
                <a:lnTo>
                  <a:pt x="0" y="269087"/>
                </a:lnTo>
              </a:path>
            </a:pathLst>
          </a:custGeom>
          <a:ln w="2159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8" name="object 108"/>
          <p:cNvSpPr/>
          <p:nvPr/>
        </p:nvSpPr>
        <p:spPr>
          <a:xfrm>
            <a:off x="3112964" y="7510284"/>
            <a:ext cx="45085" cy="45085"/>
          </a:xfrm>
          <a:custGeom>
            <a:avLst/>
            <a:gdLst/>
            <a:ahLst/>
            <a:cxnLst/>
            <a:rect l="l" t="t" r="r" b="b"/>
            <a:pathLst>
              <a:path w="45085" h="45084">
                <a:moveTo>
                  <a:pt x="22428" y="0"/>
                </a:moveTo>
                <a:lnTo>
                  <a:pt x="13882" y="1822"/>
                </a:lnTo>
                <a:lnTo>
                  <a:pt x="6732" y="6727"/>
                </a:lnTo>
                <a:lnTo>
                  <a:pt x="1823" y="13876"/>
                </a:lnTo>
                <a:lnTo>
                  <a:pt x="0" y="22428"/>
                </a:lnTo>
                <a:lnTo>
                  <a:pt x="1823" y="30977"/>
                </a:lnTo>
                <a:lnTo>
                  <a:pt x="6732" y="38122"/>
                </a:lnTo>
                <a:lnTo>
                  <a:pt x="13882" y="43023"/>
                </a:lnTo>
                <a:lnTo>
                  <a:pt x="22428" y="44843"/>
                </a:lnTo>
                <a:lnTo>
                  <a:pt x="30979" y="43023"/>
                </a:lnTo>
                <a:lnTo>
                  <a:pt x="38128" y="38122"/>
                </a:lnTo>
                <a:lnTo>
                  <a:pt x="43034" y="30977"/>
                </a:lnTo>
                <a:lnTo>
                  <a:pt x="44856" y="22428"/>
                </a:lnTo>
                <a:lnTo>
                  <a:pt x="43034" y="13876"/>
                </a:lnTo>
                <a:lnTo>
                  <a:pt x="38128" y="6727"/>
                </a:lnTo>
                <a:lnTo>
                  <a:pt x="30979" y="1822"/>
                </a:lnTo>
                <a:lnTo>
                  <a:pt x="22428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9" name="object 109"/>
          <p:cNvSpPr/>
          <p:nvPr/>
        </p:nvSpPr>
        <p:spPr>
          <a:xfrm>
            <a:off x="3112964" y="7510284"/>
            <a:ext cx="45085" cy="45085"/>
          </a:xfrm>
          <a:custGeom>
            <a:avLst/>
            <a:gdLst/>
            <a:ahLst/>
            <a:cxnLst/>
            <a:rect l="l" t="t" r="r" b="b"/>
            <a:pathLst>
              <a:path w="45085" h="45084">
                <a:moveTo>
                  <a:pt x="0" y="22428"/>
                </a:moveTo>
                <a:lnTo>
                  <a:pt x="1823" y="13876"/>
                </a:lnTo>
                <a:lnTo>
                  <a:pt x="6732" y="6727"/>
                </a:lnTo>
                <a:lnTo>
                  <a:pt x="13882" y="1822"/>
                </a:lnTo>
                <a:lnTo>
                  <a:pt x="22428" y="0"/>
                </a:lnTo>
                <a:lnTo>
                  <a:pt x="30979" y="1822"/>
                </a:lnTo>
                <a:lnTo>
                  <a:pt x="38128" y="6727"/>
                </a:lnTo>
                <a:lnTo>
                  <a:pt x="43034" y="13876"/>
                </a:lnTo>
                <a:lnTo>
                  <a:pt x="44856" y="22428"/>
                </a:lnTo>
                <a:lnTo>
                  <a:pt x="43034" y="30977"/>
                </a:lnTo>
                <a:lnTo>
                  <a:pt x="38128" y="38122"/>
                </a:lnTo>
                <a:lnTo>
                  <a:pt x="30979" y="43023"/>
                </a:lnTo>
                <a:lnTo>
                  <a:pt x="22428" y="44843"/>
                </a:lnTo>
                <a:lnTo>
                  <a:pt x="13882" y="43023"/>
                </a:lnTo>
                <a:lnTo>
                  <a:pt x="6732" y="38122"/>
                </a:lnTo>
                <a:lnTo>
                  <a:pt x="1823" y="30977"/>
                </a:lnTo>
                <a:lnTo>
                  <a:pt x="0" y="22428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0" name="object 110"/>
          <p:cNvSpPr/>
          <p:nvPr/>
        </p:nvSpPr>
        <p:spPr>
          <a:xfrm>
            <a:off x="3134643" y="7537195"/>
            <a:ext cx="0" cy="201930"/>
          </a:xfrm>
          <a:custGeom>
            <a:avLst/>
            <a:gdLst/>
            <a:ahLst/>
            <a:cxnLst/>
            <a:rect l="l" t="t" r="r" b="b"/>
            <a:pathLst>
              <a:path w="0" h="201929">
                <a:moveTo>
                  <a:pt x="0" y="0"/>
                </a:moveTo>
                <a:lnTo>
                  <a:pt x="0" y="201828"/>
                </a:lnTo>
              </a:path>
            </a:pathLst>
          </a:custGeom>
          <a:ln w="2159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1" name="object 111"/>
          <p:cNvSpPr/>
          <p:nvPr/>
        </p:nvSpPr>
        <p:spPr>
          <a:xfrm>
            <a:off x="1700140" y="7450492"/>
            <a:ext cx="45085" cy="45085"/>
          </a:xfrm>
          <a:custGeom>
            <a:avLst/>
            <a:gdLst/>
            <a:ahLst/>
            <a:cxnLst/>
            <a:rect l="l" t="t" r="r" b="b"/>
            <a:pathLst>
              <a:path w="45085" h="45084">
                <a:moveTo>
                  <a:pt x="22440" y="0"/>
                </a:moveTo>
                <a:lnTo>
                  <a:pt x="13887" y="1820"/>
                </a:lnTo>
                <a:lnTo>
                  <a:pt x="6734" y="6723"/>
                </a:lnTo>
                <a:lnTo>
                  <a:pt x="1824" y="13871"/>
                </a:lnTo>
                <a:lnTo>
                  <a:pt x="0" y="22428"/>
                </a:lnTo>
                <a:lnTo>
                  <a:pt x="1824" y="30974"/>
                </a:lnTo>
                <a:lnTo>
                  <a:pt x="6734" y="38123"/>
                </a:lnTo>
                <a:lnTo>
                  <a:pt x="13887" y="43032"/>
                </a:lnTo>
                <a:lnTo>
                  <a:pt x="22440" y="44856"/>
                </a:lnTo>
                <a:lnTo>
                  <a:pt x="30985" y="43032"/>
                </a:lnTo>
                <a:lnTo>
                  <a:pt x="38130" y="38123"/>
                </a:lnTo>
                <a:lnTo>
                  <a:pt x="43034" y="30974"/>
                </a:lnTo>
                <a:lnTo>
                  <a:pt x="44856" y="22428"/>
                </a:lnTo>
                <a:lnTo>
                  <a:pt x="43034" y="13871"/>
                </a:lnTo>
                <a:lnTo>
                  <a:pt x="38130" y="6723"/>
                </a:lnTo>
                <a:lnTo>
                  <a:pt x="30985" y="1820"/>
                </a:lnTo>
                <a:lnTo>
                  <a:pt x="22440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2" name="object 112"/>
          <p:cNvSpPr/>
          <p:nvPr/>
        </p:nvSpPr>
        <p:spPr>
          <a:xfrm>
            <a:off x="1700140" y="7450492"/>
            <a:ext cx="45085" cy="45085"/>
          </a:xfrm>
          <a:custGeom>
            <a:avLst/>
            <a:gdLst/>
            <a:ahLst/>
            <a:cxnLst/>
            <a:rect l="l" t="t" r="r" b="b"/>
            <a:pathLst>
              <a:path w="45085" h="45084">
                <a:moveTo>
                  <a:pt x="0" y="22428"/>
                </a:moveTo>
                <a:lnTo>
                  <a:pt x="1824" y="13871"/>
                </a:lnTo>
                <a:lnTo>
                  <a:pt x="6734" y="6723"/>
                </a:lnTo>
                <a:lnTo>
                  <a:pt x="13887" y="1820"/>
                </a:lnTo>
                <a:lnTo>
                  <a:pt x="22440" y="0"/>
                </a:lnTo>
                <a:lnTo>
                  <a:pt x="30985" y="1820"/>
                </a:lnTo>
                <a:lnTo>
                  <a:pt x="38130" y="6723"/>
                </a:lnTo>
                <a:lnTo>
                  <a:pt x="43034" y="13871"/>
                </a:lnTo>
                <a:lnTo>
                  <a:pt x="44856" y="22428"/>
                </a:lnTo>
                <a:lnTo>
                  <a:pt x="43034" y="30974"/>
                </a:lnTo>
                <a:lnTo>
                  <a:pt x="38130" y="38123"/>
                </a:lnTo>
                <a:lnTo>
                  <a:pt x="30985" y="43032"/>
                </a:lnTo>
                <a:lnTo>
                  <a:pt x="22440" y="44856"/>
                </a:lnTo>
                <a:lnTo>
                  <a:pt x="13887" y="43032"/>
                </a:lnTo>
                <a:lnTo>
                  <a:pt x="6734" y="38123"/>
                </a:lnTo>
                <a:lnTo>
                  <a:pt x="1824" y="30974"/>
                </a:lnTo>
                <a:lnTo>
                  <a:pt x="0" y="22428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3" name="object 113"/>
          <p:cNvSpPr/>
          <p:nvPr/>
        </p:nvSpPr>
        <p:spPr>
          <a:xfrm>
            <a:off x="1721818" y="7477404"/>
            <a:ext cx="0" cy="261620"/>
          </a:xfrm>
          <a:custGeom>
            <a:avLst/>
            <a:gdLst/>
            <a:ahLst/>
            <a:cxnLst/>
            <a:rect l="l" t="t" r="r" b="b"/>
            <a:pathLst>
              <a:path w="0" h="261620">
                <a:moveTo>
                  <a:pt x="0" y="0"/>
                </a:moveTo>
                <a:lnTo>
                  <a:pt x="0" y="261620"/>
                </a:lnTo>
              </a:path>
            </a:pathLst>
          </a:custGeom>
          <a:ln w="2159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4" name="object 114"/>
          <p:cNvSpPr/>
          <p:nvPr/>
        </p:nvSpPr>
        <p:spPr>
          <a:xfrm>
            <a:off x="1860871" y="7510284"/>
            <a:ext cx="45085" cy="45085"/>
          </a:xfrm>
          <a:custGeom>
            <a:avLst/>
            <a:gdLst/>
            <a:ahLst/>
            <a:cxnLst/>
            <a:rect l="l" t="t" r="r" b="b"/>
            <a:pathLst>
              <a:path w="45085" h="45084">
                <a:moveTo>
                  <a:pt x="22415" y="0"/>
                </a:moveTo>
                <a:lnTo>
                  <a:pt x="13866" y="1822"/>
                </a:lnTo>
                <a:lnTo>
                  <a:pt x="6721" y="6727"/>
                </a:lnTo>
                <a:lnTo>
                  <a:pt x="1820" y="13876"/>
                </a:lnTo>
                <a:lnTo>
                  <a:pt x="0" y="22428"/>
                </a:lnTo>
                <a:lnTo>
                  <a:pt x="1820" y="30977"/>
                </a:lnTo>
                <a:lnTo>
                  <a:pt x="6721" y="38122"/>
                </a:lnTo>
                <a:lnTo>
                  <a:pt x="13866" y="43023"/>
                </a:lnTo>
                <a:lnTo>
                  <a:pt x="22415" y="44843"/>
                </a:lnTo>
                <a:lnTo>
                  <a:pt x="30966" y="43023"/>
                </a:lnTo>
                <a:lnTo>
                  <a:pt x="38115" y="38122"/>
                </a:lnTo>
                <a:lnTo>
                  <a:pt x="43021" y="30977"/>
                </a:lnTo>
                <a:lnTo>
                  <a:pt x="44843" y="22428"/>
                </a:lnTo>
                <a:lnTo>
                  <a:pt x="43021" y="13876"/>
                </a:lnTo>
                <a:lnTo>
                  <a:pt x="38115" y="6727"/>
                </a:lnTo>
                <a:lnTo>
                  <a:pt x="30966" y="1822"/>
                </a:lnTo>
                <a:lnTo>
                  <a:pt x="22415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5" name="object 115"/>
          <p:cNvSpPr/>
          <p:nvPr/>
        </p:nvSpPr>
        <p:spPr>
          <a:xfrm>
            <a:off x="1860871" y="7510284"/>
            <a:ext cx="45085" cy="45085"/>
          </a:xfrm>
          <a:custGeom>
            <a:avLst/>
            <a:gdLst/>
            <a:ahLst/>
            <a:cxnLst/>
            <a:rect l="l" t="t" r="r" b="b"/>
            <a:pathLst>
              <a:path w="45085" h="45084">
                <a:moveTo>
                  <a:pt x="0" y="22428"/>
                </a:moveTo>
                <a:lnTo>
                  <a:pt x="1820" y="13876"/>
                </a:lnTo>
                <a:lnTo>
                  <a:pt x="6721" y="6727"/>
                </a:lnTo>
                <a:lnTo>
                  <a:pt x="13866" y="1822"/>
                </a:lnTo>
                <a:lnTo>
                  <a:pt x="22415" y="0"/>
                </a:lnTo>
                <a:lnTo>
                  <a:pt x="30966" y="1822"/>
                </a:lnTo>
                <a:lnTo>
                  <a:pt x="38115" y="6727"/>
                </a:lnTo>
                <a:lnTo>
                  <a:pt x="43021" y="13876"/>
                </a:lnTo>
                <a:lnTo>
                  <a:pt x="44843" y="22428"/>
                </a:lnTo>
                <a:lnTo>
                  <a:pt x="43021" y="30977"/>
                </a:lnTo>
                <a:lnTo>
                  <a:pt x="38115" y="38122"/>
                </a:lnTo>
                <a:lnTo>
                  <a:pt x="30966" y="43023"/>
                </a:lnTo>
                <a:lnTo>
                  <a:pt x="22415" y="44843"/>
                </a:lnTo>
                <a:lnTo>
                  <a:pt x="13866" y="43023"/>
                </a:lnTo>
                <a:lnTo>
                  <a:pt x="6721" y="38122"/>
                </a:lnTo>
                <a:lnTo>
                  <a:pt x="1820" y="30977"/>
                </a:lnTo>
                <a:lnTo>
                  <a:pt x="0" y="22428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6" name="object 116"/>
          <p:cNvSpPr/>
          <p:nvPr/>
        </p:nvSpPr>
        <p:spPr>
          <a:xfrm>
            <a:off x="1882537" y="7537195"/>
            <a:ext cx="0" cy="201930"/>
          </a:xfrm>
          <a:custGeom>
            <a:avLst/>
            <a:gdLst/>
            <a:ahLst/>
            <a:cxnLst/>
            <a:rect l="l" t="t" r="r" b="b"/>
            <a:pathLst>
              <a:path w="0" h="201929">
                <a:moveTo>
                  <a:pt x="0" y="0"/>
                </a:moveTo>
                <a:lnTo>
                  <a:pt x="0" y="201828"/>
                </a:lnTo>
              </a:path>
            </a:pathLst>
          </a:custGeom>
          <a:ln w="2159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7" name="object 117"/>
          <p:cNvSpPr/>
          <p:nvPr/>
        </p:nvSpPr>
        <p:spPr>
          <a:xfrm>
            <a:off x="1262840" y="7450492"/>
            <a:ext cx="45085" cy="45085"/>
          </a:xfrm>
          <a:custGeom>
            <a:avLst/>
            <a:gdLst/>
            <a:ahLst/>
            <a:cxnLst/>
            <a:rect l="l" t="t" r="r" b="b"/>
            <a:pathLst>
              <a:path w="45084" h="45084">
                <a:moveTo>
                  <a:pt x="22428" y="0"/>
                </a:moveTo>
                <a:lnTo>
                  <a:pt x="13876" y="1820"/>
                </a:lnTo>
                <a:lnTo>
                  <a:pt x="6727" y="6723"/>
                </a:lnTo>
                <a:lnTo>
                  <a:pt x="1822" y="13871"/>
                </a:lnTo>
                <a:lnTo>
                  <a:pt x="0" y="22428"/>
                </a:lnTo>
                <a:lnTo>
                  <a:pt x="1822" y="30974"/>
                </a:lnTo>
                <a:lnTo>
                  <a:pt x="6727" y="38123"/>
                </a:lnTo>
                <a:lnTo>
                  <a:pt x="13876" y="43032"/>
                </a:lnTo>
                <a:lnTo>
                  <a:pt x="22428" y="44856"/>
                </a:lnTo>
                <a:lnTo>
                  <a:pt x="30979" y="43032"/>
                </a:lnTo>
                <a:lnTo>
                  <a:pt x="38128" y="38123"/>
                </a:lnTo>
                <a:lnTo>
                  <a:pt x="43034" y="30974"/>
                </a:lnTo>
                <a:lnTo>
                  <a:pt x="44856" y="22428"/>
                </a:lnTo>
                <a:lnTo>
                  <a:pt x="43034" y="13871"/>
                </a:lnTo>
                <a:lnTo>
                  <a:pt x="38128" y="6723"/>
                </a:lnTo>
                <a:lnTo>
                  <a:pt x="30979" y="1820"/>
                </a:lnTo>
                <a:lnTo>
                  <a:pt x="22428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8" name="object 118"/>
          <p:cNvSpPr/>
          <p:nvPr/>
        </p:nvSpPr>
        <p:spPr>
          <a:xfrm>
            <a:off x="1262840" y="7450492"/>
            <a:ext cx="45085" cy="45085"/>
          </a:xfrm>
          <a:custGeom>
            <a:avLst/>
            <a:gdLst/>
            <a:ahLst/>
            <a:cxnLst/>
            <a:rect l="l" t="t" r="r" b="b"/>
            <a:pathLst>
              <a:path w="45084" h="45084">
                <a:moveTo>
                  <a:pt x="0" y="22428"/>
                </a:moveTo>
                <a:lnTo>
                  <a:pt x="1822" y="13871"/>
                </a:lnTo>
                <a:lnTo>
                  <a:pt x="6727" y="6723"/>
                </a:lnTo>
                <a:lnTo>
                  <a:pt x="13876" y="1820"/>
                </a:lnTo>
                <a:lnTo>
                  <a:pt x="22428" y="0"/>
                </a:lnTo>
                <a:lnTo>
                  <a:pt x="30979" y="1820"/>
                </a:lnTo>
                <a:lnTo>
                  <a:pt x="38128" y="6723"/>
                </a:lnTo>
                <a:lnTo>
                  <a:pt x="43034" y="13871"/>
                </a:lnTo>
                <a:lnTo>
                  <a:pt x="44856" y="22428"/>
                </a:lnTo>
                <a:lnTo>
                  <a:pt x="43034" y="30974"/>
                </a:lnTo>
                <a:lnTo>
                  <a:pt x="38128" y="38123"/>
                </a:lnTo>
                <a:lnTo>
                  <a:pt x="30979" y="43032"/>
                </a:lnTo>
                <a:lnTo>
                  <a:pt x="22428" y="44856"/>
                </a:lnTo>
                <a:lnTo>
                  <a:pt x="13876" y="43032"/>
                </a:lnTo>
                <a:lnTo>
                  <a:pt x="6727" y="38123"/>
                </a:lnTo>
                <a:lnTo>
                  <a:pt x="1822" y="30974"/>
                </a:lnTo>
                <a:lnTo>
                  <a:pt x="0" y="22428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9" name="object 119"/>
          <p:cNvSpPr/>
          <p:nvPr/>
        </p:nvSpPr>
        <p:spPr>
          <a:xfrm>
            <a:off x="1284519" y="6064668"/>
            <a:ext cx="0" cy="1409065"/>
          </a:xfrm>
          <a:custGeom>
            <a:avLst/>
            <a:gdLst/>
            <a:ahLst/>
            <a:cxnLst/>
            <a:rect l="l" t="t" r="r" b="b"/>
            <a:pathLst>
              <a:path w="0" h="1409065">
                <a:moveTo>
                  <a:pt x="0" y="0"/>
                </a:moveTo>
                <a:lnTo>
                  <a:pt x="0" y="1408988"/>
                </a:lnTo>
              </a:path>
            </a:pathLst>
          </a:custGeom>
          <a:ln w="2159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0" name="object 120"/>
          <p:cNvSpPr/>
          <p:nvPr/>
        </p:nvSpPr>
        <p:spPr>
          <a:xfrm>
            <a:off x="1431039" y="7510284"/>
            <a:ext cx="45085" cy="45085"/>
          </a:xfrm>
          <a:custGeom>
            <a:avLst/>
            <a:gdLst/>
            <a:ahLst/>
            <a:cxnLst/>
            <a:rect l="l" t="t" r="r" b="b"/>
            <a:pathLst>
              <a:path w="45084" h="45084">
                <a:moveTo>
                  <a:pt x="22428" y="0"/>
                </a:moveTo>
                <a:lnTo>
                  <a:pt x="13876" y="1822"/>
                </a:lnTo>
                <a:lnTo>
                  <a:pt x="6727" y="6727"/>
                </a:lnTo>
                <a:lnTo>
                  <a:pt x="1822" y="13876"/>
                </a:lnTo>
                <a:lnTo>
                  <a:pt x="0" y="22428"/>
                </a:lnTo>
                <a:lnTo>
                  <a:pt x="1822" y="30977"/>
                </a:lnTo>
                <a:lnTo>
                  <a:pt x="6727" y="38122"/>
                </a:lnTo>
                <a:lnTo>
                  <a:pt x="13876" y="43023"/>
                </a:lnTo>
                <a:lnTo>
                  <a:pt x="22428" y="44843"/>
                </a:lnTo>
                <a:lnTo>
                  <a:pt x="30977" y="43023"/>
                </a:lnTo>
                <a:lnTo>
                  <a:pt x="38122" y="38122"/>
                </a:lnTo>
                <a:lnTo>
                  <a:pt x="43023" y="30977"/>
                </a:lnTo>
                <a:lnTo>
                  <a:pt x="44843" y="22428"/>
                </a:lnTo>
                <a:lnTo>
                  <a:pt x="43023" y="13876"/>
                </a:lnTo>
                <a:lnTo>
                  <a:pt x="38122" y="6727"/>
                </a:lnTo>
                <a:lnTo>
                  <a:pt x="30977" y="1822"/>
                </a:lnTo>
                <a:lnTo>
                  <a:pt x="22428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1" name="object 121"/>
          <p:cNvSpPr/>
          <p:nvPr/>
        </p:nvSpPr>
        <p:spPr>
          <a:xfrm>
            <a:off x="1431039" y="7510284"/>
            <a:ext cx="45085" cy="45085"/>
          </a:xfrm>
          <a:custGeom>
            <a:avLst/>
            <a:gdLst/>
            <a:ahLst/>
            <a:cxnLst/>
            <a:rect l="l" t="t" r="r" b="b"/>
            <a:pathLst>
              <a:path w="45084" h="45084">
                <a:moveTo>
                  <a:pt x="0" y="22428"/>
                </a:moveTo>
                <a:lnTo>
                  <a:pt x="1822" y="13876"/>
                </a:lnTo>
                <a:lnTo>
                  <a:pt x="6727" y="6727"/>
                </a:lnTo>
                <a:lnTo>
                  <a:pt x="13876" y="1822"/>
                </a:lnTo>
                <a:lnTo>
                  <a:pt x="22428" y="0"/>
                </a:lnTo>
                <a:lnTo>
                  <a:pt x="30977" y="1822"/>
                </a:lnTo>
                <a:lnTo>
                  <a:pt x="38122" y="6727"/>
                </a:lnTo>
                <a:lnTo>
                  <a:pt x="43023" y="13876"/>
                </a:lnTo>
                <a:lnTo>
                  <a:pt x="44843" y="22428"/>
                </a:lnTo>
                <a:lnTo>
                  <a:pt x="43023" y="30977"/>
                </a:lnTo>
                <a:lnTo>
                  <a:pt x="38122" y="38122"/>
                </a:lnTo>
                <a:lnTo>
                  <a:pt x="30977" y="43023"/>
                </a:lnTo>
                <a:lnTo>
                  <a:pt x="22428" y="44843"/>
                </a:lnTo>
                <a:lnTo>
                  <a:pt x="13876" y="43023"/>
                </a:lnTo>
                <a:lnTo>
                  <a:pt x="6727" y="38122"/>
                </a:lnTo>
                <a:lnTo>
                  <a:pt x="1822" y="30977"/>
                </a:lnTo>
                <a:lnTo>
                  <a:pt x="0" y="22428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2" name="object 122"/>
          <p:cNvSpPr/>
          <p:nvPr/>
        </p:nvSpPr>
        <p:spPr>
          <a:xfrm>
            <a:off x="1452706" y="6060935"/>
            <a:ext cx="0" cy="1472565"/>
          </a:xfrm>
          <a:custGeom>
            <a:avLst/>
            <a:gdLst/>
            <a:ahLst/>
            <a:cxnLst/>
            <a:rect l="l" t="t" r="r" b="b"/>
            <a:pathLst>
              <a:path w="0" h="1472565">
                <a:moveTo>
                  <a:pt x="0" y="0"/>
                </a:moveTo>
                <a:lnTo>
                  <a:pt x="0" y="1472514"/>
                </a:lnTo>
              </a:path>
            </a:pathLst>
          </a:custGeom>
          <a:ln w="2159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3" name="object 123"/>
          <p:cNvSpPr/>
          <p:nvPr/>
        </p:nvSpPr>
        <p:spPr>
          <a:xfrm>
            <a:off x="1262840" y="4912816"/>
            <a:ext cx="45085" cy="45085"/>
          </a:xfrm>
          <a:custGeom>
            <a:avLst/>
            <a:gdLst/>
            <a:ahLst/>
            <a:cxnLst/>
            <a:rect l="l" t="t" r="r" b="b"/>
            <a:pathLst>
              <a:path w="45084" h="45085">
                <a:moveTo>
                  <a:pt x="22428" y="0"/>
                </a:moveTo>
                <a:lnTo>
                  <a:pt x="13876" y="1821"/>
                </a:lnTo>
                <a:lnTo>
                  <a:pt x="6727" y="6726"/>
                </a:lnTo>
                <a:lnTo>
                  <a:pt x="1822" y="13871"/>
                </a:lnTo>
                <a:lnTo>
                  <a:pt x="0" y="22415"/>
                </a:lnTo>
                <a:lnTo>
                  <a:pt x="1822" y="30966"/>
                </a:lnTo>
                <a:lnTo>
                  <a:pt x="6727" y="38115"/>
                </a:lnTo>
                <a:lnTo>
                  <a:pt x="13876" y="43021"/>
                </a:lnTo>
                <a:lnTo>
                  <a:pt x="22428" y="44843"/>
                </a:lnTo>
                <a:lnTo>
                  <a:pt x="30979" y="43021"/>
                </a:lnTo>
                <a:lnTo>
                  <a:pt x="38128" y="38115"/>
                </a:lnTo>
                <a:lnTo>
                  <a:pt x="43034" y="30966"/>
                </a:lnTo>
                <a:lnTo>
                  <a:pt x="44856" y="22415"/>
                </a:lnTo>
                <a:lnTo>
                  <a:pt x="43034" y="13871"/>
                </a:lnTo>
                <a:lnTo>
                  <a:pt x="38128" y="6726"/>
                </a:lnTo>
                <a:lnTo>
                  <a:pt x="30979" y="1821"/>
                </a:lnTo>
                <a:lnTo>
                  <a:pt x="22428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4" name="object 124"/>
          <p:cNvSpPr/>
          <p:nvPr/>
        </p:nvSpPr>
        <p:spPr>
          <a:xfrm>
            <a:off x="1262840" y="4912816"/>
            <a:ext cx="45085" cy="45085"/>
          </a:xfrm>
          <a:custGeom>
            <a:avLst/>
            <a:gdLst/>
            <a:ahLst/>
            <a:cxnLst/>
            <a:rect l="l" t="t" r="r" b="b"/>
            <a:pathLst>
              <a:path w="45084" h="45085">
                <a:moveTo>
                  <a:pt x="0" y="22415"/>
                </a:moveTo>
                <a:lnTo>
                  <a:pt x="1822" y="13871"/>
                </a:lnTo>
                <a:lnTo>
                  <a:pt x="6727" y="6726"/>
                </a:lnTo>
                <a:lnTo>
                  <a:pt x="13876" y="1821"/>
                </a:lnTo>
                <a:lnTo>
                  <a:pt x="22428" y="0"/>
                </a:lnTo>
                <a:lnTo>
                  <a:pt x="30979" y="1821"/>
                </a:lnTo>
                <a:lnTo>
                  <a:pt x="38128" y="6726"/>
                </a:lnTo>
                <a:lnTo>
                  <a:pt x="43034" y="13871"/>
                </a:lnTo>
                <a:lnTo>
                  <a:pt x="44856" y="22415"/>
                </a:lnTo>
                <a:lnTo>
                  <a:pt x="43034" y="30966"/>
                </a:lnTo>
                <a:lnTo>
                  <a:pt x="38128" y="38115"/>
                </a:lnTo>
                <a:lnTo>
                  <a:pt x="30979" y="43021"/>
                </a:lnTo>
                <a:lnTo>
                  <a:pt x="22428" y="44843"/>
                </a:lnTo>
                <a:lnTo>
                  <a:pt x="13876" y="43021"/>
                </a:lnTo>
                <a:lnTo>
                  <a:pt x="6727" y="38115"/>
                </a:lnTo>
                <a:lnTo>
                  <a:pt x="1822" y="30966"/>
                </a:lnTo>
                <a:lnTo>
                  <a:pt x="0" y="22415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5" name="object 125"/>
          <p:cNvSpPr/>
          <p:nvPr/>
        </p:nvSpPr>
        <p:spPr>
          <a:xfrm>
            <a:off x="1284519" y="4943462"/>
            <a:ext cx="0" cy="340360"/>
          </a:xfrm>
          <a:custGeom>
            <a:avLst/>
            <a:gdLst/>
            <a:ahLst/>
            <a:cxnLst/>
            <a:rect l="l" t="t" r="r" b="b"/>
            <a:pathLst>
              <a:path w="0" h="340360">
                <a:moveTo>
                  <a:pt x="0" y="0"/>
                </a:moveTo>
                <a:lnTo>
                  <a:pt x="0" y="340093"/>
                </a:lnTo>
              </a:path>
            </a:pathLst>
          </a:custGeom>
          <a:ln w="2159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6" name="object 126"/>
          <p:cNvSpPr/>
          <p:nvPr/>
        </p:nvSpPr>
        <p:spPr>
          <a:xfrm>
            <a:off x="1431039" y="4972608"/>
            <a:ext cx="45085" cy="45085"/>
          </a:xfrm>
          <a:custGeom>
            <a:avLst/>
            <a:gdLst/>
            <a:ahLst/>
            <a:cxnLst/>
            <a:rect l="l" t="t" r="r" b="b"/>
            <a:pathLst>
              <a:path w="45084" h="45085">
                <a:moveTo>
                  <a:pt x="22428" y="0"/>
                </a:moveTo>
                <a:lnTo>
                  <a:pt x="13876" y="1822"/>
                </a:lnTo>
                <a:lnTo>
                  <a:pt x="6727" y="6727"/>
                </a:lnTo>
                <a:lnTo>
                  <a:pt x="1822" y="13876"/>
                </a:lnTo>
                <a:lnTo>
                  <a:pt x="0" y="22428"/>
                </a:lnTo>
                <a:lnTo>
                  <a:pt x="1822" y="30979"/>
                </a:lnTo>
                <a:lnTo>
                  <a:pt x="6727" y="38128"/>
                </a:lnTo>
                <a:lnTo>
                  <a:pt x="13876" y="43034"/>
                </a:lnTo>
                <a:lnTo>
                  <a:pt x="22428" y="44856"/>
                </a:lnTo>
                <a:lnTo>
                  <a:pt x="30977" y="43034"/>
                </a:lnTo>
                <a:lnTo>
                  <a:pt x="38122" y="38128"/>
                </a:lnTo>
                <a:lnTo>
                  <a:pt x="43023" y="30979"/>
                </a:lnTo>
                <a:lnTo>
                  <a:pt x="44843" y="22428"/>
                </a:lnTo>
                <a:lnTo>
                  <a:pt x="43023" y="13876"/>
                </a:lnTo>
                <a:lnTo>
                  <a:pt x="38122" y="6727"/>
                </a:lnTo>
                <a:lnTo>
                  <a:pt x="30977" y="1822"/>
                </a:lnTo>
                <a:lnTo>
                  <a:pt x="22428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7" name="object 127"/>
          <p:cNvSpPr/>
          <p:nvPr/>
        </p:nvSpPr>
        <p:spPr>
          <a:xfrm>
            <a:off x="1431039" y="4972608"/>
            <a:ext cx="45085" cy="45085"/>
          </a:xfrm>
          <a:custGeom>
            <a:avLst/>
            <a:gdLst/>
            <a:ahLst/>
            <a:cxnLst/>
            <a:rect l="l" t="t" r="r" b="b"/>
            <a:pathLst>
              <a:path w="45084" h="45085">
                <a:moveTo>
                  <a:pt x="0" y="22428"/>
                </a:moveTo>
                <a:lnTo>
                  <a:pt x="1822" y="13876"/>
                </a:lnTo>
                <a:lnTo>
                  <a:pt x="6727" y="6727"/>
                </a:lnTo>
                <a:lnTo>
                  <a:pt x="13876" y="1822"/>
                </a:lnTo>
                <a:lnTo>
                  <a:pt x="22428" y="0"/>
                </a:lnTo>
                <a:lnTo>
                  <a:pt x="30977" y="1822"/>
                </a:lnTo>
                <a:lnTo>
                  <a:pt x="38122" y="6727"/>
                </a:lnTo>
                <a:lnTo>
                  <a:pt x="43023" y="13876"/>
                </a:lnTo>
                <a:lnTo>
                  <a:pt x="44843" y="22428"/>
                </a:lnTo>
                <a:lnTo>
                  <a:pt x="43023" y="30979"/>
                </a:lnTo>
                <a:lnTo>
                  <a:pt x="38122" y="38128"/>
                </a:lnTo>
                <a:lnTo>
                  <a:pt x="30977" y="43034"/>
                </a:lnTo>
                <a:lnTo>
                  <a:pt x="22428" y="44856"/>
                </a:lnTo>
                <a:lnTo>
                  <a:pt x="13876" y="43034"/>
                </a:lnTo>
                <a:lnTo>
                  <a:pt x="6727" y="38128"/>
                </a:lnTo>
                <a:lnTo>
                  <a:pt x="1822" y="30979"/>
                </a:lnTo>
                <a:lnTo>
                  <a:pt x="0" y="22428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8" name="object 128"/>
          <p:cNvSpPr/>
          <p:nvPr/>
        </p:nvSpPr>
        <p:spPr>
          <a:xfrm>
            <a:off x="1452706" y="4999520"/>
            <a:ext cx="0" cy="284480"/>
          </a:xfrm>
          <a:custGeom>
            <a:avLst/>
            <a:gdLst/>
            <a:ahLst/>
            <a:cxnLst/>
            <a:rect l="l" t="t" r="r" b="b"/>
            <a:pathLst>
              <a:path w="0" h="284479">
                <a:moveTo>
                  <a:pt x="0" y="0"/>
                </a:moveTo>
                <a:lnTo>
                  <a:pt x="0" y="284035"/>
                </a:lnTo>
              </a:path>
            </a:pathLst>
          </a:custGeom>
          <a:ln w="2159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9" name="object 129"/>
          <p:cNvSpPr/>
          <p:nvPr/>
        </p:nvSpPr>
        <p:spPr>
          <a:xfrm>
            <a:off x="1280786" y="8460333"/>
            <a:ext cx="441325" cy="183515"/>
          </a:xfrm>
          <a:custGeom>
            <a:avLst/>
            <a:gdLst/>
            <a:ahLst/>
            <a:cxnLst/>
            <a:rect l="l" t="t" r="r" b="b"/>
            <a:pathLst>
              <a:path w="441325" h="183515">
                <a:moveTo>
                  <a:pt x="441032" y="0"/>
                </a:moveTo>
                <a:lnTo>
                  <a:pt x="441032" y="183134"/>
                </a:lnTo>
                <a:lnTo>
                  <a:pt x="0" y="183134"/>
                </a:lnTo>
              </a:path>
            </a:pathLst>
          </a:custGeom>
          <a:ln w="21589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0" name="object 130"/>
          <p:cNvSpPr/>
          <p:nvPr/>
        </p:nvSpPr>
        <p:spPr>
          <a:xfrm>
            <a:off x="1277052" y="8456599"/>
            <a:ext cx="605790" cy="299085"/>
          </a:xfrm>
          <a:custGeom>
            <a:avLst/>
            <a:gdLst/>
            <a:ahLst/>
            <a:cxnLst/>
            <a:rect l="l" t="t" r="r" b="b"/>
            <a:pathLst>
              <a:path w="605789" h="299084">
                <a:moveTo>
                  <a:pt x="605485" y="0"/>
                </a:moveTo>
                <a:lnTo>
                  <a:pt x="605485" y="298996"/>
                </a:lnTo>
                <a:lnTo>
                  <a:pt x="0" y="298996"/>
                </a:lnTo>
              </a:path>
            </a:pathLst>
          </a:custGeom>
          <a:ln w="21589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1" name="object 131"/>
          <p:cNvSpPr/>
          <p:nvPr/>
        </p:nvSpPr>
        <p:spPr>
          <a:xfrm>
            <a:off x="1377966" y="8643466"/>
            <a:ext cx="269240" cy="426084"/>
          </a:xfrm>
          <a:custGeom>
            <a:avLst/>
            <a:gdLst/>
            <a:ahLst/>
            <a:cxnLst/>
            <a:rect l="l" t="t" r="r" b="b"/>
            <a:pathLst>
              <a:path w="269239" h="426084">
                <a:moveTo>
                  <a:pt x="0" y="0"/>
                </a:moveTo>
                <a:lnTo>
                  <a:pt x="0" y="426059"/>
                </a:lnTo>
                <a:lnTo>
                  <a:pt x="269100" y="426059"/>
                </a:lnTo>
                <a:lnTo>
                  <a:pt x="269100" y="115862"/>
                </a:lnTo>
              </a:path>
            </a:pathLst>
          </a:custGeom>
          <a:ln w="21589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2" name="object 132"/>
          <p:cNvSpPr/>
          <p:nvPr/>
        </p:nvSpPr>
        <p:spPr>
          <a:xfrm>
            <a:off x="989257" y="5193867"/>
            <a:ext cx="744220" cy="3965575"/>
          </a:xfrm>
          <a:custGeom>
            <a:avLst/>
            <a:gdLst/>
            <a:ahLst/>
            <a:cxnLst/>
            <a:rect l="l" t="t" r="r" b="b"/>
            <a:pathLst>
              <a:path w="744219" h="3965575">
                <a:moveTo>
                  <a:pt x="0" y="0"/>
                </a:moveTo>
                <a:lnTo>
                  <a:pt x="0" y="3965359"/>
                </a:lnTo>
                <a:lnTo>
                  <a:pt x="743775" y="3965359"/>
                </a:lnTo>
                <a:lnTo>
                  <a:pt x="743775" y="3808387"/>
                </a:lnTo>
              </a:path>
            </a:pathLst>
          </a:custGeom>
          <a:ln w="2159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3" name="object 133"/>
          <p:cNvSpPr/>
          <p:nvPr/>
        </p:nvSpPr>
        <p:spPr>
          <a:xfrm>
            <a:off x="1355538" y="8621052"/>
            <a:ext cx="45085" cy="45085"/>
          </a:xfrm>
          <a:custGeom>
            <a:avLst/>
            <a:gdLst/>
            <a:ahLst/>
            <a:cxnLst/>
            <a:rect l="l" t="t" r="r" b="b"/>
            <a:pathLst>
              <a:path w="45084" h="45084">
                <a:moveTo>
                  <a:pt x="22428" y="0"/>
                </a:moveTo>
                <a:lnTo>
                  <a:pt x="13876" y="1821"/>
                </a:lnTo>
                <a:lnTo>
                  <a:pt x="6727" y="6726"/>
                </a:lnTo>
                <a:lnTo>
                  <a:pt x="1822" y="13871"/>
                </a:lnTo>
                <a:lnTo>
                  <a:pt x="0" y="22415"/>
                </a:lnTo>
                <a:lnTo>
                  <a:pt x="1822" y="30966"/>
                </a:lnTo>
                <a:lnTo>
                  <a:pt x="6727" y="38115"/>
                </a:lnTo>
                <a:lnTo>
                  <a:pt x="13876" y="43021"/>
                </a:lnTo>
                <a:lnTo>
                  <a:pt x="22428" y="44843"/>
                </a:lnTo>
                <a:lnTo>
                  <a:pt x="30974" y="43021"/>
                </a:lnTo>
                <a:lnTo>
                  <a:pt x="38123" y="38115"/>
                </a:lnTo>
                <a:lnTo>
                  <a:pt x="43032" y="30966"/>
                </a:lnTo>
                <a:lnTo>
                  <a:pt x="44856" y="22415"/>
                </a:lnTo>
                <a:lnTo>
                  <a:pt x="43032" y="13871"/>
                </a:lnTo>
                <a:lnTo>
                  <a:pt x="38123" y="6726"/>
                </a:lnTo>
                <a:lnTo>
                  <a:pt x="30974" y="1821"/>
                </a:lnTo>
                <a:lnTo>
                  <a:pt x="22428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4" name="object 134"/>
          <p:cNvSpPr/>
          <p:nvPr/>
        </p:nvSpPr>
        <p:spPr>
          <a:xfrm>
            <a:off x="1355538" y="8621052"/>
            <a:ext cx="45085" cy="45085"/>
          </a:xfrm>
          <a:custGeom>
            <a:avLst/>
            <a:gdLst/>
            <a:ahLst/>
            <a:cxnLst/>
            <a:rect l="l" t="t" r="r" b="b"/>
            <a:pathLst>
              <a:path w="45084" h="45084">
                <a:moveTo>
                  <a:pt x="0" y="22415"/>
                </a:moveTo>
                <a:lnTo>
                  <a:pt x="1822" y="13871"/>
                </a:lnTo>
                <a:lnTo>
                  <a:pt x="6727" y="6726"/>
                </a:lnTo>
                <a:lnTo>
                  <a:pt x="13876" y="1821"/>
                </a:lnTo>
                <a:lnTo>
                  <a:pt x="22428" y="0"/>
                </a:lnTo>
                <a:lnTo>
                  <a:pt x="30974" y="1821"/>
                </a:lnTo>
                <a:lnTo>
                  <a:pt x="38123" y="6726"/>
                </a:lnTo>
                <a:lnTo>
                  <a:pt x="43032" y="13871"/>
                </a:lnTo>
                <a:lnTo>
                  <a:pt x="44856" y="22415"/>
                </a:lnTo>
                <a:lnTo>
                  <a:pt x="43032" y="30966"/>
                </a:lnTo>
                <a:lnTo>
                  <a:pt x="38123" y="38115"/>
                </a:lnTo>
                <a:lnTo>
                  <a:pt x="30974" y="43021"/>
                </a:lnTo>
                <a:lnTo>
                  <a:pt x="22428" y="44843"/>
                </a:lnTo>
                <a:lnTo>
                  <a:pt x="13876" y="43021"/>
                </a:lnTo>
                <a:lnTo>
                  <a:pt x="6727" y="38115"/>
                </a:lnTo>
                <a:lnTo>
                  <a:pt x="1822" y="30966"/>
                </a:lnTo>
                <a:lnTo>
                  <a:pt x="0" y="22415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5" name="object 135"/>
          <p:cNvSpPr/>
          <p:nvPr/>
        </p:nvSpPr>
        <p:spPr>
          <a:xfrm>
            <a:off x="1624638" y="8736913"/>
            <a:ext cx="45085" cy="45085"/>
          </a:xfrm>
          <a:custGeom>
            <a:avLst/>
            <a:gdLst/>
            <a:ahLst/>
            <a:cxnLst/>
            <a:rect l="l" t="t" r="r" b="b"/>
            <a:pathLst>
              <a:path w="45085" h="45084">
                <a:moveTo>
                  <a:pt x="22428" y="0"/>
                </a:moveTo>
                <a:lnTo>
                  <a:pt x="13882" y="1821"/>
                </a:lnTo>
                <a:lnTo>
                  <a:pt x="6732" y="6726"/>
                </a:lnTo>
                <a:lnTo>
                  <a:pt x="1823" y="13871"/>
                </a:lnTo>
                <a:lnTo>
                  <a:pt x="0" y="22415"/>
                </a:lnTo>
                <a:lnTo>
                  <a:pt x="1823" y="30966"/>
                </a:lnTo>
                <a:lnTo>
                  <a:pt x="6732" y="38115"/>
                </a:lnTo>
                <a:lnTo>
                  <a:pt x="13882" y="43021"/>
                </a:lnTo>
                <a:lnTo>
                  <a:pt x="22428" y="44843"/>
                </a:lnTo>
                <a:lnTo>
                  <a:pt x="30979" y="43021"/>
                </a:lnTo>
                <a:lnTo>
                  <a:pt x="38128" y="38115"/>
                </a:lnTo>
                <a:lnTo>
                  <a:pt x="43034" y="30966"/>
                </a:lnTo>
                <a:lnTo>
                  <a:pt x="44856" y="22415"/>
                </a:lnTo>
                <a:lnTo>
                  <a:pt x="43034" y="13871"/>
                </a:lnTo>
                <a:lnTo>
                  <a:pt x="38128" y="6726"/>
                </a:lnTo>
                <a:lnTo>
                  <a:pt x="30979" y="1821"/>
                </a:lnTo>
                <a:lnTo>
                  <a:pt x="22428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6" name="object 136"/>
          <p:cNvSpPr/>
          <p:nvPr/>
        </p:nvSpPr>
        <p:spPr>
          <a:xfrm>
            <a:off x="1624638" y="8736913"/>
            <a:ext cx="45085" cy="45085"/>
          </a:xfrm>
          <a:custGeom>
            <a:avLst/>
            <a:gdLst/>
            <a:ahLst/>
            <a:cxnLst/>
            <a:rect l="l" t="t" r="r" b="b"/>
            <a:pathLst>
              <a:path w="45085" h="45084">
                <a:moveTo>
                  <a:pt x="0" y="22415"/>
                </a:moveTo>
                <a:lnTo>
                  <a:pt x="1823" y="13871"/>
                </a:lnTo>
                <a:lnTo>
                  <a:pt x="6732" y="6726"/>
                </a:lnTo>
                <a:lnTo>
                  <a:pt x="13882" y="1821"/>
                </a:lnTo>
                <a:lnTo>
                  <a:pt x="22428" y="0"/>
                </a:lnTo>
                <a:lnTo>
                  <a:pt x="30979" y="1821"/>
                </a:lnTo>
                <a:lnTo>
                  <a:pt x="38128" y="6726"/>
                </a:lnTo>
                <a:lnTo>
                  <a:pt x="43034" y="13871"/>
                </a:lnTo>
                <a:lnTo>
                  <a:pt x="44856" y="22415"/>
                </a:lnTo>
                <a:lnTo>
                  <a:pt x="43034" y="30966"/>
                </a:lnTo>
                <a:lnTo>
                  <a:pt x="38128" y="38115"/>
                </a:lnTo>
                <a:lnTo>
                  <a:pt x="30979" y="43021"/>
                </a:lnTo>
                <a:lnTo>
                  <a:pt x="22428" y="44843"/>
                </a:lnTo>
                <a:lnTo>
                  <a:pt x="13882" y="43021"/>
                </a:lnTo>
                <a:lnTo>
                  <a:pt x="6732" y="38115"/>
                </a:lnTo>
                <a:lnTo>
                  <a:pt x="1823" y="30966"/>
                </a:lnTo>
                <a:lnTo>
                  <a:pt x="0" y="22415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7" name="object 137"/>
          <p:cNvSpPr/>
          <p:nvPr/>
        </p:nvSpPr>
        <p:spPr>
          <a:xfrm>
            <a:off x="1562865" y="8820365"/>
            <a:ext cx="226491" cy="194106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8" name="object 138"/>
          <p:cNvSpPr/>
          <p:nvPr/>
        </p:nvSpPr>
        <p:spPr>
          <a:xfrm>
            <a:off x="971312" y="5166956"/>
            <a:ext cx="45085" cy="45085"/>
          </a:xfrm>
          <a:custGeom>
            <a:avLst/>
            <a:gdLst/>
            <a:ahLst/>
            <a:cxnLst/>
            <a:rect l="l" t="t" r="r" b="b"/>
            <a:pathLst>
              <a:path w="45084" h="45085">
                <a:moveTo>
                  <a:pt x="22428" y="0"/>
                </a:moveTo>
                <a:lnTo>
                  <a:pt x="13876" y="1822"/>
                </a:lnTo>
                <a:lnTo>
                  <a:pt x="6727" y="6727"/>
                </a:lnTo>
                <a:lnTo>
                  <a:pt x="1822" y="13876"/>
                </a:lnTo>
                <a:lnTo>
                  <a:pt x="0" y="22428"/>
                </a:lnTo>
                <a:lnTo>
                  <a:pt x="1822" y="30979"/>
                </a:lnTo>
                <a:lnTo>
                  <a:pt x="6727" y="38128"/>
                </a:lnTo>
                <a:lnTo>
                  <a:pt x="13876" y="43034"/>
                </a:lnTo>
                <a:lnTo>
                  <a:pt x="22428" y="44856"/>
                </a:lnTo>
                <a:lnTo>
                  <a:pt x="30977" y="43034"/>
                </a:lnTo>
                <a:lnTo>
                  <a:pt x="38122" y="38128"/>
                </a:lnTo>
                <a:lnTo>
                  <a:pt x="43023" y="30979"/>
                </a:lnTo>
                <a:lnTo>
                  <a:pt x="44843" y="22428"/>
                </a:lnTo>
                <a:lnTo>
                  <a:pt x="43023" y="13876"/>
                </a:lnTo>
                <a:lnTo>
                  <a:pt x="38122" y="6727"/>
                </a:lnTo>
                <a:lnTo>
                  <a:pt x="30977" y="1822"/>
                </a:lnTo>
                <a:lnTo>
                  <a:pt x="22428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9" name="object 139"/>
          <p:cNvSpPr/>
          <p:nvPr/>
        </p:nvSpPr>
        <p:spPr>
          <a:xfrm>
            <a:off x="971312" y="5166956"/>
            <a:ext cx="45085" cy="45085"/>
          </a:xfrm>
          <a:custGeom>
            <a:avLst/>
            <a:gdLst/>
            <a:ahLst/>
            <a:cxnLst/>
            <a:rect l="l" t="t" r="r" b="b"/>
            <a:pathLst>
              <a:path w="45084" h="45085">
                <a:moveTo>
                  <a:pt x="0" y="22428"/>
                </a:moveTo>
                <a:lnTo>
                  <a:pt x="1822" y="13876"/>
                </a:lnTo>
                <a:lnTo>
                  <a:pt x="6727" y="6727"/>
                </a:lnTo>
                <a:lnTo>
                  <a:pt x="13876" y="1822"/>
                </a:lnTo>
                <a:lnTo>
                  <a:pt x="22428" y="0"/>
                </a:lnTo>
                <a:lnTo>
                  <a:pt x="30977" y="1822"/>
                </a:lnTo>
                <a:lnTo>
                  <a:pt x="38122" y="6727"/>
                </a:lnTo>
                <a:lnTo>
                  <a:pt x="43023" y="13876"/>
                </a:lnTo>
                <a:lnTo>
                  <a:pt x="44843" y="22428"/>
                </a:lnTo>
                <a:lnTo>
                  <a:pt x="43023" y="30979"/>
                </a:lnTo>
                <a:lnTo>
                  <a:pt x="38122" y="38128"/>
                </a:lnTo>
                <a:lnTo>
                  <a:pt x="30977" y="43034"/>
                </a:lnTo>
                <a:lnTo>
                  <a:pt x="22428" y="44856"/>
                </a:lnTo>
                <a:lnTo>
                  <a:pt x="13876" y="43034"/>
                </a:lnTo>
                <a:lnTo>
                  <a:pt x="6727" y="38128"/>
                </a:lnTo>
                <a:lnTo>
                  <a:pt x="1822" y="30979"/>
                </a:lnTo>
                <a:lnTo>
                  <a:pt x="0" y="22428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0" name="object 140"/>
          <p:cNvSpPr/>
          <p:nvPr/>
        </p:nvSpPr>
        <p:spPr>
          <a:xfrm>
            <a:off x="966829" y="7578293"/>
            <a:ext cx="45085" cy="45085"/>
          </a:xfrm>
          <a:custGeom>
            <a:avLst/>
            <a:gdLst/>
            <a:ahLst/>
            <a:cxnLst/>
            <a:rect l="l" t="t" r="r" b="b"/>
            <a:pathLst>
              <a:path w="45084" h="45084">
                <a:moveTo>
                  <a:pt x="22428" y="0"/>
                </a:moveTo>
                <a:lnTo>
                  <a:pt x="13876" y="1825"/>
                </a:lnTo>
                <a:lnTo>
                  <a:pt x="6727" y="6738"/>
                </a:lnTo>
                <a:lnTo>
                  <a:pt x="1822" y="13892"/>
                </a:lnTo>
                <a:lnTo>
                  <a:pt x="0" y="22440"/>
                </a:lnTo>
                <a:lnTo>
                  <a:pt x="1822" y="30981"/>
                </a:lnTo>
                <a:lnTo>
                  <a:pt x="6727" y="38131"/>
                </a:lnTo>
                <a:lnTo>
                  <a:pt x="13876" y="43043"/>
                </a:lnTo>
                <a:lnTo>
                  <a:pt x="22428" y="44869"/>
                </a:lnTo>
                <a:lnTo>
                  <a:pt x="30972" y="43043"/>
                </a:lnTo>
                <a:lnTo>
                  <a:pt x="38117" y="38131"/>
                </a:lnTo>
                <a:lnTo>
                  <a:pt x="43021" y="30981"/>
                </a:lnTo>
                <a:lnTo>
                  <a:pt x="44843" y="22440"/>
                </a:lnTo>
                <a:lnTo>
                  <a:pt x="43021" y="13892"/>
                </a:lnTo>
                <a:lnTo>
                  <a:pt x="38117" y="6738"/>
                </a:lnTo>
                <a:lnTo>
                  <a:pt x="30972" y="1825"/>
                </a:lnTo>
                <a:lnTo>
                  <a:pt x="22428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1" name="object 141"/>
          <p:cNvSpPr/>
          <p:nvPr/>
        </p:nvSpPr>
        <p:spPr>
          <a:xfrm>
            <a:off x="966829" y="7578293"/>
            <a:ext cx="45085" cy="45085"/>
          </a:xfrm>
          <a:custGeom>
            <a:avLst/>
            <a:gdLst/>
            <a:ahLst/>
            <a:cxnLst/>
            <a:rect l="l" t="t" r="r" b="b"/>
            <a:pathLst>
              <a:path w="45084" h="45084">
                <a:moveTo>
                  <a:pt x="0" y="22440"/>
                </a:moveTo>
                <a:lnTo>
                  <a:pt x="1822" y="13892"/>
                </a:lnTo>
                <a:lnTo>
                  <a:pt x="6727" y="6738"/>
                </a:lnTo>
                <a:lnTo>
                  <a:pt x="13876" y="1825"/>
                </a:lnTo>
                <a:lnTo>
                  <a:pt x="22428" y="0"/>
                </a:lnTo>
                <a:lnTo>
                  <a:pt x="30972" y="1825"/>
                </a:lnTo>
                <a:lnTo>
                  <a:pt x="38117" y="6738"/>
                </a:lnTo>
                <a:lnTo>
                  <a:pt x="43021" y="13892"/>
                </a:lnTo>
                <a:lnTo>
                  <a:pt x="44843" y="22440"/>
                </a:lnTo>
                <a:lnTo>
                  <a:pt x="43021" y="30981"/>
                </a:lnTo>
                <a:lnTo>
                  <a:pt x="38117" y="38131"/>
                </a:lnTo>
                <a:lnTo>
                  <a:pt x="30972" y="43043"/>
                </a:lnTo>
                <a:lnTo>
                  <a:pt x="22428" y="44869"/>
                </a:lnTo>
                <a:lnTo>
                  <a:pt x="13876" y="43043"/>
                </a:lnTo>
                <a:lnTo>
                  <a:pt x="6727" y="38131"/>
                </a:lnTo>
                <a:lnTo>
                  <a:pt x="1822" y="30981"/>
                </a:lnTo>
                <a:lnTo>
                  <a:pt x="0" y="22440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2" name="object 142"/>
          <p:cNvSpPr/>
          <p:nvPr/>
        </p:nvSpPr>
        <p:spPr>
          <a:xfrm>
            <a:off x="3376578" y="2460078"/>
            <a:ext cx="564146" cy="536460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43" name="object 143"/>
          <p:cNvSpPr/>
          <p:nvPr/>
        </p:nvSpPr>
        <p:spPr>
          <a:xfrm>
            <a:off x="2593369" y="7573759"/>
            <a:ext cx="1528000" cy="1596263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44" name="object 144"/>
          <p:cNvSpPr/>
          <p:nvPr/>
        </p:nvSpPr>
        <p:spPr>
          <a:xfrm>
            <a:off x="4898546" y="3553637"/>
            <a:ext cx="1814004" cy="1964943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45" name="object 145"/>
          <p:cNvSpPr/>
          <p:nvPr/>
        </p:nvSpPr>
        <p:spPr>
          <a:xfrm>
            <a:off x="2346493" y="5255653"/>
            <a:ext cx="901776" cy="2109965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46" name="object 146"/>
          <p:cNvSpPr/>
          <p:nvPr/>
        </p:nvSpPr>
        <p:spPr>
          <a:xfrm>
            <a:off x="4319096" y="4138879"/>
            <a:ext cx="60960" cy="1905"/>
          </a:xfrm>
          <a:custGeom>
            <a:avLst/>
            <a:gdLst/>
            <a:ahLst/>
            <a:cxnLst/>
            <a:rect l="l" t="t" r="r" b="b"/>
            <a:pathLst>
              <a:path w="60960" h="1904">
                <a:moveTo>
                  <a:pt x="-4190" y="819"/>
                </a:moveTo>
                <a:lnTo>
                  <a:pt x="65036" y="819"/>
                </a:lnTo>
              </a:path>
            </a:pathLst>
          </a:custGeom>
          <a:ln w="100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7" name="object 147"/>
          <p:cNvSpPr/>
          <p:nvPr/>
        </p:nvSpPr>
        <p:spPr>
          <a:xfrm>
            <a:off x="4318283" y="4111738"/>
            <a:ext cx="62230" cy="18415"/>
          </a:xfrm>
          <a:custGeom>
            <a:avLst/>
            <a:gdLst/>
            <a:ahLst/>
            <a:cxnLst/>
            <a:rect l="l" t="t" r="r" b="b"/>
            <a:pathLst>
              <a:path w="62229" h="18414">
                <a:moveTo>
                  <a:pt x="61658" y="14795"/>
                </a:moveTo>
                <a:lnTo>
                  <a:pt x="0" y="18084"/>
                </a:lnTo>
                <a:lnTo>
                  <a:pt x="0" y="3289"/>
                </a:lnTo>
                <a:lnTo>
                  <a:pt x="61658" y="0"/>
                </a:lnTo>
              </a:path>
            </a:pathLst>
          </a:custGeom>
          <a:ln w="8382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8" name="object 148"/>
          <p:cNvSpPr/>
          <p:nvPr/>
        </p:nvSpPr>
        <p:spPr>
          <a:xfrm>
            <a:off x="4587154" y="4131474"/>
            <a:ext cx="27305" cy="225425"/>
          </a:xfrm>
          <a:custGeom>
            <a:avLst/>
            <a:gdLst/>
            <a:ahLst/>
            <a:cxnLst/>
            <a:rect l="l" t="t" r="r" b="b"/>
            <a:pathLst>
              <a:path w="27304" h="225425">
                <a:moveTo>
                  <a:pt x="0" y="225285"/>
                </a:moveTo>
                <a:lnTo>
                  <a:pt x="0" y="2463"/>
                </a:lnTo>
                <a:lnTo>
                  <a:pt x="27139" y="0"/>
                </a:lnTo>
                <a:lnTo>
                  <a:pt x="27139" y="224459"/>
                </a:lnTo>
                <a:lnTo>
                  <a:pt x="0" y="225285"/>
                </a:lnTo>
                <a:close/>
              </a:path>
            </a:pathLst>
          </a:custGeom>
          <a:ln w="8381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9" name="object 149"/>
          <p:cNvSpPr/>
          <p:nvPr/>
        </p:nvSpPr>
        <p:spPr>
          <a:xfrm>
            <a:off x="4251659" y="4002379"/>
            <a:ext cx="487045" cy="386715"/>
          </a:xfrm>
          <a:custGeom>
            <a:avLst/>
            <a:gdLst/>
            <a:ahLst/>
            <a:cxnLst/>
            <a:rect l="l" t="t" r="r" b="b"/>
            <a:pathLst>
              <a:path w="487045" h="386714">
                <a:moveTo>
                  <a:pt x="486791" y="0"/>
                </a:moveTo>
                <a:lnTo>
                  <a:pt x="345376" y="4940"/>
                </a:lnTo>
                <a:lnTo>
                  <a:pt x="375780" y="31254"/>
                </a:lnTo>
                <a:lnTo>
                  <a:pt x="165277" y="40284"/>
                </a:lnTo>
                <a:lnTo>
                  <a:pt x="142252" y="15633"/>
                </a:lnTo>
                <a:lnTo>
                  <a:pt x="0" y="21386"/>
                </a:lnTo>
                <a:lnTo>
                  <a:pt x="0" y="386448"/>
                </a:lnTo>
              </a:path>
            </a:pathLst>
          </a:custGeom>
          <a:ln w="8382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0" name="object 150"/>
          <p:cNvSpPr/>
          <p:nvPr/>
        </p:nvSpPr>
        <p:spPr>
          <a:xfrm>
            <a:off x="4416936" y="4041850"/>
            <a:ext cx="0" cy="365125"/>
          </a:xfrm>
          <a:custGeom>
            <a:avLst/>
            <a:gdLst/>
            <a:ahLst/>
            <a:cxnLst/>
            <a:rect l="l" t="t" r="r" b="b"/>
            <a:pathLst>
              <a:path w="0" h="365125">
                <a:moveTo>
                  <a:pt x="0" y="0"/>
                </a:moveTo>
                <a:lnTo>
                  <a:pt x="0" y="365074"/>
                </a:lnTo>
              </a:path>
            </a:pathLst>
          </a:custGeom>
          <a:ln w="8382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1" name="object 151"/>
          <p:cNvSpPr/>
          <p:nvPr/>
        </p:nvSpPr>
        <p:spPr>
          <a:xfrm>
            <a:off x="4393911" y="4020476"/>
            <a:ext cx="0" cy="364490"/>
          </a:xfrm>
          <a:custGeom>
            <a:avLst/>
            <a:gdLst/>
            <a:ahLst/>
            <a:cxnLst/>
            <a:rect l="l" t="t" r="r" b="b"/>
            <a:pathLst>
              <a:path w="0" h="364489">
                <a:moveTo>
                  <a:pt x="0" y="0"/>
                </a:moveTo>
                <a:lnTo>
                  <a:pt x="0" y="364248"/>
                </a:lnTo>
              </a:path>
            </a:pathLst>
          </a:custGeom>
          <a:ln w="8382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2" name="object 152"/>
          <p:cNvSpPr/>
          <p:nvPr/>
        </p:nvSpPr>
        <p:spPr>
          <a:xfrm>
            <a:off x="4465171" y="4128718"/>
            <a:ext cx="153314" cy="247853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53" name="object 153"/>
          <p:cNvSpPr/>
          <p:nvPr/>
        </p:nvSpPr>
        <p:spPr>
          <a:xfrm>
            <a:off x="4241803" y="3984294"/>
            <a:ext cx="471170" cy="20955"/>
          </a:xfrm>
          <a:custGeom>
            <a:avLst/>
            <a:gdLst/>
            <a:ahLst/>
            <a:cxnLst/>
            <a:rect l="l" t="t" r="r" b="b"/>
            <a:pathLst>
              <a:path w="471170" h="20954">
                <a:moveTo>
                  <a:pt x="471144" y="0"/>
                </a:moveTo>
                <a:lnTo>
                  <a:pt x="0" y="20561"/>
                </a:lnTo>
              </a:path>
            </a:pathLst>
          </a:custGeom>
          <a:ln w="8382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4" name="object 154"/>
          <p:cNvSpPr/>
          <p:nvPr/>
        </p:nvSpPr>
        <p:spPr>
          <a:xfrm>
            <a:off x="4240165" y="3949763"/>
            <a:ext cx="12065" cy="73660"/>
          </a:xfrm>
          <a:custGeom>
            <a:avLst/>
            <a:gdLst/>
            <a:ahLst/>
            <a:cxnLst/>
            <a:rect l="l" t="t" r="r" b="b"/>
            <a:pathLst>
              <a:path w="12064" h="73660">
                <a:moveTo>
                  <a:pt x="11493" y="73177"/>
                </a:moveTo>
                <a:lnTo>
                  <a:pt x="0" y="55092"/>
                </a:lnTo>
                <a:lnTo>
                  <a:pt x="0" y="0"/>
                </a:lnTo>
              </a:path>
            </a:pathLst>
          </a:custGeom>
          <a:ln w="8382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5" name="object 155"/>
          <p:cNvSpPr/>
          <p:nvPr/>
        </p:nvSpPr>
        <p:spPr>
          <a:xfrm>
            <a:off x="4587154" y="4283582"/>
            <a:ext cx="27305" cy="1905"/>
          </a:xfrm>
          <a:custGeom>
            <a:avLst/>
            <a:gdLst/>
            <a:ahLst/>
            <a:cxnLst/>
            <a:rect l="l" t="t" r="r" b="b"/>
            <a:pathLst>
              <a:path w="27304" h="1904">
                <a:moveTo>
                  <a:pt x="-4190" y="825"/>
                </a:moveTo>
                <a:lnTo>
                  <a:pt x="31330" y="825"/>
                </a:lnTo>
              </a:path>
            </a:pathLst>
          </a:custGeom>
          <a:ln w="10033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6" name="object 156"/>
          <p:cNvSpPr/>
          <p:nvPr/>
        </p:nvSpPr>
        <p:spPr>
          <a:xfrm>
            <a:off x="4319921" y="4153674"/>
            <a:ext cx="60325" cy="160655"/>
          </a:xfrm>
          <a:custGeom>
            <a:avLst/>
            <a:gdLst/>
            <a:ahLst/>
            <a:cxnLst/>
            <a:rect l="l" t="t" r="r" b="b"/>
            <a:pathLst>
              <a:path w="60325" h="160654">
                <a:moveTo>
                  <a:pt x="0" y="160337"/>
                </a:moveTo>
                <a:lnTo>
                  <a:pt x="0" y="2476"/>
                </a:lnTo>
                <a:lnTo>
                  <a:pt x="60020" y="0"/>
                </a:lnTo>
                <a:lnTo>
                  <a:pt x="60020" y="157048"/>
                </a:lnTo>
                <a:lnTo>
                  <a:pt x="0" y="160337"/>
                </a:lnTo>
                <a:close/>
              </a:path>
            </a:pathLst>
          </a:custGeom>
          <a:ln w="8382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7" name="object 157"/>
          <p:cNvSpPr/>
          <p:nvPr/>
        </p:nvSpPr>
        <p:spPr>
          <a:xfrm>
            <a:off x="4475318" y="4285233"/>
            <a:ext cx="119380" cy="87630"/>
          </a:xfrm>
          <a:custGeom>
            <a:avLst/>
            <a:gdLst/>
            <a:ahLst/>
            <a:cxnLst/>
            <a:rect l="l" t="t" r="r" b="b"/>
            <a:pathLst>
              <a:path w="119379" h="87629">
                <a:moveTo>
                  <a:pt x="68249" y="0"/>
                </a:moveTo>
                <a:lnTo>
                  <a:pt x="119240" y="55905"/>
                </a:lnTo>
                <a:lnTo>
                  <a:pt x="119240" y="83870"/>
                </a:lnTo>
                <a:lnTo>
                  <a:pt x="52616" y="87147"/>
                </a:lnTo>
                <a:lnTo>
                  <a:pt x="0" y="48501"/>
                </a:lnTo>
              </a:path>
            </a:pathLst>
          </a:custGeom>
          <a:ln w="15367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8" name="object 158"/>
          <p:cNvSpPr/>
          <p:nvPr/>
        </p:nvSpPr>
        <p:spPr>
          <a:xfrm>
            <a:off x="4240165" y="3930853"/>
            <a:ext cx="473075" cy="19050"/>
          </a:xfrm>
          <a:custGeom>
            <a:avLst/>
            <a:gdLst/>
            <a:ahLst/>
            <a:cxnLst/>
            <a:rect l="l" t="t" r="r" b="b"/>
            <a:pathLst>
              <a:path w="473075" h="19050">
                <a:moveTo>
                  <a:pt x="472782" y="0"/>
                </a:moveTo>
                <a:lnTo>
                  <a:pt x="0" y="18910"/>
                </a:lnTo>
              </a:path>
            </a:pathLst>
          </a:custGeom>
          <a:ln w="8382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9" name="object 159"/>
          <p:cNvSpPr/>
          <p:nvPr/>
        </p:nvSpPr>
        <p:spPr>
          <a:xfrm>
            <a:off x="4259977" y="4200105"/>
            <a:ext cx="32384" cy="32384"/>
          </a:xfrm>
          <a:custGeom>
            <a:avLst/>
            <a:gdLst/>
            <a:ahLst/>
            <a:cxnLst/>
            <a:rect l="l" t="t" r="r" b="b"/>
            <a:pathLst>
              <a:path w="32385" h="32385">
                <a:moveTo>
                  <a:pt x="0" y="15989"/>
                </a:moveTo>
                <a:lnTo>
                  <a:pt x="0" y="7404"/>
                </a:lnTo>
                <a:lnTo>
                  <a:pt x="7416" y="0"/>
                </a:lnTo>
                <a:lnTo>
                  <a:pt x="16014" y="0"/>
                </a:lnTo>
                <a:lnTo>
                  <a:pt x="24587" y="0"/>
                </a:lnTo>
                <a:lnTo>
                  <a:pt x="31991" y="7404"/>
                </a:lnTo>
                <a:lnTo>
                  <a:pt x="31991" y="15989"/>
                </a:lnTo>
                <a:lnTo>
                  <a:pt x="31991" y="24574"/>
                </a:lnTo>
                <a:lnTo>
                  <a:pt x="24587" y="31978"/>
                </a:lnTo>
                <a:lnTo>
                  <a:pt x="16014" y="31978"/>
                </a:lnTo>
                <a:lnTo>
                  <a:pt x="7416" y="31978"/>
                </a:lnTo>
                <a:lnTo>
                  <a:pt x="0" y="24574"/>
                </a:lnTo>
                <a:lnTo>
                  <a:pt x="0" y="15989"/>
                </a:lnTo>
                <a:close/>
              </a:path>
            </a:pathLst>
          </a:custGeom>
          <a:ln w="5537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0" name="object 160"/>
          <p:cNvSpPr/>
          <p:nvPr/>
        </p:nvSpPr>
        <p:spPr>
          <a:xfrm>
            <a:off x="4259977" y="4200105"/>
            <a:ext cx="26034" cy="26034"/>
          </a:xfrm>
          <a:custGeom>
            <a:avLst/>
            <a:gdLst/>
            <a:ahLst/>
            <a:cxnLst/>
            <a:rect l="l" t="t" r="r" b="b"/>
            <a:pathLst>
              <a:path w="26035" h="26035">
                <a:moveTo>
                  <a:pt x="0" y="12725"/>
                </a:moveTo>
                <a:lnTo>
                  <a:pt x="0" y="5930"/>
                </a:lnTo>
                <a:lnTo>
                  <a:pt x="5943" y="0"/>
                </a:lnTo>
                <a:lnTo>
                  <a:pt x="12750" y="0"/>
                </a:lnTo>
                <a:lnTo>
                  <a:pt x="19545" y="0"/>
                </a:lnTo>
                <a:lnTo>
                  <a:pt x="25768" y="5930"/>
                </a:lnTo>
                <a:lnTo>
                  <a:pt x="25768" y="12725"/>
                </a:lnTo>
                <a:lnTo>
                  <a:pt x="25768" y="19837"/>
                </a:lnTo>
                <a:lnTo>
                  <a:pt x="19545" y="25463"/>
                </a:lnTo>
                <a:lnTo>
                  <a:pt x="12750" y="25463"/>
                </a:lnTo>
                <a:lnTo>
                  <a:pt x="5943" y="25463"/>
                </a:lnTo>
                <a:lnTo>
                  <a:pt x="0" y="19837"/>
                </a:lnTo>
                <a:lnTo>
                  <a:pt x="0" y="12725"/>
                </a:lnTo>
                <a:close/>
              </a:path>
            </a:pathLst>
          </a:custGeom>
          <a:ln w="5537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1" name="object 161"/>
          <p:cNvSpPr/>
          <p:nvPr/>
        </p:nvSpPr>
        <p:spPr>
          <a:xfrm>
            <a:off x="4270366" y="4207801"/>
            <a:ext cx="6985" cy="13335"/>
          </a:xfrm>
          <a:custGeom>
            <a:avLst/>
            <a:gdLst/>
            <a:ahLst/>
            <a:cxnLst/>
            <a:rect l="l" t="t" r="r" b="b"/>
            <a:pathLst>
              <a:path w="6985" h="13335">
                <a:moveTo>
                  <a:pt x="0" y="0"/>
                </a:moveTo>
                <a:lnTo>
                  <a:pt x="4432" y="5918"/>
                </a:lnTo>
                <a:lnTo>
                  <a:pt x="6794" y="13030"/>
                </a:lnTo>
              </a:path>
            </a:pathLst>
          </a:custGeom>
          <a:ln w="3175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2" name="object 162"/>
          <p:cNvSpPr/>
          <p:nvPr/>
        </p:nvSpPr>
        <p:spPr>
          <a:xfrm>
            <a:off x="4265031" y="4206633"/>
            <a:ext cx="17145" cy="11430"/>
          </a:xfrm>
          <a:custGeom>
            <a:avLst/>
            <a:gdLst/>
            <a:ahLst/>
            <a:cxnLst/>
            <a:rect l="l" t="t" r="r" b="b"/>
            <a:pathLst>
              <a:path w="17145" h="11429">
                <a:moveTo>
                  <a:pt x="16573" y="0"/>
                </a:moveTo>
                <a:lnTo>
                  <a:pt x="9766" y="7086"/>
                </a:lnTo>
                <a:lnTo>
                  <a:pt x="0" y="11239"/>
                </a:lnTo>
              </a:path>
            </a:pathLst>
          </a:custGeom>
          <a:ln w="3175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3" name="object 163"/>
          <p:cNvSpPr/>
          <p:nvPr/>
        </p:nvSpPr>
        <p:spPr>
          <a:xfrm>
            <a:off x="4625800" y="4373206"/>
            <a:ext cx="86360" cy="1905"/>
          </a:xfrm>
          <a:custGeom>
            <a:avLst/>
            <a:gdLst/>
            <a:ahLst/>
            <a:cxnLst/>
            <a:rect l="l" t="t" r="r" b="b"/>
            <a:pathLst>
              <a:path w="86360" h="1904">
                <a:moveTo>
                  <a:pt x="-7683" y="825"/>
                </a:moveTo>
                <a:lnTo>
                  <a:pt x="94030" y="825"/>
                </a:lnTo>
              </a:path>
            </a:pathLst>
          </a:custGeom>
          <a:ln w="17018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4" name="object 164"/>
          <p:cNvSpPr/>
          <p:nvPr/>
        </p:nvSpPr>
        <p:spPr>
          <a:xfrm>
            <a:off x="4305113" y="4094479"/>
            <a:ext cx="74930" cy="236854"/>
          </a:xfrm>
          <a:custGeom>
            <a:avLst/>
            <a:gdLst/>
            <a:ahLst/>
            <a:cxnLst/>
            <a:rect l="l" t="t" r="r" b="b"/>
            <a:pathLst>
              <a:path w="74929" h="236854">
                <a:moveTo>
                  <a:pt x="0" y="236804"/>
                </a:moveTo>
                <a:lnTo>
                  <a:pt x="0" y="2463"/>
                </a:lnTo>
                <a:lnTo>
                  <a:pt x="74828" y="0"/>
                </a:lnTo>
                <a:lnTo>
                  <a:pt x="74828" y="234327"/>
                </a:lnTo>
                <a:lnTo>
                  <a:pt x="0" y="236804"/>
                </a:lnTo>
                <a:close/>
              </a:path>
            </a:pathLst>
          </a:custGeom>
          <a:ln w="8382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5" name="object 165"/>
          <p:cNvSpPr/>
          <p:nvPr/>
        </p:nvSpPr>
        <p:spPr>
          <a:xfrm>
            <a:off x="4299385" y="4625619"/>
            <a:ext cx="97155" cy="255270"/>
          </a:xfrm>
          <a:custGeom>
            <a:avLst/>
            <a:gdLst/>
            <a:ahLst/>
            <a:cxnLst/>
            <a:rect l="l" t="t" r="r" b="b"/>
            <a:pathLst>
              <a:path w="97154" h="255270">
                <a:moveTo>
                  <a:pt x="0" y="4940"/>
                </a:moveTo>
                <a:lnTo>
                  <a:pt x="0" y="254901"/>
                </a:lnTo>
                <a:lnTo>
                  <a:pt x="96989" y="250786"/>
                </a:lnTo>
                <a:lnTo>
                  <a:pt x="96989" y="0"/>
                </a:lnTo>
                <a:lnTo>
                  <a:pt x="0" y="4940"/>
                </a:lnTo>
                <a:close/>
              </a:path>
            </a:pathLst>
          </a:custGeom>
          <a:ln w="8382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6" name="object 166"/>
          <p:cNvSpPr/>
          <p:nvPr/>
        </p:nvSpPr>
        <p:spPr>
          <a:xfrm>
            <a:off x="4568257" y="4614112"/>
            <a:ext cx="126364" cy="254635"/>
          </a:xfrm>
          <a:custGeom>
            <a:avLst/>
            <a:gdLst/>
            <a:ahLst/>
            <a:cxnLst/>
            <a:rect l="l" t="t" r="r" b="b"/>
            <a:pathLst>
              <a:path w="126364" h="254635">
                <a:moveTo>
                  <a:pt x="0" y="5753"/>
                </a:moveTo>
                <a:lnTo>
                  <a:pt x="0" y="254063"/>
                </a:lnTo>
                <a:lnTo>
                  <a:pt x="125780" y="248310"/>
                </a:lnTo>
                <a:lnTo>
                  <a:pt x="125780" y="0"/>
                </a:lnTo>
                <a:lnTo>
                  <a:pt x="0" y="5753"/>
                </a:lnTo>
                <a:close/>
              </a:path>
            </a:pathLst>
          </a:custGeom>
          <a:ln w="8382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7" name="object 167"/>
          <p:cNvSpPr/>
          <p:nvPr/>
        </p:nvSpPr>
        <p:spPr>
          <a:xfrm>
            <a:off x="4240165" y="4033634"/>
            <a:ext cx="386715" cy="375285"/>
          </a:xfrm>
          <a:custGeom>
            <a:avLst/>
            <a:gdLst/>
            <a:ahLst/>
            <a:cxnLst/>
            <a:rect l="l" t="t" r="r" b="b"/>
            <a:pathLst>
              <a:path w="386714" h="375285">
                <a:moveTo>
                  <a:pt x="385635" y="0"/>
                </a:moveTo>
                <a:lnTo>
                  <a:pt x="386461" y="365061"/>
                </a:lnTo>
                <a:lnTo>
                  <a:pt x="178435" y="374942"/>
                </a:lnTo>
                <a:lnTo>
                  <a:pt x="153746" y="350266"/>
                </a:lnTo>
                <a:lnTo>
                  <a:pt x="11493" y="356019"/>
                </a:lnTo>
                <a:lnTo>
                  <a:pt x="0" y="347802"/>
                </a:lnTo>
              </a:path>
            </a:pathLst>
          </a:custGeom>
          <a:ln w="15367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8" name="object 168"/>
          <p:cNvSpPr/>
          <p:nvPr/>
        </p:nvSpPr>
        <p:spPr>
          <a:xfrm>
            <a:off x="4299385" y="4670843"/>
            <a:ext cx="96520" cy="4445"/>
          </a:xfrm>
          <a:custGeom>
            <a:avLst/>
            <a:gdLst/>
            <a:ahLst/>
            <a:cxnLst/>
            <a:rect l="l" t="t" r="r" b="b"/>
            <a:pathLst>
              <a:path w="96520" h="4445">
                <a:moveTo>
                  <a:pt x="-4190" y="2057"/>
                </a:moveTo>
                <a:lnTo>
                  <a:pt x="100380" y="2057"/>
                </a:lnTo>
              </a:path>
            </a:pathLst>
          </a:custGeom>
          <a:ln w="12496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9" name="object 169"/>
          <p:cNvSpPr/>
          <p:nvPr/>
        </p:nvSpPr>
        <p:spPr>
          <a:xfrm>
            <a:off x="4366809" y="4628095"/>
            <a:ext cx="0" cy="43815"/>
          </a:xfrm>
          <a:custGeom>
            <a:avLst/>
            <a:gdLst/>
            <a:ahLst/>
            <a:cxnLst/>
            <a:rect l="l" t="t" r="r" b="b"/>
            <a:pathLst>
              <a:path w="0" h="43814">
                <a:moveTo>
                  <a:pt x="0" y="0"/>
                </a:moveTo>
                <a:lnTo>
                  <a:pt x="0" y="43573"/>
                </a:lnTo>
              </a:path>
            </a:pathLst>
          </a:custGeom>
          <a:ln w="8382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0" name="object 170"/>
          <p:cNvSpPr/>
          <p:nvPr/>
        </p:nvSpPr>
        <p:spPr>
          <a:xfrm>
            <a:off x="4299385" y="4711953"/>
            <a:ext cx="96520" cy="4445"/>
          </a:xfrm>
          <a:custGeom>
            <a:avLst/>
            <a:gdLst/>
            <a:ahLst/>
            <a:cxnLst/>
            <a:rect l="l" t="t" r="r" b="b"/>
            <a:pathLst>
              <a:path w="96520" h="4445">
                <a:moveTo>
                  <a:pt x="-4190" y="2057"/>
                </a:moveTo>
                <a:lnTo>
                  <a:pt x="100380" y="2057"/>
                </a:lnTo>
              </a:path>
            </a:pathLst>
          </a:custGeom>
          <a:ln w="12496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1" name="object 171"/>
          <p:cNvSpPr/>
          <p:nvPr/>
        </p:nvSpPr>
        <p:spPr>
          <a:xfrm>
            <a:off x="4295194" y="4766144"/>
            <a:ext cx="104775" cy="12700"/>
          </a:xfrm>
          <a:custGeom>
            <a:avLst/>
            <a:gdLst/>
            <a:ahLst/>
            <a:cxnLst/>
            <a:rect l="l" t="t" r="r" b="b"/>
            <a:pathLst>
              <a:path w="104775" h="12700">
                <a:moveTo>
                  <a:pt x="0" y="12496"/>
                </a:moveTo>
                <a:lnTo>
                  <a:pt x="104571" y="12496"/>
                </a:lnTo>
                <a:lnTo>
                  <a:pt x="104571" y="0"/>
                </a:lnTo>
                <a:lnTo>
                  <a:pt x="0" y="0"/>
                </a:lnTo>
                <a:lnTo>
                  <a:pt x="0" y="12496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2" name="object 172"/>
          <p:cNvSpPr/>
          <p:nvPr/>
        </p:nvSpPr>
        <p:spPr>
          <a:xfrm>
            <a:off x="4295194" y="4782591"/>
            <a:ext cx="104775" cy="12700"/>
          </a:xfrm>
          <a:custGeom>
            <a:avLst/>
            <a:gdLst/>
            <a:ahLst/>
            <a:cxnLst/>
            <a:rect l="l" t="t" r="r" b="b"/>
            <a:pathLst>
              <a:path w="104775" h="12700">
                <a:moveTo>
                  <a:pt x="0" y="12484"/>
                </a:moveTo>
                <a:lnTo>
                  <a:pt x="104571" y="12484"/>
                </a:lnTo>
                <a:lnTo>
                  <a:pt x="104571" y="0"/>
                </a:lnTo>
                <a:lnTo>
                  <a:pt x="0" y="0"/>
                </a:lnTo>
                <a:lnTo>
                  <a:pt x="0" y="12484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3" name="object 173"/>
          <p:cNvSpPr/>
          <p:nvPr/>
        </p:nvSpPr>
        <p:spPr>
          <a:xfrm>
            <a:off x="4078989" y="3786974"/>
            <a:ext cx="471170" cy="20955"/>
          </a:xfrm>
          <a:custGeom>
            <a:avLst/>
            <a:gdLst/>
            <a:ahLst/>
            <a:cxnLst/>
            <a:rect l="l" t="t" r="r" b="b"/>
            <a:pathLst>
              <a:path w="471170" h="20954">
                <a:moveTo>
                  <a:pt x="0" y="20548"/>
                </a:moveTo>
                <a:lnTo>
                  <a:pt x="471144" y="0"/>
                </a:lnTo>
              </a:path>
            </a:pathLst>
          </a:custGeom>
          <a:ln w="8381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4" name="object 174"/>
          <p:cNvSpPr/>
          <p:nvPr/>
        </p:nvSpPr>
        <p:spPr>
          <a:xfrm>
            <a:off x="4033765" y="3649662"/>
            <a:ext cx="467359" cy="754380"/>
          </a:xfrm>
          <a:custGeom>
            <a:avLst/>
            <a:gdLst/>
            <a:ahLst/>
            <a:cxnLst/>
            <a:rect l="l" t="t" r="r" b="b"/>
            <a:pathLst>
              <a:path w="467360" h="754379">
                <a:moveTo>
                  <a:pt x="0" y="753973"/>
                </a:moveTo>
                <a:lnTo>
                  <a:pt x="0" y="20548"/>
                </a:lnTo>
                <a:lnTo>
                  <a:pt x="467042" y="0"/>
                </a:lnTo>
              </a:path>
            </a:pathLst>
          </a:custGeom>
          <a:ln w="8382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5" name="object 175"/>
          <p:cNvSpPr/>
          <p:nvPr/>
        </p:nvSpPr>
        <p:spPr>
          <a:xfrm>
            <a:off x="4078989" y="3690772"/>
            <a:ext cx="469900" cy="1194435"/>
          </a:xfrm>
          <a:custGeom>
            <a:avLst/>
            <a:gdLst/>
            <a:ahLst/>
            <a:cxnLst/>
            <a:rect l="l" t="t" r="r" b="b"/>
            <a:pathLst>
              <a:path w="469900" h="1194435">
                <a:moveTo>
                  <a:pt x="0" y="1193850"/>
                </a:moveTo>
                <a:lnTo>
                  <a:pt x="0" y="20561"/>
                </a:lnTo>
                <a:lnTo>
                  <a:pt x="469506" y="0"/>
                </a:lnTo>
              </a:path>
            </a:pathLst>
          </a:custGeom>
          <a:ln w="8382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6" name="object 176"/>
          <p:cNvSpPr/>
          <p:nvPr/>
        </p:nvSpPr>
        <p:spPr>
          <a:xfrm>
            <a:off x="3989378" y="3629113"/>
            <a:ext cx="90805" cy="82550"/>
          </a:xfrm>
          <a:custGeom>
            <a:avLst/>
            <a:gdLst/>
            <a:ahLst/>
            <a:cxnLst/>
            <a:rect l="l" t="t" r="r" b="b"/>
            <a:pathLst>
              <a:path w="90804" h="82550">
                <a:moveTo>
                  <a:pt x="0" y="0"/>
                </a:moveTo>
                <a:lnTo>
                  <a:pt x="90436" y="82219"/>
                </a:lnTo>
              </a:path>
            </a:pathLst>
          </a:custGeom>
          <a:ln w="8382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7" name="object 177"/>
          <p:cNvSpPr/>
          <p:nvPr/>
        </p:nvSpPr>
        <p:spPr>
          <a:xfrm>
            <a:off x="4079815" y="3807523"/>
            <a:ext cx="162560" cy="144145"/>
          </a:xfrm>
          <a:custGeom>
            <a:avLst/>
            <a:gdLst/>
            <a:ahLst/>
            <a:cxnLst/>
            <a:rect l="l" t="t" r="r" b="b"/>
            <a:pathLst>
              <a:path w="162560" h="144145">
                <a:moveTo>
                  <a:pt x="0" y="0"/>
                </a:moveTo>
                <a:lnTo>
                  <a:pt x="161988" y="143878"/>
                </a:lnTo>
              </a:path>
            </a:pathLst>
          </a:custGeom>
          <a:ln w="8381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8" name="object 178"/>
          <p:cNvSpPr/>
          <p:nvPr/>
        </p:nvSpPr>
        <p:spPr>
          <a:xfrm>
            <a:off x="4691688" y="4175454"/>
            <a:ext cx="32384" cy="32384"/>
          </a:xfrm>
          <a:custGeom>
            <a:avLst/>
            <a:gdLst/>
            <a:ahLst/>
            <a:cxnLst/>
            <a:rect l="l" t="t" r="r" b="b"/>
            <a:pathLst>
              <a:path w="32385" h="32385">
                <a:moveTo>
                  <a:pt x="0" y="15976"/>
                </a:moveTo>
                <a:lnTo>
                  <a:pt x="0" y="7391"/>
                </a:lnTo>
                <a:lnTo>
                  <a:pt x="7416" y="0"/>
                </a:lnTo>
                <a:lnTo>
                  <a:pt x="15976" y="0"/>
                </a:lnTo>
                <a:lnTo>
                  <a:pt x="24549" y="0"/>
                </a:lnTo>
                <a:lnTo>
                  <a:pt x="31940" y="7391"/>
                </a:lnTo>
                <a:lnTo>
                  <a:pt x="31940" y="15976"/>
                </a:lnTo>
                <a:lnTo>
                  <a:pt x="31940" y="24561"/>
                </a:lnTo>
                <a:lnTo>
                  <a:pt x="24549" y="31953"/>
                </a:lnTo>
                <a:lnTo>
                  <a:pt x="15976" y="31953"/>
                </a:lnTo>
                <a:lnTo>
                  <a:pt x="7416" y="31953"/>
                </a:lnTo>
                <a:lnTo>
                  <a:pt x="0" y="24561"/>
                </a:lnTo>
                <a:lnTo>
                  <a:pt x="0" y="15976"/>
                </a:lnTo>
                <a:close/>
              </a:path>
            </a:pathLst>
          </a:custGeom>
          <a:ln w="5537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9" name="object 179"/>
          <p:cNvSpPr/>
          <p:nvPr/>
        </p:nvSpPr>
        <p:spPr>
          <a:xfrm>
            <a:off x="4691688" y="4175454"/>
            <a:ext cx="26034" cy="26034"/>
          </a:xfrm>
          <a:custGeom>
            <a:avLst/>
            <a:gdLst/>
            <a:ahLst/>
            <a:cxnLst/>
            <a:rect l="l" t="t" r="r" b="b"/>
            <a:pathLst>
              <a:path w="26035" h="26035">
                <a:moveTo>
                  <a:pt x="0" y="12725"/>
                </a:moveTo>
                <a:lnTo>
                  <a:pt x="0" y="5905"/>
                </a:lnTo>
                <a:lnTo>
                  <a:pt x="5892" y="0"/>
                </a:lnTo>
                <a:lnTo>
                  <a:pt x="12725" y="0"/>
                </a:lnTo>
                <a:lnTo>
                  <a:pt x="19545" y="0"/>
                </a:lnTo>
                <a:lnTo>
                  <a:pt x="25742" y="5905"/>
                </a:lnTo>
                <a:lnTo>
                  <a:pt x="25742" y="12725"/>
                </a:lnTo>
                <a:lnTo>
                  <a:pt x="25742" y="19824"/>
                </a:lnTo>
                <a:lnTo>
                  <a:pt x="19545" y="25438"/>
                </a:lnTo>
                <a:lnTo>
                  <a:pt x="12725" y="25438"/>
                </a:lnTo>
                <a:lnTo>
                  <a:pt x="5892" y="25438"/>
                </a:lnTo>
                <a:lnTo>
                  <a:pt x="0" y="19824"/>
                </a:lnTo>
                <a:lnTo>
                  <a:pt x="0" y="12725"/>
                </a:lnTo>
                <a:close/>
              </a:path>
            </a:pathLst>
          </a:custGeom>
          <a:ln w="5537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0" name="object 180"/>
          <p:cNvSpPr/>
          <p:nvPr/>
        </p:nvSpPr>
        <p:spPr>
          <a:xfrm>
            <a:off x="4702026" y="4183138"/>
            <a:ext cx="6985" cy="13335"/>
          </a:xfrm>
          <a:custGeom>
            <a:avLst/>
            <a:gdLst/>
            <a:ahLst/>
            <a:cxnLst/>
            <a:rect l="l" t="t" r="r" b="b"/>
            <a:pathLst>
              <a:path w="6985" h="13335">
                <a:moveTo>
                  <a:pt x="0" y="0"/>
                </a:moveTo>
                <a:lnTo>
                  <a:pt x="4445" y="5918"/>
                </a:lnTo>
                <a:lnTo>
                  <a:pt x="6819" y="13017"/>
                </a:lnTo>
              </a:path>
            </a:pathLst>
          </a:custGeom>
          <a:ln w="3175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1" name="object 181"/>
          <p:cNvSpPr/>
          <p:nvPr/>
        </p:nvSpPr>
        <p:spPr>
          <a:xfrm>
            <a:off x="4696705" y="4181957"/>
            <a:ext cx="17145" cy="11430"/>
          </a:xfrm>
          <a:custGeom>
            <a:avLst/>
            <a:gdLst/>
            <a:ahLst/>
            <a:cxnLst/>
            <a:rect l="l" t="t" r="r" b="b"/>
            <a:pathLst>
              <a:path w="17145" h="11429">
                <a:moveTo>
                  <a:pt x="16586" y="0"/>
                </a:moveTo>
                <a:lnTo>
                  <a:pt x="9766" y="7099"/>
                </a:lnTo>
                <a:lnTo>
                  <a:pt x="0" y="11252"/>
                </a:lnTo>
              </a:path>
            </a:pathLst>
          </a:custGeom>
          <a:ln w="3175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2" name="object 182"/>
          <p:cNvSpPr/>
          <p:nvPr/>
        </p:nvSpPr>
        <p:spPr>
          <a:xfrm>
            <a:off x="4079815" y="4313186"/>
            <a:ext cx="160655" cy="134620"/>
          </a:xfrm>
          <a:custGeom>
            <a:avLst/>
            <a:gdLst/>
            <a:ahLst/>
            <a:cxnLst/>
            <a:rect l="l" t="t" r="r" b="b"/>
            <a:pathLst>
              <a:path w="160654" h="134620">
                <a:moveTo>
                  <a:pt x="0" y="0"/>
                </a:moveTo>
                <a:lnTo>
                  <a:pt x="160350" y="134023"/>
                </a:lnTo>
                <a:lnTo>
                  <a:pt x="160350" y="68249"/>
                </a:lnTo>
              </a:path>
            </a:pathLst>
          </a:custGeom>
          <a:ln w="8381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3" name="object 183"/>
          <p:cNvSpPr/>
          <p:nvPr/>
        </p:nvSpPr>
        <p:spPr>
          <a:xfrm>
            <a:off x="4199055" y="3892206"/>
            <a:ext cx="470534" cy="522605"/>
          </a:xfrm>
          <a:custGeom>
            <a:avLst/>
            <a:gdLst/>
            <a:ahLst/>
            <a:cxnLst/>
            <a:rect l="l" t="t" r="r" b="b"/>
            <a:pathLst>
              <a:path w="470535" h="522604">
                <a:moveTo>
                  <a:pt x="470331" y="0"/>
                </a:moveTo>
                <a:lnTo>
                  <a:pt x="0" y="20548"/>
                </a:lnTo>
                <a:lnTo>
                  <a:pt x="0" y="223647"/>
                </a:lnTo>
                <a:lnTo>
                  <a:pt x="18072" y="241731"/>
                </a:lnTo>
                <a:lnTo>
                  <a:pt x="18072" y="304228"/>
                </a:lnTo>
                <a:lnTo>
                  <a:pt x="0" y="288594"/>
                </a:lnTo>
                <a:lnTo>
                  <a:pt x="0" y="522109"/>
                </a:lnTo>
              </a:path>
            </a:pathLst>
          </a:custGeom>
          <a:ln w="8381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4" name="object 184"/>
          <p:cNvSpPr/>
          <p:nvPr/>
        </p:nvSpPr>
        <p:spPr>
          <a:xfrm>
            <a:off x="4240165" y="4428299"/>
            <a:ext cx="472440" cy="19050"/>
          </a:xfrm>
          <a:custGeom>
            <a:avLst/>
            <a:gdLst/>
            <a:ahLst/>
            <a:cxnLst/>
            <a:rect l="l" t="t" r="r" b="b"/>
            <a:pathLst>
              <a:path w="472439" h="19050">
                <a:moveTo>
                  <a:pt x="0" y="18910"/>
                </a:moveTo>
                <a:lnTo>
                  <a:pt x="471982" y="0"/>
                </a:lnTo>
              </a:path>
            </a:pathLst>
          </a:custGeom>
          <a:ln w="8382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5" name="object 185"/>
          <p:cNvSpPr/>
          <p:nvPr/>
        </p:nvSpPr>
        <p:spPr>
          <a:xfrm>
            <a:off x="4239314" y="4443107"/>
            <a:ext cx="0" cy="478790"/>
          </a:xfrm>
          <a:custGeom>
            <a:avLst/>
            <a:gdLst/>
            <a:ahLst/>
            <a:cxnLst/>
            <a:rect l="l" t="t" r="r" b="b"/>
            <a:pathLst>
              <a:path w="0" h="478789">
                <a:moveTo>
                  <a:pt x="0" y="478523"/>
                </a:moveTo>
                <a:lnTo>
                  <a:pt x="0" y="0"/>
                </a:lnTo>
              </a:path>
            </a:pathLst>
          </a:custGeom>
          <a:ln w="8382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6" name="object 186"/>
          <p:cNvSpPr/>
          <p:nvPr/>
        </p:nvSpPr>
        <p:spPr>
          <a:xfrm>
            <a:off x="3989378" y="4362525"/>
            <a:ext cx="90805" cy="76835"/>
          </a:xfrm>
          <a:custGeom>
            <a:avLst/>
            <a:gdLst/>
            <a:ahLst/>
            <a:cxnLst/>
            <a:rect l="l" t="t" r="r" b="b"/>
            <a:pathLst>
              <a:path w="90804" h="76835">
                <a:moveTo>
                  <a:pt x="0" y="0"/>
                </a:moveTo>
                <a:lnTo>
                  <a:pt x="90436" y="76466"/>
                </a:lnTo>
              </a:path>
            </a:pathLst>
          </a:custGeom>
          <a:ln w="8382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7" name="object 187"/>
          <p:cNvSpPr/>
          <p:nvPr/>
        </p:nvSpPr>
        <p:spPr>
          <a:xfrm>
            <a:off x="4145614" y="4543399"/>
            <a:ext cx="567690" cy="300355"/>
          </a:xfrm>
          <a:custGeom>
            <a:avLst/>
            <a:gdLst/>
            <a:ahLst/>
            <a:cxnLst/>
            <a:rect l="l" t="t" r="r" b="b"/>
            <a:pathLst>
              <a:path w="567689" h="300354">
                <a:moveTo>
                  <a:pt x="0" y="300113"/>
                </a:moveTo>
                <a:lnTo>
                  <a:pt x="0" y="0"/>
                </a:lnTo>
                <a:lnTo>
                  <a:pt x="94551" y="76466"/>
                </a:lnTo>
                <a:lnTo>
                  <a:pt x="567334" y="57556"/>
                </a:lnTo>
              </a:path>
            </a:pathLst>
          </a:custGeom>
          <a:ln w="8381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8" name="object 188"/>
          <p:cNvSpPr/>
          <p:nvPr/>
        </p:nvSpPr>
        <p:spPr>
          <a:xfrm>
            <a:off x="4269476" y="4454334"/>
            <a:ext cx="214350" cy="152666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89" name="object 189"/>
          <p:cNvSpPr/>
          <p:nvPr/>
        </p:nvSpPr>
        <p:spPr>
          <a:xfrm>
            <a:off x="4558389" y="4482566"/>
            <a:ext cx="43815" cy="83185"/>
          </a:xfrm>
          <a:custGeom>
            <a:avLst/>
            <a:gdLst/>
            <a:ahLst/>
            <a:cxnLst/>
            <a:rect l="l" t="t" r="r" b="b"/>
            <a:pathLst>
              <a:path w="43814" h="83185">
                <a:moveTo>
                  <a:pt x="21374" y="0"/>
                </a:moveTo>
                <a:lnTo>
                  <a:pt x="22199" y="0"/>
                </a:lnTo>
                <a:lnTo>
                  <a:pt x="30393" y="794"/>
                </a:lnTo>
                <a:lnTo>
                  <a:pt x="37201" y="5138"/>
                </a:lnTo>
                <a:lnTo>
                  <a:pt x="41852" y="12256"/>
                </a:lnTo>
                <a:lnTo>
                  <a:pt x="43573" y="21374"/>
                </a:lnTo>
                <a:lnTo>
                  <a:pt x="43573" y="56730"/>
                </a:lnTo>
                <a:lnTo>
                  <a:pt x="41852" y="66155"/>
                </a:lnTo>
                <a:lnTo>
                  <a:pt x="37201" y="74196"/>
                </a:lnTo>
                <a:lnTo>
                  <a:pt x="30393" y="80080"/>
                </a:lnTo>
                <a:lnTo>
                  <a:pt x="22199" y="83032"/>
                </a:lnTo>
                <a:lnTo>
                  <a:pt x="21374" y="83032"/>
                </a:lnTo>
                <a:lnTo>
                  <a:pt x="13180" y="81764"/>
                </a:lnTo>
                <a:lnTo>
                  <a:pt x="6372" y="77181"/>
                </a:lnTo>
                <a:lnTo>
                  <a:pt x="1721" y="69973"/>
                </a:lnTo>
                <a:lnTo>
                  <a:pt x="0" y="60833"/>
                </a:lnTo>
                <a:lnTo>
                  <a:pt x="0" y="25476"/>
                </a:lnTo>
                <a:lnTo>
                  <a:pt x="1721" y="16066"/>
                </a:lnTo>
                <a:lnTo>
                  <a:pt x="6372" y="8118"/>
                </a:lnTo>
                <a:lnTo>
                  <a:pt x="13180" y="2480"/>
                </a:lnTo>
                <a:lnTo>
                  <a:pt x="21374" y="0"/>
                </a:lnTo>
                <a:close/>
              </a:path>
            </a:pathLst>
          </a:custGeom>
          <a:ln w="8382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0" name="object 190"/>
          <p:cNvSpPr/>
          <p:nvPr/>
        </p:nvSpPr>
        <p:spPr>
          <a:xfrm>
            <a:off x="4406789" y="4635207"/>
            <a:ext cx="149390" cy="184746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91" name="object 191"/>
          <p:cNvSpPr/>
          <p:nvPr/>
        </p:nvSpPr>
        <p:spPr>
          <a:xfrm>
            <a:off x="4078177" y="4879695"/>
            <a:ext cx="109855" cy="5080"/>
          </a:xfrm>
          <a:custGeom>
            <a:avLst/>
            <a:gdLst/>
            <a:ahLst/>
            <a:cxnLst/>
            <a:rect l="l" t="t" r="r" b="b"/>
            <a:pathLst>
              <a:path w="109854" h="5079">
                <a:moveTo>
                  <a:pt x="-4190" y="2463"/>
                </a:moveTo>
                <a:lnTo>
                  <a:pt x="113537" y="2463"/>
                </a:lnTo>
              </a:path>
            </a:pathLst>
          </a:custGeom>
          <a:ln w="13309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2" name="object 192"/>
          <p:cNvSpPr/>
          <p:nvPr/>
        </p:nvSpPr>
        <p:spPr>
          <a:xfrm>
            <a:off x="4084666" y="3647109"/>
            <a:ext cx="418737" cy="174421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93" name="object 193"/>
          <p:cNvSpPr/>
          <p:nvPr/>
        </p:nvSpPr>
        <p:spPr>
          <a:xfrm>
            <a:off x="4129142" y="4827892"/>
            <a:ext cx="76200" cy="68580"/>
          </a:xfrm>
          <a:custGeom>
            <a:avLst/>
            <a:gdLst/>
            <a:ahLst/>
            <a:cxnLst/>
            <a:rect l="l" t="t" r="r" b="b"/>
            <a:pathLst>
              <a:path w="76200" h="68579">
                <a:moveTo>
                  <a:pt x="0" y="0"/>
                </a:moveTo>
                <a:lnTo>
                  <a:pt x="0" y="55079"/>
                </a:lnTo>
                <a:lnTo>
                  <a:pt x="13169" y="68249"/>
                </a:lnTo>
                <a:lnTo>
                  <a:pt x="75653" y="65786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4" name="object 194"/>
          <p:cNvSpPr/>
          <p:nvPr/>
        </p:nvSpPr>
        <p:spPr>
          <a:xfrm>
            <a:off x="4129142" y="4827892"/>
            <a:ext cx="76200" cy="68580"/>
          </a:xfrm>
          <a:custGeom>
            <a:avLst/>
            <a:gdLst/>
            <a:ahLst/>
            <a:cxnLst/>
            <a:rect l="l" t="t" r="r" b="b"/>
            <a:pathLst>
              <a:path w="76200" h="68579">
                <a:moveTo>
                  <a:pt x="0" y="0"/>
                </a:moveTo>
                <a:lnTo>
                  <a:pt x="0" y="55079"/>
                </a:lnTo>
                <a:lnTo>
                  <a:pt x="13169" y="68249"/>
                </a:lnTo>
                <a:lnTo>
                  <a:pt x="75653" y="65786"/>
                </a:lnTo>
                <a:lnTo>
                  <a:pt x="0" y="0"/>
                </a:lnTo>
                <a:close/>
              </a:path>
            </a:pathLst>
          </a:custGeom>
          <a:ln w="8382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5" name="object 195"/>
          <p:cNvSpPr/>
          <p:nvPr/>
        </p:nvSpPr>
        <p:spPr>
          <a:xfrm>
            <a:off x="4142311" y="4840223"/>
            <a:ext cx="0" cy="56515"/>
          </a:xfrm>
          <a:custGeom>
            <a:avLst/>
            <a:gdLst/>
            <a:ahLst/>
            <a:cxnLst/>
            <a:rect l="l" t="t" r="r" b="b"/>
            <a:pathLst>
              <a:path w="0" h="56514">
                <a:moveTo>
                  <a:pt x="0" y="0"/>
                </a:moveTo>
                <a:lnTo>
                  <a:pt x="0" y="55918"/>
                </a:lnTo>
              </a:path>
            </a:pathLst>
          </a:custGeom>
          <a:ln w="8382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6" name="object 196"/>
          <p:cNvSpPr/>
          <p:nvPr/>
        </p:nvSpPr>
        <p:spPr>
          <a:xfrm>
            <a:off x="3989378" y="3608539"/>
            <a:ext cx="751205" cy="1315720"/>
          </a:xfrm>
          <a:custGeom>
            <a:avLst/>
            <a:gdLst/>
            <a:ahLst/>
            <a:cxnLst/>
            <a:rect l="l" t="t" r="r" b="b"/>
            <a:pathLst>
              <a:path w="751204" h="1315720">
                <a:moveTo>
                  <a:pt x="90436" y="1177416"/>
                </a:moveTo>
                <a:lnTo>
                  <a:pt x="250786" y="1315554"/>
                </a:lnTo>
                <a:lnTo>
                  <a:pt x="722769" y="1296644"/>
                </a:lnTo>
                <a:lnTo>
                  <a:pt x="722769" y="764666"/>
                </a:lnTo>
                <a:lnTo>
                  <a:pt x="749909" y="763015"/>
                </a:lnTo>
                <a:lnTo>
                  <a:pt x="750709" y="394677"/>
                </a:lnTo>
                <a:lnTo>
                  <a:pt x="723569" y="375754"/>
                </a:lnTo>
                <a:lnTo>
                  <a:pt x="723569" y="322313"/>
                </a:lnTo>
                <a:lnTo>
                  <a:pt x="559117" y="176783"/>
                </a:lnTo>
                <a:lnTo>
                  <a:pt x="559117" y="82232"/>
                </a:lnTo>
                <a:lnTo>
                  <a:pt x="462114" y="0"/>
                </a:lnTo>
                <a:lnTo>
                  <a:pt x="0" y="20573"/>
                </a:lnTo>
                <a:lnTo>
                  <a:pt x="0" y="1202080"/>
                </a:lnTo>
                <a:lnTo>
                  <a:pt x="90436" y="1276083"/>
                </a:lnTo>
              </a:path>
            </a:pathLst>
          </a:custGeom>
          <a:ln w="15367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7" name="object 197"/>
          <p:cNvSpPr/>
          <p:nvPr/>
        </p:nvSpPr>
        <p:spPr>
          <a:xfrm>
            <a:off x="3364868" y="4195228"/>
            <a:ext cx="64135" cy="2540"/>
          </a:xfrm>
          <a:custGeom>
            <a:avLst/>
            <a:gdLst/>
            <a:ahLst/>
            <a:cxnLst/>
            <a:rect l="l" t="t" r="r" b="b"/>
            <a:pathLst>
              <a:path w="64135" h="2539">
                <a:moveTo>
                  <a:pt x="-3810" y="1123"/>
                </a:moveTo>
                <a:lnTo>
                  <a:pt x="67360" y="1123"/>
                </a:lnTo>
              </a:path>
            </a:pathLst>
          </a:custGeom>
          <a:ln w="9867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8" name="object 198"/>
          <p:cNvSpPr/>
          <p:nvPr/>
        </p:nvSpPr>
        <p:spPr>
          <a:xfrm>
            <a:off x="3364868" y="4167580"/>
            <a:ext cx="64135" cy="18415"/>
          </a:xfrm>
          <a:custGeom>
            <a:avLst/>
            <a:gdLst/>
            <a:ahLst/>
            <a:cxnLst/>
            <a:rect l="l" t="t" r="r" b="b"/>
            <a:pathLst>
              <a:path w="64135" h="18414">
                <a:moveTo>
                  <a:pt x="63550" y="15697"/>
                </a:moveTo>
                <a:lnTo>
                  <a:pt x="0" y="17932"/>
                </a:lnTo>
                <a:lnTo>
                  <a:pt x="0" y="2984"/>
                </a:lnTo>
                <a:lnTo>
                  <a:pt x="63550" y="0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9" name="object 199"/>
          <p:cNvSpPr/>
          <p:nvPr/>
        </p:nvSpPr>
        <p:spPr>
          <a:xfrm>
            <a:off x="3066609" y="3768432"/>
            <a:ext cx="29209" cy="2540"/>
          </a:xfrm>
          <a:custGeom>
            <a:avLst/>
            <a:gdLst/>
            <a:ahLst/>
            <a:cxnLst/>
            <a:rect l="l" t="t" r="r" b="b"/>
            <a:pathLst>
              <a:path w="29210" h="2539">
                <a:moveTo>
                  <a:pt x="-3810" y="1123"/>
                </a:moveTo>
                <a:lnTo>
                  <a:pt x="32956" y="1123"/>
                </a:lnTo>
              </a:path>
            </a:pathLst>
          </a:custGeom>
          <a:ln w="9867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0" name="object 200"/>
          <p:cNvSpPr/>
          <p:nvPr/>
        </p:nvSpPr>
        <p:spPr>
          <a:xfrm>
            <a:off x="3634731" y="4189259"/>
            <a:ext cx="28575" cy="234315"/>
          </a:xfrm>
          <a:custGeom>
            <a:avLst/>
            <a:gdLst/>
            <a:ahLst/>
            <a:cxnLst/>
            <a:rect l="l" t="t" r="r" b="b"/>
            <a:pathLst>
              <a:path w="28575" h="234314">
                <a:moveTo>
                  <a:pt x="0" y="233959"/>
                </a:moveTo>
                <a:lnTo>
                  <a:pt x="0" y="2235"/>
                </a:lnTo>
                <a:lnTo>
                  <a:pt x="28409" y="0"/>
                </a:lnTo>
                <a:lnTo>
                  <a:pt x="28409" y="232473"/>
                </a:lnTo>
                <a:lnTo>
                  <a:pt x="0" y="233959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1" name="object 201"/>
          <p:cNvSpPr/>
          <p:nvPr/>
        </p:nvSpPr>
        <p:spPr>
          <a:xfrm>
            <a:off x="3143622" y="4111510"/>
            <a:ext cx="648970" cy="363855"/>
          </a:xfrm>
          <a:custGeom>
            <a:avLst/>
            <a:gdLst/>
            <a:ahLst/>
            <a:cxnLst/>
            <a:rect l="l" t="t" r="r" b="b"/>
            <a:pathLst>
              <a:path w="648970" h="363854">
                <a:moveTo>
                  <a:pt x="648843" y="0"/>
                </a:moveTo>
                <a:lnTo>
                  <a:pt x="517271" y="6730"/>
                </a:lnTo>
                <a:lnTo>
                  <a:pt x="533717" y="17945"/>
                </a:lnTo>
                <a:lnTo>
                  <a:pt x="316191" y="28409"/>
                </a:lnTo>
                <a:lnTo>
                  <a:pt x="304241" y="16446"/>
                </a:lnTo>
                <a:lnTo>
                  <a:pt x="0" y="31407"/>
                </a:lnTo>
                <a:lnTo>
                  <a:pt x="0" y="363283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2" name="object 202"/>
          <p:cNvSpPr/>
          <p:nvPr/>
        </p:nvSpPr>
        <p:spPr>
          <a:xfrm>
            <a:off x="3458328" y="4138421"/>
            <a:ext cx="0" cy="339090"/>
          </a:xfrm>
          <a:custGeom>
            <a:avLst/>
            <a:gdLst/>
            <a:ahLst/>
            <a:cxnLst/>
            <a:rect l="l" t="t" r="r" b="b"/>
            <a:pathLst>
              <a:path w="0" h="339089">
                <a:moveTo>
                  <a:pt x="0" y="0"/>
                </a:moveTo>
                <a:lnTo>
                  <a:pt x="0" y="338620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3" name="object 203"/>
          <p:cNvSpPr/>
          <p:nvPr/>
        </p:nvSpPr>
        <p:spPr>
          <a:xfrm>
            <a:off x="3447101" y="4128706"/>
            <a:ext cx="0" cy="335280"/>
          </a:xfrm>
          <a:custGeom>
            <a:avLst/>
            <a:gdLst/>
            <a:ahLst/>
            <a:cxnLst/>
            <a:rect l="l" t="t" r="r" b="b"/>
            <a:pathLst>
              <a:path w="0" h="335279">
                <a:moveTo>
                  <a:pt x="0" y="0"/>
                </a:moveTo>
                <a:lnTo>
                  <a:pt x="0" y="334873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4" name="object 204"/>
          <p:cNvSpPr/>
          <p:nvPr/>
        </p:nvSpPr>
        <p:spPr>
          <a:xfrm>
            <a:off x="3583156" y="4196727"/>
            <a:ext cx="15240" cy="153035"/>
          </a:xfrm>
          <a:custGeom>
            <a:avLst/>
            <a:gdLst/>
            <a:ahLst/>
            <a:cxnLst/>
            <a:rect l="l" t="t" r="r" b="b"/>
            <a:pathLst>
              <a:path w="15239" h="153035">
                <a:moveTo>
                  <a:pt x="0" y="0"/>
                </a:moveTo>
                <a:lnTo>
                  <a:pt x="9096" y="27319"/>
                </a:lnTo>
                <a:lnTo>
                  <a:pt x="14481" y="58770"/>
                </a:lnTo>
                <a:lnTo>
                  <a:pt x="15241" y="92606"/>
                </a:lnTo>
                <a:lnTo>
                  <a:pt x="10464" y="127076"/>
                </a:lnTo>
                <a:lnTo>
                  <a:pt x="9249" y="132940"/>
                </a:lnTo>
                <a:lnTo>
                  <a:pt x="8035" y="140344"/>
                </a:lnTo>
                <a:lnTo>
                  <a:pt x="7103" y="147468"/>
                </a:lnTo>
                <a:lnTo>
                  <a:pt x="6731" y="152488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5" name="object 205"/>
          <p:cNvSpPr/>
          <p:nvPr/>
        </p:nvSpPr>
        <p:spPr>
          <a:xfrm>
            <a:off x="3618284" y="4194492"/>
            <a:ext cx="0" cy="187325"/>
          </a:xfrm>
          <a:custGeom>
            <a:avLst/>
            <a:gdLst/>
            <a:ahLst/>
            <a:cxnLst/>
            <a:rect l="l" t="t" r="r" b="b"/>
            <a:pathLst>
              <a:path w="0" h="187325">
                <a:moveTo>
                  <a:pt x="0" y="186867"/>
                </a:moveTo>
                <a:lnTo>
                  <a:pt x="0" y="0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6" name="object 206"/>
          <p:cNvSpPr/>
          <p:nvPr/>
        </p:nvSpPr>
        <p:spPr>
          <a:xfrm>
            <a:off x="3634731" y="4256531"/>
            <a:ext cx="28575" cy="1270"/>
          </a:xfrm>
          <a:custGeom>
            <a:avLst/>
            <a:gdLst/>
            <a:ahLst/>
            <a:cxnLst/>
            <a:rect l="l" t="t" r="r" b="b"/>
            <a:pathLst>
              <a:path w="28575" h="1270">
                <a:moveTo>
                  <a:pt x="-3810" y="374"/>
                </a:moveTo>
                <a:lnTo>
                  <a:pt x="32219" y="374"/>
                </a:lnTo>
              </a:path>
            </a:pathLst>
          </a:custGeom>
          <a:ln w="8369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7" name="object 207"/>
          <p:cNvSpPr/>
          <p:nvPr/>
        </p:nvSpPr>
        <p:spPr>
          <a:xfrm>
            <a:off x="3516633" y="4194492"/>
            <a:ext cx="102235" cy="239395"/>
          </a:xfrm>
          <a:custGeom>
            <a:avLst/>
            <a:gdLst/>
            <a:ahLst/>
            <a:cxnLst/>
            <a:rect l="l" t="t" r="r" b="b"/>
            <a:pathLst>
              <a:path w="102235" h="239395">
                <a:moveTo>
                  <a:pt x="101650" y="0"/>
                </a:moveTo>
                <a:lnTo>
                  <a:pt x="0" y="5232"/>
                </a:lnTo>
                <a:lnTo>
                  <a:pt x="0" y="239191"/>
                </a:lnTo>
                <a:lnTo>
                  <a:pt x="45593" y="239191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8" name="object 208"/>
          <p:cNvSpPr/>
          <p:nvPr/>
        </p:nvSpPr>
        <p:spPr>
          <a:xfrm>
            <a:off x="3518119" y="4349216"/>
            <a:ext cx="124460" cy="90170"/>
          </a:xfrm>
          <a:custGeom>
            <a:avLst/>
            <a:gdLst/>
            <a:ahLst/>
            <a:cxnLst/>
            <a:rect l="l" t="t" r="r" b="b"/>
            <a:pathLst>
              <a:path w="124460" h="90170">
                <a:moveTo>
                  <a:pt x="71018" y="0"/>
                </a:moveTo>
                <a:lnTo>
                  <a:pt x="0" y="4495"/>
                </a:lnTo>
                <a:lnTo>
                  <a:pt x="55321" y="62039"/>
                </a:lnTo>
                <a:lnTo>
                  <a:pt x="55321" y="89700"/>
                </a:lnTo>
                <a:lnTo>
                  <a:pt x="124079" y="86702"/>
                </a:lnTo>
                <a:lnTo>
                  <a:pt x="124079" y="57556"/>
                </a:lnTo>
                <a:lnTo>
                  <a:pt x="7101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9" name="object 209"/>
          <p:cNvSpPr/>
          <p:nvPr/>
        </p:nvSpPr>
        <p:spPr>
          <a:xfrm>
            <a:off x="3518119" y="4349216"/>
            <a:ext cx="124460" cy="90170"/>
          </a:xfrm>
          <a:custGeom>
            <a:avLst/>
            <a:gdLst/>
            <a:ahLst/>
            <a:cxnLst/>
            <a:rect l="l" t="t" r="r" b="b"/>
            <a:pathLst>
              <a:path w="124460" h="90170">
                <a:moveTo>
                  <a:pt x="0" y="4495"/>
                </a:moveTo>
                <a:lnTo>
                  <a:pt x="71018" y="0"/>
                </a:lnTo>
                <a:lnTo>
                  <a:pt x="124079" y="57556"/>
                </a:lnTo>
                <a:lnTo>
                  <a:pt x="124079" y="86702"/>
                </a:lnTo>
                <a:lnTo>
                  <a:pt x="55321" y="89700"/>
                </a:lnTo>
                <a:lnTo>
                  <a:pt x="55321" y="62039"/>
                </a:lnTo>
                <a:lnTo>
                  <a:pt x="0" y="4495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0" name="object 210"/>
          <p:cNvSpPr/>
          <p:nvPr/>
        </p:nvSpPr>
        <p:spPr>
          <a:xfrm>
            <a:off x="3573440" y="4408271"/>
            <a:ext cx="69215" cy="3175"/>
          </a:xfrm>
          <a:custGeom>
            <a:avLst/>
            <a:gdLst/>
            <a:ahLst/>
            <a:cxnLst/>
            <a:rect l="l" t="t" r="r" b="b"/>
            <a:pathLst>
              <a:path w="69214" h="3175">
                <a:moveTo>
                  <a:pt x="-3810" y="1492"/>
                </a:moveTo>
                <a:lnTo>
                  <a:pt x="72567" y="1492"/>
                </a:lnTo>
              </a:path>
            </a:pathLst>
          </a:custGeom>
          <a:ln w="10604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1" name="object 211"/>
          <p:cNvSpPr/>
          <p:nvPr/>
        </p:nvSpPr>
        <p:spPr>
          <a:xfrm>
            <a:off x="3634731" y="4346981"/>
            <a:ext cx="28575" cy="2540"/>
          </a:xfrm>
          <a:custGeom>
            <a:avLst/>
            <a:gdLst/>
            <a:ahLst/>
            <a:cxnLst/>
            <a:rect l="l" t="t" r="r" b="b"/>
            <a:pathLst>
              <a:path w="28575" h="2539">
                <a:moveTo>
                  <a:pt x="-3810" y="1117"/>
                </a:moveTo>
                <a:lnTo>
                  <a:pt x="32219" y="1117"/>
                </a:lnTo>
              </a:path>
            </a:pathLst>
          </a:custGeom>
          <a:ln w="9855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2" name="object 212"/>
          <p:cNvSpPr/>
          <p:nvPr/>
        </p:nvSpPr>
        <p:spPr>
          <a:xfrm>
            <a:off x="3365618" y="4210938"/>
            <a:ext cx="62865" cy="166370"/>
          </a:xfrm>
          <a:custGeom>
            <a:avLst/>
            <a:gdLst/>
            <a:ahLst/>
            <a:cxnLst/>
            <a:rect l="l" t="t" r="r" b="b"/>
            <a:pathLst>
              <a:path w="62864" h="166370">
                <a:moveTo>
                  <a:pt x="0" y="165938"/>
                </a:moveTo>
                <a:lnTo>
                  <a:pt x="0" y="2235"/>
                </a:lnTo>
                <a:lnTo>
                  <a:pt x="62801" y="0"/>
                </a:lnTo>
                <a:lnTo>
                  <a:pt x="62801" y="162953"/>
                </a:lnTo>
                <a:lnTo>
                  <a:pt x="0" y="165938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3" name="object 213"/>
          <p:cNvSpPr/>
          <p:nvPr/>
        </p:nvSpPr>
        <p:spPr>
          <a:xfrm>
            <a:off x="3518868" y="4349216"/>
            <a:ext cx="123825" cy="90170"/>
          </a:xfrm>
          <a:custGeom>
            <a:avLst/>
            <a:gdLst/>
            <a:ahLst/>
            <a:cxnLst/>
            <a:rect l="l" t="t" r="r" b="b"/>
            <a:pathLst>
              <a:path w="123825" h="90170">
                <a:moveTo>
                  <a:pt x="71018" y="0"/>
                </a:moveTo>
                <a:lnTo>
                  <a:pt x="123329" y="57556"/>
                </a:lnTo>
                <a:lnTo>
                  <a:pt x="123329" y="86702"/>
                </a:lnTo>
                <a:lnTo>
                  <a:pt x="54571" y="89700"/>
                </a:lnTo>
                <a:lnTo>
                  <a:pt x="0" y="50088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4" name="object 214"/>
          <p:cNvSpPr/>
          <p:nvPr/>
        </p:nvSpPr>
        <p:spPr>
          <a:xfrm>
            <a:off x="3148790" y="4096867"/>
            <a:ext cx="29845" cy="29845"/>
          </a:xfrm>
          <a:custGeom>
            <a:avLst/>
            <a:gdLst/>
            <a:ahLst/>
            <a:cxnLst/>
            <a:rect l="l" t="t" r="r" b="b"/>
            <a:pathLst>
              <a:path w="29844" h="29845">
                <a:moveTo>
                  <a:pt x="0" y="14897"/>
                </a:moveTo>
                <a:lnTo>
                  <a:pt x="0" y="6896"/>
                </a:lnTo>
                <a:lnTo>
                  <a:pt x="6896" y="0"/>
                </a:lnTo>
                <a:lnTo>
                  <a:pt x="14909" y="0"/>
                </a:lnTo>
                <a:lnTo>
                  <a:pt x="22910" y="0"/>
                </a:lnTo>
                <a:lnTo>
                  <a:pt x="29806" y="6896"/>
                </a:lnTo>
                <a:lnTo>
                  <a:pt x="29806" y="14897"/>
                </a:lnTo>
                <a:lnTo>
                  <a:pt x="29806" y="22898"/>
                </a:lnTo>
                <a:lnTo>
                  <a:pt x="22910" y="29806"/>
                </a:lnTo>
                <a:lnTo>
                  <a:pt x="14909" y="29806"/>
                </a:lnTo>
                <a:lnTo>
                  <a:pt x="6896" y="29806"/>
                </a:lnTo>
                <a:lnTo>
                  <a:pt x="0" y="22898"/>
                </a:lnTo>
                <a:lnTo>
                  <a:pt x="0" y="14897"/>
                </a:lnTo>
                <a:close/>
              </a:path>
            </a:pathLst>
          </a:custGeom>
          <a:ln w="5156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5" name="object 215"/>
          <p:cNvSpPr/>
          <p:nvPr/>
        </p:nvSpPr>
        <p:spPr>
          <a:xfrm>
            <a:off x="3148790" y="4096867"/>
            <a:ext cx="24130" cy="24130"/>
          </a:xfrm>
          <a:custGeom>
            <a:avLst/>
            <a:gdLst/>
            <a:ahLst/>
            <a:cxnLst/>
            <a:rect l="l" t="t" r="r" b="b"/>
            <a:pathLst>
              <a:path w="24130" h="24129">
                <a:moveTo>
                  <a:pt x="0" y="11861"/>
                </a:moveTo>
                <a:lnTo>
                  <a:pt x="0" y="5511"/>
                </a:lnTo>
                <a:lnTo>
                  <a:pt x="5524" y="0"/>
                </a:lnTo>
                <a:lnTo>
                  <a:pt x="11861" y="0"/>
                </a:lnTo>
                <a:lnTo>
                  <a:pt x="18211" y="0"/>
                </a:lnTo>
                <a:lnTo>
                  <a:pt x="24015" y="5511"/>
                </a:lnTo>
                <a:lnTo>
                  <a:pt x="24015" y="11861"/>
                </a:lnTo>
                <a:lnTo>
                  <a:pt x="24015" y="18491"/>
                </a:lnTo>
                <a:lnTo>
                  <a:pt x="18211" y="23736"/>
                </a:lnTo>
                <a:lnTo>
                  <a:pt x="11861" y="23736"/>
                </a:lnTo>
                <a:lnTo>
                  <a:pt x="5524" y="23736"/>
                </a:lnTo>
                <a:lnTo>
                  <a:pt x="0" y="18491"/>
                </a:lnTo>
                <a:lnTo>
                  <a:pt x="0" y="11861"/>
                </a:lnTo>
                <a:close/>
              </a:path>
            </a:pathLst>
          </a:custGeom>
          <a:ln w="5156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6" name="object 216"/>
          <p:cNvSpPr/>
          <p:nvPr/>
        </p:nvSpPr>
        <p:spPr>
          <a:xfrm>
            <a:off x="3158443" y="4104042"/>
            <a:ext cx="6350" cy="12700"/>
          </a:xfrm>
          <a:custGeom>
            <a:avLst/>
            <a:gdLst/>
            <a:ahLst/>
            <a:cxnLst/>
            <a:rect l="l" t="t" r="r" b="b"/>
            <a:pathLst>
              <a:path w="6350" h="12700">
                <a:moveTo>
                  <a:pt x="0" y="0"/>
                </a:moveTo>
                <a:lnTo>
                  <a:pt x="4152" y="5524"/>
                </a:lnTo>
                <a:lnTo>
                  <a:pt x="6350" y="12153"/>
                </a:lnTo>
              </a:path>
            </a:pathLst>
          </a:custGeom>
          <a:ln w="3175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7" name="object 217"/>
          <p:cNvSpPr/>
          <p:nvPr/>
        </p:nvSpPr>
        <p:spPr>
          <a:xfrm>
            <a:off x="3153477" y="4102937"/>
            <a:ext cx="15875" cy="10795"/>
          </a:xfrm>
          <a:custGeom>
            <a:avLst/>
            <a:gdLst/>
            <a:ahLst/>
            <a:cxnLst/>
            <a:rect l="l" t="t" r="r" b="b"/>
            <a:pathLst>
              <a:path w="15875" h="10795">
                <a:moveTo>
                  <a:pt x="15468" y="0"/>
                </a:moveTo>
                <a:lnTo>
                  <a:pt x="9118" y="6629"/>
                </a:lnTo>
                <a:lnTo>
                  <a:pt x="0" y="10490"/>
                </a:lnTo>
              </a:path>
            </a:pathLst>
          </a:custGeom>
          <a:ln w="3175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8" name="object 218"/>
          <p:cNvSpPr/>
          <p:nvPr/>
        </p:nvSpPr>
        <p:spPr>
          <a:xfrm>
            <a:off x="3350670" y="4149635"/>
            <a:ext cx="78105" cy="245745"/>
          </a:xfrm>
          <a:custGeom>
            <a:avLst/>
            <a:gdLst/>
            <a:ahLst/>
            <a:cxnLst/>
            <a:rect l="l" t="t" r="r" b="b"/>
            <a:pathLst>
              <a:path w="78104" h="245745">
                <a:moveTo>
                  <a:pt x="0" y="245186"/>
                </a:moveTo>
                <a:lnTo>
                  <a:pt x="0" y="2997"/>
                </a:lnTo>
                <a:lnTo>
                  <a:pt x="77749" y="0"/>
                </a:lnTo>
                <a:lnTo>
                  <a:pt x="77749" y="242189"/>
                </a:lnTo>
                <a:lnTo>
                  <a:pt x="0" y="245186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9" name="object 219"/>
          <p:cNvSpPr/>
          <p:nvPr/>
        </p:nvSpPr>
        <p:spPr>
          <a:xfrm>
            <a:off x="3131658" y="4129455"/>
            <a:ext cx="544195" cy="347980"/>
          </a:xfrm>
          <a:custGeom>
            <a:avLst/>
            <a:gdLst/>
            <a:ahLst/>
            <a:cxnLst/>
            <a:rect l="l" t="t" r="r" b="b"/>
            <a:pathLst>
              <a:path w="544195" h="347979">
                <a:moveTo>
                  <a:pt x="544182" y="0"/>
                </a:moveTo>
                <a:lnTo>
                  <a:pt x="544182" y="337121"/>
                </a:lnTo>
                <a:lnTo>
                  <a:pt x="328155" y="347586"/>
                </a:lnTo>
                <a:lnTo>
                  <a:pt x="314705" y="332638"/>
                </a:lnTo>
                <a:lnTo>
                  <a:pt x="12712" y="346837"/>
                </a:lnTo>
                <a:lnTo>
                  <a:pt x="0" y="336372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0" name="object 220"/>
          <p:cNvSpPr/>
          <p:nvPr/>
        </p:nvSpPr>
        <p:spPr>
          <a:xfrm>
            <a:off x="3066609" y="3852138"/>
            <a:ext cx="0" cy="942340"/>
          </a:xfrm>
          <a:custGeom>
            <a:avLst/>
            <a:gdLst/>
            <a:ahLst/>
            <a:cxnLst/>
            <a:rect l="l" t="t" r="r" b="b"/>
            <a:pathLst>
              <a:path w="0" h="942339">
                <a:moveTo>
                  <a:pt x="0" y="941819"/>
                </a:moveTo>
                <a:lnTo>
                  <a:pt x="0" y="0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1" name="object 221"/>
          <p:cNvSpPr/>
          <p:nvPr/>
        </p:nvSpPr>
        <p:spPr>
          <a:xfrm>
            <a:off x="3245273" y="3603230"/>
            <a:ext cx="121920" cy="6350"/>
          </a:xfrm>
          <a:custGeom>
            <a:avLst/>
            <a:gdLst/>
            <a:ahLst/>
            <a:cxnLst/>
            <a:rect l="l" t="t" r="r" b="b"/>
            <a:pathLst>
              <a:path w="121920" h="6350">
                <a:moveTo>
                  <a:pt x="-6985" y="2990"/>
                </a:moveTo>
                <a:lnTo>
                  <a:pt x="128828" y="2990"/>
                </a:lnTo>
              </a:path>
            </a:pathLst>
          </a:custGeom>
          <a:ln w="19951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2" name="object 222"/>
          <p:cNvSpPr/>
          <p:nvPr/>
        </p:nvSpPr>
        <p:spPr>
          <a:xfrm>
            <a:off x="3398523" y="3597249"/>
            <a:ext cx="123825" cy="6350"/>
          </a:xfrm>
          <a:custGeom>
            <a:avLst/>
            <a:gdLst/>
            <a:ahLst/>
            <a:cxnLst/>
            <a:rect l="l" t="t" r="r" b="b"/>
            <a:pathLst>
              <a:path w="123825" h="6350">
                <a:moveTo>
                  <a:pt x="-6985" y="2990"/>
                </a:moveTo>
                <a:lnTo>
                  <a:pt x="130314" y="2990"/>
                </a:lnTo>
              </a:path>
            </a:pathLst>
          </a:custGeom>
          <a:ln w="19951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3" name="object 223"/>
          <p:cNvSpPr/>
          <p:nvPr/>
        </p:nvSpPr>
        <p:spPr>
          <a:xfrm>
            <a:off x="2995603" y="3681729"/>
            <a:ext cx="99695" cy="170815"/>
          </a:xfrm>
          <a:custGeom>
            <a:avLst/>
            <a:gdLst/>
            <a:ahLst/>
            <a:cxnLst/>
            <a:rect l="l" t="t" r="r" b="b"/>
            <a:pathLst>
              <a:path w="99694" h="170814">
                <a:moveTo>
                  <a:pt x="99415" y="170408"/>
                </a:moveTo>
                <a:lnTo>
                  <a:pt x="99415" y="85216"/>
                </a:lnTo>
                <a:lnTo>
                  <a:pt x="0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4" name="object 224"/>
          <p:cNvSpPr/>
          <p:nvPr/>
        </p:nvSpPr>
        <p:spPr>
          <a:xfrm>
            <a:off x="3380566" y="3752735"/>
            <a:ext cx="28575" cy="2540"/>
          </a:xfrm>
          <a:custGeom>
            <a:avLst/>
            <a:gdLst/>
            <a:ahLst/>
            <a:cxnLst/>
            <a:rect l="l" t="t" r="r" b="b"/>
            <a:pathLst>
              <a:path w="28575" h="2539">
                <a:moveTo>
                  <a:pt x="-3809" y="1117"/>
                </a:moveTo>
                <a:lnTo>
                  <a:pt x="32232" y="1117"/>
                </a:lnTo>
              </a:path>
            </a:pathLst>
          </a:custGeom>
          <a:ln w="9855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5" name="object 225"/>
          <p:cNvSpPr/>
          <p:nvPr/>
        </p:nvSpPr>
        <p:spPr>
          <a:xfrm>
            <a:off x="3537563" y="3745267"/>
            <a:ext cx="29209" cy="2540"/>
          </a:xfrm>
          <a:custGeom>
            <a:avLst/>
            <a:gdLst/>
            <a:ahLst/>
            <a:cxnLst/>
            <a:rect l="l" t="t" r="r" b="b"/>
            <a:pathLst>
              <a:path w="29210" h="2539">
                <a:moveTo>
                  <a:pt x="-3810" y="1117"/>
                </a:moveTo>
                <a:lnTo>
                  <a:pt x="32956" y="1117"/>
                </a:lnTo>
              </a:path>
            </a:pathLst>
          </a:custGeom>
          <a:ln w="9855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6" name="object 226"/>
          <p:cNvSpPr/>
          <p:nvPr/>
        </p:nvSpPr>
        <p:spPr>
          <a:xfrm>
            <a:off x="3688566" y="3740022"/>
            <a:ext cx="27940" cy="0"/>
          </a:xfrm>
          <a:custGeom>
            <a:avLst/>
            <a:gdLst/>
            <a:ahLst/>
            <a:cxnLst/>
            <a:rect l="l" t="t" r="r" b="b"/>
            <a:pathLst>
              <a:path w="27939" h="0">
                <a:moveTo>
                  <a:pt x="0" y="0"/>
                </a:moveTo>
                <a:lnTo>
                  <a:pt x="27647" y="0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7" name="object 227"/>
          <p:cNvSpPr/>
          <p:nvPr/>
        </p:nvSpPr>
        <p:spPr>
          <a:xfrm>
            <a:off x="3095019" y="3852138"/>
            <a:ext cx="57785" cy="57785"/>
          </a:xfrm>
          <a:custGeom>
            <a:avLst/>
            <a:gdLst/>
            <a:ahLst/>
            <a:cxnLst/>
            <a:rect l="l" t="t" r="r" b="b"/>
            <a:pathLst>
              <a:path w="57785" h="57785">
                <a:moveTo>
                  <a:pt x="57569" y="57556"/>
                </a:moveTo>
                <a:lnTo>
                  <a:pt x="57569" y="47840"/>
                </a:lnTo>
                <a:lnTo>
                  <a:pt x="0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8" name="object 228"/>
          <p:cNvSpPr/>
          <p:nvPr/>
        </p:nvSpPr>
        <p:spPr>
          <a:xfrm>
            <a:off x="3124178" y="3899979"/>
            <a:ext cx="28575" cy="1905"/>
          </a:xfrm>
          <a:custGeom>
            <a:avLst/>
            <a:gdLst/>
            <a:ahLst/>
            <a:cxnLst/>
            <a:rect l="l" t="t" r="r" b="b"/>
            <a:pathLst>
              <a:path w="28575" h="1904">
                <a:moveTo>
                  <a:pt x="-3810" y="749"/>
                </a:moveTo>
                <a:lnTo>
                  <a:pt x="32219" y="749"/>
                </a:lnTo>
              </a:path>
            </a:pathLst>
          </a:custGeom>
          <a:ln w="9118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9" name="object 229"/>
          <p:cNvSpPr/>
          <p:nvPr/>
        </p:nvSpPr>
        <p:spPr>
          <a:xfrm>
            <a:off x="3308810" y="3665270"/>
            <a:ext cx="158115" cy="228600"/>
          </a:xfrm>
          <a:custGeom>
            <a:avLst/>
            <a:gdLst/>
            <a:ahLst/>
            <a:cxnLst/>
            <a:rect l="l" t="t" r="r" b="b"/>
            <a:pathLst>
              <a:path w="158114" h="228600">
                <a:moveTo>
                  <a:pt x="157734" y="227977"/>
                </a:moveTo>
                <a:lnTo>
                  <a:pt x="157734" y="219011"/>
                </a:lnTo>
                <a:lnTo>
                  <a:pt x="100177" y="170421"/>
                </a:lnTo>
                <a:lnTo>
                  <a:pt x="100177" y="87464"/>
                </a:lnTo>
                <a:lnTo>
                  <a:pt x="0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0" name="object 230"/>
          <p:cNvSpPr/>
          <p:nvPr/>
        </p:nvSpPr>
        <p:spPr>
          <a:xfrm>
            <a:off x="3436649" y="3884282"/>
            <a:ext cx="28575" cy="1270"/>
          </a:xfrm>
          <a:custGeom>
            <a:avLst/>
            <a:gdLst/>
            <a:ahLst/>
            <a:cxnLst/>
            <a:rect l="l" t="t" r="r" b="b"/>
            <a:pathLst>
              <a:path w="28575" h="1270">
                <a:moveTo>
                  <a:pt x="-3810" y="368"/>
                </a:moveTo>
                <a:lnTo>
                  <a:pt x="32219" y="368"/>
                </a:lnTo>
              </a:path>
            </a:pathLst>
          </a:custGeom>
          <a:ln w="8356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1" name="object 231"/>
          <p:cNvSpPr/>
          <p:nvPr/>
        </p:nvSpPr>
        <p:spPr>
          <a:xfrm>
            <a:off x="3465059" y="3830459"/>
            <a:ext cx="130175" cy="64135"/>
          </a:xfrm>
          <a:custGeom>
            <a:avLst/>
            <a:gdLst/>
            <a:ahLst/>
            <a:cxnLst/>
            <a:rect l="l" t="t" r="r" b="b"/>
            <a:pathLst>
              <a:path w="130175" h="64135">
                <a:moveTo>
                  <a:pt x="72504" y="0"/>
                </a:moveTo>
                <a:lnTo>
                  <a:pt x="130048" y="47840"/>
                </a:lnTo>
                <a:lnTo>
                  <a:pt x="130048" y="57556"/>
                </a:lnTo>
                <a:lnTo>
                  <a:pt x="0" y="63538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2" name="object 232"/>
          <p:cNvSpPr/>
          <p:nvPr/>
        </p:nvSpPr>
        <p:spPr>
          <a:xfrm>
            <a:off x="3594370" y="3878300"/>
            <a:ext cx="28575" cy="1270"/>
          </a:xfrm>
          <a:custGeom>
            <a:avLst/>
            <a:gdLst/>
            <a:ahLst/>
            <a:cxnLst/>
            <a:rect l="l" t="t" r="r" b="b"/>
            <a:pathLst>
              <a:path w="28575" h="1270">
                <a:moveTo>
                  <a:pt x="-3810" y="374"/>
                </a:moveTo>
                <a:lnTo>
                  <a:pt x="32219" y="374"/>
                </a:lnTo>
              </a:path>
            </a:pathLst>
          </a:custGeom>
          <a:ln w="8369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3" name="object 233"/>
          <p:cNvSpPr/>
          <p:nvPr/>
        </p:nvSpPr>
        <p:spPr>
          <a:xfrm>
            <a:off x="3744624" y="3870070"/>
            <a:ext cx="31750" cy="1270"/>
          </a:xfrm>
          <a:custGeom>
            <a:avLst/>
            <a:gdLst/>
            <a:ahLst/>
            <a:cxnLst/>
            <a:rect l="l" t="t" r="r" b="b"/>
            <a:pathLst>
              <a:path w="31750" h="1270">
                <a:moveTo>
                  <a:pt x="-3810" y="381"/>
                </a:moveTo>
                <a:lnTo>
                  <a:pt x="35204" y="381"/>
                </a:lnTo>
              </a:path>
            </a:pathLst>
          </a:custGeom>
          <a:ln w="8381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4" name="object 234"/>
          <p:cNvSpPr/>
          <p:nvPr/>
        </p:nvSpPr>
        <p:spPr>
          <a:xfrm>
            <a:off x="3468792" y="3660051"/>
            <a:ext cx="155575" cy="227329"/>
          </a:xfrm>
          <a:custGeom>
            <a:avLst/>
            <a:gdLst/>
            <a:ahLst/>
            <a:cxnLst/>
            <a:rect l="l" t="t" r="r" b="b"/>
            <a:pathLst>
              <a:path w="155575" h="227329">
                <a:moveTo>
                  <a:pt x="155473" y="227215"/>
                </a:moveTo>
                <a:lnTo>
                  <a:pt x="155473" y="218249"/>
                </a:lnTo>
                <a:lnTo>
                  <a:pt x="97917" y="168909"/>
                </a:lnTo>
                <a:lnTo>
                  <a:pt x="97917" y="84454"/>
                </a:lnTo>
                <a:lnTo>
                  <a:pt x="0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5" name="object 235"/>
          <p:cNvSpPr/>
          <p:nvPr/>
        </p:nvSpPr>
        <p:spPr>
          <a:xfrm>
            <a:off x="3436649" y="3660787"/>
            <a:ext cx="0" cy="155575"/>
          </a:xfrm>
          <a:custGeom>
            <a:avLst/>
            <a:gdLst/>
            <a:ahLst/>
            <a:cxnLst/>
            <a:rect l="l" t="t" r="r" b="b"/>
            <a:pathLst>
              <a:path w="0" h="155575">
                <a:moveTo>
                  <a:pt x="0" y="0"/>
                </a:moveTo>
                <a:lnTo>
                  <a:pt x="0" y="155473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6" name="object 236"/>
          <p:cNvSpPr/>
          <p:nvPr/>
        </p:nvSpPr>
        <p:spPr>
          <a:xfrm>
            <a:off x="3622018" y="3824477"/>
            <a:ext cx="124460" cy="62865"/>
          </a:xfrm>
          <a:custGeom>
            <a:avLst/>
            <a:gdLst/>
            <a:ahLst/>
            <a:cxnLst/>
            <a:rect l="l" t="t" r="r" b="b"/>
            <a:pathLst>
              <a:path w="124460" h="62864">
                <a:moveTo>
                  <a:pt x="65798" y="0"/>
                </a:moveTo>
                <a:lnTo>
                  <a:pt x="124091" y="47091"/>
                </a:lnTo>
                <a:lnTo>
                  <a:pt x="123355" y="57556"/>
                </a:lnTo>
                <a:lnTo>
                  <a:pt x="0" y="62788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7" name="object 237"/>
          <p:cNvSpPr/>
          <p:nvPr/>
        </p:nvSpPr>
        <p:spPr>
          <a:xfrm>
            <a:off x="3308810" y="3660787"/>
            <a:ext cx="229235" cy="184150"/>
          </a:xfrm>
          <a:custGeom>
            <a:avLst/>
            <a:gdLst/>
            <a:ahLst/>
            <a:cxnLst/>
            <a:rect l="l" t="t" r="r" b="b"/>
            <a:pathLst>
              <a:path w="229235" h="184150">
                <a:moveTo>
                  <a:pt x="0" y="4483"/>
                </a:moveTo>
                <a:lnTo>
                  <a:pt x="128574" y="0"/>
                </a:lnTo>
                <a:lnTo>
                  <a:pt x="228752" y="86715"/>
                </a:lnTo>
                <a:lnTo>
                  <a:pt x="228752" y="178638"/>
                </a:lnTo>
                <a:lnTo>
                  <a:pt x="111391" y="183870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8" name="object 238"/>
          <p:cNvSpPr/>
          <p:nvPr/>
        </p:nvSpPr>
        <p:spPr>
          <a:xfrm>
            <a:off x="3468792" y="3655555"/>
            <a:ext cx="220345" cy="182245"/>
          </a:xfrm>
          <a:custGeom>
            <a:avLst/>
            <a:gdLst/>
            <a:ahLst/>
            <a:cxnLst/>
            <a:rect l="l" t="t" r="r" b="b"/>
            <a:pathLst>
              <a:path w="220345" h="182245">
                <a:moveTo>
                  <a:pt x="0" y="4495"/>
                </a:moveTo>
                <a:lnTo>
                  <a:pt x="121831" y="0"/>
                </a:lnTo>
                <a:lnTo>
                  <a:pt x="219773" y="83718"/>
                </a:lnTo>
                <a:lnTo>
                  <a:pt x="219773" y="177139"/>
                </a:lnTo>
                <a:lnTo>
                  <a:pt x="108381" y="181635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9" name="object 239"/>
          <p:cNvSpPr/>
          <p:nvPr/>
        </p:nvSpPr>
        <p:spPr>
          <a:xfrm>
            <a:off x="3538299" y="3840174"/>
            <a:ext cx="56515" cy="48260"/>
          </a:xfrm>
          <a:custGeom>
            <a:avLst/>
            <a:gdLst/>
            <a:ahLst/>
            <a:cxnLst/>
            <a:rect l="l" t="t" r="r" b="b"/>
            <a:pathLst>
              <a:path w="56514" h="48260">
                <a:moveTo>
                  <a:pt x="0" y="0"/>
                </a:moveTo>
                <a:lnTo>
                  <a:pt x="56070" y="47840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0" name="object 240"/>
          <p:cNvSpPr/>
          <p:nvPr/>
        </p:nvSpPr>
        <p:spPr>
          <a:xfrm>
            <a:off x="3688566" y="3833443"/>
            <a:ext cx="57150" cy="47625"/>
          </a:xfrm>
          <a:custGeom>
            <a:avLst/>
            <a:gdLst/>
            <a:ahLst/>
            <a:cxnLst/>
            <a:rect l="l" t="t" r="r" b="b"/>
            <a:pathLst>
              <a:path w="57150" h="47625">
                <a:moveTo>
                  <a:pt x="0" y="0"/>
                </a:moveTo>
                <a:lnTo>
                  <a:pt x="56807" y="47091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1" name="object 241"/>
          <p:cNvSpPr/>
          <p:nvPr/>
        </p:nvSpPr>
        <p:spPr>
          <a:xfrm>
            <a:off x="3380566" y="3846156"/>
            <a:ext cx="56515" cy="48895"/>
          </a:xfrm>
          <a:custGeom>
            <a:avLst/>
            <a:gdLst/>
            <a:ahLst/>
            <a:cxnLst/>
            <a:rect l="l" t="t" r="r" b="b"/>
            <a:pathLst>
              <a:path w="56514" h="48895">
                <a:moveTo>
                  <a:pt x="0" y="0"/>
                </a:moveTo>
                <a:lnTo>
                  <a:pt x="56083" y="48590"/>
                </a:lnTo>
              </a:path>
            </a:pathLst>
          </a:custGeom>
          <a:ln w="7619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2" name="object 242"/>
          <p:cNvSpPr/>
          <p:nvPr/>
        </p:nvSpPr>
        <p:spPr>
          <a:xfrm>
            <a:off x="3381315" y="3837190"/>
            <a:ext cx="27940" cy="1270"/>
          </a:xfrm>
          <a:custGeom>
            <a:avLst/>
            <a:gdLst/>
            <a:ahLst/>
            <a:cxnLst/>
            <a:rect l="l" t="t" r="r" b="b"/>
            <a:pathLst>
              <a:path w="27939" h="1270">
                <a:moveTo>
                  <a:pt x="-3810" y="374"/>
                </a:moveTo>
                <a:lnTo>
                  <a:pt x="31483" y="374"/>
                </a:lnTo>
              </a:path>
            </a:pathLst>
          </a:custGeom>
          <a:ln w="8369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3" name="object 243"/>
          <p:cNvSpPr/>
          <p:nvPr/>
        </p:nvSpPr>
        <p:spPr>
          <a:xfrm>
            <a:off x="3537563" y="3830459"/>
            <a:ext cx="31115" cy="1270"/>
          </a:xfrm>
          <a:custGeom>
            <a:avLst/>
            <a:gdLst/>
            <a:ahLst/>
            <a:cxnLst/>
            <a:rect l="l" t="t" r="r" b="b"/>
            <a:pathLst>
              <a:path w="31114" h="1270">
                <a:moveTo>
                  <a:pt x="-3809" y="374"/>
                </a:moveTo>
                <a:lnTo>
                  <a:pt x="34455" y="374"/>
                </a:lnTo>
              </a:path>
            </a:pathLst>
          </a:custGeom>
          <a:ln w="8369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4" name="object 244"/>
          <p:cNvSpPr/>
          <p:nvPr/>
        </p:nvSpPr>
        <p:spPr>
          <a:xfrm>
            <a:off x="3688566" y="3824477"/>
            <a:ext cx="29209" cy="1270"/>
          </a:xfrm>
          <a:custGeom>
            <a:avLst/>
            <a:gdLst/>
            <a:ahLst/>
            <a:cxnLst/>
            <a:rect l="l" t="t" r="r" b="b"/>
            <a:pathLst>
              <a:path w="29210" h="1270">
                <a:moveTo>
                  <a:pt x="-3810" y="374"/>
                </a:moveTo>
                <a:lnTo>
                  <a:pt x="32956" y="374"/>
                </a:lnTo>
              </a:path>
            </a:pathLst>
          </a:custGeom>
          <a:ln w="8369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5" name="object 245"/>
          <p:cNvSpPr/>
          <p:nvPr/>
        </p:nvSpPr>
        <p:spPr>
          <a:xfrm>
            <a:off x="3118946" y="4446396"/>
            <a:ext cx="663575" cy="235585"/>
          </a:xfrm>
          <a:custGeom>
            <a:avLst/>
            <a:gdLst/>
            <a:ahLst/>
            <a:cxnLst/>
            <a:rect l="l" t="t" r="r" b="b"/>
            <a:pathLst>
              <a:path w="663575" h="235585">
                <a:moveTo>
                  <a:pt x="0" y="224231"/>
                </a:moveTo>
                <a:lnTo>
                  <a:pt x="12712" y="235445"/>
                </a:lnTo>
                <a:lnTo>
                  <a:pt x="663054" y="202552"/>
                </a:lnTo>
                <a:lnTo>
                  <a:pt x="663054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6" name="object 246"/>
          <p:cNvSpPr/>
          <p:nvPr/>
        </p:nvSpPr>
        <p:spPr>
          <a:xfrm>
            <a:off x="3675841" y="4112259"/>
            <a:ext cx="119380" cy="340995"/>
          </a:xfrm>
          <a:custGeom>
            <a:avLst/>
            <a:gdLst/>
            <a:ahLst/>
            <a:cxnLst/>
            <a:rect l="l" t="t" r="r" b="b"/>
            <a:pathLst>
              <a:path w="119379" h="340995">
                <a:moveTo>
                  <a:pt x="0" y="340855"/>
                </a:moveTo>
                <a:lnTo>
                  <a:pt x="118871" y="334137"/>
                </a:lnTo>
                <a:lnTo>
                  <a:pt x="118871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7" name="object 247"/>
          <p:cNvSpPr/>
          <p:nvPr/>
        </p:nvSpPr>
        <p:spPr>
          <a:xfrm>
            <a:off x="3124178" y="3912679"/>
            <a:ext cx="651510" cy="31750"/>
          </a:xfrm>
          <a:custGeom>
            <a:avLst/>
            <a:gdLst/>
            <a:ahLst/>
            <a:cxnLst/>
            <a:rect l="l" t="t" r="r" b="b"/>
            <a:pathLst>
              <a:path w="651510" h="31750">
                <a:moveTo>
                  <a:pt x="651090" y="0"/>
                </a:moveTo>
                <a:lnTo>
                  <a:pt x="0" y="31394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8" name="object 248"/>
          <p:cNvSpPr/>
          <p:nvPr/>
        </p:nvSpPr>
        <p:spPr>
          <a:xfrm>
            <a:off x="3436649" y="3816260"/>
            <a:ext cx="29209" cy="26034"/>
          </a:xfrm>
          <a:custGeom>
            <a:avLst/>
            <a:gdLst/>
            <a:ahLst/>
            <a:cxnLst/>
            <a:rect l="l" t="t" r="r" b="b"/>
            <a:pathLst>
              <a:path w="29210" h="26035">
                <a:moveTo>
                  <a:pt x="0" y="0"/>
                </a:moveTo>
                <a:lnTo>
                  <a:pt x="29146" y="25412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9" name="object 249"/>
          <p:cNvSpPr/>
          <p:nvPr/>
        </p:nvSpPr>
        <p:spPr>
          <a:xfrm>
            <a:off x="3408988" y="3816260"/>
            <a:ext cx="27940" cy="2540"/>
          </a:xfrm>
          <a:custGeom>
            <a:avLst/>
            <a:gdLst/>
            <a:ahLst/>
            <a:cxnLst/>
            <a:rect l="l" t="t" r="r" b="b"/>
            <a:pathLst>
              <a:path w="27939" h="2539">
                <a:moveTo>
                  <a:pt x="-3810" y="1123"/>
                </a:moveTo>
                <a:lnTo>
                  <a:pt x="31470" y="1123"/>
                </a:lnTo>
              </a:path>
            </a:pathLst>
          </a:custGeom>
          <a:ln w="9867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0" name="object 250"/>
          <p:cNvSpPr/>
          <p:nvPr/>
        </p:nvSpPr>
        <p:spPr>
          <a:xfrm>
            <a:off x="3281163" y="3667518"/>
            <a:ext cx="0" cy="155575"/>
          </a:xfrm>
          <a:custGeom>
            <a:avLst/>
            <a:gdLst/>
            <a:ahLst/>
            <a:cxnLst/>
            <a:rect l="l" t="t" r="r" b="b"/>
            <a:pathLst>
              <a:path w="0" h="155575">
                <a:moveTo>
                  <a:pt x="0" y="0"/>
                </a:moveTo>
                <a:lnTo>
                  <a:pt x="0" y="155460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1" name="object 251"/>
          <p:cNvSpPr/>
          <p:nvPr/>
        </p:nvSpPr>
        <p:spPr>
          <a:xfrm>
            <a:off x="3281163" y="3822242"/>
            <a:ext cx="32384" cy="27940"/>
          </a:xfrm>
          <a:custGeom>
            <a:avLst/>
            <a:gdLst/>
            <a:ahLst/>
            <a:cxnLst/>
            <a:rect l="l" t="t" r="r" b="b"/>
            <a:pathLst>
              <a:path w="32385" h="27939">
                <a:moveTo>
                  <a:pt x="0" y="0"/>
                </a:moveTo>
                <a:lnTo>
                  <a:pt x="32131" y="27647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2" name="object 252"/>
          <p:cNvSpPr/>
          <p:nvPr/>
        </p:nvSpPr>
        <p:spPr>
          <a:xfrm>
            <a:off x="3591373" y="3656304"/>
            <a:ext cx="0" cy="154305"/>
          </a:xfrm>
          <a:custGeom>
            <a:avLst/>
            <a:gdLst/>
            <a:ahLst/>
            <a:cxnLst/>
            <a:rect l="l" t="t" r="r" b="b"/>
            <a:pathLst>
              <a:path w="0" h="154304">
                <a:moveTo>
                  <a:pt x="0" y="0"/>
                </a:moveTo>
                <a:lnTo>
                  <a:pt x="0" y="153974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3" name="object 253"/>
          <p:cNvSpPr/>
          <p:nvPr/>
        </p:nvSpPr>
        <p:spPr>
          <a:xfrm>
            <a:off x="3591373" y="3809542"/>
            <a:ext cx="29209" cy="26034"/>
          </a:xfrm>
          <a:custGeom>
            <a:avLst/>
            <a:gdLst/>
            <a:ahLst/>
            <a:cxnLst/>
            <a:rect l="l" t="t" r="r" b="b"/>
            <a:pathLst>
              <a:path w="29210" h="26035">
                <a:moveTo>
                  <a:pt x="0" y="0"/>
                </a:moveTo>
                <a:lnTo>
                  <a:pt x="29159" y="25412"/>
                </a:lnTo>
              </a:path>
            </a:pathLst>
          </a:custGeom>
          <a:ln w="7619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4" name="object 254"/>
          <p:cNvSpPr/>
          <p:nvPr/>
        </p:nvSpPr>
        <p:spPr>
          <a:xfrm>
            <a:off x="3566709" y="3810279"/>
            <a:ext cx="24765" cy="1905"/>
          </a:xfrm>
          <a:custGeom>
            <a:avLst/>
            <a:gdLst/>
            <a:ahLst/>
            <a:cxnLst/>
            <a:rect l="l" t="t" r="r" b="b"/>
            <a:pathLst>
              <a:path w="24764" h="1904">
                <a:moveTo>
                  <a:pt x="-3810" y="755"/>
                </a:moveTo>
                <a:lnTo>
                  <a:pt x="28473" y="755"/>
                </a:lnTo>
              </a:path>
            </a:pathLst>
          </a:custGeom>
          <a:ln w="9131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5" name="object 255"/>
          <p:cNvSpPr/>
          <p:nvPr/>
        </p:nvSpPr>
        <p:spPr>
          <a:xfrm>
            <a:off x="3067358" y="3852138"/>
            <a:ext cx="29209" cy="2540"/>
          </a:xfrm>
          <a:custGeom>
            <a:avLst/>
            <a:gdLst/>
            <a:ahLst/>
            <a:cxnLst/>
            <a:rect l="l" t="t" r="r" b="b"/>
            <a:pathLst>
              <a:path w="29210" h="2539">
                <a:moveTo>
                  <a:pt x="-3810" y="1117"/>
                </a:moveTo>
                <a:lnTo>
                  <a:pt x="32956" y="1117"/>
                </a:lnTo>
              </a:path>
            </a:pathLst>
          </a:custGeom>
          <a:ln w="9855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6" name="object 256"/>
          <p:cNvSpPr/>
          <p:nvPr/>
        </p:nvSpPr>
        <p:spPr>
          <a:xfrm>
            <a:off x="2894689" y="3622674"/>
            <a:ext cx="249554" cy="520700"/>
          </a:xfrm>
          <a:custGeom>
            <a:avLst/>
            <a:gdLst/>
            <a:ahLst/>
            <a:cxnLst/>
            <a:rect l="l" t="t" r="r" b="b"/>
            <a:pathLst>
              <a:path w="249555" h="520700">
                <a:moveTo>
                  <a:pt x="0" y="0"/>
                </a:moveTo>
                <a:lnTo>
                  <a:pt x="171919" y="147243"/>
                </a:lnTo>
                <a:lnTo>
                  <a:pt x="171919" y="230212"/>
                </a:lnTo>
                <a:lnTo>
                  <a:pt x="229488" y="278803"/>
                </a:lnTo>
                <a:lnTo>
                  <a:pt x="229488" y="321398"/>
                </a:lnTo>
                <a:lnTo>
                  <a:pt x="248932" y="336359"/>
                </a:lnTo>
                <a:lnTo>
                  <a:pt x="248932" y="473151"/>
                </a:lnTo>
                <a:lnTo>
                  <a:pt x="237718" y="463423"/>
                </a:lnTo>
                <a:lnTo>
                  <a:pt x="237718" y="510514"/>
                </a:lnTo>
                <a:lnTo>
                  <a:pt x="248170" y="520242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7" name="object 257"/>
          <p:cNvSpPr/>
          <p:nvPr/>
        </p:nvSpPr>
        <p:spPr>
          <a:xfrm>
            <a:off x="3143622" y="4063669"/>
            <a:ext cx="650875" cy="32384"/>
          </a:xfrm>
          <a:custGeom>
            <a:avLst/>
            <a:gdLst/>
            <a:ahLst/>
            <a:cxnLst/>
            <a:rect l="l" t="t" r="r" b="b"/>
            <a:pathLst>
              <a:path w="650875" h="32385">
                <a:moveTo>
                  <a:pt x="650341" y="0"/>
                </a:moveTo>
                <a:lnTo>
                  <a:pt x="0" y="32156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8" name="object 258"/>
          <p:cNvSpPr/>
          <p:nvPr/>
        </p:nvSpPr>
        <p:spPr>
          <a:xfrm>
            <a:off x="3782000" y="4065168"/>
            <a:ext cx="13335" cy="47625"/>
          </a:xfrm>
          <a:custGeom>
            <a:avLst/>
            <a:gdLst/>
            <a:ahLst/>
            <a:cxnLst/>
            <a:rect l="l" t="t" r="r" b="b"/>
            <a:pathLst>
              <a:path w="13335" h="47625">
                <a:moveTo>
                  <a:pt x="0" y="0"/>
                </a:moveTo>
                <a:lnTo>
                  <a:pt x="0" y="36626"/>
                </a:lnTo>
                <a:lnTo>
                  <a:pt x="12712" y="47091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9" name="object 259"/>
          <p:cNvSpPr/>
          <p:nvPr/>
        </p:nvSpPr>
        <p:spPr>
          <a:xfrm>
            <a:off x="3132408" y="4100309"/>
            <a:ext cx="649605" cy="31750"/>
          </a:xfrm>
          <a:custGeom>
            <a:avLst/>
            <a:gdLst/>
            <a:ahLst/>
            <a:cxnLst/>
            <a:rect l="l" t="t" r="r" b="b"/>
            <a:pathLst>
              <a:path w="649604" h="31750">
                <a:moveTo>
                  <a:pt x="649592" y="0"/>
                </a:moveTo>
                <a:lnTo>
                  <a:pt x="0" y="31381"/>
                </a:lnTo>
              </a:path>
            </a:pathLst>
          </a:custGeom>
          <a:ln w="7619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0" name="object 260"/>
          <p:cNvSpPr/>
          <p:nvPr/>
        </p:nvSpPr>
        <p:spPr>
          <a:xfrm>
            <a:off x="3594370" y="3924655"/>
            <a:ext cx="14604" cy="147320"/>
          </a:xfrm>
          <a:custGeom>
            <a:avLst/>
            <a:gdLst/>
            <a:ahLst/>
            <a:cxnLst/>
            <a:rect l="l" t="t" r="r" b="b"/>
            <a:pathLst>
              <a:path w="14604" h="147320">
                <a:moveTo>
                  <a:pt x="0" y="0"/>
                </a:moveTo>
                <a:lnTo>
                  <a:pt x="14198" y="11938"/>
                </a:lnTo>
                <a:lnTo>
                  <a:pt x="14198" y="147243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1" name="object 261"/>
          <p:cNvSpPr/>
          <p:nvPr/>
        </p:nvSpPr>
        <p:spPr>
          <a:xfrm>
            <a:off x="3595106" y="3923144"/>
            <a:ext cx="41275" cy="146685"/>
          </a:xfrm>
          <a:custGeom>
            <a:avLst/>
            <a:gdLst/>
            <a:ahLst/>
            <a:cxnLst/>
            <a:rect l="l" t="t" r="r" b="b"/>
            <a:pathLst>
              <a:path w="41275" h="146685">
                <a:moveTo>
                  <a:pt x="0" y="1511"/>
                </a:moveTo>
                <a:lnTo>
                  <a:pt x="26911" y="0"/>
                </a:lnTo>
                <a:lnTo>
                  <a:pt x="41122" y="11963"/>
                </a:lnTo>
                <a:lnTo>
                  <a:pt x="41122" y="146507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2" name="object 262"/>
          <p:cNvSpPr/>
          <p:nvPr/>
        </p:nvSpPr>
        <p:spPr>
          <a:xfrm>
            <a:off x="3478508" y="3937355"/>
            <a:ext cx="130175" cy="6350"/>
          </a:xfrm>
          <a:custGeom>
            <a:avLst/>
            <a:gdLst/>
            <a:ahLst/>
            <a:cxnLst/>
            <a:rect l="l" t="t" r="r" b="b"/>
            <a:pathLst>
              <a:path w="130175" h="6350">
                <a:moveTo>
                  <a:pt x="130060" y="0"/>
                </a:moveTo>
                <a:lnTo>
                  <a:pt x="0" y="5981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3" name="object 263"/>
          <p:cNvSpPr/>
          <p:nvPr/>
        </p:nvSpPr>
        <p:spPr>
          <a:xfrm>
            <a:off x="3636979" y="3929875"/>
            <a:ext cx="154940" cy="6350"/>
          </a:xfrm>
          <a:custGeom>
            <a:avLst/>
            <a:gdLst/>
            <a:ahLst/>
            <a:cxnLst/>
            <a:rect l="l" t="t" r="r" b="b"/>
            <a:pathLst>
              <a:path w="154939" h="6350">
                <a:moveTo>
                  <a:pt x="154736" y="0"/>
                </a:moveTo>
                <a:lnTo>
                  <a:pt x="0" y="5981"/>
                </a:lnTo>
              </a:path>
            </a:pathLst>
          </a:custGeom>
          <a:ln w="7619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4" name="object 264"/>
          <p:cNvSpPr/>
          <p:nvPr/>
        </p:nvSpPr>
        <p:spPr>
          <a:xfrm>
            <a:off x="3464297" y="3931373"/>
            <a:ext cx="0" cy="148590"/>
          </a:xfrm>
          <a:custGeom>
            <a:avLst/>
            <a:gdLst/>
            <a:ahLst/>
            <a:cxnLst/>
            <a:rect l="l" t="t" r="r" b="b"/>
            <a:pathLst>
              <a:path w="0" h="148589">
                <a:moveTo>
                  <a:pt x="0" y="0"/>
                </a:moveTo>
                <a:lnTo>
                  <a:pt x="0" y="148005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5" name="object 265"/>
          <p:cNvSpPr/>
          <p:nvPr/>
        </p:nvSpPr>
        <p:spPr>
          <a:xfrm>
            <a:off x="3622780" y="3923144"/>
            <a:ext cx="0" cy="149225"/>
          </a:xfrm>
          <a:custGeom>
            <a:avLst/>
            <a:gdLst/>
            <a:ahLst/>
            <a:cxnLst/>
            <a:rect l="l" t="t" r="r" b="b"/>
            <a:pathLst>
              <a:path w="0" h="149225">
                <a:moveTo>
                  <a:pt x="0" y="0"/>
                </a:moveTo>
                <a:lnTo>
                  <a:pt x="0" y="148755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6" name="object 266"/>
          <p:cNvSpPr/>
          <p:nvPr/>
        </p:nvSpPr>
        <p:spPr>
          <a:xfrm>
            <a:off x="3435899" y="3932859"/>
            <a:ext cx="14604" cy="148590"/>
          </a:xfrm>
          <a:custGeom>
            <a:avLst/>
            <a:gdLst/>
            <a:ahLst/>
            <a:cxnLst/>
            <a:rect l="l" t="t" r="r" b="b"/>
            <a:pathLst>
              <a:path w="14604" h="148589">
                <a:moveTo>
                  <a:pt x="14198" y="148005"/>
                </a:moveTo>
                <a:lnTo>
                  <a:pt x="14198" y="11214"/>
                </a:lnTo>
                <a:lnTo>
                  <a:pt x="0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7" name="object 267"/>
          <p:cNvSpPr/>
          <p:nvPr/>
        </p:nvSpPr>
        <p:spPr>
          <a:xfrm>
            <a:off x="3435899" y="3931373"/>
            <a:ext cx="43180" cy="148590"/>
          </a:xfrm>
          <a:custGeom>
            <a:avLst/>
            <a:gdLst/>
            <a:ahLst/>
            <a:cxnLst/>
            <a:rect l="l" t="t" r="r" b="b"/>
            <a:pathLst>
              <a:path w="43179" h="148589">
                <a:moveTo>
                  <a:pt x="0" y="1485"/>
                </a:moveTo>
                <a:lnTo>
                  <a:pt x="28397" y="0"/>
                </a:lnTo>
                <a:lnTo>
                  <a:pt x="42608" y="11963"/>
                </a:lnTo>
                <a:lnTo>
                  <a:pt x="42608" y="148005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8" name="object 268"/>
          <p:cNvSpPr/>
          <p:nvPr/>
        </p:nvSpPr>
        <p:spPr>
          <a:xfrm>
            <a:off x="3132408" y="4466576"/>
            <a:ext cx="0" cy="215265"/>
          </a:xfrm>
          <a:custGeom>
            <a:avLst/>
            <a:gdLst/>
            <a:ahLst/>
            <a:cxnLst/>
            <a:rect l="l" t="t" r="r" b="b"/>
            <a:pathLst>
              <a:path w="0" h="215264">
                <a:moveTo>
                  <a:pt x="0" y="0"/>
                </a:moveTo>
                <a:lnTo>
                  <a:pt x="0" y="215265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9" name="object 269"/>
          <p:cNvSpPr/>
          <p:nvPr/>
        </p:nvSpPr>
        <p:spPr>
          <a:xfrm>
            <a:off x="3066609" y="4663896"/>
            <a:ext cx="52705" cy="45720"/>
          </a:xfrm>
          <a:custGeom>
            <a:avLst/>
            <a:gdLst/>
            <a:ahLst/>
            <a:cxnLst/>
            <a:rect l="l" t="t" r="r" b="b"/>
            <a:pathLst>
              <a:path w="52705" h="45720">
                <a:moveTo>
                  <a:pt x="0" y="0"/>
                </a:moveTo>
                <a:lnTo>
                  <a:pt x="52336" y="45605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0" name="object 270"/>
          <p:cNvSpPr/>
          <p:nvPr/>
        </p:nvSpPr>
        <p:spPr>
          <a:xfrm>
            <a:off x="3133893" y="4494237"/>
            <a:ext cx="648335" cy="29209"/>
          </a:xfrm>
          <a:custGeom>
            <a:avLst/>
            <a:gdLst/>
            <a:ahLst/>
            <a:cxnLst/>
            <a:rect l="l" t="t" r="r" b="b"/>
            <a:pathLst>
              <a:path w="648335" h="29210">
                <a:moveTo>
                  <a:pt x="0" y="29146"/>
                </a:moveTo>
                <a:lnTo>
                  <a:pt x="648106" y="0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1" name="object 271"/>
          <p:cNvSpPr/>
          <p:nvPr/>
        </p:nvSpPr>
        <p:spPr>
          <a:xfrm>
            <a:off x="3065860" y="4444898"/>
            <a:ext cx="716280" cy="57150"/>
          </a:xfrm>
          <a:custGeom>
            <a:avLst/>
            <a:gdLst/>
            <a:ahLst/>
            <a:cxnLst/>
            <a:rect l="l" t="t" r="r" b="b"/>
            <a:pathLst>
              <a:path w="716279" h="57150">
                <a:moveTo>
                  <a:pt x="0" y="0"/>
                </a:moveTo>
                <a:lnTo>
                  <a:pt x="65798" y="56807"/>
                </a:lnTo>
                <a:lnTo>
                  <a:pt x="716140" y="27660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2" name="object 272"/>
          <p:cNvSpPr/>
          <p:nvPr/>
        </p:nvSpPr>
        <p:spPr>
          <a:xfrm>
            <a:off x="3286382" y="4702771"/>
            <a:ext cx="93980" cy="78740"/>
          </a:xfrm>
          <a:custGeom>
            <a:avLst/>
            <a:gdLst/>
            <a:ahLst/>
            <a:cxnLst/>
            <a:rect l="l" t="t" r="r" b="b"/>
            <a:pathLst>
              <a:path w="93979" h="78739">
                <a:moveTo>
                  <a:pt x="0" y="0"/>
                </a:moveTo>
                <a:lnTo>
                  <a:pt x="93446" y="78486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3" name="object 273"/>
          <p:cNvSpPr/>
          <p:nvPr/>
        </p:nvSpPr>
        <p:spPr>
          <a:xfrm>
            <a:off x="3379829" y="4681092"/>
            <a:ext cx="30480" cy="100330"/>
          </a:xfrm>
          <a:custGeom>
            <a:avLst/>
            <a:gdLst/>
            <a:ahLst/>
            <a:cxnLst/>
            <a:rect l="l" t="t" r="r" b="b"/>
            <a:pathLst>
              <a:path w="30479" h="100329">
                <a:moveTo>
                  <a:pt x="0" y="100164"/>
                </a:moveTo>
                <a:lnTo>
                  <a:pt x="29908" y="97916"/>
                </a:lnTo>
                <a:lnTo>
                  <a:pt x="29908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4" name="object 274"/>
          <p:cNvSpPr/>
          <p:nvPr/>
        </p:nvSpPr>
        <p:spPr>
          <a:xfrm>
            <a:off x="3379829" y="4681092"/>
            <a:ext cx="0" cy="98425"/>
          </a:xfrm>
          <a:custGeom>
            <a:avLst/>
            <a:gdLst/>
            <a:ahLst/>
            <a:cxnLst/>
            <a:rect l="l" t="t" r="r" b="b"/>
            <a:pathLst>
              <a:path w="0" h="98425">
                <a:moveTo>
                  <a:pt x="0" y="0"/>
                </a:moveTo>
                <a:lnTo>
                  <a:pt x="0" y="97917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5" name="object 275"/>
          <p:cNvSpPr/>
          <p:nvPr/>
        </p:nvSpPr>
        <p:spPr>
          <a:xfrm>
            <a:off x="3118209" y="4671364"/>
            <a:ext cx="0" cy="38735"/>
          </a:xfrm>
          <a:custGeom>
            <a:avLst/>
            <a:gdLst/>
            <a:ahLst/>
            <a:cxnLst/>
            <a:rect l="l" t="t" r="r" b="b"/>
            <a:pathLst>
              <a:path w="0" h="38735">
                <a:moveTo>
                  <a:pt x="0" y="0"/>
                </a:moveTo>
                <a:lnTo>
                  <a:pt x="0" y="38138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6" name="object 276"/>
          <p:cNvSpPr/>
          <p:nvPr/>
        </p:nvSpPr>
        <p:spPr>
          <a:xfrm>
            <a:off x="3443367" y="4692306"/>
            <a:ext cx="94615" cy="81915"/>
          </a:xfrm>
          <a:custGeom>
            <a:avLst/>
            <a:gdLst/>
            <a:ahLst/>
            <a:cxnLst/>
            <a:rect l="l" t="t" r="r" b="b"/>
            <a:pathLst>
              <a:path w="94614" h="81914">
                <a:moveTo>
                  <a:pt x="0" y="0"/>
                </a:moveTo>
                <a:lnTo>
                  <a:pt x="94195" y="8147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7" name="object 277"/>
          <p:cNvSpPr/>
          <p:nvPr/>
        </p:nvSpPr>
        <p:spPr>
          <a:xfrm>
            <a:off x="3537563" y="4673612"/>
            <a:ext cx="30480" cy="100330"/>
          </a:xfrm>
          <a:custGeom>
            <a:avLst/>
            <a:gdLst/>
            <a:ahLst/>
            <a:cxnLst/>
            <a:rect l="l" t="t" r="r" b="b"/>
            <a:pathLst>
              <a:path w="30479" h="100329">
                <a:moveTo>
                  <a:pt x="0" y="100164"/>
                </a:moveTo>
                <a:lnTo>
                  <a:pt x="29895" y="97929"/>
                </a:lnTo>
                <a:lnTo>
                  <a:pt x="29895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8" name="object 278"/>
          <p:cNvSpPr/>
          <p:nvPr/>
        </p:nvSpPr>
        <p:spPr>
          <a:xfrm>
            <a:off x="3537563" y="4673612"/>
            <a:ext cx="0" cy="98425"/>
          </a:xfrm>
          <a:custGeom>
            <a:avLst/>
            <a:gdLst/>
            <a:ahLst/>
            <a:cxnLst/>
            <a:rect l="l" t="t" r="r" b="b"/>
            <a:pathLst>
              <a:path w="0" h="98425">
                <a:moveTo>
                  <a:pt x="0" y="0"/>
                </a:moveTo>
                <a:lnTo>
                  <a:pt x="0" y="97929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9" name="object 279"/>
          <p:cNvSpPr/>
          <p:nvPr/>
        </p:nvSpPr>
        <p:spPr>
          <a:xfrm>
            <a:off x="3579410" y="4674361"/>
            <a:ext cx="107950" cy="93980"/>
          </a:xfrm>
          <a:custGeom>
            <a:avLst/>
            <a:gdLst/>
            <a:ahLst/>
            <a:cxnLst/>
            <a:rect l="l" t="t" r="r" b="b"/>
            <a:pathLst>
              <a:path w="107950" h="93979">
                <a:moveTo>
                  <a:pt x="0" y="0"/>
                </a:moveTo>
                <a:lnTo>
                  <a:pt x="107657" y="93433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80" name="object 280"/>
          <p:cNvSpPr/>
          <p:nvPr/>
        </p:nvSpPr>
        <p:spPr>
          <a:xfrm>
            <a:off x="3687067" y="4667630"/>
            <a:ext cx="30480" cy="100330"/>
          </a:xfrm>
          <a:custGeom>
            <a:avLst/>
            <a:gdLst/>
            <a:ahLst/>
            <a:cxnLst/>
            <a:rect l="l" t="t" r="r" b="b"/>
            <a:pathLst>
              <a:path w="30479" h="100329">
                <a:moveTo>
                  <a:pt x="0" y="100164"/>
                </a:moveTo>
                <a:lnTo>
                  <a:pt x="29908" y="97929"/>
                </a:lnTo>
                <a:lnTo>
                  <a:pt x="29908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81" name="object 281"/>
          <p:cNvSpPr/>
          <p:nvPr/>
        </p:nvSpPr>
        <p:spPr>
          <a:xfrm>
            <a:off x="3687067" y="4667630"/>
            <a:ext cx="0" cy="98425"/>
          </a:xfrm>
          <a:custGeom>
            <a:avLst/>
            <a:gdLst/>
            <a:ahLst/>
            <a:cxnLst/>
            <a:rect l="l" t="t" r="r" b="b"/>
            <a:pathLst>
              <a:path w="0" h="98425">
                <a:moveTo>
                  <a:pt x="0" y="0"/>
                </a:moveTo>
                <a:lnTo>
                  <a:pt x="0" y="97929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82" name="object 282"/>
          <p:cNvSpPr/>
          <p:nvPr/>
        </p:nvSpPr>
        <p:spPr>
          <a:xfrm>
            <a:off x="3422450" y="4678845"/>
            <a:ext cx="13970" cy="13335"/>
          </a:xfrm>
          <a:custGeom>
            <a:avLst/>
            <a:gdLst/>
            <a:ahLst/>
            <a:cxnLst/>
            <a:rect l="l" t="t" r="r" b="b"/>
            <a:pathLst>
              <a:path w="13970" h="13335">
                <a:moveTo>
                  <a:pt x="0" y="0"/>
                </a:moveTo>
                <a:lnTo>
                  <a:pt x="13449" y="12712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83" name="object 283"/>
          <p:cNvSpPr/>
          <p:nvPr/>
        </p:nvSpPr>
        <p:spPr>
          <a:xfrm>
            <a:off x="3746110" y="4666145"/>
            <a:ext cx="13970" cy="12700"/>
          </a:xfrm>
          <a:custGeom>
            <a:avLst/>
            <a:gdLst/>
            <a:ahLst/>
            <a:cxnLst/>
            <a:rect l="l" t="t" r="r" b="b"/>
            <a:pathLst>
              <a:path w="13970" h="12700">
                <a:moveTo>
                  <a:pt x="0" y="0"/>
                </a:moveTo>
                <a:lnTo>
                  <a:pt x="13461" y="12700"/>
                </a:lnTo>
              </a:path>
            </a:pathLst>
          </a:custGeom>
          <a:ln w="13969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84" name="object 284"/>
          <p:cNvSpPr/>
          <p:nvPr/>
        </p:nvSpPr>
        <p:spPr>
          <a:xfrm>
            <a:off x="3373835" y="4557762"/>
            <a:ext cx="64135" cy="54610"/>
          </a:xfrm>
          <a:custGeom>
            <a:avLst/>
            <a:gdLst/>
            <a:ahLst/>
            <a:cxnLst/>
            <a:rect l="l" t="t" r="r" b="b"/>
            <a:pathLst>
              <a:path w="64135" h="54610">
                <a:moveTo>
                  <a:pt x="0" y="29133"/>
                </a:moveTo>
                <a:lnTo>
                  <a:pt x="1956" y="18068"/>
                </a:lnTo>
                <a:lnTo>
                  <a:pt x="8324" y="8961"/>
                </a:lnTo>
                <a:lnTo>
                  <a:pt x="18198" y="2657"/>
                </a:lnTo>
                <a:lnTo>
                  <a:pt x="30670" y="0"/>
                </a:lnTo>
                <a:lnTo>
                  <a:pt x="42958" y="1556"/>
                </a:lnTo>
                <a:lnTo>
                  <a:pt x="53282" y="6902"/>
                </a:lnTo>
                <a:lnTo>
                  <a:pt x="60520" y="15334"/>
                </a:lnTo>
                <a:lnTo>
                  <a:pt x="63550" y="26149"/>
                </a:lnTo>
                <a:lnTo>
                  <a:pt x="61613" y="36789"/>
                </a:lnTo>
                <a:lnTo>
                  <a:pt x="55332" y="45678"/>
                </a:lnTo>
                <a:lnTo>
                  <a:pt x="45686" y="51906"/>
                </a:lnTo>
                <a:lnTo>
                  <a:pt x="33655" y="54559"/>
                </a:lnTo>
                <a:lnTo>
                  <a:pt x="20932" y="53006"/>
                </a:lnTo>
                <a:lnTo>
                  <a:pt x="10383" y="47737"/>
                </a:lnTo>
                <a:lnTo>
                  <a:pt x="3056" y="39523"/>
                </a:lnTo>
                <a:lnTo>
                  <a:pt x="0" y="29133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85" name="object 285"/>
          <p:cNvSpPr/>
          <p:nvPr/>
        </p:nvSpPr>
        <p:spPr>
          <a:xfrm>
            <a:off x="3388795" y="4570462"/>
            <a:ext cx="33020" cy="29209"/>
          </a:xfrm>
          <a:custGeom>
            <a:avLst/>
            <a:gdLst/>
            <a:ahLst/>
            <a:cxnLst/>
            <a:rect l="l" t="t" r="r" b="b"/>
            <a:pathLst>
              <a:path w="33020" h="29210">
                <a:moveTo>
                  <a:pt x="24676" y="0"/>
                </a:moveTo>
                <a:lnTo>
                  <a:pt x="7493" y="1498"/>
                </a:lnTo>
                <a:lnTo>
                  <a:pt x="0" y="8229"/>
                </a:lnTo>
                <a:lnTo>
                  <a:pt x="749" y="15697"/>
                </a:lnTo>
                <a:lnTo>
                  <a:pt x="749" y="23164"/>
                </a:lnTo>
                <a:lnTo>
                  <a:pt x="8966" y="29146"/>
                </a:lnTo>
                <a:lnTo>
                  <a:pt x="26174" y="27660"/>
                </a:lnTo>
                <a:lnTo>
                  <a:pt x="32905" y="21678"/>
                </a:lnTo>
                <a:lnTo>
                  <a:pt x="32905" y="14198"/>
                </a:lnTo>
                <a:lnTo>
                  <a:pt x="32143" y="6718"/>
                </a:lnTo>
                <a:lnTo>
                  <a:pt x="24676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86" name="object 286"/>
          <p:cNvSpPr/>
          <p:nvPr/>
        </p:nvSpPr>
        <p:spPr>
          <a:xfrm>
            <a:off x="3388795" y="4570462"/>
            <a:ext cx="33020" cy="29209"/>
          </a:xfrm>
          <a:custGeom>
            <a:avLst/>
            <a:gdLst/>
            <a:ahLst/>
            <a:cxnLst/>
            <a:rect l="l" t="t" r="r" b="b"/>
            <a:pathLst>
              <a:path w="33020" h="29210">
                <a:moveTo>
                  <a:pt x="749" y="15697"/>
                </a:moveTo>
                <a:lnTo>
                  <a:pt x="0" y="8229"/>
                </a:lnTo>
                <a:lnTo>
                  <a:pt x="7493" y="1498"/>
                </a:lnTo>
                <a:lnTo>
                  <a:pt x="15709" y="749"/>
                </a:lnTo>
                <a:lnTo>
                  <a:pt x="24676" y="0"/>
                </a:lnTo>
                <a:lnTo>
                  <a:pt x="32143" y="6718"/>
                </a:lnTo>
                <a:lnTo>
                  <a:pt x="32905" y="14198"/>
                </a:lnTo>
                <a:lnTo>
                  <a:pt x="32905" y="21678"/>
                </a:lnTo>
                <a:lnTo>
                  <a:pt x="26174" y="27660"/>
                </a:lnTo>
                <a:lnTo>
                  <a:pt x="17208" y="28397"/>
                </a:lnTo>
                <a:lnTo>
                  <a:pt x="8966" y="29146"/>
                </a:lnTo>
                <a:lnTo>
                  <a:pt x="749" y="23164"/>
                </a:lnTo>
                <a:lnTo>
                  <a:pt x="749" y="15697"/>
                </a:lnTo>
                <a:close/>
              </a:path>
            </a:pathLst>
          </a:custGeom>
          <a:ln w="381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87" name="object 287"/>
          <p:cNvSpPr/>
          <p:nvPr/>
        </p:nvSpPr>
        <p:spPr>
          <a:xfrm>
            <a:off x="3556994" y="4548796"/>
            <a:ext cx="64135" cy="54610"/>
          </a:xfrm>
          <a:custGeom>
            <a:avLst/>
            <a:gdLst/>
            <a:ahLst/>
            <a:cxnLst/>
            <a:rect l="l" t="t" r="r" b="b"/>
            <a:pathLst>
              <a:path w="64135" h="54610">
                <a:moveTo>
                  <a:pt x="0" y="29146"/>
                </a:moveTo>
                <a:lnTo>
                  <a:pt x="1950" y="18073"/>
                </a:lnTo>
                <a:lnTo>
                  <a:pt x="8316" y="8963"/>
                </a:lnTo>
                <a:lnTo>
                  <a:pt x="18186" y="2657"/>
                </a:lnTo>
                <a:lnTo>
                  <a:pt x="30645" y="0"/>
                </a:lnTo>
                <a:lnTo>
                  <a:pt x="42928" y="1557"/>
                </a:lnTo>
                <a:lnTo>
                  <a:pt x="53254" y="6904"/>
                </a:lnTo>
                <a:lnTo>
                  <a:pt x="60498" y="15339"/>
                </a:lnTo>
                <a:lnTo>
                  <a:pt x="63538" y="26161"/>
                </a:lnTo>
                <a:lnTo>
                  <a:pt x="61593" y="36794"/>
                </a:lnTo>
                <a:lnTo>
                  <a:pt x="55308" y="45678"/>
                </a:lnTo>
                <a:lnTo>
                  <a:pt x="45660" y="51900"/>
                </a:lnTo>
                <a:lnTo>
                  <a:pt x="33629" y="54546"/>
                </a:lnTo>
                <a:lnTo>
                  <a:pt x="20913" y="52995"/>
                </a:lnTo>
                <a:lnTo>
                  <a:pt x="10366" y="47732"/>
                </a:lnTo>
                <a:lnTo>
                  <a:pt x="3043" y="39526"/>
                </a:lnTo>
                <a:lnTo>
                  <a:pt x="0" y="29146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88" name="object 288"/>
          <p:cNvSpPr/>
          <p:nvPr/>
        </p:nvSpPr>
        <p:spPr>
          <a:xfrm>
            <a:off x="3721459" y="4145901"/>
            <a:ext cx="33020" cy="29209"/>
          </a:xfrm>
          <a:custGeom>
            <a:avLst/>
            <a:gdLst/>
            <a:ahLst/>
            <a:cxnLst/>
            <a:rect l="l" t="t" r="r" b="b"/>
            <a:pathLst>
              <a:path w="33020" h="29210">
                <a:moveTo>
                  <a:pt x="736" y="15697"/>
                </a:moveTo>
                <a:lnTo>
                  <a:pt x="0" y="8216"/>
                </a:lnTo>
                <a:lnTo>
                  <a:pt x="7467" y="1498"/>
                </a:lnTo>
                <a:lnTo>
                  <a:pt x="15697" y="736"/>
                </a:lnTo>
                <a:lnTo>
                  <a:pt x="24650" y="0"/>
                </a:lnTo>
                <a:lnTo>
                  <a:pt x="32131" y="6731"/>
                </a:lnTo>
                <a:lnTo>
                  <a:pt x="32880" y="14211"/>
                </a:lnTo>
                <a:lnTo>
                  <a:pt x="32880" y="21678"/>
                </a:lnTo>
                <a:lnTo>
                  <a:pt x="26162" y="27660"/>
                </a:lnTo>
                <a:lnTo>
                  <a:pt x="17183" y="28397"/>
                </a:lnTo>
                <a:lnTo>
                  <a:pt x="8966" y="29146"/>
                </a:lnTo>
                <a:lnTo>
                  <a:pt x="736" y="23177"/>
                </a:lnTo>
                <a:lnTo>
                  <a:pt x="736" y="15697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89" name="object 289"/>
          <p:cNvSpPr/>
          <p:nvPr/>
        </p:nvSpPr>
        <p:spPr>
          <a:xfrm>
            <a:off x="2995603" y="3675735"/>
            <a:ext cx="227329" cy="180975"/>
          </a:xfrm>
          <a:custGeom>
            <a:avLst/>
            <a:gdLst/>
            <a:ahLst/>
            <a:cxnLst/>
            <a:rect l="l" t="t" r="r" b="b"/>
            <a:pathLst>
              <a:path w="227330" h="180975">
                <a:moveTo>
                  <a:pt x="0" y="5994"/>
                </a:moveTo>
                <a:lnTo>
                  <a:pt x="126326" y="0"/>
                </a:lnTo>
                <a:lnTo>
                  <a:pt x="227241" y="85966"/>
                </a:lnTo>
                <a:lnTo>
                  <a:pt x="227241" y="180886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90" name="object 290"/>
          <p:cNvSpPr/>
          <p:nvPr/>
        </p:nvSpPr>
        <p:spPr>
          <a:xfrm>
            <a:off x="2932065" y="3618928"/>
            <a:ext cx="125730" cy="7620"/>
          </a:xfrm>
          <a:custGeom>
            <a:avLst/>
            <a:gdLst/>
            <a:ahLst/>
            <a:cxnLst/>
            <a:rect l="l" t="t" r="r" b="b"/>
            <a:pathLst>
              <a:path w="125730" h="7620">
                <a:moveTo>
                  <a:pt x="-6985" y="3740"/>
                </a:moveTo>
                <a:lnTo>
                  <a:pt x="132562" y="3740"/>
                </a:lnTo>
              </a:path>
            </a:pathLst>
          </a:custGeom>
          <a:ln w="2145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91" name="object 291"/>
          <p:cNvSpPr/>
          <p:nvPr/>
        </p:nvSpPr>
        <p:spPr>
          <a:xfrm>
            <a:off x="3086040" y="3611448"/>
            <a:ext cx="125095" cy="6985"/>
          </a:xfrm>
          <a:custGeom>
            <a:avLst/>
            <a:gdLst/>
            <a:ahLst/>
            <a:cxnLst/>
            <a:rect l="l" t="t" r="r" b="b"/>
            <a:pathLst>
              <a:path w="125094" h="6985">
                <a:moveTo>
                  <a:pt x="-6985" y="3371"/>
                </a:moveTo>
                <a:lnTo>
                  <a:pt x="131838" y="3371"/>
                </a:lnTo>
              </a:path>
            </a:pathLst>
          </a:custGeom>
          <a:ln w="20713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92" name="object 292"/>
          <p:cNvSpPr/>
          <p:nvPr/>
        </p:nvSpPr>
        <p:spPr>
          <a:xfrm>
            <a:off x="2893940" y="3590531"/>
            <a:ext cx="900430" cy="1203960"/>
          </a:xfrm>
          <a:custGeom>
            <a:avLst/>
            <a:gdLst/>
            <a:ahLst/>
            <a:cxnLst/>
            <a:rect l="l" t="t" r="r" b="b"/>
            <a:pathLst>
              <a:path w="900429" h="1203960">
                <a:moveTo>
                  <a:pt x="201079" y="1099527"/>
                </a:moveTo>
                <a:lnTo>
                  <a:pt x="201079" y="1203426"/>
                </a:lnTo>
                <a:lnTo>
                  <a:pt x="173418" y="1203426"/>
                </a:lnTo>
                <a:lnTo>
                  <a:pt x="0" y="1053934"/>
                </a:lnTo>
                <a:lnTo>
                  <a:pt x="0" y="32143"/>
                </a:lnTo>
                <a:lnTo>
                  <a:pt x="30645" y="29895"/>
                </a:lnTo>
                <a:lnTo>
                  <a:pt x="79984" y="74002"/>
                </a:lnTo>
                <a:lnTo>
                  <a:pt x="207060" y="68757"/>
                </a:lnTo>
                <a:lnTo>
                  <a:pt x="157721" y="23914"/>
                </a:lnTo>
                <a:lnTo>
                  <a:pt x="187617" y="22428"/>
                </a:lnTo>
                <a:lnTo>
                  <a:pt x="238467" y="67271"/>
                </a:lnTo>
                <a:lnTo>
                  <a:pt x="364045" y="59054"/>
                </a:lnTo>
                <a:lnTo>
                  <a:pt x="313220" y="14198"/>
                </a:lnTo>
                <a:lnTo>
                  <a:pt x="343865" y="12699"/>
                </a:lnTo>
                <a:lnTo>
                  <a:pt x="396176" y="56807"/>
                </a:lnTo>
                <a:lnTo>
                  <a:pt x="521779" y="53073"/>
                </a:lnTo>
                <a:lnTo>
                  <a:pt x="470928" y="8966"/>
                </a:lnTo>
                <a:lnTo>
                  <a:pt x="500100" y="8216"/>
                </a:lnTo>
                <a:lnTo>
                  <a:pt x="549427" y="50825"/>
                </a:lnTo>
                <a:lnTo>
                  <a:pt x="670521" y="45592"/>
                </a:lnTo>
                <a:lnTo>
                  <a:pt x="622693" y="1498"/>
                </a:lnTo>
                <a:lnTo>
                  <a:pt x="654075" y="0"/>
                </a:lnTo>
                <a:lnTo>
                  <a:pt x="822274" y="148742"/>
                </a:lnTo>
                <a:lnTo>
                  <a:pt x="822274" y="232448"/>
                </a:lnTo>
                <a:lnTo>
                  <a:pt x="881329" y="279539"/>
                </a:lnTo>
                <a:lnTo>
                  <a:pt x="881329" y="321411"/>
                </a:lnTo>
                <a:lnTo>
                  <a:pt x="900023" y="337096"/>
                </a:lnTo>
                <a:lnTo>
                  <a:pt x="900023" y="474637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93" name="object 293"/>
          <p:cNvSpPr/>
          <p:nvPr/>
        </p:nvSpPr>
        <p:spPr>
          <a:xfrm>
            <a:off x="3092695" y="3663708"/>
            <a:ext cx="348500" cy="249796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94" name="object 294"/>
          <p:cNvSpPr/>
          <p:nvPr/>
        </p:nvSpPr>
        <p:spPr>
          <a:xfrm>
            <a:off x="3140561" y="3935602"/>
            <a:ext cx="313347" cy="160477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95" name="object 295"/>
          <p:cNvSpPr/>
          <p:nvPr/>
        </p:nvSpPr>
        <p:spPr>
          <a:xfrm>
            <a:off x="3118209" y="4647450"/>
            <a:ext cx="664210" cy="62230"/>
          </a:xfrm>
          <a:custGeom>
            <a:avLst/>
            <a:gdLst/>
            <a:ahLst/>
            <a:cxnLst/>
            <a:rect l="l" t="t" r="r" b="b"/>
            <a:pathLst>
              <a:path w="664210" h="62229">
                <a:moveTo>
                  <a:pt x="0" y="62052"/>
                </a:moveTo>
                <a:lnTo>
                  <a:pt x="27647" y="59804"/>
                </a:lnTo>
                <a:lnTo>
                  <a:pt x="27647" y="44856"/>
                </a:lnTo>
                <a:lnTo>
                  <a:pt x="161442" y="38874"/>
                </a:lnTo>
                <a:lnTo>
                  <a:pt x="161442" y="53822"/>
                </a:lnTo>
                <a:lnTo>
                  <a:pt x="190601" y="53073"/>
                </a:lnTo>
                <a:lnTo>
                  <a:pt x="190601" y="38125"/>
                </a:lnTo>
                <a:lnTo>
                  <a:pt x="319925" y="30645"/>
                </a:lnTo>
                <a:lnTo>
                  <a:pt x="319925" y="45592"/>
                </a:lnTo>
                <a:lnTo>
                  <a:pt x="346849" y="44856"/>
                </a:lnTo>
                <a:lnTo>
                  <a:pt x="346849" y="29908"/>
                </a:lnTo>
                <a:lnTo>
                  <a:pt x="476897" y="23914"/>
                </a:lnTo>
                <a:lnTo>
                  <a:pt x="476897" y="38874"/>
                </a:lnTo>
                <a:lnTo>
                  <a:pt x="506806" y="38125"/>
                </a:lnTo>
                <a:lnTo>
                  <a:pt x="506806" y="22428"/>
                </a:lnTo>
                <a:lnTo>
                  <a:pt x="642861" y="16446"/>
                </a:lnTo>
                <a:lnTo>
                  <a:pt x="642861" y="31394"/>
                </a:lnTo>
                <a:lnTo>
                  <a:pt x="663790" y="29908"/>
                </a:lnTo>
                <a:lnTo>
                  <a:pt x="663790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96" name="object 296"/>
          <p:cNvSpPr/>
          <p:nvPr/>
        </p:nvSpPr>
        <p:spPr>
          <a:xfrm>
            <a:off x="3125677" y="4708753"/>
            <a:ext cx="96520" cy="81280"/>
          </a:xfrm>
          <a:custGeom>
            <a:avLst/>
            <a:gdLst/>
            <a:ahLst/>
            <a:cxnLst/>
            <a:rect l="l" t="t" r="r" b="b"/>
            <a:pathLst>
              <a:path w="96519" h="81279">
                <a:moveTo>
                  <a:pt x="0" y="0"/>
                </a:moveTo>
                <a:lnTo>
                  <a:pt x="96431" y="80721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97" name="object 297"/>
          <p:cNvSpPr/>
          <p:nvPr/>
        </p:nvSpPr>
        <p:spPr>
          <a:xfrm>
            <a:off x="3222108" y="4689309"/>
            <a:ext cx="29209" cy="100330"/>
          </a:xfrm>
          <a:custGeom>
            <a:avLst/>
            <a:gdLst/>
            <a:ahLst/>
            <a:cxnLst/>
            <a:rect l="l" t="t" r="r" b="b"/>
            <a:pathLst>
              <a:path w="29210" h="100329">
                <a:moveTo>
                  <a:pt x="0" y="100164"/>
                </a:moveTo>
                <a:lnTo>
                  <a:pt x="29146" y="97917"/>
                </a:lnTo>
                <a:lnTo>
                  <a:pt x="29146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98" name="object 298"/>
          <p:cNvSpPr/>
          <p:nvPr/>
        </p:nvSpPr>
        <p:spPr>
          <a:xfrm>
            <a:off x="3222108" y="4689309"/>
            <a:ext cx="0" cy="98425"/>
          </a:xfrm>
          <a:custGeom>
            <a:avLst/>
            <a:gdLst/>
            <a:ahLst/>
            <a:cxnLst/>
            <a:rect l="l" t="t" r="r" b="b"/>
            <a:pathLst>
              <a:path w="0" h="98425">
                <a:moveTo>
                  <a:pt x="0" y="0"/>
                </a:moveTo>
                <a:lnTo>
                  <a:pt x="0" y="97917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99" name="object 299"/>
          <p:cNvSpPr/>
          <p:nvPr/>
        </p:nvSpPr>
        <p:spPr>
          <a:xfrm>
            <a:off x="3265453" y="4689309"/>
            <a:ext cx="13970" cy="13335"/>
          </a:xfrm>
          <a:custGeom>
            <a:avLst/>
            <a:gdLst/>
            <a:ahLst/>
            <a:cxnLst/>
            <a:rect l="l" t="t" r="r" b="b"/>
            <a:pathLst>
              <a:path w="13970" h="13335">
                <a:moveTo>
                  <a:pt x="0" y="0"/>
                </a:moveTo>
                <a:lnTo>
                  <a:pt x="13462" y="12712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00" name="object 300"/>
          <p:cNvSpPr/>
          <p:nvPr/>
        </p:nvSpPr>
        <p:spPr>
          <a:xfrm>
            <a:off x="1687649" y="5824575"/>
            <a:ext cx="69007" cy="68630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01" name="object 301"/>
          <p:cNvSpPr/>
          <p:nvPr/>
        </p:nvSpPr>
        <p:spPr>
          <a:xfrm>
            <a:off x="1697904" y="5551144"/>
            <a:ext cx="128905" cy="57150"/>
          </a:xfrm>
          <a:custGeom>
            <a:avLst/>
            <a:gdLst/>
            <a:ahLst/>
            <a:cxnLst/>
            <a:rect l="l" t="t" r="r" b="b"/>
            <a:pathLst>
              <a:path w="128905" h="57150">
                <a:moveTo>
                  <a:pt x="112128" y="0"/>
                </a:moveTo>
                <a:lnTo>
                  <a:pt x="112128" y="36639"/>
                </a:lnTo>
                <a:lnTo>
                  <a:pt x="128574" y="50101"/>
                </a:lnTo>
                <a:lnTo>
                  <a:pt x="0" y="56832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02" name="object 302"/>
          <p:cNvSpPr/>
          <p:nvPr/>
        </p:nvSpPr>
        <p:spPr>
          <a:xfrm>
            <a:off x="1326379" y="5482386"/>
            <a:ext cx="474980" cy="22860"/>
          </a:xfrm>
          <a:custGeom>
            <a:avLst/>
            <a:gdLst/>
            <a:ahLst/>
            <a:cxnLst/>
            <a:rect l="l" t="t" r="r" b="b"/>
            <a:pathLst>
              <a:path w="474980" h="22860">
                <a:moveTo>
                  <a:pt x="0" y="22428"/>
                </a:moveTo>
                <a:lnTo>
                  <a:pt x="474687" y="0"/>
                </a:lnTo>
                <a:lnTo>
                  <a:pt x="474687" y="14185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03" name="object 303"/>
          <p:cNvSpPr/>
          <p:nvPr/>
        </p:nvSpPr>
        <p:spPr>
          <a:xfrm>
            <a:off x="1667996" y="5545911"/>
            <a:ext cx="45085" cy="17780"/>
          </a:xfrm>
          <a:custGeom>
            <a:avLst/>
            <a:gdLst/>
            <a:ahLst/>
            <a:cxnLst/>
            <a:rect l="l" t="t" r="r" b="b"/>
            <a:pathLst>
              <a:path w="45085" h="17779">
                <a:moveTo>
                  <a:pt x="44856" y="0"/>
                </a:moveTo>
                <a:lnTo>
                  <a:pt x="0" y="2260"/>
                </a:lnTo>
                <a:lnTo>
                  <a:pt x="16446" y="17221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04" name="object 304"/>
          <p:cNvSpPr/>
          <p:nvPr/>
        </p:nvSpPr>
        <p:spPr>
          <a:xfrm>
            <a:off x="1283783" y="5483135"/>
            <a:ext cx="24130" cy="73660"/>
          </a:xfrm>
          <a:custGeom>
            <a:avLst/>
            <a:gdLst/>
            <a:ahLst/>
            <a:cxnLst/>
            <a:rect l="l" t="t" r="r" b="b"/>
            <a:pathLst>
              <a:path w="24130" h="73660">
                <a:moveTo>
                  <a:pt x="0" y="0"/>
                </a:moveTo>
                <a:lnTo>
                  <a:pt x="23914" y="18694"/>
                </a:lnTo>
                <a:lnTo>
                  <a:pt x="23914" y="73253"/>
                </a:lnTo>
                <a:lnTo>
                  <a:pt x="736" y="56057"/>
                </a:lnTo>
                <a:lnTo>
                  <a:pt x="0" y="0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05" name="object 305"/>
          <p:cNvSpPr/>
          <p:nvPr/>
        </p:nvSpPr>
        <p:spPr>
          <a:xfrm>
            <a:off x="1342825" y="5688685"/>
            <a:ext cx="335280" cy="146685"/>
          </a:xfrm>
          <a:custGeom>
            <a:avLst/>
            <a:gdLst/>
            <a:ahLst/>
            <a:cxnLst/>
            <a:rect l="l" t="t" r="r" b="b"/>
            <a:pathLst>
              <a:path w="335280" h="146685">
                <a:moveTo>
                  <a:pt x="26911" y="0"/>
                </a:moveTo>
                <a:lnTo>
                  <a:pt x="33492" y="32075"/>
                </a:lnTo>
                <a:lnTo>
                  <a:pt x="34113" y="60366"/>
                </a:lnTo>
                <a:lnTo>
                  <a:pt x="32070" y="80527"/>
                </a:lnTo>
                <a:lnTo>
                  <a:pt x="30657" y="88214"/>
                </a:lnTo>
                <a:lnTo>
                  <a:pt x="8978" y="89712"/>
                </a:lnTo>
                <a:lnTo>
                  <a:pt x="0" y="110642"/>
                </a:lnTo>
                <a:lnTo>
                  <a:pt x="6730" y="134543"/>
                </a:lnTo>
                <a:lnTo>
                  <a:pt x="2247" y="139801"/>
                </a:lnTo>
                <a:lnTo>
                  <a:pt x="14211" y="146519"/>
                </a:lnTo>
                <a:lnTo>
                  <a:pt x="47091" y="143522"/>
                </a:lnTo>
                <a:lnTo>
                  <a:pt x="334899" y="127825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06" name="object 306"/>
          <p:cNvSpPr/>
          <p:nvPr/>
        </p:nvSpPr>
        <p:spPr>
          <a:xfrm>
            <a:off x="1348731" y="5681128"/>
            <a:ext cx="107140" cy="157886"/>
          </a:xfrm>
          <a:prstGeom prst="rect">
            <a:avLst/>
          </a:prstGeom>
          <a:blipFill>
            <a:blip r:embed="rId2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07" name="object 307"/>
          <p:cNvSpPr/>
          <p:nvPr/>
        </p:nvSpPr>
        <p:spPr>
          <a:xfrm>
            <a:off x="1362269" y="5779147"/>
            <a:ext cx="310515" cy="18415"/>
          </a:xfrm>
          <a:custGeom>
            <a:avLst/>
            <a:gdLst/>
            <a:ahLst/>
            <a:cxnLst/>
            <a:rect l="l" t="t" r="r" b="b"/>
            <a:pathLst>
              <a:path w="310514" h="18414">
                <a:moveTo>
                  <a:pt x="0" y="17932"/>
                </a:moveTo>
                <a:lnTo>
                  <a:pt x="310210" y="0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08" name="object 308"/>
          <p:cNvSpPr/>
          <p:nvPr/>
        </p:nvSpPr>
        <p:spPr>
          <a:xfrm>
            <a:off x="1443739" y="5764948"/>
            <a:ext cx="7620" cy="16510"/>
          </a:xfrm>
          <a:custGeom>
            <a:avLst/>
            <a:gdLst/>
            <a:ahLst/>
            <a:cxnLst/>
            <a:rect l="l" t="t" r="r" b="b"/>
            <a:pathLst>
              <a:path w="7619" h="16510">
                <a:moveTo>
                  <a:pt x="0" y="0"/>
                </a:moveTo>
                <a:lnTo>
                  <a:pt x="7480" y="16433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09" name="object 309"/>
          <p:cNvSpPr/>
          <p:nvPr/>
        </p:nvSpPr>
        <p:spPr>
          <a:xfrm>
            <a:off x="1451220" y="5763450"/>
            <a:ext cx="114935" cy="8255"/>
          </a:xfrm>
          <a:custGeom>
            <a:avLst/>
            <a:gdLst/>
            <a:ahLst/>
            <a:cxnLst/>
            <a:rect l="l" t="t" r="r" b="b"/>
            <a:pathLst>
              <a:path w="114934" h="8254">
                <a:moveTo>
                  <a:pt x="-3809" y="4108"/>
                </a:moveTo>
                <a:lnTo>
                  <a:pt x="118186" y="4108"/>
                </a:lnTo>
              </a:path>
            </a:pathLst>
          </a:custGeom>
          <a:ln w="15836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10" name="object 310"/>
          <p:cNvSpPr/>
          <p:nvPr/>
        </p:nvSpPr>
        <p:spPr>
          <a:xfrm>
            <a:off x="1213514" y="5285053"/>
            <a:ext cx="113030" cy="563245"/>
          </a:xfrm>
          <a:custGeom>
            <a:avLst/>
            <a:gdLst/>
            <a:ahLst/>
            <a:cxnLst/>
            <a:rect l="l" t="t" r="r" b="b"/>
            <a:pathLst>
              <a:path w="113030" h="563245">
                <a:moveTo>
                  <a:pt x="0" y="0"/>
                </a:moveTo>
                <a:lnTo>
                  <a:pt x="80721" y="59791"/>
                </a:lnTo>
                <a:lnTo>
                  <a:pt x="80721" y="191350"/>
                </a:lnTo>
                <a:lnTo>
                  <a:pt x="112864" y="219760"/>
                </a:lnTo>
                <a:lnTo>
                  <a:pt x="112864" y="562851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11" name="object 311"/>
          <p:cNvSpPr/>
          <p:nvPr/>
        </p:nvSpPr>
        <p:spPr>
          <a:xfrm>
            <a:off x="1360770" y="5585535"/>
            <a:ext cx="117475" cy="5080"/>
          </a:xfrm>
          <a:custGeom>
            <a:avLst/>
            <a:gdLst/>
            <a:ahLst/>
            <a:cxnLst/>
            <a:rect l="l" t="t" r="r" b="b"/>
            <a:pathLst>
              <a:path w="117475" h="5079">
                <a:moveTo>
                  <a:pt x="117360" y="0"/>
                </a:moveTo>
                <a:lnTo>
                  <a:pt x="0" y="4495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12" name="object 312"/>
          <p:cNvSpPr/>
          <p:nvPr/>
        </p:nvSpPr>
        <p:spPr>
          <a:xfrm>
            <a:off x="1381700" y="5279072"/>
            <a:ext cx="114935" cy="406400"/>
          </a:xfrm>
          <a:custGeom>
            <a:avLst/>
            <a:gdLst/>
            <a:ahLst/>
            <a:cxnLst/>
            <a:rect l="l" t="t" r="r" b="b"/>
            <a:pathLst>
              <a:path w="114934" h="406400">
                <a:moveTo>
                  <a:pt x="0" y="0"/>
                </a:moveTo>
                <a:lnTo>
                  <a:pt x="84467" y="60553"/>
                </a:lnTo>
                <a:lnTo>
                  <a:pt x="84467" y="190614"/>
                </a:lnTo>
                <a:lnTo>
                  <a:pt x="114363" y="218274"/>
                </a:lnTo>
                <a:lnTo>
                  <a:pt x="114363" y="405866"/>
                </a:lnTo>
              </a:path>
            </a:pathLst>
          </a:custGeom>
          <a:ln w="7619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13" name="object 313"/>
          <p:cNvSpPr/>
          <p:nvPr/>
        </p:nvSpPr>
        <p:spPr>
          <a:xfrm>
            <a:off x="1466167" y="5838926"/>
            <a:ext cx="1905" cy="112395"/>
          </a:xfrm>
          <a:custGeom>
            <a:avLst/>
            <a:gdLst/>
            <a:ahLst/>
            <a:cxnLst/>
            <a:rect l="l" t="t" r="r" b="b"/>
            <a:pathLst>
              <a:path w="1905" h="112395">
                <a:moveTo>
                  <a:pt x="0" y="112140"/>
                </a:moveTo>
                <a:lnTo>
                  <a:pt x="1498" y="0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14" name="object 314"/>
          <p:cNvSpPr/>
          <p:nvPr/>
        </p:nvSpPr>
        <p:spPr>
          <a:xfrm>
            <a:off x="1547397" y="5668987"/>
            <a:ext cx="93668" cy="113398"/>
          </a:xfrm>
          <a:prstGeom prst="rect">
            <a:avLst/>
          </a:prstGeom>
          <a:blipFill>
            <a:blip r:embed="rId2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15" name="object 315"/>
          <p:cNvSpPr/>
          <p:nvPr/>
        </p:nvSpPr>
        <p:spPr>
          <a:xfrm>
            <a:off x="1357786" y="5765685"/>
            <a:ext cx="311150" cy="22225"/>
          </a:xfrm>
          <a:custGeom>
            <a:avLst/>
            <a:gdLst/>
            <a:ahLst/>
            <a:cxnLst/>
            <a:rect l="l" t="t" r="r" b="b"/>
            <a:pathLst>
              <a:path w="311150" h="22225">
                <a:moveTo>
                  <a:pt x="0" y="21678"/>
                </a:moveTo>
                <a:lnTo>
                  <a:pt x="310972" y="0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16" name="object 316"/>
          <p:cNvSpPr/>
          <p:nvPr/>
        </p:nvSpPr>
        <p:spPr>
          <a:xfrm>
            <a:off x="1294984" y="5446509"/>
            <a:ext cx="629285" cy="30480"/>
          </a:xfrm>
          <a:custGeom>
            <a:avLst/>
            <a:gdLst/>
            <a:ahLst/>
            <a:cxnLst/>
            <a:rect l="l" t="t" r="r" b="b"/>
            <a:pathLst>
              <a:path w="629285" h="30479">
                <a:moveTo>
                  <a:pt x="0" y="29895"/>
                </a:moveTo>
                <a:lnTo>
                  <a:pt x="628675" y="0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17" name="object 317"/>
          <p:cNvSpPr/>
          <p:nvPr/>
        </p:nvSpPr>
        <p:spPr>
          <a:xfrm>
            <a:off x="1534938" y="5684939"/>
            <a:ext cx="6985" cy="80010"/>
          </a:xfrm>
          <a:custGeom>
            <a:avLst/>
            <a:gdLst/>
            <a:ahLst/>
            <a:cxnLst/>
            <a:rect l="l" t="t" r="r" b="b"/>
            <a:pathLst>
              <a:path w="6984" h="80010">
                <a:moveTo>
                  <a:pt x="0" y="0"/>
                </a:moveTo>
                <a:lnTo>
                  <a:pt x="5431" y="30482"/>
                </a:lnTo>
                <a:lnTo>
                  <a:pt x="6446" y="55987"/>
                </a:lnTo>
                <a:lnTo>
                  <a:pt x="5359" y="73502"/>
                </a:lnTo>
                <a:lnTo>
                  <a:pt x="4483" y="80009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18" name="object 318"/>
          <p:cNvSpPr/>
          <p:nvPr/>
        </p:nvSpPr>
        <p:spPr>
          <a:xfrm>
            <a:off x="1829464" y="5501068"/>
            <a:ext cx="161925" cy="6985"/>
          </a:xfrm>
          <a:custGeom>
            <a:avLst/>
            <a:gdLst/>
            <a:ahLst/>
            <a:cxnLst/>
            <a:rect l="l" t="t" r="r" b="b"/>
            <a:pathLst>
              <a:path w="161925" h="6985">
                <a:moveTo>
                  <a:pt x="0" y="6718"/>
                </a:moveTo>
                <a:lnTo>
                  <a:pt x="161467" y="0"/>
                </a:lnTo>
              </a:path>
            </a:pathLst>
          </a:custGeom>
          <a:ln w="7619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19" name="object 319"/>
          <p:cNvSpPr/>
          <p:nvPr/>
        </p:nvSpPr>
        <p:spPr>
          <a:xfrm>
            <a:off x="1692672" y="5807544"/>
            <a:ext cx="313690" cy="43815"/>
          </a:xfrm>
          <a:custGeom>
            <a:avLst/>
            <a:gdLst/>
            <a:ahLst/>
            <a:cxnLst/>
            <a:rect l="l" t="t" r="r" b="b"/>
            <a:pathLst>
              <a:path w="313689" h="43814">
                <a:moveTo>
                  <a:pt x="313207" y="0"/>
                </a:moveTo>
                <a:lnTo>
                  <a:pt x="1498" y="19430"/>
                </a:lnTo>
                <a:lnTo>
                  <a:pt x="0" y="43357"/>
                </a:lnTo>
                <a:lnTo>
                  <a:pt x="313207" y="25412"/>
                </a:lnTo>
                <a:lnTo>
                  <a:pt x="313207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20" name="object 320"/>
          <p:cNvSpPr/>
          <p:nvPr/>
        </p:nvSpPr>
        <p:spPr>
          <a:xfrm>
            <a:off x="1774892" y="5261140"/>
            <a:ext cx="149860" cy="577850"/>
          </a:xfrm>
          <a:custGeom>
            <a:avLst/>
            <a:gdLst/>
            <a:ahLst/>
            <a:cxnLst/>
            <a:rect l="l" t="t" r="r" b="b"/>
            <a:pathLst>
              <a:path w="149860" h="577850">
                <a:moveTo>
                  <a:pt x="0" y="0"/>
                </a:moveTo>
                <a:lnTo>
                  <a:pt x="83718" y="59042"/>
                </a:lnTo>
                <a:lnTo>
                  <a:pt x="83718" y="189852"/>
                </a:lnTo>
                <a:lnTo>
                  <a:pt x="149517" y="242925"/>
                </a:lnTo>
                <a:lnTo>
                  <a:pt x="147269" y="577786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21" name="object 321"/>
          <p:cNvSpPr/>
          <p:nvPr/>
        </p:nvSpPr>
        <p:spPr>
          <a:xfrm>
            <a:off x="1673241" y="5904712"/>
            <a:ext cx="91440" cy="64135"/>
          </a:xfrm>
          <a:custGeom>
            <a:avLst/>
            <a:gdLst/>
            <a:ahLst/>
            <a:cxnLst/>
            <a:rect l="l" t="t" r="r" b="b"/>
            <a:pathLst>
              <a:path w="91439" h="64135">
                <a:moveTo>
                  <a:pt x="91198" y="63538"/>
                </a:moveTo>
                <a:lnTo>
                  <a:pt x="0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22" name="object 322"/>
          <p:cNvSpPr/>
          <p:nvPr/>
        </p:nvSpPr>
        <p:spPr>
          <a:xfrm>
            <a:off x="1787605" y="5902477"/>
            <a:ext cx="73660" cy="60960"/>
          </a:xfrm>
          <a:custGeom>
            <a:avLst/>
            <a:gdLst/>
            <a:ahLst/>
            <a:cxnLst/>
            <a:rect l="l" t="t" r="r" b="b"/>
            <a:pathLst>
              <a:path w="73660" h="60960">
                <a:moveTo>
                  <a:pt x="73266" y="60553"/>
                </a:moveTo>
                <a:lnTo>
                  <a:pt x="0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23" name="object 323"/>
          <p:cNvSpPr/>
          <p:nvPr/>
        </p:nvSpPr>
        <p:spPr>
          <a:xfrm>
            <a:off x="1719583" y="5533586"/>
            <a:ext cx="90805" cy="0"/>
          </a:xfrm>
          <a:custGeom>
            <a:avLst/>
            <a:gdLst/>
            <a:ahLst/>
            <a:cxnLst/>
            <a:rect l="l" t="t" r="r" b="b"/>
            <a:pathLst>
              <a:path w="90805" h="0">
                <a:moveTo>
                  <a:pt x="0" y="0"/>
                </a:moveTo>
                <a:lnTo>
                  <a:pt x="90449" y="0"/>
                </a:lnTo>
              </a:path>
            </a:pathLst>
          </a:custGeom>
          <a:ln w="51600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24" name="object 324"/>
          <p:cNvSpPr/>
          <p:nvPr/>
        </p:nvSpPr>
        <p:spPr>
          <a:xfrm>
            <a:off x="1719583" y="5507786"/>
            <a:ext cx="90805" cy="52069"/>
          </a:xfrm>
          <a:custGeom>
            <a:avLst/>
            <a:gdLst/>
            <a:ahLst/>
            <a:cxnLst/>
            <a:rect l="l" t="t" r="r" b="b"/>
            <a:pathLst>
              <a:path w="90805" h="52070">
                <a:moveTo>
                  <a:pt x="749" y="51600"/>
                </a:moveTo>
                <a:lnTo>
                  <a:pt x="0" y="3746"/>
                </a:lnTo>
                <a:lnTo>
                  <a:pt x="90449" y="0"/>
                </a:lnTo>
                <a:lnTo>
                  <a:pt x="90449" y="47104"/>
                </a:lnTo>
                <a:lnTo>
                  <a:pt x="749" y="51600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25" name="object 325"/>
          <p:cNvSpPr/>
          <p:nvPr/>
        </p:nvSpPr>
        <p:spPr>
          <a:xfrm>
            <a:off x="1684442" y="5588533"/>
            <a:ext cx="125730" cy="6350"/>
          </a:xfrm>
          <a:custGeom>
            <a:avLst/>
            <a:gdLst/>
            <a:ahLst/>
            <a:cxnLst/>
            <a:rect l="l" t="t" r="r" b="b"/>
            <a:pathLst>
              <a:path w="125730" h="6350">
                <a:moveTo>
                  <a:pt x="-3810" y="2984"/>
                </a:moveTo>
                <a:lnTo>
                  <a:pt x="129400" y="2984"/>
                </a:lnTo>
              </a:path>
            </a:pathLst>
          </a:custGeom>
          <a:ln w="13588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26" name="object 326"/>
          <p:cNvSpPr/>
          <p:nvPr/>
        </p:nvSpPr>
        <p:spPr>
          <a:xfrm>
            <a:off x="1683693" y="5554890"/>
            <a:ext cx="128270" cy="297815"/>
          </a:xfrm>
          <a:custGeom>
            <a:avLst/>
            <a:gdLst/>
            <a:ahLst/>
            <a:cxnLst/>
            <a:rect l="l" t="t" r="r" b="b"/>
            <a:pathLst>
              <a:path w="128269" h="297814">
                <a:moveTo>
                  <a:pt x="127838" y="0"/>
                </a:moveTo>
                <a:lnTo>
                  <a:pt x="0" y="6718"/>
                </a:lnTo>
                <a:lnTo>
                  <a:pt x="0" y="38874"/>
                </a:lnTo>
                <a:lnTo>
                  <a:pt x="15709" y="53085"/>
                </a:lnTo>
                <a:lnTo>
                  <a:pt x="13461" y="297510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27" name="object 327"/>
          <p:cNvSpPr/>
          <p:nvPr/>
        </p:nvSpPr>
        <p:spPr>
          <a:xfrm>
            <a:off x="1709042" y="5492026"/>
            <a:ext cx="106299" cy="101815"/>
          </a:xfrm>
          <a:prstGeom prst="rect">
            <a:avLst/>
          </a:prstGeom>
          <a:blipFill>
            <a:blip r:embed="rId2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28" name="object 328"/>
          <p:cNvSpPr/>
          <p:nvPr/>
        </p:nvSpPr>
        <p:spPr>
          <a:xfrm>
            <a:off x="1360770" y="5532475"/>
            <a:ext cx="290830" cy="37465"/>
          </a:xfrm>
          <a:custGeom>
            <a:avLst/>
            <a:gdLst/>
            <a:ahLst/>
            <a:cxnLst/>
            <a:rect l="l" t="t" r="r" b="b"/>
            <a:pathLst>
              <a:path w="290830" h="37464">
                <a:moveTo>
                  <a:pt x="290779" y="0"/>
                </a:moveTo>
                <a:lnTo>
                  <a:pt x="0" y="14947"/>
                </a:lnTo>
                <a:lnTo>
                  <a:pt x="0" y="37376"/>
                </a:lnTo>
                <a:lnTo>
                  <a:pt x="290779" y="20167"/>
                </a:lnTo>
                <a:lnTo>
                  <a:pt x="29077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29" name="object 329"/>
          <p:cNvSpPr/>
          <p:nvPr/>
        </p:nvSpPr>
        <p:spPr>
          <a:xfrm>
            <a:off x="1360770" y="5532475"/>
            <a:ext cx="290830" cy="37465"/>
          </a:xfrm>
          <a:custGeom>
            <a:avLst/>
            <a:gdLst/>
            <a:ahLst/>
            <a:cxnLst/>
            <a:rect l="l" t="t" r="r" b="b"/>
            <a:pathLst>
              <a:path w="290830" h="37464">
                <a:moveTo>
                  <a:pt x="290779" y="0"/>
                </a:moveTo>
                <a:lnTo>
                  <a:pt x="0" y="14947"/>
                </a:lnTo>
                <a:lnTo>
                  <a:pt x="0" y="37376"/>
                </a:lnTo>
                <a:lnTo>
                  <a:pt x="290779" y="20167"/>
                </a:lnTo>
                <a:lnTo>
                  <a:pt x="290779" y="0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30" name="object 330"/>
          <p:cNvSpPr/>
          <p:nvPr/>
        </p:nvSpPr>
        <p:spPr>
          <a:xfrm>
            <a:off x="1225464" y="5880798"/>
            <a:ext cx="69215" cy="83820"/>
          </a:xfrm>
          <a:custGeom>
            <a:avLst/>
            <a:gdLst/>
            <a:ahLst/>
            <a:cxnLst/>
            <a:rect l="l" t="t" r="r" b="b"/>
            <a:pathLst>
              <a:path w="69215" h="83820">
                <a:moveTo>
                  <a:pt x="0" y="0"/>
                </a:moveTo>
                <a:lnTo>
                  <a:pt x="32892" y="32156"/>
                </a:lnTo>
                <a:lnTo>
                  <a:pt x="33642" y="62039"/>
                </a:lnTo>
                <a:lnTo>
                  <a:pt x="50838" y="77000"/>
                </a:lnTo>
                <a:lnTo>
                  <a:pt x="50838" y="63550"/>
                </a:lnTo>
                <a:lnTo>
                  <a:pt x="68770" y="83705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31" name="object 331"/>
          <p:cNvSpPr/>
          <p:nvPr/>
        </p:nvSpPr>
        <p:spPr>
          <a:xfrm>
            <a:off x="1293498" y="5941338"/>
            <a:ext cx="341630" cy="22225"/>
          </a:xfrm>
          <a:custGeom>
            <a:avLst/>
            <a:gdLst/>
            <a:ahLst/>
            <a:cxnLst/>
            <a:rect l="l" t="t" r="r" b="b"/>
            <a:pathLst>
              <a:path w="341630" h="22225">
                <a:moveTo>
                  <a:pt x="0" y="21691"/>
                </a:moveTo>
                <a:lnTo>
                  <a:pt x="341617" y="0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32" name="object 332"/>
          <p:cNvSpPr/>
          <p:nvPr/>
        </p:nvSpPr>
        <p:spPr>
          <a:xfrm>
            <a:off x="1752362" y="5518378"/>
            <a:ext cx="29845" cy="30480"/>
          </a:xfrm>
          <a:custGeom>
            <a:avLst/>
            <a:gdLst/>
            <a:ahLst/>
            <a:cxnLst/>
            <a:rect l="l" t="t" r="r" b="b"/>
            <a:pathLst>
              <a:path w="29844" h="30479">
                <a:moveTo>
                  <a:pt x="18580" y="29768"/>
                </a:moveTo>
                <a:lnTo>
                  <a:pt x="10985" y="30213"/>
                </a:lnTo>
                <a:lnTo>
                  <a:pt x="10985" y="6273"/>
                </a:lnTo>
                <a:lnTo>
                  <a:pt x="0" y="6934"/>
                </a:lnTo>
                <a:lnTo>
                  <a:pt x="0" y="1790"/>
                </a:lnTo>
                <a:lnTo>
                  <a:pt x="29565" y="0"/>
                </a:lnTo>
                <a:lnTo>
                  <a:pt x="29565" y="5156"/>
                </a:lnTo>
                <a:lnTo>
                  <a:pt x="18580" y="5803"/>
                </a:lnTo>
                <a:lnTo>
                  <a:pt x="18580" y="29768"/>
                </a:lnTo>
                <a:close/>
              </a:path>
            </a:pathLst>
          </a:custGeom>
          <a:ln w="3175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33" name="object 333"/>
          <p:cNvSpPr/>
          <p:nvPr/>
        </p:nvSpPr>
        <p:spPr>
          <a:xfrm>
            <a:off x="1635865" y="5836703"/>
            <a:ext cx="37465" cy="212725"/>
          </a:xfrm>
          <a:custGeom>
            <a:avLst/>
            <a:gdLst/>
            <a:ahLst/>
            <a:cxnLst/>
            <a:rect l="l" t="t" r="r" b="b"/>
            <a:pathLst>
              <a:path w="37464" h="212725">
                <a:moveTo>
                  <a:pt x="37376" y="0"/>
                </a:moveTo>
                <a:lnTo>
                  <a:pt x="36614" y="210032"/>
                </a:lnTo>
                <a:lnTo>
                  <a:pt x="0" y="212267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34" name="object 334"/>
          <p:cNvSpPr/>
          <p:nvPr/>
        </p:nvSpPr>
        <p:spPr>
          <a:xfrm>
            <a:off x="1199302" y="5270093"/>
            <a:ext cx="479425" cy="802640"/>
          </a:xfrm>
          <a:custGeom>
            <a:avLst/>
            <a:gdLst/>
            <a:ahLst/>
            <a:cxnLst/>
            <a:rect l="l" t="t" r="r" b="b"/>
            <a:pathLst>
              <a:path w="479425" h="802639">
                <a:moveTo>
                  <a:pt x="478421" y="544931"/>
                </a:moveTo>
                <a:lnTo>
                  <a:pt x="479158" y="528485"/>
                </a:lnTo>
                <a:lnTo>
                  <a:pt x="465708" y="488124"/>
                </a:lnTo>
                <a:lnTo>
                  <a:pt x="472729" y="460651"/>
                </a:lnTo>
                <a:lnTo>
                  <a:pt x="471408" y="433743"/>
                </a:lnTo>
                <a:lnTo>
                  <a:pt x="466862" y="413283"/>
                </a:lnTo>
                <a:lnTo>
                  <a:pt x="464210" y="405155"/>
                </a:lnTo>
                <a:lnTo>
                  <a:pt x="470192" y="219011"/>
                </a:lnTo>
                <a:lnTo>
                  <a:pt x="433565" y="192862"/>
                </a:lnTo>
                <a:lnTo>
                  <a:pt x="433565" y="59055"/>
                </a:lnTo>
                <a:lnTo>
                  <a:pt x="346113" y="0"/>
                </a:lnTo>
                <a:lnTo>
                  <a:pt x="266865" y="4483"/>
                </a:lnTo>
                <a:lnTo>
                  <a:pt x="266865" y="11214"/>
                </a:lnTo>
                <a:lnTo>
                  <a:pt x="242201" y="11963"/>
                </a:lnTo>
                <a:lnTo>
                  <a:pt x="236219" y="6731"/>
                </a:lnTo>
                <a:lnTo>
                  <a:pt x="93446" y="11963"/>
                </a:lnTo>
                <a:lnTo>
                  <a:pt x="93446" y="15709"/>
                </a:lnTo>
                <a:lnTo>
                  <a:pt x="68770" y="17195"/>
                </a:lnTo>
                <a:lnTo>
                  <a:pt x="64287" y="11963"/>
                </a:lnTo>
                <a:lnTo>
                  <a:pt x="13461" y="14960"/>
                </a:lnTo>
                <a:lnTo>
                  <a:pt x="5232" y="127825"/>
                </a:lnTo>
                <a:lnTo>
                  <a:pt x="6730" y="197345"/>
                </a:lnTo>
                <a:lnTo>
                  <a:pt x="14211" y="205574"/>
                </a:lnTo>
                <a:lnTo>
                  <a:pt x="14211" y="434301"/>
                </a:lnTo>
                <a:lnTo>
                  <a:pt x="0" y="448500"/>
                </a:lnTo>
                <a:lnTo>
                  <a:pt x="0" y="582307"/>
                </a:lnTo>
                <a:lnTo>
                  <a:pt x="34391" y="618921"/>
                </a:lnTo>
                <a:lnTo>
                  <a:pt x="34391" y="754964"/>
                </a:lnTo>
                <a:lnTo>
                  <a:pt x="91198" y="802055"/>
                </a:lnTo>
                <a:lnTo>
                  <a:pt x="435051" y="778878"/>
                </a:lnTo>
                <a:lnTo>
                  <a:pt x="437299" y="556882"/>
                </a:lnTo>
              </a:path>
            </a:pathLst>
          </a:custGeom>
          <a:ln w="13969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35" name="object 335"/>
          <p:cNvSpPr/>
          <p:nvPr/>
        </p:nvSpPr>
        <p:spPr>
          <a:xfrm>
            <a:off x="1866840" y="5553017"/>
            <a:ext cx="123825" cy="0"/>
          </a:xfrm>
          <a:custGeom>
            <a:avLst/>
            <a:gdLst/>
            <a:ahLst/>
            <a:cxnLst/>
            <a:rect l="l" t="t" r="r" b="b"/>
            <a:pathLst>
              <a:path w="123825" h="0">
                <a:moveTo>
                  <a:pt x="0" y="0"/>
                </a:moveTo>
                <a:lnTo>
                  <a:pt x="123342" y="0"/>
                </a:lnTo>
              </a:path>
            </a:pathLst>
          </a:custGeom>
          <a:ln w="29146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36" name="object 336"/>
          <p:cNvSpPr/>
          <p:nvPr/>
        </p:nvSpPr>
        <p:spPr>
          <a:xfrm>
            <a:off x="1866840" y="5538444"/>
            <a:ext cx="123825" cy="29209"/>
          </a:xfrm>
          <a:custGeom>
            <a:avLst/>
            <a:gdLst/>
            <a:ahLst/>
            <a:cxnLst/>
            <a:rect l="l" t="t" r="r" b="b"/>
            <a:pathLst>
              <a:path w="123825" h="29210">
                <a:moveTo>
                  <a:pt x="123342" y="0"/>
                </a:moveTo>
                <a:lnTo>
                  <a:pt x="0" y="5232"/>
                </a:lnTo>
                <a:lnTo>
                  <a:pt x="0" y="29146"/>
                </a:lnTo>
                <a:lnTo>
                  <a:pt x="122593" y="20942"/>
                </a:lnTo>
                <a:lnTo>
                  <a:pt x="123342" y="0"/>
                </a:lnTo>
                <a:close/>
              </a:path>
            </a:pathLst>
          </a:custGeom>
          <a:ln w="7619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37" name="object 337"/>
          <p:cNvSpPr/>
          <p:nvPr/>
        </p:nvSpPr>
        <p:spPr>
          <a:xfrm>
            <a:off x="1340590" y="5695429"/>
            <a:ext cx="31750" cy="100965"/>
          </a:xfrm>
          <a:custGeom>
            <a:avLst/>
            <a:gdLst/>
            <a:ahLst/>
            <a:cxnLst/>
            <a:rect l="l" t="t" r="r" b="b"/>
            <a:pathLst>
              <a:path w="31750" h="100964">
                <a:moveTo>
                  <a:pt x="0" y="100888"/>
                </a:moveTo>
                <a:lnTo>
                  <a:pt x="7088" y="69400"/>
                </a:lnTo>
                <a:lnTo>
                  <a:pt x="7378" y="37274"/>
                </a:lnTo>
                <a:lnTo>
                  <a:pt x="4725" y="12292"/>
                </a:lnTo>
                <a:lnTo>
                  <a:pt x="2984" y="2235"/>
                </a:lnTo>
                <a:lnTo>
                  <a:pt x="31394" y="0"/>
                </a:lnTo>
              </a:path>
            </a:pathLst>
          </a:custGeom>
          <a:ln w="7619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38" name="object 338"/>
          <p:cNvSpPr/>
          <p:nvPr/>
        </p:nvSpPr>
        <p:spPr>
          <a:xfrm>
            <a:off x="1442254" y="5684215"/>
            <a:ext cx="113664" cy="5080"/>
          </a:xfrm>
          <a:custGeom>
            <a:avLst/>
            <a:gdLst/>
            <a:ahLst/>
            <a:cxnLst/>
            <a:rect l="l" t="t" r="r" b="b"/>
            <a:pathLst>
              <a:path w="113665" h="5079">
                <a:moveTo>
                  <a:pt x="0" y="4470"/>
                </a:moveTo>
                <a:lnTo>
                  <a:pt x="113614" y="0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39" name="object 339"/>
          <p:cNvSpPr/>
          <p:nvPr/>
        </p:nvSpPr>
        <p:spPr>
          <a:xfrm>
            <a:off x="1627635" y="5677484"/>
            <a:ext cx="36195" cy="2540"/>
          </a:xfrm>
          <a:custGeom>
            <a:avLst/>
            <a:gdLst/>
            <a:ahLst/>
            <a:cxnLst/>
            <a:rect l="l" t="t" r="r" b="b"/>
            <a:pathLst>
              <a:path w="36194" h="2539">
                <a:moveTo>
                  <a:pt x="-3810" y="1117"/>
                </a:moveTo>
                <a:lnTo>
                  <a:pt x="39687" y="1117"/>
                </a:lnTo>
              </a:path>
            </a:pathLst>
          </a:custGeom>
          <a:ln w="9855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40" name="object 340"/>
          <p:cNvSpPr/>
          <p:nvPr/>
        </p:nvSpPr>
        <p:spPr>
          <a:xfrm>
            <a:off x="1638849" y="5758217"/>
            <a:ext cx="27940" cy="1270"/>
          </a:xfrm>
          <a:custGeom>
            <a:avLst/>
            <a:gdLst/>
            <a:ahLst/>
            <a:cxnLst/>
            <a:rect l="l" t="t" r="r" b="b"/>
            <a:pathLst>
              <a:path w="27939" h="1270">
                <a:moveTo>
                  <a:pt x="-3810" y="374"/>
                </a:moveTo>
                <a:lnTo>
                  <a:pt x="31470" y="374"/>
                </a:lnTo>
              </a:path>
            </a:pathLst>
          </a:custGeom>
          <a:ln w="8369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41" name="object 341"/>
          <p:cNvSpPr/>
          <p:nvPr/>
        </p:nvSpPr>
        <p:spPr>
          <a:xfrm>
            <a:off x="1361520" y="5798578"/>
            <a:ext cx="317500" cy="22860"/>
          </a:xfrm>
          <a:custGeom>
            <a:avLst/>
            <a:gdLst/>
            <a:ahLst/>
            <a:cxnLst/>
            <a:rect l="l" t="t" r="r" b="b"/>
            <a:pathLst>
              <a:path w="317500" h="22860">
                <a:moveTo>
                  <a:pt x="0" y="22415"/>
                </a:moveTo>
                <a:lnTo>
                  <a:pt x="316941" y="0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42" name="object 342"/>
          <p:cNvSpPr/>
          <p:nvPr/>
        </p:nvSpPr>
        <p:spPr>
          <a:xfrm>
            <a:off x="1293498" y="5827724"/>
            <a:ext cx="1270" cy="243840"/>
          </a:xfrm>
          <a:custGeom>
            <a:avLst/>
            <a:gdLst/>
            <a:ahLst/>
            <a:cxnLst/>
            <a:rect l="l" t="t" r="r" b="b"/>
            <a:pathLst>
              <a:path w="1269" h="243839">
                <a:moveTo>
                  <a:pt x="736" y="0"/>
                </a:moveTo>
                <a:lnTo>
                  <a:pt x="0" y="243687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43" name="object 343"/>
          <p:cNvSpPr/>
          <p:nvPr/>
        </p:nvSpPr>
        <p:spPr>
          <a:xfrm>
            <a:off x="1376467" y="5767171"/>
            <a:ext cx="5715" cy="19050"/>
          </a:xfrm>
          <a:custGeom>
            <a:avLst/>
            <a:gdLst/>
            <a:ahLst/>
            <a:cxnLst/>
            <a:rect l="l" t="t" r="r" b="b"/>
            <a:pathLst>
              <a:path w="5715" h="19050">
                <a:moveTo>
                  <a:pt x="0" y="0"/>
                </a:moveTo>
                <a:lnTo>
                  <a:pt x="5232" y="18707"/>
                </a:lnTo>
              </a:path>
            </a:pathLst>
          </a:custGeom>
          <a:ln w="12699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44" name="object 344"/>
          <p:cNvSpPr/>
          <p:nvPr/>
        </p:nvSpPr>
        <p:spPr>
          <a:xfrm>
            <a:off x="1693421" y="5264111"/>
            <a:ext cx="81280" cy="189230"/>
          </a:xfrm>
          <a:custGeom>
            <a:avLst/>
            <a:gdLst/>
            <a:ahLst/>
            <a:cxnLst/>
            <a:rect l="l" t="t" r="r" b="b"/>
            <a:pathLst>
              <a:path w="81280" h="189229">
                <a:moveTo>
                  <a:pt x="0" y="0"/>
                </a:moveTo>
                <a:lnTo>
                  <a:pt x="80733" y="59055"/>
                </a:lnTo>
                <a:lnTo>
                  <a:pt x="80733" y="189128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45" name="object 345"/>
          <p:cNvSpPr/>
          <p:nvPr/>
        </p:nvSpPr>
        <p:spPr>
          <a:xfrm>
            <a:off x="1765176" y="5453240"/>
            <a:ext cx="64135" cy="390525"/>
          </a:xfrm>
          <a:custGeom>
            <a:avLst/>
            <a:gdLst/>
            <a:ahLst/>
            <a:cxnLst/>
            <a:rect l="l" t="t" r="r" b="b"/>
            <a:pathLst>
              <a:path w="64135" h="390525">
                <a:moveTo>
                  <a:pt x="0" y="0"/>
                </a:moveTo>
                <a:lnTo>
                  <a:pt x="63538" y="54546"/>
                </a:lnTo>
                <a:lnTo>
                  <a:pt x="61302" y="390182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46" name="object 346"/>
          <p:cNvSpPr/>
          <p:nvPr/>
        </p:nvSpPr>
        <p:spPr>
          <a:xfrm>
            <a:off x="1329933" y="5369515"/>
            <a:ext cx="52069" cy="52069"/>
          </a:xfrm>
          <a:custGeom>
            <a:avLst/>
            <a:gdLst/>
            <a:ahLst/>
            <a:cxnLst/>
            <a:rect l="l" t="t" r="r" b="b"/>
            <a:pathLst>
              <a:path w="52069" h="52070">
                <a:moveTo>
                  <a:pt x="9907" y="8223"/>
                </a:moveTo>
                <a:lnTo>
                  <a:pt x="19727" y="2219"/>
                </a:lnTo>
                <a:lnTo>
                  <a:pt x="29621" y="0"/>
                </a:lnTo>
                <a:lnTo>
                  <a:pt x="38814" y="1704"/>
                </a:lnTo>
                <a:lnTo>
                  <a:pt x="46534" y="7473"/>
                </a:lnTo>
                <a:lnTo>
                  <a:pt x="51193" y="15706"/>
                </a:lnTo>
                <a:lnTo>
                  <a:pt x="51860" y="25131"/>
                </a:lnTo>
                <a:lnTo>
                  <a:pt x="48743" y="34696"/>
                </a:lnTo>
                <a:lnTo>
                  <a:pt x="42051" y="43351"/>
                </a:lnTo>
                <a:lnTo>
                  <a:pt x="32741" y="49671"/>
                </a:lnTo>
                <a:lnTo>
                  <a:pt x="22520" y="51855"/>
                </a:lnTo>
                <a:lnTo>
                  <a:pt x="12720" y="49975"/>
                </a:lnTo>
                <a:lnTo>
                  <a:pt x="4675" y="44100"/>
                </a:lnTo>
                <a:lnTo>
                  <a:pt x="443" y="35867"/>
                </a:lnTo>
                <a:lnTo>
                  <a:pt x="0" y="26442"/>
                </a:lnTo>
                <a:lnTo>
                  <a:pt x="3201" y="16877"/>
                </a:lnTo>
                <a:lnTo>
                  <a:pt x="9907" y="8223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47" name="object 347"/>
          <p:cNvSpPr/>
          <p:nvPr/>
        </p:nvSpPr>
        <p:spPr>
          <a:xfrm>
            <a:off x="1333859" y="5373255"/>
            <a:ext cx="38735" cy="37465"/>
          </a:xfrm>
          <a:custGeom>
            <a:avLst/>
            <a:gdLst/>
            <a:ahLst/>
            <a:cxnLst/>
            <a:rect l="l" t="t" r="r" b="b"/>
            <a:pathLst>
              <a:path w="38734" h="37464">
                <a:moveTo>
                  <a:pt x="38125" y="0"/>
                </a:moveTo>
                <a:lnTo>
                  <a:pt x="22428" y="17183"/>
                </a:lnTo>
                <a:lnTo>
                  <a:pt x="15697" y="9715"/>
                </a:lnTo>
                <a:lnTo>
                  <a:pt x="9715" y="17183"/>
                </a:lnTo>
                <a:lnTo>
                  <a:pt x="14947" y="21666"/>
                </a:lnTo>
                <a:lnTo>
                  <a:pt x="0" y="37376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48" name="object 348"/>
          <p:cNvSpPr/>
          <p:nvPr/>
        </p:nvSpPr>
        <p:spPr>
          <a:xfrm>
            <a:off x="1339841" y="5379237"/>
            <a:ext cx="39370" cy="37465"/>
          </a:xfrm>
          <a:custGeom>
            <a:avLst/>
            <a:gdLst/>
            <a:ahLst/>
            <a:cxnLst/>
            <a:rect l="l" t="t" r="r" b="b"/>
            <a:pathLst>
              <a:path w="39369" h="37464">
                <a:moveTo>
                  <a:pt x="38874" y="0"/>
                </a:moveTo>
                <a:lnTo>
                  <a:pt x="21678" y="16446"/>
                </a:lnTo>
                <a:lnTo>
                  <a:pt x="26162" y="20929"/>
                </a:lnTo>
                <a:lnTo>
                  <a:pt x="20929" y="27647"/>
                </a:lnTo>
                <a:lnTo>
                  <a:pt x="14947" y="23164"/>
                </a:lnTo>
                <a:lnTo>
                  <a:pt x="0" y="37376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49" name="object 349"/>
          <p:cNvSpPr/>
          <p:nvPr/>
        </p:nvSpPr>
        <p:spPr>
          <a:xfrm>
            <a:off x="1501494" y="5864554"/>
            <a:ext cx="52069" cy="51435"/>
          </a:xfrm>
          <a:custGeom>
            <a:avLst/>
            <a:gdLst/>
            <a:ahLst/>
            <a:cxnLst/>
            <a:rect l="l" t="t" r="r" b="b"/>
            <a:pathLst>
              <a:path w="52069" h="51435">
                <a:moveTo>
                  <a:pt x="9529" y="8026"/>
                </a:moveTo>
                <a:lnTo>
                  <a:pt x="19142" y="2123"/>
                </a:lnTo>
                <a:lnTo>
                  <a:pt x="29243" y="0"/>
                </a:lnTo>
                <a:lnTo>
                  <a:pt x="38644" y="1514"/>
                </a:lnTo>
                <a:lnTo>
                  <a:pt x="46156" y="6527"/>
                </a:lnTo>
                <a:lnTo>
                  <a:pt x="50921" y="14877"/>
                </a:lnTo>
                <a:lnTo>
                  <a:pt x="51763" y="24560"/>
                </a:lnTo>
                <a:lnTo>
                  <a:pt x="48681" y="34383"/>
                </a:lnTo>
                <a:lnTo>
                  <a:pt x="41673" y="43154"/>
                </a:lnTo>
                <a:lnTo>
                  <a:pt x="32480" y="49052"/>
                </a:lnTo>
                <a:lnTo>
                  <a:pt x="22515" y="51096"/>
                </a:lnTo>
                <a:lnTo>
                  <a:pt x="12969" y="49357"/>
                </a:lnTo>
                <a:lnTo>
                  <a:pt x="5033" y="43903"/>
                </a:lnTo>
                <a:lnTo>
                  <a:pt x="698" y="35985"/>
                </a:lnTo>
                <a:lnTo>
                  <a:pt x="0" y="26522"/>
                </a:lnTo>
                <a:lnTo>
                  <a:pt x="2942" y="16780"/>
                </a:lnTo>
                <a:lnTo>
                  <a:pt x="9529" y="8026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50" name="object 350"/>
          <p:cNvSpPr/>
          <p:nvPr/>
        </p:nvSpPr>
        <p:spPr>
          <a:xfrm>
            <a:off x="1504293" y="5868098"/>
            <a:ext cx="38735" cy="37465"/>
          </a:xfrm>
          <a:custGeom>
            <a:avLst/>
            <a:gdLst/>
            <a:ahLst/>
            <a:cxnLst/>
            <a:rect l="l" t="t" r="r" b="b"/>
            <a:pathLst>
              <a:path w="38734" h="37464">
                <a:moveTo>
                  <a:pt x="38125" y="0"/>
                </a:moveTo>
                <a:lnTo>
                  <a:pt x="23177" y="17195"/>
                </a:lnTo>
                <a:lnTo>
                  <a:pt x="16446" y="9702"/>
                </a:lnTo>
                <a:lnTo>
                  <a:pt x="8966" y="17195"/>
                </a:lnTo>
                <a:lnTo>
                  <a:pt x="15697" y="22428"/>
                </a:lnTo>
                <a:lnTo>
                  <a:pt x="0" y="37376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51" name="object 351"/>
          <p:cNvSpPr/>
          <p:nvPr/>
        </p:nvSpPr>
        <p:spPr>
          <a:xfrm>
            <a:off x="1509525" y="5874829"/>
            <a:ext cx="40005" cy="38735"/>
          </a:xfrm>
          <a:custGeom>
            <a:avLst/>
            <a:gdLst/>
            <a:ahLst/>
            <a:cxnLst/>
            <a:rect l="l" t="t" r="r" b="b"/>
            <a:pathLst>
              <a:path w="40005" h="38735">
                <a:moveTo>
                  <a:pt x="39623" y="0"/>
                </a:moveTo>
                <a:lnTo>
                  <a:pt x="24663" y="16433"/>
                </a:lnTo>
                <a:lnTo>
                  <a:pt x="29895" y="21678"/>
                </a:lnTo>
                <a:lnTo>
                  <a:pt x="22428" y="27647"/>
                </a:lnTo>
                <a:lnTo>
                  <a:pt x="16446" y="22415"/>
                </a:lnTo>
                <a:lnTo>
                  <a:pt x="0" y="38125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52" name="object 352"/>
          <p:cNvSpPr/>
          <p:nvPr/>
        </p:nvSpPr>
        <p:spPr>
          <a:xfrm>
            <a:off x="1326757" y="5874915"/>
            <a:ext cx="51435" cy="52069"/>
          </a:xfrm>
          <a:custGeom>
            <a:avLst/>
            <a:gdLst/>
            <a:ahLst/>
            <a:cxnLst/>
            <a:rect l="l" t="t" r="r" b="b"/>
            <a:pathLst>
              <a:path w="51434" h="52070">
                <a:moveTo>
                  <a:pt x="9350" y="8880"/>
                </a:moveTo>
                <a:lnTo>
                  <a:pt x="19273" y="2443"/>
                </a:lnTo>
                <a:lnTo>
                  <a:pt x="29338" y="0"/>
                </a:lnTo>
                <a:lnTo>
                  <a:pt x="38562" y="1618"/>
                </a:lnTo>
                <a:lnTo>
                  <a:pt x="45964" y="7369"/>
                </a:lnTo>
                <a:lnTo>
                  <a:pt x="50630" y="16042"/>
                </a:lnTo>
                <a:lnTo>
                  <a:pt x="51301" y="25692"/>
                </a:lnTo>
                <a:lnTo>
                  <a:pt x="48186" y="35336"/>
                </a:lnTo>
                <a:lnTo>
                  <a:pt x="41494" y="43995"/>
                </a:lnTo>
                <a:lnTo>
                  <a:pt x="32183" y="49901"/>
                </a:lnTo>
                <a:lnTo>
                  <a:pt x="21963" y="51949"/>
                </a:lnTo>
                <a:lnTo>
                  <a:pt x="12163" y="50211"/>
                </a:lnTo>
                <a:lnTo>
                  <a:pt x="4117" y="44757"/>
                </a:lnTo>
                <a:lnTo>
                  <a:pt x="306" y="36517"/>
                </a:lnTo>
                <a:lnTo>
                  <a:pt x="0" y="27090"/>
                </a:lnTo>
                <a:lnTo>
                  <a:pt x="3060" y="17527"/>
                </a:lnTo>
                <a:lnTo>
                  <a:pt x="9350" y="8880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53" name="object 353"/>
          <p:cNvSpPr/>
          <p:nvPr/>
        </p:nvSpPr>
        <p:spPr>
          <a:xfrm>
            <a:off x="1330125" y="5879312"/>
            <a:ext cx="38735" cy="36830"/>
          </a:xfrm>
          <a:custGeom>
            <a:avLst/>
            <a:gdLst/>
            <a:ahLst/>
            <a:cxnLst/>
            <a:rect l="l" t="t" r="r" b="b"/>
            <a:pathLst>
              <a:path w="38734" h="36829">
                <a:moveTo>
                  <a:pt x="38125" y="0"/>
                </a:moveTo>
                <a:lnTo>
                  <a:pt x="23164" y="16433"/>
                </a:lnTo>
                <a:lnTo>
                  <a:pt x="15697" y="9702"/>
                </a:lnTo>
                <a:lnTo>
                  <a:pt x="9715" y="16433"/>
                </a:lnTo>
                <a:lnTo>
                  <a:pt x="14947" y="20916"/>
                </a:lnTo>
                <a:lnTo>
                  <a:pt x="0" y="36614"/>
                </a:lnTo>
              </a:path>
            </a:pathLst>
          </a:custGeom>
          <a:ln w="7619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54" name="object 354"/>
          <p:cNvSpPr/>
          <p:nvPr/>
        </p:nvSpPr>
        <p:spPr>
          <a:xfrm>
            <a:off x="1336107" y="5885293"/>
            <a:ext cx="39370" cy="37465"/>
          </a:xfrm>
          <a:custGeom>
            <a:avLst/>
            <a:gdLst/>
            <a:ahLst/>
            <a:cxnLst/>
            <a:rect l="l" t="t" r="r" b="b"/>
            <a:pathLst>
              <a:path w="39369" h="37464">
                <a:moveTo>
                  <a:pt x="38861" y="0"/>
                </a:moveTo>
                <a:lnTo>
                  <a:pt x="22415" y="15671"/>
                </a:lnTo>
                <a:lnTo>
                  <a:pt x="27660" y="20180"/>
                </a:lnTo>
                <a:lnTo>
                  <a:pt x="20929" y="27660"/>
                </a:lnTo>
                <a:lnTo>
                  <a:pt x="15697" y="21666"/>
                </a:lnTo>
                <a:lnTo>
                  <a:pt x="0" y="37363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55" name="object 355"/>
          <p:cNvSpPr/>
          <p:nvPr/>
        </p:nvSpPr>
        <p:spPr>
          <a:xfrm>
            <a:off x="1862357" y="5841186"/>
            <a:ext cx="22225" cy="121285"/>
          </a:xfrm>
          <a:custGeom>
            <a:avLst/>
            <a:gdLst/>
            <a:ahLst/>
            <a:cxnLst/>
            <a:rect l="l" t="t" r="r" b="b"/>
            <a:pathLst>
              <a:path w="22225" h="121285">
                <a:moveTo>
                  <a:pt x="1498" y="2235"/>
                </a:moveTo>
                <a:lnTo>
                  <a:pt x="0" y="121094"/>
                </a:lnTo>
                <a:lnTo>
                  <a:pt x="17945" y="118846"/>
                </a:lnTo>
                <a:lnTo>
                  <a:pt x="21691" y="0"/>
                </a:lnTo>
              </a:path>
            </a:pathLst>
          </a:custGeom>
          <a:ln w="13969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56" name="object 356"/>
          <p:cNvSpPr/>
          <p:nvPr/>
        </p:nvSpPr>
        <p:spPr>
          <a:xfrm>
            <a:off x="1765176" y="5847905"/>
            <a:ext cx="23495" cy="119380"/>
          </a:xfrm>
          <a:custGeom>
            <a:avLst/>
            <a:gdLst/>
            <a:ahLst/>
            <a:cxnLst/>
            <a:rect l="l" t="t" r="r" b="b"/>
            <a:pathLst>
              <a:path w="23494" h="119379">
                <a:moveTo>
                  <a:pt x="5232" y="749"/>
                </a:moveTo>
                <a:lnTo>
                  <a:pt x="0" y="118859"/>
                </a:lnTo>
                <a:lnTo>
                  <a:pt x="17945" y="118097"/>
                </a:lnTo>
                <a:lnTo>
                  <a:pt x="23177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57" name="object 357"/>
          <p:cNvSpPr/>
          <p:nvPr/>
        </p:nvSpPr>
        <p:spPr>
          <a:xfrm>
            <a:off x="1673241" y="5847905"/>
            <a:ext cx="24130" cy="34925"/>
          </a:xfrm>
          <a:custGeom>
            <a:avLst/>
            <a:gdLst/>
            <a:ahLst/>
            <a:cxnLst/>
            <a:rect l="l" t="t" r="r" b="b"/>
            <a:pathLst>
              <a:path w="24130" h="34925">
                <a:moveTo>
                  <a:pt x="23914" y="34378"/>
                </a:moveTo>
                <a:lnTo>
                  <a:pt x="0" y="0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58" name="object 358"/>
          <p:cNvSpPr/>
          <p:nvPr/>
        </p:nvSpPr>
        <p:spPr>
          <a:xfrm>
            <a:off x="1846660" y="5843422"/>
            <a:ext cx="5080" cy="36830"/>
          </a:xfrm>
          <a:custGeom>
            <a:avLst/>
            <a:gdLst/>
            <a:ahLst/>
            <a:cxnLst/>
            <a:rect l="l" t="t" r="r" b="b"/>
            <a:pathLst>
              <a:path w="5080" h="36829">
                <a:moveTo>
                  <a:pt x="4483" y="36626"/>
                </a:moveTo>
                <a:lnTo>
                  <a:pt x="0" y="0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59" name="object 359"/>
          <p:cNvSpPr/>
          <p:nvPr/>
        </p:nvSpPr>
        <p:spPr>
          <a:xfrm>
            <a:off x="1787605" y="5864351"/>
            <a:ext cx="3810" cy="31750"/>
          </a:xfrm>
          <a:custGeom>
            <a:avLst/>
            <a:gdLst/>
            <a:ahLst/>
            <a:cxnLst/>
            <a:rect l="l" t="t" r="r" b="b"/>
            <a:pathLst>
              <a:path w="3810" h="31750">
                <a:moveTo>
                  <a:pt x="1866" y="-3810"/>
                </a:moveTo>
                <a:lnTo>
                  <a:pt x="1866" y="35204"/>
                </a:lnTo>
              </a:path>
            </a:pathLst>
          </a:custGeom>
          <a:ln w="11353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60" name="object 360"/>
          <p:cNvSpPr/>
          <p:nvPr/>
        </p:nvSpPr>
        <p:spPr>
          <a:xfrm>
            <a:off x="1791624" y="5863514"/>
            <a:ext cx="61594" cy="61594"/>
          </a:xfrm>
          <a:custGeom>
            <a:avLst/>
            <a:gdLst/>
            <a:ahLst/>
            <a:cxnLst/>
            <a:rect l="l" t="t" r="r" b="b"/>
            <a:pathLst>
              <a:path w="61594" h="61595">
                <a:moveTo>
                  <a:pt x="34761" y="0"/>
                </a:moveTo>
                <a:lnTo>
                  <a:pt x="22765" y="2325"/>
                </a:lnTo>
                <a:lnTo>
                  <a:pt x="11677" y="9066"/>
                </a:lnTo>
                <a:lnTo>
                  <a:pt x="3702" y="19625"/>
                </a:lnTo>
                <a:lnTo>
                  <a:pt x="0" y="31300"/>
                </a:lnTo>
                <a:lnTo>
                  <a:pt x="640" y="42695"/>
                </a:lnTo>
                <a:lnTo>
                  <a:pt x="5695" y="52411"/>
                </a:lnTo>
                <a:lnTo>
                  <a:pt x="15111" y="58811"/>
                </a:lnTo>
                <a:lnTo>
                  <a:pt x="26630" y="61004"/>
                </a:lnTo>
                <a:lnTo>
                  <a:pt x="38709" y="58713"/>
                </a:lnTo>
                <a:lnTo>
                  <a:pt x="49803" y="51662"/>
                </a:lnTo>
                <a:lnTo>
                  <a:pt x="57766" y="41422"/>
                </a:lnTo>
                <a:lnTo>
                  <a:pt x="61387" y="29708"/>
                </a:lnTo>
                <a:lnTo>
                  <a:pt x="60524" y="18134"/>
                </a:lnTo>
                <a:lnTo>
                  <a:pt x="55035" y="8316"/>
                </a:lnTo>
                <a:lnTo>
                  <a:pt x="46055" y="2020"/>
                </a:lnTo>
                <a:lnTo>
                  <a:pt x="3476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61" name="object 361"/>
          <p:cNvSpPr/>
          <p:nvPr/>
        </p:nvSpPr>
        <p:spPr>
          <a:xfrm>
            <a:off x="1791624" y="5863514"/>
            <a:ext cx="61594" cy="61594"/>
          </a:xfrm>
          <a:custGeom>
            <a:avLst/>
            <a:gdLst/>
            <a:ahLst/>
            <a:cxnLst/>
            <a:rect l="l" t="t" r="r" b="b"/>
            <a:pathLst>
              <a:path w="61594" h="61595">
                <a:moveTo>
                  <a:pt x="11677" y="9066"/>
                </a:moveTo>
                <a:lnTo>
                  <a:pt x="22765" y="2325"/>
                </a:lnTo>
                <a:lnTo>
                  <a:pt x="34761" y="0"/>
                </a:lnTo>
                <a:lnTo>
                  <a:pt x="46055" y="2020"/>
                </a:lnTo>
                <a:lnTo>
                  <a:pt x="55035" y="8316"/>
                </a:lnTo>
                <a:lnTo>
                  <a:pt x="60524" y="18134"/>
                </a:lnTo>
                <a:lnTo>
                  <a:pt x="61387" y="29708"/>
                </a:lnTo>
                <a:lnTo>
                  <a:pt x="57766" y="41422"/>
                </a:lnTo>
                <a:lnTo>
                  <a:pt x="49803" y="51662"/>
                </a:lnTo>
                <a:lnTo>
                  <a:pt x="38709" y="58713"/>
                </a:lnTo>
                <a:lnTo>
                  <a:pt x="26630" y="61004"/>
                </a:lnTo>
                <a:lnTo>
                  <a:pt x="15111" y="58811"/>
                </a:lnTo>
                <a:lnTo>
                  <a:pt x="5695" y="52411"/>
                </a:lnTo>
                <a:lnTo>
                  <a:pt x="640" y="42695"/>
                </a:lnTo>
                <a:lnTo>
                  <a:pt x="0" y="31300"/>
                </a:lnTo>
                <a:lnTo>
                  <a:pt x="3702" y="19625"/>
                </a:lnTo>
                <a:lnTo>
                  <a:pt x="11677" y="9066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62" name="object 362"/>
          <p:cNvSpPr/>
          <p:nvPr/>
        </p:nvSpPr>
        <p:spPr>
          <a:xfrm>
            <a:off x="1796017" y="5868280"/>
            <a:ext cx="52069" cy="51435"/>
          </a:xfrm>
          <a:custGeom>
            <a:avLst/>
            <a:gdLst/>
            <a:ahLst/>
            <a:cxnLst/>
            <a:rect l="l" t="t" r="r" b="b"/>
            <a:pathLst>
              <a:path w="52069" h="51435">
                <a:moveTo>
                  <a:pt x="29241" y="0"/>
                </a:moveTo>
                <a:lnTo>
                  <a:pt x="19140" y="2124"/>
                </a:lnTo>
                <a:lnTo>
                  <a:pt x="9532" y="8034"/>
                </a:lnTo>
                <a:lnTo>
                  <a:pt x="2944" y="16793"/>
                </a:lnTo>
                <a:lnTo>
                  <a:pt x="0" y="26533"/>
                </a:lnTo>
                <a:lnTo>
                  <a:pt x="701" y="35989"/>
                </a:lnTo>
                <a:lnTo>
                  <a:pt x="5049" y="43899"/>
                </a:lnTo>
                <a:lnTo>
                  <a:pt x="12978" y="49366"/>
                </a:lnTo>
                <a:lnTo>
                  <a:pt x="22520" y="51111"/>
                </a:lnTo>
                <a:lnTo>
                  <a:pt x="32483" y="49062"/>
                </a:lnTo>
                <a:lnTo>
                  <a:pt x="41676" y="43149"/>
                </a:lnTo>
                <a:lnTo>
                  <a:pt x="48685" y="34380"/>
                </a:lnTo>
                <a:lnTo>
                  <a:pt x="51766" y="24563"/>
                </a:lnTo>
                <a:lnTo>
                  <a:pt x="50924" y="14889"/>
                </a:lnTo>
                <a:lnTo>
                  <a:pt x="46159" y="6548"/>
                </a:lnTo>
                <a:lnTo>
                  <a:pt x="38645" y="1521"/>
                </a:lnTo>
                <a:lnTo>
                  <a:pt x="2924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63" name="object 363"/>
          <p:cNvSpPr/>
          <p:nvPr/>
        </p:nvSpPr>
        <p:spPr>
          <a:xfrm>
            <a:off x="1796017" y="5868280"/>
            <a:ext cx="52069" cy="51435"/>
          </a:xfrm>
          <a:custGeom>
            <a:avLst/>
            <a:gdLst/>
            <a:ahLst/>
            <a:cxnLst/>
            <a:rect l="l" t="t" r="r" b="b"/>
            <a:pathLst>
              <a:path w="52069" h="51435">
                <a:moveTo>
                  <a:pt x="9532" y="8034"/>
                </a:moveTo>
                <a:lnTo>
                  <a:pt x="19140" y="2124"/>
                </a:lnTo>
                <a:lnTo>
                  <a:pt x="29241" y="0"/>
                </a:lnTo>
                <a:lnTo>
                  <a:pt x="38645" y="1521"/>
                </a:lnTo>
                <a:lnTo>
                  <a:pt x="46159" y="6548"/>
                </a:lnTo>
                <a:lnTo>
                  <a:pt x="50924" y="14889"/>
                </a:lnTo>
                <a:lnTo>
                  <a:pt x="51766" y="24563"/>
                </a:lnTo>
                <a:lnTo>
                  <a:pt x="48685" y="34380"/>
                </a:lnTo>
                <a:lnTo>
                  <a:pt x="41676" y="43149"/>
                </a:lnTo>
                <a:lnTo>
                  <a:pt x="32483" y="49062"/>
                </a:lnTo>
                <a:lnTo>
                  <a:pt x="22520" y="51111"/>
                </a:lnTo>
                <a:lnTo>
                  <a:pt x="12978" y="49366"/>
                </a:lnTo>
                <a:lnTo>
                  <a:pt x="5049" y="43899"/>
                </a:lnTo>
                <a:lnTo>
                  <a:pt x="701" y="35989"/>
                </a:lnTo>
                <a:lnTo>
                  <a:pt x="0" y="26533"/>
                </a:lnTo>
                <a:lnTo>
                  <a:pt x="2944" y="16793"/>
                </a:lnTo>
                <a:lnTo>
                  <a:pt x="9532" y="8034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64" name="object 364"/>
          <p:cNvSpPr/>
          <p:nvPr/>
        </p:nvSpPr>
        <p:spPr>
          <a:xfrm>
            <a:off x="1798069" y="5871082"/>
            <a:ext cx="40005" cy="39370"/>
          </a:xfrm>
          <a:custGeom>
            <a:avLst/>
            <a:gdLst/>
            <a:ahLst/>
            <a:cxnLst/>
            <a:rect l="l" t="t" r="r" b="b"/>
            <a:pathLst>
              <a:path w="40005" h="39370">
                <a:moveTo>
                  <a:pt x="39623" y="0"/>
                </a:moveTo>
                <a:lnTo>
                  <a:pt x="24676" y="17932"/>
                </a:lnTo>
                <a:lnTo>
                  <a:pt x="17945" y="11201"/>
                </a:lnTo>
                <a:lnTo>
                  <a:pt x="10464" y="18668"/>
                </a:lnTo>
                <a:lnTo>
                  <a:pt x="16446" y="23914"/>
                </a:lnTo>
                <a:lnTo>
                  <a:pt x="0" y="38861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65" name="object 365"/>
          <p:cNvSpPr/>
          <p:nvPr/>
        </p:nvSpPr>
        <p:spPr>
          <a:xfrm>
            <a:off x="1804800" y="5879312"/>
            <a:ext cx="39370" cy="36830"/>
          </a:xfrm>
          <a:custGeom>
            <a:avLst/>
            <a:gdLst/>
            <a:ahLst/>
            <a:cxnLst/>
            <a:rect l="l" t="t" r="r" b="b"/>
            <a:pathLst>
              <a:path w="39369" h="36829">
                <a:moveTo>
                  <a:pt x="38874" y="0"/>
                </a:moveTo>
                <a:lnTo>
                  <a:pt x="23177" y="16433"/>
                </a:lnTo>
                <a:lnTo>
                  <a:pt x="27647" y="20916"/>
                </a:lnTo>
                <a:lnTo>
                  <a:pt x="21678" y="26162"/>
                </a:lnTo>
                <a:lnTo>
                  <a:pt x="16433" y="21653"/>
                </a:lnTo>
                <a:lnTo>
                  <a:pt x="0" y="36614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66" name="object 366"/>
          <p:cNvSpPr/>
          <p:nvPr/>
        </p:nvSpPr>
        <p:spPr>
          <a:xfrm>
            <a:off x="1294235" y="5343347"/>
            <a:ext cx="46355" cy="2540"/>
          </a:xfrm>
          <a:custGeom>
            <a:avLst/>
            <a:gdLst/>
            <a:ahLst/>
            <a:cxnLst/>
            <a:rect l="l" t="t" r="r" b="b"/>
            <a:pathLst>
              <a:path w="46355" h="2539">
                <a:moveTo>
                  <a:pt x="-3809" y="1123"/>
                </a:moveTo>
                <a:lnTo>
                  <a:pt x="50165" y="1123"/>
                </a:lnTo>
              </a:path>
            </a:pathLst>
          </a:custGeom>
          <a:ln w="9867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67" name="object 367"/>
          <p:cNvSpPr/>
          <p:nvPr/>
        </p:nvSpPr>
        <p:spPr>
          <a:xfrm>
            <a:off x="1340590" y="5346344"/>
            <a:ext cx="27940" cy="1905"/>
          </a:xfrm>
          <a:custGeom>
            <a:avLst/>
            <a:gdLst/>
            <a:ahLst/>
            <a:cxnLst/>
            <a:rect l="l" t="t" r="r" b="b"/>
            <a:pathLst>
              <a:path w="27940" h="1904">
                <a:moveTo>
                  <a:pt x="-3810" y="742"/>
                </a:moveTo>
                <a:lnTo>
                  <a:pt x="31470" y="742"/>
                </a:lnTo>
              </a:path>
            </a:pathLst>
          </a:custGeom>
          <a:ln w="9105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68" name="object 368"/>
          <p:cNvSpPr/>
          <p:nvPr/>
        </p:nvSpPr>
        <p:spPr>
          <a:xfrm>
            <a:off x="1502983" y="5363535"/>
            <a:ext cx="50800" cy="51435"/>
          </a:xfrm>
          <a:custGeom>
            <a:avLst/>
            <a:gdLst/>
            <a:ahLst/>
            <a:cxnLst/>
            <a:rect l="l" t="t" r="r" b="b"/>
            <a:pathLst>
              <a:path w="50800" h="51435">
                <a:moveTo>
                  <a:pt x="8789" y="7472"/>
                </a:moveTo>
                <a:lnTo>
                  <a:pt x="18708" y="1984"/>
                </a:lnTo>
                <a:lnTo>
                  <a:pt x="28695" y="0"/>
                </a:lnTo>
                <a:lnTo>
                  <a:pt x="37698" y="1380"/>
                </a:lnTo>
                <a:lnTo>
                  <a:pt x="44667" y="5986"/>
                </a:lnTo>
                <a:lnTo>
                  <a:pt x="49431" y="14556"/>
                </a:lnTo>
                <a:lnTo>
                  <a:pt x="50274" y="24668"/>
                </a:lnTo>
                <a:lnTo>
                  <a:pt x="47192" y="34779"/>
                </a:lnTo>
                <a:lnTo>
                  <a:pt x="40184" y="43349"/>
                </a:lnTo>
                <a:lnTo>
                  <a:pt x="31618" y="49248"/>
                </a:lnTo>
                <a:lnTo>
                  <a:pt x="21583" y="51292"/>
                </a:lnTo>
                <a:lnTo>
                  <a:pt x="11689" y="49552"/>
                </a:lnTo>
                <a:lnTo>
                  <a:pt x="3544" y="44099"/>
                </a:lnTo>
                <a:lnTo>
                  <a:pt x="162" y="35854"/>
                </a:lnTo>
                <a:lnTo>
                  <a:pt x="0" y="26347"/>
                </a:lnTo>
                <a:lnTo>
                  <a:pt x="2921" y="16560"/>
                </a:lnTo>
                <a:lnTo>
                  <a:pt x="8789" y="7472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69" name="object 369"/>
          <p:cNvSpPr/>
          <p:nvPr/>
        </p:nvSpPr>
        <p:spPr>
          <a:xfrm>
            <a:off x="1505792" y="5367273"/>
            <a:ext cx="37465" cy="36195"/>
          </a:xfrm>
          <a:custGeom>
            <a:avLst/>
            <a:gdLst/>
            <a:ahLst/>
            <a:cxnLst/>
            <a:rect l="l" t="t" r="r" b="b"/>
            <a:pathLst>
              <a:path w="37465" h="36195">
                <a:moveTo>
                  <a:pt x="37376" y="0"/>
                </a:moveTo>
                <a:lnTo>
                  <a:pt x="23177" y="15697"/>
                </a:lnTo>
                <a:lnTo>
                  <a:pt x="15697" y="9715"/>
                </a:lnTo>
                <a:lnTo>
                  <a:pt x="9715" y="16446"/>
                </a:lnTo>
                <a:lnTo>
                  <a:pt x="14947" y="21678"/>
                </a:lnTo>
                <a:lnTo>
                  <a:pt x="0" y="35877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70" name="object 370"/>
          <p:cNvSpPr/>
          <p:nvPr/>
        </p:nvSpPr>
        <p:spPr>
          <a:xfrm>
            <a:off x="1511773" y="5373255"/>
            <a:ext cx="39370" cy="37465"/>
          </a:xfrm>
          <a:custGeom>
            <a:avLst/>
            <a:gdLst/>
            <a:ahLst/>
            <a:cxnLst/>
            <a:rect l="l" t="t" r="r" b="b"/>
            <a:pathLst>
              <a:path w="39369" h="37464">
                <a:moveTo>
                  <a:pt x="38862" y="0"/>
                </a:moveTo>
                <a:lnTo>
                  <a:pt x="23164" y="17183"/>
                </a:lnTo>
                <a:lnTo>
                  <a:pt x="27647" y="21666"/>
                </a:lnTo>
                <a:lnTo>
                  <a:pt x="21666" y="26911"/>
                </a:lnTo>
                <a:lnTo>
                  <a:pt x="14947" y="22428"/>
                </a:lnTo>
                <a:lnTo>
                  <a:pt x="0" y="37376"/>
                </a:lnTo>
              </a:path>
            </a:pathLst>
          </a:custGeom>
          <a:ln w="7619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71" name="object 371"/>
          <p:cNvSpPr/>
          <p:nvPr/>
        </p:nvSpPr>
        <p:spPr>
          <a:xfrm>
            <a:off x="1512522" y="5339626"/>
            <a:ext cx="28575" cy="1270"/>
          </a:xfrm>
          <a:custGeom>
            <a:avLst/>
            <a:gdLst/>
            <a:ahLst/>
            <a:cxnLst/>
            <a:rect l="l" t="t" r="r" b="b"/>
            <a:pathLst>
              <a:path w="28575" h="1270">
                <a:moveTo>
                  <a:pt x="-3809" y="368"/>
                </a:moveTo>
                <a:lnTo>
                  <a:pt x="32207" y="368"/>
                </a:lnTo>
              </a:path>
            </a:pathLst>
          </a:custGeom>
          <a:ln w="8356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72" name="object 372"/>
          <p:cNvSpPr/>
          <p:nvPr/>
        </p:nvSpPr>
        <p:spPr>
          <a:xfrm>
            <a:off x="1368250" y="5335879"/>
            <a:ext cx="144780" cy="6350"/>
          </a:xfrm>
          <a:custGeom>
            <a:avLst/>
            <a:gdLst/>
            <a:ahLst/>
            <a:cxnLst/>
            <a:rect l="l" t="t" r="r" b="b"/>
            <a:pathLst>
              <a:path w="144780" h="6350">
                <a:moveTo>
                  <a:pt x="0" y="5981"/>
                </a:moveTo>
                <a:lnTo>
                  <a:pt x="144271" y="0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73" name="object 373"/>
          <p:cNvSpPr/>
          <p:nvPr/>
        </p:nvSpPr>
        <p:spPr>
          <a:xfrm>
            <a:off x="1539421" y="5317185"/>
            <a:ext cx="387985" cy="17780"/>
          </a:xfrm>
          <a:custGeom>
            <a:avLst/>
            <a:gdLst/>
            <a:ahLst/>
            <a:cxnLst/>
            <a:rect l="l" t="t" r="r" b="b"/>
            <a:pathLst>
              <a:path w="387985" h="17779">
                <a:moveTo>
                  <a:pt x="0" y="17195"/>
                </a:moveTo>
                <a:lnTo>
                  <a:pt x="387972" y="0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74" name="object 374"/>
          <p:cNvSpPr/>
          <p:nvPr/>
        </p:nvSpPr>
        <p:spPr>
          <a:xfrm>
            <a:off x="1306122" y="5848591"/>
            <a:ext cx="97332" cy="115252"/>
          </a:xfrm>
          <a:prstGeom prst="rect">
            <a:avLst/>
          </a:prstGeom>
          <a:blipFill>
            <a:blip r:embed="rId2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75" name="object 375"/>
          <p:cNvSpPr/>
          <p:nvPr/>
        </p:nvSpPr>
        <p:spPr>
          <a:xfrm>
            <a:off x="1476556" y="5837377"/>
            <a:ext cx="100330" cy="115252"/>
          </a:xfrm>
          <a:prstGeom prst="rect">
            <a:avLst/>
          </a:prstGeom>
          <a:blipFill>
            <a:blip r:embed="rId2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76" name="object 376"/>
          <p:cNvSpPr/>
          <p:nvPr/>
        </p:nvSpPr>
        <p:spPr>
          <a:xfrm>
            <a:off x="1256605" y="5275820"/>
            <a:ext cx="146850" cy="176733"/>
          </a:xfrm>
          <a:prstGeom prst="rect">
            <a:avLst/>
          </a:prstGeom>
          <a:blipFill>
            <a:blip r:embed="rId2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77" name="object 377"/>
          <p:cNvSpPr/>
          <p:nvPr/>
        </p:nvSpPr>
        <p:spPr>
          <a:xfrm>
            <a:off x="1428537" y="5269839"/>
            <a:ext cx="148348" cy="175983"/>
          </a:xfrm>
          <a:prstGeom prst="rect">
            <a:avLst/>
          </a:prstGeom>
          <a:blipFill>
            <a:blip r:embed="rId2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78" name="object 378"/>
          <p:cNvSpPr/>
          <p:nvPr/>
        </p:nvSpPr>
        <p:spPr>
          <a:xfrm>
            <a:off x="1290501" y="5257393"/>
            <a:ext cx="701040" cy="595630"/>
          </a:xfrm>
          <a:custGeom>
            <a:avLst/>
            <a:gdLst/>
            <a:ahLst/>
            <a:cxnLst/>
            <a:rect l="l" t="t" r="r" b="b"/>
            <a:pathLst>
              <a:path w="701039" h="595629">
                <a:moveTo>
                  <a:pt x="254914" y="11963"/>
                </a:moveTo>
                <a:lnTo>
                  <a:pt x="552424" y="0"/>
                </a:lnTo>
                <a:lnTo>
                  <a:pt x="636892" y="59791"/>
                </a:lnTo>
                <a:lnTo>
                  <a:pt x="633158" y="189115"/>
                </a:lnTo>
                <a:lnTo>
                  <a:pt x="700430" y="242925"/>
                </a:lnTo>
                <a:lnTo>
                  <a:pt x="694448" y="577062"/>
                </a:lnTo>
                <a:lnTo>
                  <a:pt x="402920" y="595007"/>
                </a:lnTo>
                <a:lnTo>
                  <a:pt x="370027" y="568096"/>
                </a:lnTo>
                <a:lnTo>
                  <a:pt x="34391" y="590511"/>
                </a:lnTo>
                <a:lnTo>
                  <a:pt x="0" y="568096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79" name="object 379"/>
          <p:cNvSpPr/>
          <p:nvPr/>
        </p:nvSpPr>
        <p:spPr>
          <a:xfrm>
            <a:off x="1450851" y="8465594"/>
            <a:ext cx="141274" cy="78088"/>
          </a:xfrm>
          <a:prstGeom prst="rect">
            <a:avLst/>
          </a:prstGeom>
          <a:blipFill>
            <a:blip r:embed="rId2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80" name="object 380"/>
          <p:cNvSpPr/>
          <p:nvPr/>
        </p:nvSpPr>
        <p:spPr>
          <a:xfrm>
            <a:off x="1710617" y="8300363"/>
            <a:ext cx="266700" cy="5080"/>
          </a:xfrm>
          <a:custGeom>
            <a:avLst/>
            <a:gdLst/>
            <a:ahLst/>
            <a:cxnLst/>
            <a:rect l="l" t="t" r="r" b="b"/>
            <a:pathLst>
              <a:path w="266700" h="5079">
                <a:moveTo>
                  <a:pt x="0" y="4495"/>
                </a:moveTo>
                <a:lnTo>
                  <a:pt x="266115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81" name="object 381"/>
          <p:cNvSpPr/>
          <p:nvPr/>
        </p:nvSpPr>
        <p:spPr>
          <a:xfrm>
            <a:off x="1709855" y="8155368"/>
            <a:ext cx="326390" cy="3175"/>
          </a:xfrm>
          <a:custGeom>
            <a:avLst/>
            <a:gdLst/>
            <a:ahLst/>
            <a:cxnLst/>
            <a:rect l="l" t="t" r="r" b="b"/>
            <a:pathLst>
              <a:path w="326389" h="3175">
                <a:moveTo>
                  <a:pt x="325932" y="0"/>
                </a:moveTo>
                <a:lnTo>
                  <a:pt x="0" y="2984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82" name="object 382"/>
          <p:cNvSpPr/>
          <p:nvPr/>
        </p:nvSpPr>
        <p:spPr>
          <a:xfrm>
            <a:off x="1685192" y="7974482"/>
            <a:ext cx="375285" cy="2540"/>
          </a:xfrm>
          <a:custGeom>
            <a:avLst/>
            <a:gdLst/>
            <a:ahLst/>
            <a:cxnLst/>
            <a:rect l="l" t="t" r="r" b="b"/>
            <a:pathLst>
              <a:path w="375285" h="2540">
                <a:moveTo>
                  <a:pt x="0" y="2247"/>
                </a:moveTo>
                <a:lnTo>
                  <a:pt x="375259" y="0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83" name="object 383"/>
          <p:cNvSpPr/>
          <p:nvPr/>
        </p:nvSpPr>
        <p:spPr>
          <a:xfrm>
            <a:off x="1311443" y="7922170"/>
            <a:ext cx="975360" cy="10795"/>
          </a:xfrm>
          <a:custGeom>
            <a:avLst/>
            <a:gdLst/>
            <a:ahLst/>
            <a:cxnLst/>
            <a:rect l="l" t="t" r="r" b="b"/>
            <a:pathLst>
              <a:path w="975360" h="10795">
                <a:moveTo>
                  <a:pt x="974763" y="0"/>
                </a:moveTo>
                <a:lnTo>
                  <a:pt x="0" y="10464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84" name="object 384"/>
          <p:cNvSpPr/>
          <p:nvPr/>
        </p:nvSpPr>
        <p:spPr>
          <a:xfrm>
            <a:off x="1762941" y="7728559"/>
            <a:ext cx="111760" cy="429259"/>
          </a:xfrm>
          <a:custGeom>
            <a:avLst/>
            <a:gdLst/>
            <a:ahLst/>
            <a:cxnLst/>
            <a:rect l="l" t="t" r="r" b="b"/>
            <a:pathLst>
              <a:path w="111760" h="429259">
                <a:moveTo>
                  <a:pt x="0" y="0"/>
                </a:moveTo>
                <a:lnTo>
                  <a:pt x="46342" y="32156"/>
                </a:lnTo>
                <a:lnTo>
                  <a:pt x="46342" y="201815"/>
                </a:lnTo>
                <a:lnTo>
                  <a:pt x="111378" y="245186"/>
                </a:lnTo>
                <a:lnTo>
                  <a:pt x="111378" y="429044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85" name="object 385"/>
          <p:cNvSpPr/>
          <p:nvPr/>
        </p:nvSpPr>
        <p:spPr>
          <a:xfrm>
            <a:off x="1250890" y="7736027"/>
            <a:ext cx="136525" cy="596900"/>
          </a:xfrm>
          <a:custGeom>
            <a:avLst/>
            <a:gdLst/>
            <a:ahLst/>
            <a:cxnLst/>
            <a:rect l="l" t="t" r="r" b="b"/>
            <a:pathLst>
              <a:path w="136525" h="596900">
                <a:moveTo>
                  <a:pt x="0" y="0"/>
                </a:moveTo>
                <a:lnTo>
                  <a:pt x="60553" y="26911"/>
                </a:lnTo>
                <a:lnTo>
                  <a:pt x="60553" y="196608"/>
                </a:lnTo>
                <a:lnTo>
                  <a:pt x="136042" y="247434"/>
                </a:lnTo>
                <a:lnTo>
                  <a:pt x="136042" y="596493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86" name="object 386"/>
          <p:cNvSpPr/>
          <p:nvPr/>
        </p:nvSpPr>
        <p:spPr>
          <a:xfrm>
            <a:off x="1386932" y="7977466"/>
            <a:ext cx="123825" cy="3810"/>
          </a:xfrm>
          <a:custGeom>
            <a:avLst/>
            <a:gdLst/>
            <a:ahLst/>
            <a:cxnLst/>
            <a:rect l="l" t="t" r="r" b="b"/>
            <a:pathLst>
              <a:path w="123825" h="3809">
                <a:moveTo>
                  <a:pt x="0" y="3746"/>
                </a:moveTo>
                <a:lnTo>
                  <a:pt x="123342" y="0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87" name="object 387"/>
          <p:cNvSpPr/>
          <p:nvPr/>
        </p:nvSpPr>
        <p:spPr>
          <a:xfrm>
            <a:off x="1658280" y="8024558"/>
            <a:ext cx="27305" cy="24765"/>
          </a:xfrm>
          <a:custGeom>
            <a:avLst/>
            <a:gdLst/>
            <a:ahLst/>
            <a:cxnLst/>
            <a:rect l="l" t="t" r="r" b="b"/>
            <a:pathLst>
              <a:path w="27305" h="24765">
                <a:moveTo>
                  <a:pt x="26911" y="24676"/>
                </a:moveTo>
                <a:lnTo>
                  <a:pt x="0" y="0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88" name="object 388"/>
          <p:cNvSpPr/>
          <p:nvPr/>
        </p:nvSpPr>
        <p:spPr>
          <a:xfrm>
            <a:off x="1511773" y="8103806"/>
            <a:ext cx="56515" cy="128905"/>
          </a:xfrm>
          <a:custGeom>
            <a:avLst/>
            <a:gdLst/>
            <a:ahLst/>
            <a:cxnLst/>
            <a:rect l="l" t="t" r="r" b="b"/>
            <a:pathLst>
              <a:path w="56515" h="128904">
                <a:moveTo>
                  <a:pt x="0" y="0"/>
                </a:moveTo>
                <a:lnTo>
                  <a:pt x="56057" y="0"/>
                </a:lnTo>
                <a:lnTo>
                  <a:pt x="56057" y="128562"/>
                </a:lnTo>
                <a:lnTo>
                  <a:pt x="0" y="128562"/>
                </a:lnTo>
                <a:lnTo>
                  <a:pt x="0" y="0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89" name="object 389"/>
          <p:cNvSpPr/>
          <p:nvPr/>
        </p:nvSpPr>
        <p:spPr>
          <a:xfrm>
            <a:off x="1342089" y="8345220"/>
            <a:ext cx="34925" cy="60325"/>
          </a:xfrm>
          <a:custGeom>
            <a:avLst/>
            <a:gdLst/>
            <a:ahLst/>
            <a:cxnLst/>
            <a:rect l="l" t="t" r="r" b="b"/>
            <a:pathLst>
              <a:path w="34925" h="60325">
                <a:moveTo>
                  <a:pt x="34378" y="0"/>
                </a:moveTo>
                <a:lnTo>
                  <a:pt x="0" y="1498"/>
                </a:lnTo>
                <a:lnTo>
                  <a:pt x="0" y="59804"/>
                </a:lnTo>
                <a:lnTo>
                  <a:pt x="34378" y="58318"/>
                </a:lnTo>
                <a:lnTo>
                  <a:pt x="34378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90" name="object 390"/>
          <p:cNvSpPr/>
          <p:nvPr/>
        </p:nvSpPr>
        <p:spPr>
          <a:xfrm>
            <a:off x="1342089" y="8345220"/>
            <a:ext cx="34925" cy="60325"/>
          </a:xfrm>
          <a:custGeom>
            <a:avLst/>
            <a:gdLst/>
            <a:ahLst/>
            <a:cxnLst/>
            <a:rect l="l" t="t" r="r" b="b"/>
            <a:pathLst>
              <a:path w="34925" h="60325">
                <a:moveTo>
                  <a:pt x="0" y="1498"/>
                </a:moveTo>
                <a:lnTo>
                  <a:pt x="34378" y="0"/>
                </a:lnTo>
                <a:lnTo>
                  <a:pt x="34378" y="58318"/>
                </a:lnTo>
                <a:lnTo>
                  <a:pt x="0" y="59804"/>
                </a:lnTo>
                <a:lnTo>
                  <a:pt x="0" y="1498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91" name="object 391"/>
          <p:cNvSpPr/>
          <p:nvPr/>
        </p:nvSpPr>
        <p:spPr>
          <a:xfrm>
            <a:off x="1498324" y="8467064"/>
            <a:ext cx="0" cy="68580"/>
          </a:xfrm>
          <a:custGeom>
            <a:avLst/>
            <a:gdLst/>
            <a:ahLst/>
            <a:cxnLst/>
            <a:rect l="l" t="t" r="r" b="b"/>
            <a:pathLst>
              <a:path w="0" h="68579">
                <a:moveTo>
                  <a:pt x="0" y="0"/>
                </a:moveTo>
                <a:lnTo>
                  <a:pt x="0" y="68021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92" name="object 392"/>
          <p:cNvSpPr/>
          <p:nvPr/>
        </p:nvSpPr>
        <p:spPr>
          <a:xfrm>
            <a:off x="1701638" y="8348967"/>
            <a:ext cx="53340" cy="48895"/>
          </a:xfrm>
          <a:custGeom>
            <a:avLst/>
            <a:gdLst/>
            <a:ahLst/>
            <a:cxnLst/>
            <a:rect l="l" t="t" r="r" b="b"/>
            <a:pathLst>
              <a:path w="53339" h="48895">
                <a:moveTo>
                  <a:pt x="26911" y="0"/>
                </a:moveTo>
                <a:lnTo>
                  <a:pt x="16400" y="1960"/>
                </a:lnTo>
                <a:lnTo>
                  <a:pt x="7850" y="7283"/>
                </a:lnTo>
                <a:lnTo>
                  <a:pt x="2102" y="15130"/>
                </a:lnTo>
                <a:lnTo>
                  <a:pt x="0" y="24663"/>
                </a:lnTo>
                <a:lnTo>
                  <a:pt x="2102" y="34077"/>
                </a:lnTo>
                <a:lnTo>
                  <a:pt x="7850" y="41662"/>
                </a:lnTo>
                <a:lnTo>
                  <a:pt x="16400" y="46723"/>
                </a:lnTo>
                <a:lnTo>
                  <a:pt x="26911" y="48564"/>
                </a:lnTo>
                <a:lnTo>
                  <a:pt x="36994" y="46723"/>
                </a:lnTo>
                <a:lnTo>
                  <a:pt x="45321" y="41662"/>
                </a:lnTo>
                <a:lnTo>
                  <a:pt x="50983" y="34077"/>
                </a:lnTo>
                <a:lnTo>
                  <a:pt x="53073" y="24663"/>
                </a:lnTo>
                <a:lnTo>
                  <a:pt x="50983" y="15130"/>
                </a:lnTo>
                <a:lnTo>
                  <a:pt x="45321" y="7283"/>
                </a:lnTo>
                <a:lnTo>
                  <a:pt x="36994" y="1960"/>
                </a:lnTo>
                <a:lnTo>
                  <a:pt x="26911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93" name="object 393"/>
          <p:cNvSpPr/>
          <p:nvPr/>
        </p:nvSpPr>
        <p:spPr>
          <a:xfrm>
            <a:off x="1701638" y="8348967"/>
            <a:ext cx="53340" cy="48895"/>
          </a:xfrm>
          <a:custGeom>
            <a:avLst/>
            <a:gdLst/>
            <a:ahLst/>
            <a:cxnLst/>
            <a:rect l="l" t="t" r="r" b="b"/>
            <a:pathLst>
              <a:path w="53339" h="48895">
                <a:moveTo>
                  <a:pt x="0" y="24663"/>
                </a:moveTo>
                <a:lnTo>
                  <a:pt x="2102" y="15130"/>
                </a:lnTo>
                <a:lnTo>
                  <a:pt x="7850" y="7283"/>
                </a:lnTo>
                <a:lnTo>
                  <a:pt x="16400" y="1960"/>
                </a:lnTo>
                <a:lnTo>
                  <a:pt x="26911" y="0"/>
                </a:lnTo>
                <a:lnTo>
                  <a:pt x="36994" y="1960"/>
                </a:lnTo>
                <a:lnTo>
                  <a:pt x="45321" y="7283"/>
                </a:lnTo>
                <a:lnTo>
                  <a:pt x="50983" y="15130"/>
                </a:lnTo>
                <a:lnTo>
                  <a:pt x="53073" y="24663"/>
                </a:lnTo>
                <a:lnTo>
                  <a:pt x="50983" y="34077"/>
                </a:lnTo>
                <a:lnTo>
                  <a:pt x="45321" y="41662"/>
                </a:lnTo>
                <a:lnTo>
                  <a:pt x="36994" y="46723"/>
                </a:lnTo>
                <a:lnTo>
                  <a:pt x="26911" y="48564"/>
                </a:lnTo>
                <a:lnTo>
                  <a:pt x="16400" y="46723"/>
                </a:lnTo>
                <a:lnTo>
                  <a:pt x="7850" y="41662"/>
                </a:lnTo>
                <a:lnTo>
                  <a:pt x="2102" y="34077"/>
                </a:lnTo>
                <a:lnTo>
                  <a:pt x="0" y="24663"/>
                </a:lnTo>
                <a:close/>
              </a:path>
            </a:pathLst>
          </a:custGeom>
          <a:ln w="381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94" name="object 394"/>
          <p:cNvSpPr/>
          <p:nvPr/>
        </p:nvSpPr>
        <p:spPr>
          <a:xfrm>
            <a:off x="1866840" y="8344471"/>
            <a:ext cx="53340" cy="48895"/>
          </a:xfrm>
          <a:custGeom>
            <a:avLst/>
            <a:gdLst/>
            <a:ahLst/>
            <a:cxnLst/>
            <a:rect l="l" t="t" r="r" b="b"/>
            <a:pathLst>
              <a:path w="53339" h="48895">
                <a:moveTo>
                  <a:pt x="26911" y="0"/>
                </a:moveTo>
                <a:lnTo>
                  <a:pt x="16400" y="1847"/>
                </a:lnTo>
                <a:lnTo>
                  <a:pt x="7850" y="6919"/>
                </a:lnTo>
                <a:lnTo>
                  <a:pt x="2102" y="14514"/>
                </a:lnTo>
                <a:lnTo>
                  <a:pt x="0" y="23926"/>
                </a:lnTo>
                <a:lnTo>
                  <a:pt x="2102" y="33454"/>
                </a:lnTo>
                <a:lnTo>
                  <a:pt x="7850" y="41301"/>
                </a:lnTo>
                <a:lnTo>
                  <a:pt x="16400" y="46627"/>
                </a:lnTo>
                <a:lnTo>
                  <a:pt x="26911" y="48590"/>
                </a:lnTo>
                <a:lnTo>
                  <a:pt x="36989" y="46627"/>
                </a:lnTo>
                <a:lnTo>
                  <a:pt x="45316" y="41301"/>
                </a:lnTo>
                <a:lnTo>
                  <a:pt x="50982" y="33454"/>
                </a:lnTo>
                <a:lnTo>
                  <a:pt x="53073" y="23926"/>
                </a:lnTo>
                <a:lnTo>
                  <a:pt x="50982" y="14514"/>
                </a:lnTo>
                <a:lnTo>
                  <a:pt x="45316" y="6919"/>
                </a:lnTo>
                <a:lnTo>
                  <a:pt x="36989" y="1847"/>
                </a:lnTo>
                <a:lnTo>
                  <a:pt x="26911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95" name="object 395"/>
          <p:cNvSpPr/>
          <p:nvPr/>
        </p:nvSpPr>
        <p:spPr>
          <a:xfrm>
            <a:off x="1866840" y="8344471"/>
            <a:ext cx="53340" cy="48895"/>
          </a:xfrm>
          <a:custGeom>
            <a:avLst/>
            <a:gdLst/>
            <a:ahLst/>
            <a:cxnLst/>
            <a:rect l="l" t="t" r="r" b="b"/>
            <a:pathLst>
              <a:path w="53339" h="48895">
                <a:moveTo>
                  <a:pt x="0" y="23926"/>
                </a:moveTo>
                <a:lnTo>
                  <a:pt x="2102" y="14514"/>
                </a:lnTo>
                <a:lnTo>
                  <a:pt x="7850" y="6919"/>
                </a:lnTo>
                <a:lnTo>
                  <a:pt x="16400" y="1847"/>
                </a:lnTo>
                <a:lnTo>
                  <a:pt x="26911" y="0"/>
                </a:lnTo>
                <a:lnTo>
                  <a:pt x="36989" y="1847"/>
                </a:lnTo>
                <a:lnTo>
                  <a:pt x="45316" y="6919"/>
                </a:lnTo>
                <a:lnTo>
                  <a:pt x="50982" y="14514"/>
                </a:lnTo>
                <a:lnTo>
                  <a:pt x="53073" y="23926"/>
                </a:lnTo>
                <a:lnTo>
                  <a:pt x="50982" y="33454"/>
                </a:lnTo>
                <a:lnTo>
                  <a:pt x="45316" y="41301"/>
                </a:lnTo>
                <a:lnTo>
                  <a:pt x="36989" y="46627"/>
                </a:lnTo>
                <a:lnTo>
                  <a:pt x="26911" y="48590"/>
                </a:lnTo>
                <a:lnTo>
                  <a:pt x="16400" y="46627"/>
                </a:lnTo>
                <a:lnTo>
                  <a:pt x="7850" y="41301"/>
                </a:lnTo>
                <a:lnTo>
                  <a:pt x="2102" y="33454"/>
                </a:lnTo>
                <a:lnTo>
                  <a:pt x="0" y="23926"/>
                </a:lnTo>
                <a:close/>
              </a:path>
            </a:pathLst>
          </a:custGeom>
          <a:ln w="381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96" name="object 396"/>
          <p:cNvSpPr/>
          <p:nvPr/>
        </p:nvSpPr>
        <p:spPr>
          <a:xfrm>
            <a:off x="1699403" y="7821993"/>
            <a:ext cx="53975" cy="48895"/>
          </a:xfrm>
          <a:custGeom>
            <a:avLst/>
            <a:gdLst/>
            <a:ahLst/>
            <a:cxnLst/>
            <a:rect l="l" t="t" r="r" b="b"/>
            <a:pathLst>
              <a:path w="53975" h="48895">
                <a:moveTo>
                  <a:pt x="26911" y="0"/>
                </a:moveTo>
                <a:lnTo>
                  <a:pt x="16394" y="1962"/>
                </a:lnTo>
                <a:lnTo>
                  <a:pt x="7845" y="7289"/>
                </a:lnTo>
                <a:lnTo>
                  <a:pt x="2101" y="15141"/>
                </a:lnTo>
                <a:lnTo>
                  <a:pt x="0" y="24676"/>
                </a:lnTo>
                <a:lnTo>
                  <a:pt x="2101" y="34084"/>
                </a:lnTo>
                <a:lnTo>
                  <a:pt x="7845" y="41670"/>
                </a:lnTo>
                <a:lnTo>
                  <a:pt x="16394" y="46734"/>
                </a:lnTo>
                <a:lnTo>
                  <a:pt x="26911" y="48577"/>
                </a:lnTo>
                <a:lnTo>
                  <a:pt x="37106" y="46734"/>
                </a:lnTo>
                <a:lnTo>
                  <a:pt x="45691" y="41670"/>
                </a:lnTo>
                <a:lnTo>
                  <a:pt x="51614" y="34084"/>
                </a:lnTo>
                <a:lnTo>
                  <a:pt x="53822" y="24676"/>
                </a:lnTo>
                <a:lnTo>
                  <a:pt x="51614" y="15141"/>
                </a:lnTo>
                <a:lnTo>
                  <a:pt x="45691" y="7289"/>
                </a:lnTo>
                <a:lnTo>
                  <a:pt x="37106" y="1962"/>
                </a:lnTo>
                <a:lnTo>
                  <a:pt x="26911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97" name="object 397"/>
          <p:cNvSpPr/>
          <p:nvPr/>
        </p:nvSpPr>
        <p:spPr>
          <a:xfrm>
            <a:off x="1699403" y="7821993"/>
            <a:ext cx="53975" cy="48895"/>
          </a:xfrm>
          <a:custGeom>
            <a:avLst/>
            <a:gdLst/>
            <a:ahLst/>
            <a:cxnLst/>
            <a:rect l="l" t="t" r="r" b="b"/>
            <a:pathLst>
              <a:path w="53975" h="48895">
                <a:moveTo>
                  <a:pt x="0" y="24676"/>
                </a:moveTo>
                <a:lnTo>
                  <a:pt x="2101" y="15141"/>
                </a:lnTo>
                <a:lnTo>
                  <a:pt x="7845" y="7289"/>
                </a:lnTo>
                <a:lnTo>
                  <a:pt x="16394" y="1962"/>
                </a:lnTo>
                <a:lnTo>
                  <a:pt x="26911" y="0"/>
                </a:lnTo>
                <a:lnTo>
                  <a:pt x="37106" y="1962"/>
                </a:lnTo>
                <a:lnTo>
                  <a:pt x="45691" y="7289"/>
                </a:lnTo>
                <a:lnTo>
                  <a:pt x="51614" y="15141"/>
                </a:lnTo>
                <a:lnTo>
                  <a:pt x="53822" y="24676"/>
                </a:lnTo>
                <a:lnTo>
                  <a:pt x="51614" y="34084"/>
                </a:lnTo>
                <a:lnTo>
                  <a:pt x="45691" y="41670"/>
                </a:lnTo>
                <a:lnTo>
                  <a:pt x="37106" y="46734"/>
                </a:lnTo>
                <a:lnTo>
                  <a:pt x="26911" y="48577"/>
                </a:lnTo>
                <a:lnTo>
                  <a:pt x="16394" y="46734"/>
                </a:lnTo>
                <a:lnTo>
                  <a:pt x="7845" y="41670"/>
                </a:lnTo>
                <a:lnTo>
                  <a:pt x="2101" y="34084"/>
                </a:lnTo>
                <a:lnTo>
                  <a:pt x="0" y="24676"/>
                </a:lnTo>
                <a:close/>
              </a:path>
            </a:pathLst>
          </a:custGeom>
          <a:ln w="381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98" name="object 398"/>
          <p:cNvSpPr/>
          <p:nvPr/>
        </p:nvSpPr>
        <p:spPr>
          <a:xfrm>
            <a:off x="1863106" y="7824978"/>
            <a:ext cx="53975" cy="48895"/>
          </a:xfrm>
          <a:custGeom>
            <a:avLst/>
            <a:gdLst/>
            <a:ahLst/>
            <a:cxnLst/>
            <a:rect l="l" t="t" r="r" b="b"/>
            <a:pathLst>
              <a:path w="53975" h="48895">
                <a:moveTo>
                  <a:pt x="26911" y="0"/>
                </a:moveTo>
                <a:lnTo>
                  <a:pt x="16400" y="1845"/>
                </a:lnTo>
                <a:lnTo>
                  <a:pt x="7850" y="6915"/>
                </a:lnTo>
                <a:lnTo>
                  <a:pt x="2102" y="14508"/>
                </a:lnTo>
                <a:lnTo>
                  <a:pt x="0" y="23926"/>
                </a:lnTo>
                <a:lnTo>
                  <a:pt x="2102" y="33459"/>
                </a:lnTo>
                <a:lnTo>
                  <a:pt x="7850" y="41306"/>
                </a:lnTo>
                <a:lnTo>
                  <a:pt x="16400" y="46629"/>
                </a:lnTo>
                <a:lnTo>
                  <a:pt x="26911" y="48590"/>
                </a:lnTo>
                <a:lnTo>
                  <a:pt x="37106" y="46629"/>
                </a:lnTo>
                <a:lnTo>
                  <a:pt x="45691" y="41306"/>
                </a:lnTo>
                <a:lnTo>
                  <a:pt x="51614" y="33459"/>
                </a:lnTo>
                <a:lnTo>
                  <a:pt x="53822" y="23926"/>
                </a:lnTo>
                <a:lnTo>
                  <a:pt x="51614" y="14508"/>
                </a:lnTo>
                <a:lnTo>
                  <a:pt x="45691" y="6915"/>
                </a:lnTo>
                <a:lnTo>
                  <a:pt x="37106" y="1845"/>
                </a:lnTo>
                <a:lnTo>
                  <a:pt x="26911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99" name="object 399"/>
          <p:cNvSpPr/>
          <p:nvPr/>
        </p:nvSpPr>
        <p:spPr>
          <a:xfrm>
            <a:off x="1863106" y="7824978"/>
            <a:ext cx="53975" cy="48895"/>
          </a:xfrm>
          <a:custGeom>
            <a:avLst/>
            <a:gdLst/>
            <a:ahLst/>
            <a:cxnLst/>
            <a:rect l="l" t="t" r="r" b="b"/>
            <a:pathLst>
              <a:path w="53975" h="48895">
                <a:moveTo>
                  <a:pt x="0" y="23926"/>
                </a:moveTo>
                <a:lnTo>
                  <a:pt x="2102" y="14508"/>
                </a:lnTo>
                <a:lnTo>
                  <a:pt x="7850" y="6915"/>
                </a:lnTo>
                <a:lnTo>
                  <a:pt x="16400" y="1845"/>
                </a:lnTo>
                <a:lnTo>
                  <a:pt x="26911" y="0"/>
                </a:lnTo>
                <a:lnTo>
                  <a:pt x="37106" y="1845"/>
                </a:lnTo>
                <a:lnTo>
                  <a:pt x="45691" y="6915"/>
                </a:lnTo>
                <a:lnTo>
                  <a:pt x="51614" y="14508"/>
                </a:lnTo>
                <a:lnTo>
                  <a:pt x="53822" y="23926"/>
                </a:lnTo>
                <a:lnTo>
                  <a:pt x="51614" y="33459"/>
                </a:lnTo>
                <a:lnTo>
                  <a:pt x="45691" y="41306"/>
                </a:lnTo>
                <a:lnTo>
                  <a:pt x="37106" y="46629"/>
                </a:lnTo>
                <a:lnTo>
                  <a:pt x="26911" y="48590"/>
                </a:lnTo>
                <a:lnTo>
                  <a:pt x="16400" y="46629"/>
                </a:lnTo>
                <a:lnTo>
                  <a:pt x="7850" y="41306"/>
                </a:lnTo>
                <a:lnTo>
                  <a:pt x="2102" y="33459"/>
                </a:lnTo>
                <a:lnTo>
                  <a:pt x="0" y="23926"/>
                </a:lnTo>
                <a:close/>
              </a:path>
            </a:pathLst>
          </a:custGeom>
          <a:ln w="381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00" name="object 400"/>
          <p:cNvSpPr/>
          <p:nvPr/>
        </p:nvSpPr>
        <p:spPr>
          <a:xfrm>
            <a:off x="1309932" y="7753972"/>
            <a:ext cx="976630" cy="10795"/>
          </a:xfrm>
          <a:custGeom>
            <a:avLst/>
            <a:gdLst/>
            <a:ahLst/>
            <a:cxnLst/>
            <a:rect l="l" t="t" r="r" b="b"/>
            <a:pathLst>
              <a:path w="976630" h="10795">
                <a:moveTo>
                  <a:pt x="0" y="10464"/>
                </a:moveTo>
                <a:lnTo>
                  <a:pt x="976274" y="0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01" name="object 401"/>
          <p:cNvSpPr/>
          <p:nvPr/>
        </p:nvSpPr>
        <p:spPr>
          <a:xfrm>
            <a:off x="1272556" y="7644853"/>
            <a:ext cx="124460" cy="108585"/>
          </a:xfrm>
          <a:custGeom>
            <a:avLst/>
            <a:gdLst/>
            <a:ahLst/>
            <a:cxnLst/>
            <a:rect l="l" t="t" r="r" b="b"/>
            <a:pathLst>
              <a:path w="124459" h="108584">
                <a:moveTo>
                  <a:pt x="0" y="0"/>
                </a:moveTo>
                <a:lnTo>
                  <a:pt x="57569" y="23164"/>
                </a:lnTo>
                <a:lnTo>
                  <a:pt x="57569" y="108369"/>
                </a:lnTo>
                <a:lnTo>
                  <a:pt x="124091" y="105371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02" name="object 402"/>
          <p:cNvSpPr/>
          <p:nvPr/>
        </p:nvSpPr>
        <p:spPr>
          <a:xfrm>
            <a:off x="1328627" y="7665008"/>
            <a:ext cx="45720" cy="3175"/>
          </a:xfrm>
          <a:custGeom>
            <a:avLst/>
            <a:gdLst/>
            <a:ahLst/>
            <a:cxnLst/>
            <a:rect l="l" t="t" r="r" b="b"/>
            <a:pathLst>
              <a:path w="45719" h="3175">
                <a:moveTo>
                  <a:pt x="-3810" y="1504"/>
                </a:moveTo>
                <a:lnTo>
                  <a:pt x="49415" y="1504"/>
                </a:lnTo>
              </a:path>
            </a:pathLst>
          </a:custGeom>
          <a:ln w="10629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03" name="object 403"/>
          <p:cNvSpPr/>
          <p:nvPr/>
        </p:nvSpPr>
        <p:spPr>
          <a:xfrm>
            <a:off x="1272556" y="7728559"/>
            <a:ext cx="57785" cy="24765"/>
          </a:xfrm>
          <a:custGeom>
            <a:avLst/>
            <a:gdLst/>
            <a:ahLst/>
            <a:cxnLst/>
            <a:rect l="l" t="t" r="r" b="b"/>
            <a:pathLst>
              <a:path w="57784" h="24765">
                <a:moveTo>
                  <a:pt x="0" y="0"/>
                </a:moveTo>
                <a:lnTo>
                  <a:pt x="57569" y="24663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04" name="object 404"/>
          <p:cNvSpPr/>
          <p:nvPr/>
        </p:nvSpPr>
        <p:spPr>
          <a:xfrm>
            <a:off x="1645580" y="7744256"/>
            <a:ext cx="97790" cy="2540"/>
          </a:xfrm>
          <a:custGeom>
            <a:avLst/>
            <a:gdLst/>
            <a:ahLst/>
            <a:cxnLst/>
            <a:rect l="l" t="t" r="r" b="b"/>
            <a:pathLst>
              <a:path w="97789" h="2540">
                <a:moveTo>
                  <a:pt x="-10794" y="1117"/>
                </a:moveTo>
                <a:lnTo>
                  <a:pt x="107975" y="1117"/>
                </a:lnTo>
              </a:path>
            </a:pathLst>
          </a:custGeom>
          <a:ln w="23825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05" name="object 405"/>
          <p:cNvSpPr/>
          <p:nvPr/>
        </p:nvSpPr>
        <p:spPr>
          <a:xfrm>
            <a:off x="1822745" y="7741259"/>
            <a:ext cx="74295" cy="3175"/>
          </a:xfrm>
          <a:custGeom>
            <a:avLst/>
            <a:gdLst/>
            <a:ahLst/>
            <a:cxnLst/>
            <a:rect l="l" t="t" r="r" b="b"/>
            <a:pathLst>
              <a:path w="74294" h="3175">
                <a:moveTo>
                  <a:pt x="-10794" y="1498"/>
                </a:moveTo>
                <a:lnTo>
                  <a:pt x="84797" y="1498"/>
                </a:lnTo>
              </a:path>
            </a:pathLst>
          </a:custGeom>
          <a:ln w="24587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06" name="object 406"/>
          <p:cNvSpPr/>
          <p:nvPr/>
        </p:nvSpPr>
        <p:spPr>
          <a:xfrm>
            <a:off x="1644082" y="8331758"/>
            <a:ext cx="0" cy="133350"/>
          </a:xfrm>
          <a:custGeom>
            <a:avLst/>
            <a:gdLst/>
            <a:ahLst/>
            <a:cxnLst/>
            <a:rect l="l" t="t" r="r" b="b"/>
            <a:pathLst>
              <a:path w="0" h="133350">
                <a:moveTo>
                  <a:pt x="0" y="0"/>
                </a:moveTo>
                <a:lnTo>
                  <a:pt x="0" y="133070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07" name="object 407"/>
          <p:cNvSpPr/>
          <p:nvPr/>
        </p:nvSpPr>
        <p:spPr>
          <a:xfrm>
            <a:off x="1508776" y="7977466"/>
            <a:ext cx="157480" cy="56515"/>
          </a:xfrm>
          <a:custGeom>
            <a:avLst/>
            <a:gdLst/>
            <a:ahLst/>
            <a:cxnLst/>
            <a:rect l="l" t="t" r="r" b="b"/>
            <a:pathLst>
              <a:path w="157480" h="56515">
                <a:moveTo>
                  <a:pt x="138290" y="0"/>
                </a:moveTo>
                <a:lnTo>
                  <a:pt x="0" y="762"/>
                </a:lnTo>
                <a:lnTo>
                  <a:pt x="4483" y="5994"/>
                </a:lnTo>
                <a:lnTo>
                  <a:pt x="3746" y="56070"/>
                </a:lnTo>
                <a:lnTo>
                  <a:pt x="156984" y="56070"/>
                </a:lnTo>
                <a:lnTo>
                  <a:pt x="156984" y="11963"/>
                </a:lnTo>
                <a:lnTo>
                  <a:pt x="138290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08" name="object 408"/>
          <p:cNvSpPr/>
          <p:nvPr/>
        </p:nvSpPr>
        <p:spPr>
          <a:xfrm>
            <a:off x="1508776" y="7977466"/>
            <a:ext cx="157480" cy="56515"/>
          </a:xfrm>
          <a:custGeom>
            <a:avLst/>
            <a:gdLst/>
            <a:ahLst/>
            <a:cxnLst/>
            <a:rect l="l" t="t" r="r" b="b"/>
            <a:pathLst>
              <a:path w="157480" h="56515">
                <a:moveTo>
                  <a:pt x="0" y="762"/>
                </a:moveTo>
                <a:lnTo>
                  <a:pt x="138290" y="0"/>
                </a:lnTo>
                <a:lnTo>
                  <a:pt x="156984" y="11963"/>
                </a:lnTo>
                <a:lnTo>
                  <a:pt x="156984" y="56070"/>
                </a:lnTo>
                <a:lnTo>
                  <a:pt x="3746" y="56070"/>
                </a:lnTo>
                <a:lnTo>
                  <a:pt x="4483" y="5994"/>
                </a:lnTo>
                <a:lnTo>
                  <a:pt x="0" y="762"/>
                </a:lnTo>
                <a:close/>
              </a:path>
            </a:pathLst>
          </a:custGeom>
          <a:ln w="381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09" name="object 409"/>
          <p:cNvSpPr/>
          <p:nvPr/>
        </p:nvSpPr>
        <p:spPr>
          <a:xfrm>
            <a:off x="1815265" y="8306345"/>
            <a:ext cx="0" cy="151765"/>
          </a:xfrm>
          <a:custGeom>
            <a:avLst/>
            <a:gdLst/>
            <a:ahLst/>
            <a:cxnLst/>
            <a:rect l="l" t="t" r="r" b="b"/>
            <a:pathLst>
              <a:path w="0" h="151765">
                <a:moveTo>
                  <a:pt x="0" y="0"/>
                </a:moveTo>
                <a:lnTo>
                  <a:pt x="0" y="151752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10" name="object 410"/>
          <p:cNvSpPr/>
          <p:nvPr/>
        </p:nvSpPr>
        <p:spPr>
          <a:xfrm>
            <a:off x="1916179" y="8233854"/>
            <a:ext cx="73025" cy="1270"/>
          </a:xfrm>
          <a:custGeom>
            <a:avLst/>
            <a:gdLst/>
            <a:ahLst/>
            <a:cxnLst/>
            <a:rect l="l" t="t" r="r" b="b"/>
            <a:pathLst>
              <a:path w="73025" h="1270">
                <a:moveTo>
                  <a:pt x="-3810" y="368"/>
                </a:moveTo>
                <a:lnTo>
                  <a:pt x="76327" y="368"/>
                </a:lnTo>
              </a:path>
            </a:pathLst>
          </a:custGeom>
          <a:ln w="8356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11" name="object 411"/>
          <p:cNvSpPr/>
          <p:nvPr/>
        </p:nvSpPr>
        <p:spPr>
          <a:xfrm>
            <a:off x="1904216" y="8197977"/>
            <a:ext cx="17780" cy="40640"/>
          </a:xfrm>
          <a:custGeom>
            <a:avLst/>
            <a:gdLst/>
            <a:ahLst/>
            <a:cxnLst/>
            <a:rect l="l" t="t" r="r" b="b"/>
            <a:pathLst>
              <a:path w="17780" h="40640">
                <a:moveTo>
                  <a:pt x="5232" y="0"/>
                </a:moveTo>
                <a:lnTo>
                  <a:pt x="8216" y="5968"/>
                </a:lnTo>
                <a:lnTo>
                  <a:pt x="8216" y="11950"/>
                </a:lnTo>
                <a:lnTo>
                  <a:pt x="7480" y="18681"/>
                </a:lnTo>
                <a:lnTo>
                  <a:pt x="6731" y="26885"/>
                </a:lnTo>
                <a:lnTo>
                  <a:pt x="3733" y="34378"/>
                </a:lnTo>
                <a:lnTo>
                  <a:pt x="0" y="40360"/>
                </a:lnTo>
                <a:lnTo>
                  <a:pt x="10464" y="40360"/>
                </a:lnTo>
                <a:lnTo>
                  <a:pt x="14211" y="34378"/>
                </a:lnTo>
                <a:lnTo>
                  <a:pt x="15697" y="26885"/>
                </a:lnTo>
                <a:lnTo>
                  <a:pt x="16446" y="18681"/>
                </a:lnTo>
                <a:lnTo>
                  <a:pt x="17195" y="11950"/>
                </a:lnTo>
                <a:lnTo>
                  <a:pt x="17195" y="5968"/>
                </a:lnTo>
                <a:lnTo>
                  <a:pt x="14947" y="0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12" name="object 412"/>
          <p:cNvSpPr/>
          <p:nvPr/>
        </p:nvSpPr>
        <p:spPr>
          <a:xfrm>
            <a:off x="1986448" y="8197977"/>
            <a:ext cx="18415" cy="40640"/>
          </a:xfrm>
          <a:custGeom>
            <a:avLst/>
            <a:gdLst/>
            <a:ahLst/>
            <a:cxnLst/>
            <a:rect l="l" t="t" r="r" b="b"/>
            <a:pathLst>
              <a:path w="18414" h="40640">
                <a:moveTo>
                  <a:pt x="5981" y="0"/>
                </a:moveTo>
                <a:lnTo>
                  <a:pt x="7480" y="5968"/>
                </a:lnTo>
                <a:lnTo>
                  <a:pt x="8216" y="11950"/>
                </a:lnTo>
                <a:lnTo>
                  <a:pt x="7480" y="18681"/>
                </a:lnTo>
                <a:lnTo>
                  <a:pt x="6718" y="26885"/>
                </a:lnTo>
                <a:lnTo>
                  <a:pt x="3733" y="34378"/>
                </a:lnTo>
                <a:lnTo>
                  <a:pt x="0" y="40360"/>
                </a:lnTo>
                <a:lnTo>
                  <a:pt x="10464" y="40360"/>
                </a:lnTo>
                <a:lnTo>
                  <a:pt x="14198" y="34378"/>
                </a:lnTo>
                <a:lnTo>
                  <a:pt x="15697" y="26885"/>
                </a:lnTo>
                <a:lnTo>
                  <a:pt x="17183" y="18681"/>
                </a:lnTo>
                <a:lnTo>
                  <a:pt x="17945" y="11950"/>
                </a:lnTo>
                <a:lnTo>
                  <a:pt x="17183" y="5968"/>
                </a:lnTo>
                <a:lnTo>
                  <a:pt x="14947" y="0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13" name="object 413"/>
          <p:cNvSpPr/>
          <p:nvPr/>
        </p:nvSpPr>
        <p:spPr>
          <a:xfrm>
            <a:off x="1903467" y="8199463"/>
            <a:ext cx="0" cy="40640"/>
          </a:xfrm>
          <a:custGeom>
            <a:avLst/>
            <a:gdLst/>
            <a:ahLst/>
            <a:cxnLst/>
            <a:rect l="l" t="t" r="r" b="b"/>
            <a:pathLst>
              <a:path w="0" h="40640">
                <a:moveTo>
                  <a:pt x="0" y="40360"/>
                </a:moveTo>
                <a:lnTo>
                  <a:pt x="0" y="0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14" name="object 414"/>
          <p:cNvSpPr/>
          <p:nvPr/>
        </p:nvSpPr>
        <p:spPr>
          <a:xfrm>
            <a:off x="1987198" y="8197977"/>
            <a:ext cx="0" cy="40640"/>
          </a:xfrm>
          <a:custGeom>
            <a:avLst/>
            <a:gdLst/>
            <a:ahLst/>
            <a:cxnLst/>
            <a:rect l="l" t="t" r="r" b="b"/>
            <a:pathLst>
              <a:path w="0" h="40640">
                <a:moveTo>
                  <a:pt x="0" y="40360"/>
                </a:moveTo>
                <a:lnTo>
                  <a:pt x="0" y="0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15" name="object 415"/>
          <p:cNvSpPr/>
          <p:nvPr/>
        </p:nvSpPr>
        <p:spPr>
          <a:xfrm>
            <a:off x="1725489" y="8154542"/>
            <a:ext cx="138442" cy="93586"/>
          </a:xfrm>
          <a:prstGeom prst="rect">
            <a:avLst/>
          </a:prstGeom>
          <a:blipFill>
            <a:blip r:embed="rId2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16" name="object 416"/>
          <p:cNvSpPr/>
          <p:nvPr/>
        </p:nvSpPr>
        <p:spPr>
          <a:xfrm>
            <a:off x="1892252" y="8159089"/>
            <a:ext cx="128905" cy="40005"/>
          </a:xfrm>
          <a:custGeom>
            <a:avLst/>
            <a:gdLst/>
            <a:ahLst/>
            <a:cxnLst/>
            <a:rect l="l" t="t" r="r" b="b"/>
            <a:pathLst>
              <a:path w="128905" h="40004">
                <a:moveTo>
                  <a:pt x="0" y="0"/>
                </a:moveTo>
                <a:lnTo>
                  <a:pt x="0" y="39636"/>
                </a:lnTo>
                <a:lnTo>
                  <a:pt x="128574" y="36639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17" name="object 417"/>
          <p:cNvSpPr/>
          <p:nvPr/>
        </p:nvSpPr>
        <p:spPr>
          <a:xfrm>
            <a:off x="1313679" y="8296643"/>
            <a:ext cx="3175" cy="170815"/>
          </a:xfrm>
          <a:custGeom>
            <a:avLst/>
            <a:gdLst/>
            <a:ahLst/>
            <a:cxnLst/>
            <a:rect l="l" t="t" r="r" b="b"/>
            <a:pathLst>
              <a:path w="3175" h="170815">
                <a:moveTo>
                  <a:pt x="2984" y="0"/>
                </a:moveTo>
                <a:lnTo>
                  <a:pt x="0" y="170421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18" name="object 418"/>
          <p:cNvSpPr/>
          <p:nvPr/>
        </p:nvSpPr>
        <p:spPr>
          <a:xfrm>
            <a:off x="1585027" y="7728559"/>
            <a:ext cx="125095" cy="429259"/>
          </a:xfrm>
          <a:custGeom>
            <a:avLst/>
            <a:gdLst/>
            <a:ahLst/>
            <a:cxnLst/>
            <a:rect l="l" t="t" r="r" b="b"/>
            <a:pathLst>
              <a:path w="125094" h="429259">
                <a:moveTo>
                  <a:pt x="0" y="0"/>
                </a:moveTo>
                <a:lnTo>
                  <a:pt x="51574" y="34378"/>
                </a:lnTo>
                <a:lnTo>
                  <a:pt x="51574" y="204076"/>
                </a:lnTo>
                <a:lnTo>
                  <a:pt x="124828" y="248170"/>
                </a:lnTo>
                <a:lnTo>
                  <a:pt x="124828" y="429044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19" name="object 419"/>
          <p:cNvSpPr/>
          <p:nvPr/>
        </p:nvSpPr>
        <p:spPr>
          <a:xfrm>
            <a:off x="1316663" y="8157603"/>
            <a:ext cx="393700" cy="178435"/>
          </a:xfrm>
          <a:custGeom>
            <a:avLst/>
            <a:gdLst/>
            <a:ahLst/>
            <a:cxnLst/>
            <a:rect l="l" t="t" r="r" b="b"/>
            <a:pathLst>
              <a:path w="393700" h="178434">
                <a:moveTo>
                  <a:pt x="393192" y="0"/>
                </a:moveTo>
                <a:lnTo>
                  <a:pt x="393192" y="171919"/>
                </a:lnTo>
                <a:lnTo>
                  <a:pt x="70269" y="177901"/>
                </a:lnTo>
                <a:lnTo>
                  <a:pt x="0" y="139039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20" name="object 420"/>
          <p:cNvSpPr/>
          <p:nvPr/>
        </p:nvSpPr>
        <p:spPr>
          <a:xfrm>
            <a:off x="1486843" y="7952536"/>
            <a:ext cx="202158" cy="103682"/>
          </a:xfrm>
          <a:prstGeom prst="rect">
            <a:avLst/>
          </a:prstGeom>
          <a:blipFill>
            <a:blip r:embed="rId2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21" name="object 421"/>
          <p:cNvSpPr/>
          <p:nvPr/>
        </p:nvSpPr>
        <p:spPr>
          <a:xfrm>
            <a:off x="1743497" y="8040636"/>
            <a:ext cx="292100" cy="0"/>
          </a:xfrm>
          <a:custGeom>
            <a:avLst/>
            <a:gdLst/>
            <a:ahLst/>
            <a:cxnLst/>
            <a:rect l="l" t="t" r="r" b="b"/>
            <a:pathLst>
              <a:path w="292100" h="0">
                <a:moveTo>
                  <a:pt x="0" y="0"/>
                </a:moveTo>
                <a:lnTo>
                  <a:pt x="291541" y="0"/>
                </a:lnTo>
              </a:path>
            </a:pathLst>
          </a:custGeom>
          <a:ln w="30657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22" name="object 422"/>
          <p:cNvSpPr/>
          <p:nvPr/>
        </p:nvSpPr>
        <p:spPr>
          <a:xfrm>
            <a:off x="1743497" y="8025307"/>
            <a:ext cx="292100" cy="31115"/>
          </a:xfrm>
          <a:custGeom>
            <a:avLst/>
            <a:gdLst/>
            <a:ahLst/>
            <a:cxnLst/>
            <a:rect l="l" t="t" r="r" b="b"/>
            <a:pathLst>
              <a:path w="292100" h="31115">
                <a:moveTo>
                  <a:pt x="0" y="30657"/>
                </a:moveTo>
                <a:lnTo>
                  <a:pt x="0" y="2997"/>
                </a:lnTo>
                <a:lnTo>
                  <a:pt x="291541" y="0"/>
                </a:lnTo>
                <a:lnTo>
                  <a:pt x="291541" y="28397"/>
                </a:lnTo>
                <a:lnTo>
                  <a:pt x="0" y="30657"/>
                </a:lnTo>
                <a:close/>
              </a:path>
            </a:pathLst>
          </a:custGeom>
          <a:ln w="381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23" name="object 423"/>
          <p:cNvSpPr/>
          <p:nvPr/>
        </p:nvSpPr>
        <p:spPr>
          <a:xfrm>
            <a:off x="2032537" y="7948815"/>
            <a:ext cx="330733" cy="103657"/>
          </a:xfrm>
          <a:prstGeom prst="rect">
            <a:avLst/>
          </a:prstGeom>
          <a:blipFill>
            <a:blip r:embed="rId3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24" name="object 424"/>
          <p:cNvSpPr/>
          <p:nvPr/>
        </p:nvSpPr>
        <p:spPr>
          <a:xfrm>
            <a:off x="2030555" y="8155368"/>
            <a:ext cx="0" cy="172085"/>
          </a:xfrm>
          <a:custGeom>
            <a:avLst/>
            <a:gdLst/>
            <a:ahLst/>
            <a:cxnLst/>
            <a:rect l="l" t="t" r="r" b="b"/>
            <a:pathLst>
              <a:path w="0" h="172084">
                <a:moveTo>
                  <a:pt x="0" y="171907"/>
                </a:moveTo>
                <a:lnTo>
                  <a:pt x="0" y="0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25" name="object 425"/>
          <p:cNvSpPr/>
          <p:nvPr/>
        </p:nvSpPr>
        <p:spPr>
          <a:xfrm>
            <a:off x="1907213" y="7724075"/>
            <a:ext cx="128270" cy="576580"/>
          </a:xfrm>
          <a:custGeom>
            <a:avLst/>
            <a:gdLst/>
            <a:ahLst/>
            <a:cxnLst/>
            <a:rect l="l" t="t" r="r" b="b"/>
            <a:pathLst>
              <a:path w="128269" h="576579">
                <a:moveTo>
                  <a:pt x="0" y="0"/>
                </a:moveTo>
                <a:lnTo>
                  <a:pt x="60553" y="33616"/>
                </a:lnTo>
                <a:lnTo>
                  <a:pt x="60553" y="204038"/>
                </a:lnTo>
                <a:lnTo>
                  <a:pt x="127825" y="249669"/>
                </a:lnTo>
                <a:lnTo>
                  <a:pt x="127825" y="432028"/>
                </a:lnTo>
                <a:lnTo>
                  <a:pt x="113614" y="432028"/>
                </a:lnTo>
                <a:lnTo>
                  <a:pt x="113614" y="576287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26" name="object 426"/>
          <p:cNvSpPr/>
          <p:nvPr/>
        </p:nvSpPr>
        <p:spPr>
          <a:xfrm>
            <a:off x="1973748" y="8300363"/>
            <a:ext cx="47625" cy="0"/>
          </a:xfrm>
          <a:custGeom>
            <a:avLst/>
            <a:gdLst/>
            <a:ahLst/>
            <a:cxnLst/>
            <a:rect l="l" t="t" r="r" b="b"/>
            <a:pathLst>
              <a:path w="47625" h="0">
                <a:moveTo>
                  <a:pt x="47078" y="0"/>
                </a:moveTo>
                <a:lnTo>
                  <a:pt x="0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27" name="object 427"/>
          <p:cNvSpPr/>
          <p:nvPr/>
        </p:nvSpPr>
        <p:spPr>
          <a:xfrm>
            <a:off x="1973748" y="8300363"/>
            <a:ext cx="0" cy="158115"/>
          </a:xfrm>
          <a:custGeom>
            <a:avLst/>
            <a:gdLst/>
            <a:ahLst/>
            <a:cxnLst/>
            <a:rect l="l" t="t" r="r" b="b"/>
            <a:pathLst>
              <a:path w="0" h="158115">
                <a:moveTo>
                  <a:pt x="0" y="0"/>
                </a:moveTo>
                <a:lnTo>
                  <a:pt x="0" y="157733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28" name="object 428"/>
          <p:cNvSpPr/>
          <p:nvPr/>
        </p:nvSpPr>
        <p:spPr>
          <a:xfrm>
            <a:off x="1214250" y="7641107"/>
            <a:ext cx="1144905" cy="828675"/>
          </a:xfrm>
          <a:custGeom>
            <a:avLst/>
            <a:gdLst/>
            <a:ahLst/>
            <a:cxnLst/>
            <a:rect l="l" t="t" r="r" b="b"/>
            <a:pathLst>
              <a:path w="1144905" h="828675">
                <a:moveTo>
                  <a:pt x="1078687" y="683183"/>
                </a:moveTo>
                <a:lnTo>
                  <a:pt x="1078687" y="808024"/>
                </a:lnTo>
                <a:lnTo>
                  <a:pt x="102412" y="828217"/>
                </a:lnTo>
                <a:lnTo>
                  <a:pt x="2247" y="735520"/>
                </a:lnTo>
                <a:lnTo>
                  <a:pt x="2247" y="565823"/>
                </a:lnTo>
                <a:lnTo>
                  <a:pt x="17195" y="577786"/>
                </a:lnTo>
                <a:lnTo>
                  <a:pt x="17195" y="298996"/>
                </a:lnTo>
                <a:lnTo>
                  <a:pt x="0" y="284035"/>
                </a:lnTo>
                <a:lnTo>
                  <a:pt x="0" y="128562"/>
                </a:lnTo>
                <a:lnTo>
                  <a:pt x="38874" y="92684"/>
                </a:lnTo>
                <a:lnTo>
                  <a:pt x="58305" y="87452"/>
                </a:lnTo>
                <a:lnTo>
                  <a:pt x="58305" y="4483"/>
                </a:lnTo>
                <a:lnTo>
                  <a:pt x="99428" y="0"/>
                </a:lnTo>
                <a:lnTo>
                  <a:pt x="160718" y="23901"/>
                </a:lnTo>
                <a:lnTo>
                  <a:pt x="160718" y="46329"/>
                </a:lnTo>
                <a:lnTo>
                  <a:pt x="182397" y="58305"/>
                </a:lnTo>
                <a:lnTo>
                  <a:pt x="182397" y="108394"/>
                </a:lnTo>
                <a:lnTo>
                  <a:pt x="182397" y="89700"/>
                </a:lnTo>
                <a:lnTo>
                  <a:pt x="1010653" y="79222"/>
                </a:lnTo>
                <a:lnTo>
                  <a:pt x="1071206" y="110629"/>
                </a:lnTo>
                <a:lnTo>
                  <a:pt x="1071206" y="281063"/>
                </a:lnTo>
                <a:lnTo>
                  <a:pt x="1144460" y="329628"/>
                </a:lnTo>
                <a:lnTo>
                  <a:pt x="1144460" y="682447"/>
                </a:lnTo>
                <a:lnTo>
                  <a:pt x="817791" y="686168"/>
                </a:lnTo>
                <a:lnTo>
                  <a:pt x="771448" y="65852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29" name="object 429"/>
          <p:cNvSpPr/>
          <p:nvPr/>
        </p:nvSpPr>
        <p:spPr>
          <a:xfrm>
            <a:off x="1789586" y="2021319"/>
            <a:ext cx="1070228" cy="1136675"/>
          </a:xfrm>
          <a:prstGeom prst="rect">
            <a:avLst/>
          </a:prstGeom>
          <a:blipFill>
            <a:blip r:embed="rId3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30" name="object 430"/>
          <p:cNvSpPr/>
          <p:nvPr/>
        </p:nvSpPr>
        <p:spPr>
          <a:xfrm>
            <a:off x="3930768" y="3452240"/>
            <a:ext cx="0" cy="3110865"/>
          </a:xfrm>
          <a:custGeom>
            <a:avLst/>
            <a:gdLst/>
            <a:ahLst/>
            <a:cxnLst/>
            <a:rect l="l" t="t" r="r" b="b"/>
            <a:pathLst>
              <a:path w="0" h="3110865">
                <a:moveTo>
                  <a:pt x="0" y="0"/>
                </a:moveTo>
                <a:lnTo>
                  <a:pt x="0" y="3110255"/>
                </a:lnTo>
              </a:path>
            </a:pathLst>
          </a:custGeom>
          <a:ln w="2159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31" name="object 431"/>
          <p:cNvSpPr/>
          <p:nvPr/>
        </p:nvSpPr>
        <p:spPr>
          <a:xfrm>
            <a:off x="4386748" y="4921034"/>
            <a:ext cx="0" cy="1600835"/>
          </a:xfrm>
          <a:custGeom>
            <a:avLst/>
            <a:gdLst/>
            <a:ahLst/>
            <a:cxnLst/>
            <a:rect l="l" t="t" r="r" b="b"/>
            <a:pathLst>
              <a:path w="0" h="1600834">
                <a:moveTo>
                  <a:pt x="0" y="0"/>
                </a:moveTo>
                <a:lnTo>
                  <a:pt x="0" y="1600352"/>
                </a:lnTo>
              </a:path>
            </a:pathLst>
          </a:custGeom>
          <a:ln w="2159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32" name="object 432"/>
          <p:cNvSpPr/>
          <p:nvPr/>
        </p:nvSpPr>
        <p:spPr>
          <a:xfrm>
            <a:off x="4263406" y="4924767"/>
            <a:ext cx="0" cy="1608455"/>
          </a:xfrm>
          <a:custGeom>
            <a:avLst/>
            <a:gdLst/>
            <a:ahLst/>
            <a:cxnLst/>
            <a:rect l="l" t="t" r="r" b="b"/>
            <a:pathLst>
              <a:path w="0" h="1608454">
                <a:moveTo>
                  <a:pt x="0" y="0"/>
                </a:moveTo>
                <a:lnTo>
                  <a:pt x="0" y="1607832"/>
                </a:lnTo>
              </a:path>
            </a:pathLst>
          </a:custGeom>
          <a:ln w="2159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33" name="object 433"/>
          <p:cNvSpPr/>
          <p:nvPr/>
        </p:nvSpPr>
        <p:spPr>
          <a:xfrm>
            <a:off x="4140064" y="4898605"/>
            <a:ext cx="0" cy="1641475"/>
          </a:xfrm>
          <a:custGeom>
            <a:avLst/>
            <a:gdLst/>
            <a:ahLst/>
            <a:cxnLst/>
            <a:rect l="l" t="t" r="r" b="b"/>
            <a:pathLst>
              <a:path w="0" h="1641475">
                <a:moveTo>
                  <a:pt x="0" y="0"/>
                </a:moveTo>
                <a:lnTo>
                  <a:pt x="0" y="1641462"/>
                </a:lnTo>
              </a:path>
            </a:pathLst>
          </a:custGeom>
          <a:ln w="2159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34" name="object 434"/>
          <p:cNvSpPr/>
          <p:nvPr/>
        </p:nvSpPr>
        <p:spPr>
          <a:xfrm>
            <a:off x="3840293" y="6485508"/>
            <a:ext cx="681355" cy="847090"/>
          </a:xfrm>
          <a:custGeom>
            <a:avLst/>
            <a:gdLst/>
            <a:ahLst/>
            <a:cxnLst/>
            <a:rect l="l" t="t" r="r" b="b"/>
            <a:pathLst>
              <a:path w="681354" h="847090">
                <a:moveTo>
                  <a:pt x="0" y="783348"/>
                </a:moveTo>
                <a:lnTo>
                  <a:pt x="0" y="54559"/>
                </a:lnTo>
                <a:lnTo>
                  <a:pt x="589038" y="0"/>
                </a:lnTo>
                <a:lnTo>
                  <a:pt x="681012" y="68757"/>
                </a:lnTo>
                <a:lnTo>
                  <a:pt x="681012" y="768388"/>
                </a:lnTo>
                <a:lnTo>
                  <a:pt x="93446" y="846886"/>
                </a:lnTo>
                <a:lnTo>
                  <a:pt x="0" y="783348"/>
                </a:lnTo>
                <a:close/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35" name="object 435"/>
          <p:cNvSpPr/>
          <p:nvPr/>
        </p:nvSpPr>
        <p:spPr>
          <a:xfrm>
            <a:off x="3840293" y="6540067"/>
            <a:ext cx="681355" cy="68580"/>
          </a:xfrm>
          <a:custGeom>
            <a:avLst/>
            <a:gdLst/>
            <a:ahLst/>
            <a:cxnLst/>
            <a:rect l="l" t="t" r="r" b="b"/>
            <a:pathLst>
              <a:path w="681354" h="68579">
                <a:moveTo>
                  <a:pt x="0" y="0"/>
                </a:moveTo>
                <a:lnTo>
                  <a:pt x="93446" y="68021"/>
                </a:lnTo>
                <a:lnTo>
                  <a:pt x="681012" y="14198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36" name="object 436"/>
          <p:cNvSpPr/>
          <p:nvPr/>
        </p:nvSpPr>
        <p:spPr>
          <a:xfrm>
            <a:off x="3933739" y="6608088"/>
            <a:ext cx="0" cy="718820"/>
          </a:xfrm>
          <a:custGeom>
            <a:avLst/>
            <a:gdLst/>
            <a:ahLst/>
            <a:cxnLst/>
            <a:rect l="l" t="t" r="r" b="b"/>
            <a:pathLst>
              <a:path w="0" h="718820">
                <a:moveTo>
                  <a:pt x="0" y="0"/>
                </a:moveTo>
                <a:lnTo>
                  <a:pt x="0" y="718324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37" name="object 437"/>
          <p:cNvSpPr/>
          <p:nvPr/>
        </p:nvSpPr>
        <p:spPr>
          <a:xfrm>
            <a:off x="3989061" y="6617817"/>
            <a:ext cx="480059" cy="149860"/>
          </a:xfrm>
          <a:custGeom>
            <a:avLst/>
            <a:gdLst/>
            <a:ahLst/>
            <a:cxnLst/>
            <a:rect l="l" t="t" r="r" b="b"/>
            <a:pathLst>
              <a:path w="480060" h="149859">
                <a:moveTo>
                  <a:pt x="0" y="51574"/>
                </a:moveTo>
                <a:lnTo>
                  <a:pt x="479907" y="0"/>
                </a:lnTo>
                <a:lnTo>
                  <a:pt x="479907" y="94907"/>
                </a:lnTo>
                <a:lnTo>
                  <a:pt x="0" y="149479"/>
                </a:lnTo>
                <a:lnTo>
                  <a:pt x="0" y="51574"/>
                </a:lnTo>
                <a:close/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38" name="object 438"/>
          <p:cNvSpPr/>
          <p:nvPr/>
        </p:nvSpPr>
        <p:spPr>
          <a:xfrm>
            <a:off x="3989061" y="6764299"/>
            <a:ext cx="480059" cy="157480"/>
          </a:xfrm>
          <a:custGeom>
            <a:avLst/>
            <a:gdLst/>
            <a:ahLst/>
            <a:cxnLst/>
            <a:rect l="l" t="t" r="r" b="b"/>
            <a:pathLst>
              <a:path w="480060" h="157479">
                <a:moveTo>
                  <a:pt x="0" y="57569"/>
                </a:moveTo>
                <a:lnTo>
                  <a:pt x="479907" y="0"/>
                </a:lnTo>
                <a:lnTo>
                  <a:pt x="479907" y="99440"/>
                </a:lnTo>
                <a:lnTo>
                  <a:pt x="0" y="156984"/>
                </a:lnTo>
                <a:lnTo>
                  <a:pt x="0" y="57569"/>
                </a:lnTo>
                <a:close/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39" name="object 439"/>
          <p:cNvSpPr/>
          <p:nvPr/>
        </p:nvSpPr>
        <p:spPr>
          <a:xfrm>
            <a:off x="3989061" y="6918311"/>
            <a:ext cx="480059" cy="157480"/>
          </a:xfrm>
          <a:custGeom>
            <a:avLst/>
            <a:gdLst/>
            <a:ahLst/>
            <a:cxnLst/>
            <a:rect l="l" t="t" r="r" b="b"/>
            <a:pathLst>
              <a:path w="480060" h="157479">
                <a:moveTo>
                  <a:pt x="0" y="58267"/>
                </a:moveTo>
                <a:lnTo>
                  <a:pt x="479907" y="0"/>
                </a:lnTo>
                <a:lnTo>
                  <a:pt x="479907" y="99390"/>
                </a:lnTo>
                <a:lnTo>
                  <a:pt x="0" y="156959"/>
                </a:lnTo>
                <a:lnTo>
                  <a:pt x="0" y="58267"/>
                </a:lnTo>
                <a:close/>
              </a:path>
            </a:pathLst>
          </a:custGeom>
          <a:ln w="12699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40" name="object 440"/>
          <p:cNvSpPr/>
          <p:nvPr/>
        </p:nvSpPr>
        <p:spPr>
          <a:xfrm>
            <a:off x="3987575" y="7072274"/>
            <a:ext cx="481965" cy="162560"/>
          </a:xfrm>
          <a:custGeom>
            <a:avLst/>
            <a:gdLst/>
            <a:ahLst/>
            <a:cxnLst/>
            <a:rect l="l" t="t" r="r" b="b"/>
            <a:pathLst>
              <a:path w="481964" h="162559">
                <a:moveTo>
                  <a:pt x="0" y="65036"/>
                </a:moveTo>
                <a:lnTo>
                  <a:pt x="481393" y="0"/>
                </a:lnTo>
                <a:lnTo>
                  <a:pt x="481393" y="99415"/>
                </a:lnTo>
                <a:lnTo>
                  <a:pt x="0" y="162204"/>
                </a:lnTo>
                <a:lnTo>
                  <a:pt x="0" y="65036"/>
                </a:lnTo>
                <a:close/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41" name="object 441"/>
          <p:cNvSpPr/>
          <p:nvPr/>
        </p:nvSpPr>
        <p:spPr>
          <a:xfrm>
            <a:off x="4060054" y="6661162"/>
            <a:ext cx="0" cy="97155"/>
          </a:xfrm>
          <a:custGeom>
            <a:avLst/>
            <a:gdLst/>
            <a:ahLst/>
            <a:cxnLst/>
            <a:rect l="l" t="t" r="r" b="b"/>
            <a:pathLst>
              <a:path w="0" h="97154">
                <a:moveTo>
                  <a:pt x="0" y="0"/>
                </a:moveTo>
                <a:lnTo>
                  <a:pt x="0" y="97154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42" name="object 442"/>
          <p:cNvSpPr/>
          <p:nvPr/>
        </p:nvSpPr>
        <p:spPr>
          <a:xfrm>
            <a:off x="4128849" y="6649948"/>
            <a:ext cx="0" cy="99695"/>
          </a:xfrm>
          <a:custGeom>
            <a:avLst/>
            <a:gdLst/>
            <a:ahLst/>
            <a:cxnLst/>
            <a:rect l="l" t="t" r="r" b="b"/>
            <a:pathLst>
              <a:path w="0" h="99695">
                <a:moveTo>
                  <a:pt x="0" y="0"/>
                </a:moveTo>
                <a:lnTo>
                  <a:pt x="0" y="99415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43" name="object 443"/>
          <p:cNvSpPr/>
          <p:nvPr/>
        </p:nvSpPr>
        <p:spPr>
          <a:xfrm>
            <a:off x="4199106" y="6646226"/>
            <a:ext cx="0" cy="97155"/>
          </a:xfrm>
          <a:custGeom>
            <a:avLst/>
            <a:gdLst/>
            <a:ahLst/>
            <a:cxnLst/>
            <a:rect l="l" t="t" r="r" b="b"/>
            <a:pathLst>
              <a:path w="0" h="97154">
                <a:moveTo>
                  <a:pt x="0" y="0"/>
                </a:moveTo>
                <a:lnTo>
                  <a:pt x="0" y="97154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44" name="object 444"/>
          <p:cNvSpPr/>
          <p:nvPr/>
        </p:nvSpPr>
        <p:spPr>
          <a:xfrm>
            <a:off x="4269388" y="6637984"/>
            <a:ext cx="0" cy="96520"/>
          </a:xfrm>
          <a:custGeom>
            <a:avLst/>
            <a:gdLst/>
            <a:ahLst/>
            <a:cxnLst/>
            <a:rect l="l" t="t" r="r" b="b"/>
            <a:pathLst>
              <a:path w="0" h="96520">
                <a:moveTo>
                  <a:pt x="0" y="0"/>
                </a:moveTo>
                <a:lnTo>
                  <a:pt x="0" y="96418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45" name="object 445"/>
          <p:cNvSpPr/>
          <p:nvPr/>
        </p:nvSpPr>
        <p:spPr>
          <a:xfrm>
            <a:off x="4344127" y="6629768"/>
            <a:ext cx="0" cy="95250"/>
          </a:xfrm>
          <a:custGeom>
            <a:avLst/>
            <a:gdLst/>
            <a:ahLst/>
            <a:cxnLst/>
            <a:rect l="l" t="t" r="r" b="b"/>
            <a:pathLst>
              <a:path w="0" h="95250">
                <a:moveTo>
                  <a:pt x="0" y="0"/>
                </a:moveTo>
                <a:lnTo>
                  <a:pt x="0" y="94919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46" name="object 446"/>
          <p:cNvSpPr/>
          <p:nvPr/>
        </p:nvSpPr>
        <p:spPr>
          <a:xfrm>
            <a:off x="4409913" y="6623050"/>
            <a:ext cx="0" cy="95885"/>
          </a:xfrm>
          <a:custGeom>
            <a:avLst/>
            <a:gdLst/>
            <a:ahLst/>
            <a:cxnLst/>
            <a:rect l="l" t="t" r="r" b="b"/>
            <a:pathLst>
              <a:path w="0" h="95884">
                <a:moveTo>
                  <a:pt x="0" y="0"/>
                </a:moveTo>
                <a:lnTo>
                  <a:pt x="0" y="95669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47" name="object 447"/>
          <p:cNvSpPr/>
          <p:nvPr/>
        </p:nvSpPr>
        <p:spPr>
          <a:xfrm>
            <a:off x="4060054" y="6817372"/>
            <a:ext cx="0" cy="97790"/>
          </a:xfrm>
          <a:custGeom>
            <a:avLst/>
            <a:gdLst/>
            <a:ahLst/>
            <a:cxnLst/>
            <a:rect l="l" t="t" r="r" b="b"/>
            <a:pathLst>
              <a:path w="0" h="97790">
                <a:moveTo>
                  <a:pt x="0" y="0"/>
                </a:moveTo>
                <a:lnTo>
                  <a:pt x="0" y="97193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48" name="object 448"/>
          <p:cNvSpPr/>
          <p:nvPr/>
        </p:nvSpPr>
        <p:spPr>
          <a:xfrm>
            <a:off x="4128849" y="6806171"/>
            <a:ext cx="0" cy="99695"/>
          </a:xfrm>
          <a:custGeom>
            <a:avLst/>
            <a:gdLst/>
            <a:ahLst/>
            <a:cxnLst/>
            <a:rect l="l" t="t" r="r" b="b"/>
            <a:pathLst>
              <a:path w="0" h="99695">
                <a:moveTo>
                  <a:pt x="0" y="0"/>
                </a:moveTo>
                <a:lnTo>
                  <a:pt x="0" y="99415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49" name="object 449"/>
          <p:cNvSpPr/>
          <p:nvPr/>
        </p:nvSpPr>
        <p:spPr>
          <a:xfrm>
            <a:off x="4199106" y="6797941"/>
            <a:ext cx="0" cy="97790"/>
          </a:xfrm>
          <a:custGeom>
            <a:avLst/>
            <a:gdLst/>
            <a:ahLst/>
            <a:cxnLst/>
            <a:rect l="l" t="t" r="r" b="b"/>
            <a:pathLst>
              <a:path w="0" h="97790">
                <a:moveTo>
                  <a:pt x="0" y="0"/>
                </a:moveTo>
                <a:lnTo>
                  <a:pt x="0" y="97167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50" name="object 450"/>
          <p:cNvSpPr/>
          <p:nvPr/>
        </p:nvSpPr>
        <p:spPr>
          <a:xfrm>
            <a:off x="4269388" y="6789724"/>
            <a:ext cx="0" cy="96520"/>
          </a:xfrm>
          <a:custGeom>
            <a:avLst/>
            <a:gdLst/>
            <a:ahLst/>
            <a:cxnLst/>
            <a:rect l="l" t="t" r="r" b="b"/>
            <a:pathLst>
              <a:path w="0" h="96520">
                <a:moveTo>
                  <a:pt x="0" y="0"/>
                </a:moveTo>
                <a:lnTo>
                  <a:pt x="0" y="96418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51" name="object 451"/>
          <p:cNvSpPr/>
          <p:nvPr/>
        </p:nvSpPr>
        <p:spPr>
          <a:xfrm>
            <a:off x="4344127" y="6781507"/>
            <a:ext cx="0" cy="95250"/>
          </a:xfrm>
          <a:custGeom>
            <a:avLst/>
            <a:gdLst/>
            <a:ahLst/>
            <a:cxnLst/>
            <a:rect l="l" t="t" r="r" b="b"/>
            <a:pathLst>
              <a:path w="0" h="95250">
                <a:moveTo>
                  <a:pt x="0" y="0"/>
                </a:moveTo>
                <a:lnTo>
                  <a:pt x="0" y="94919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52" name="object 452"/>
          <p:cNvSpPr/>
          <p:nvPr/>
        </p:nvSpPr>
        <p:spPr>
          <a:xfrm>
            <a:off x="4409913" y="6772528"/>
            <a:ext cx="0" cy="95885"/>
          </a:xfrm>
          <a:custGeom>
            <a:avLst/>
            <a:gdLst/>
            <a:ahLst/>
            <a:cxnLst/>
            <a:rect l="l" t="t" r="r" b="b"/>
            <a:pathLst>
              <a:path w="0" h="95884">
                <a:moveTo>
                  <a:pt x="0" y="0"/>
                </a:moveTo>
                <a:lnTo>
                  <a:pt x="0" y="95669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53" name="object 453"/>
          <p:cNvSpPr/>
          <p:nvPr/>
        </p:nvSpPr>
        <p:spPr>
          <a:xfrm>
            <a:off x="4060054" y="6969848"/>
            <a:ext cx="0" cy="97790"/>
          </a:xfrm>
          <a:custGeom>
            <a:avLst/>
            <a:gdLst/>
            <a:ahLst/>
            <a:cxnLst/>
            <a:rect l="l" t="t" r="r" b="b"/>
            <a:pathLst>
              <a:path w="0" h="97790">
                <a:moveTo>
                  <a:pt x="0" y="0"/>
                </a:moveTo>
                <a:lnTo>
                  <a:pt x="0" y="97193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54" name="object 454"/>
          <p:cNvSpPr/>
          <p:nvPr/>
        </p:nvSpPr>
        <p:spPr>
          <a:xfrm>
            <a:off x="4128849" y="6958634"/>
            <a:ext cx="0" cy="99695"/>
          </a:xfrm>
          <a:custGeom>
            <a:avLst/>
            <a:gdLst/>
            <a:ahLst/>
            <a:cxnLst/>
            <a:rect l="l" t="t" r="r" b="b"/>
            <a:pathLst>
              <a:path w="0" h="99695">
                <a:moveTo>
                  <a:pt x="0" y="0"/>
                </a:moveTo>
                <a:lnTo>
                  <a:pt x="0" y="99428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55" name="object 455"/>
          <p:cNvSpPr/>
          <p:nvPr/>
        </p:nvSpPr>
        <p:spPr>
          <a:xfrm>
            <a:off x="4269388" y="6942201"/>
            <a:ext cx="0" cy="96520"/>
          </a:xfrm>
          <a:custGeom>
            <a:avLst/>
            <a:gdLst/>
            <a:ahLst/>
            <a:cxnLst/>
            <a:rect l="l" t="t" r="r" b="b"/>
            <a:pathLst>
              <a:path w="0" h="96520">
                <a:moveTo>
                  <a:pt x="0" y="0"/>
                </a:moveTo>
                <a:lnTo>
                  <a:pt x="0" y="96431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56" name="object 456"/>
          <p:cNvSpPr/>
          <p:nvPr/>
        </p:nvSpPr>
        <p:spPr>
          <a:xfrm>
            <a:off x="4344127" y="6933983"/>
            <a:ext cx="0" cy="97790"/>
          </a:xfrm>
          <a:custGeom>
            <a:avLst/>
            <a:gdLst/>
            <a:ahLst/>
            <a:cxnLst/>
            <a:rect l="l" t="t" r="r" b="b"/>
            <a:pathLst>
              <a:path w="0" h="97790">
                <a:moveTo>
                  <a:pt x="0" y="0"/>
                </a:moveTo>
                <a:lnTo>
                  <a:pt x="0" y="97167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57" name="object 457"/>
          <p:cNvSpPr/>
          <p:nvPr/>
        </p:nvSpPr>
        <p:spPr>
          <a:xfrm>
            <a:off x="4409913" y="6925017"/>
            <a:ext cx="0" cy="99060"/>
          </a:xfrm>
          <a:custGeom>
            <a:avLst/>
            <a:gdLst/>
            <a:ahLst/>
            <a:cxnLst/>
            <a:rect l="l" t="t" r="r" b="b"/>
            <a:pathLst>
              <a:path w="0" h="99059">
                <a:moveTo>
                  <a:pt x="0" y="0"/>
                </a:moveTo>
                <a:lnTo>
                  <a:pt x="0" y="98653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58" name="object 458"/>
          <p:cNvSpPr/>
          <p:nvPr/>
        </p:nvSpPr>
        <p:spPr>
          <a:xfrm>
            <a:off x="4060054" y="7125347"/>
            <a:ext cx="0" cy="97790"/>
          </a:xfrm>
          <a:custGeom>
            <a:avLst/>
            <a:gdLst/>
            <a:ahLst/>
            <a:cxnLst/>
            <a:rect l="l" t="t" r="r" b="b"/>
            <a:pathLst>
              <a:path w="0" h="97790">
                <a:moveTo>
                  <a:pt x="0" y="0"/>
                </a:moveTo>
                <a:lnTo>
                  <a:pt x="0" y="97193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59" name="object 459"/>
          <p:cNvSpPr/>
          <p:nvPr/>
        </p:nvSpPr>
        <p:spPr>
          <a:xfrm>
            <a:off x="4128849" y="7114146"/>
            <a:ext cx="0" cy="99695"/>
          </a:xfrm>
          <a:custGeom>
            <a:avLst/>
            <a:gdLst/>
            <a:ahLst/>
            <a:cxnLst/>
            <a:rect l="l" t="t" r="r" b="b"/>
            <a:pathLst>
              <a:path w="0" h="99695">
                <a:moveTo>
                  <a:pt x="0" y="0"/>
                </a:moveTo>
                <a:lnTo>
                  <a:pt x="0" y="99415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60" name="object 460"/>
          <p:cNvSpPr/>
          <p:nvPr/>
        </p:nvSpPr>
        <p:spPr>
          <a:xfrm>
            <a:off x="4199106" y="7105903"/>
            <a:ext cx="0" cy="97790"/>
          </a:xfrm>
          <a:custGeom>
            <a:avLst/>
            <a:gdLst/>
            <a:ahLst/>
            <a:cxnLst/>
            <a:rect l="l" t="t" r="r" b="b"/>
            <a:pathLst>
              <a:path w="0" h="97790">
                <a:moveTo>
                  <a:pt x="0" y="0"/>
                </a:moveTo>
                <a:lnTo>
                  <a:pt x="0" y="9718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61" name="object 461"/>
          <p:cNvSpPr/>
          <p:nvPr/>
        </p:nvSpPr>
        <p:spPr>
          <a:xfrm>
            <a:off x="4269388" y="7097699"/>
            <a:ext cx="0" cy="96520"/>
          </a:xfrm>
          <a:custGeom>
            <a:avLst/>
            <a:gdLst/>
            <a:ahLst/>
            <a:cxnLst/>
            <a:rect l="l" t="t" r="r" b="b"/>
            <a:pathLst>
              <a:path w="0" h="96520">
                <a:moveTo>
                  <a:pt x="0" y="0"/>
                </a:moveTo>
                <a:lnTo>
                  <a:pt x="0" y="96405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62" name="object 462"/>
          <p:cNvSpPr/>
          <p:nvPr/>
        </p:nvSpPr>
        <p:spPr>
          <a:xfrm>
            <a:off x="4344127" y="7089457"/>
            <a:ext cx="0" cy="97790"/>
          </a:xfrm>
          <a:custGeom>
            <a:avLst/>
            <a:gdLst/>
            <a:ahLst/>
            <a:cxnLst/>
            <a:rect l="l" t="t" r="r" b="b"/>
            <a:pathLst>
              <a:path w="0" h="97790">
                <a:moveTo>
                  <a:pt x="0" y="0"/>
                </a:moveTo>
                <a:lnTo>
                  <a:pt x="0" y="97193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63" name="object 463"/>
          <p:cNvSpPr/>
          <p:nvPr/>
        </p:nvSpPr>
        <p:spPr>
          <a:xfrm>
            <a:off x="4409913" y="7080491"/>
            <a:ext cx="0" cy="99060"/>
          </a:xfrm>
          <a:custGeom>
            <a:avLst/>
            <a:gdLst/>
            <a:ahLst/>
            <a:cxnLst/>
            <a:rect l="l" t="t" r="r" b="b"/>
            <a:pathLst>
              <a:path w="0" h="99059">
                <a:moveTo>
                  <a:pt x="0" y="0"/>
                </a:moveTo>
                <a:lnTo>
                  <a:pt x="0" y="98666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64" name="object 464"/>
          <p:cNvSpPr/>
          <p:nvPr/>
        </p:nvSpPr>
        <p:spPr>
          <a:xfrm>
            <a:off x="4199106" y="6954913"/>
            <a:ext cx="0" cy="97790"/>
          </a:xfrm>
          <a:custGeom>
            <a:avLst/>
            <a:gdLst/>
            <a:ahLst/>
            <a:cxnLst/>
            <a:rect l="l" t="t" r="r" b="b"/>
            <a:pathLst>
              <a:path w="0" h="97790">
                <a:moveTo>
                  <a:pt x="0" y="0"/>
                </a:moveTo>
                <a:lnTo>
                  <a:pt x="0" y="9718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65" name="object 465"/>
          <p:cNvSpPr/>
          <p:nvPr/>
        </p:nvSpPr>
        <p:spPr>
          <a:xfrm>
            <a:off x="3583156" y="9031401"/>
            <a:ext cx="0" cy="128270"/>
          </a:xfrm>
          <a:custGeom>
            <a:avLst/>
            <a:gdLst/>
            <a:ahLst/>
            <a:cxnLst/>
            <a:rect l="l" t="t" r="r" b="b"/>
            <a:pathLst>
              <a:path w="0" h="128270">
                <a:moveTo>
                  <a:pt x="0" y="127825"/>
                </a:moveTo>
                <a:lnTo>
                  <a:pt x="0" y="0"/>
                </a:lnTo>
              </a:path>
            </a:pathLst>
          </a:custGeom>
          <a:ln w="2159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66" name="object 466"/>
          <p:cNvSpPr/>
          <p:nvPr/>
        </p:nvSpPr>
        <p:spPr>
          <a:xfrm>
            <a:off x="3560728" y="9136798"/>
            <a:ext cx="45085" cy="45085"/>
          </a:xfrm>
          <a:custGeom>
            <a:avLst/>
            <a:gdLst/>
            <a:ahLst/>
            <a:cxnLst/>
            <a:rect l="l" t="t" r="r" b="b"/>
            <a:pathLst>
              <a:path w="45085" h="45084">
                <a:moveTo>
                  <a:pt x="22428" y="0"/>
                </a:moveTo>
                <a:lnTo>
                  <a:pt x="13876" y="1822"/>
                </a:lnTo>
                <a:lnTo>
                  <a:pt x="6727" y="6727"/>
                </a:lnTo>
                <a:lnTo>
                  <a:pt x="1822" y="13876"/>
                </a:lnTo>
                <a:lnTo>
                  <a:pt x="0" y="22428"/>
                </a:lnTo>
                <a:lnTo>
                  <a:pt x="1822" y="30972"/>
                </a:lnTo>
                <a:lnTo>
                  <a:pt x="6727" y="38117"/>
                </a:lnTo>
                <a:lnTo>
                  <a:pt x="13876" y="43021"/>
                </a:lnTo>
                <a:lnTo>
                  <a:pt x="22428" y="44843"/>
                </a:lnTo>
                <a:lnTo>
                  <a:pt x="30974" y="43021"/>
                </a:lnTo>
                <a:lnTo>
                  <a:pt x="38123" y="38117"/>
                </a:lnTo>
                <a:lnTo>
                  <a:pt x="43032" y="30972"/>
                </a:lnTo>
                <a:lnTo>
                  <a:pt x="44856" y="22428"/>
                </a:lnTo>
                <a:lnTo>
                  <a:pt x="43032" y="13876"/>
                </a:lnTo>
                <a:lnTo>
                  <a:pt x="38123" y="6727"/>
                </a:lnTo>
                <a:lnTo>
                  <a:pt x="30974" y="1822"/>
                </a:lnTo>
                <a:lnTo>
                  <a:pt x="22428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67" name="object 467"/>
          <p:cNvSpPr/>
          <p:nvPr/>
        </p:nvSpPr>
        <p:spPr>
          <a:xfrm>
            <a:off x="3560728" y="9136798"/>
            <a:ext cx="45085" cy="45085"/>
          </a:xfrm>
          <a:custGeom>
            <a:avLst/>
            <a:gdLst/>
            <a:ahLst/>
            <a:cxnLst/>
            <a:rect l="l" t="t" r="r" b="b"/>
            <a:pathLst>
              <a:path w="45085" h="45084">
                <a:moveTo>
                  <a:pt x="0" y="22428"/>
                </a:moveTo>
                <a:lnTo>
                  <a:pt x="1822" y="30972"/>
                </a:lnTo>
                <a:lnTo>
                  <a:pt x="6727" y="38117"/>
                </a:lnTo>
                <a:lnTo>
                  <a:pt x="13876" y="43021"/>
                </a:lnTo>
                <a:lnTo>
                  <a:pt x="22428" y="44843"/>
                </a:lnTo>
                <a:lnTo>
                  <a:pt x="30974" y="43021"/>
                </a:lnTo>
                <a:lnTo>
                  <a:pt x="38123" y="38117"/>
                </a:lnTo>
                <a:lnTo>
                  <a:pt x="43032" y="30972"/>
                </a:lnTo>
                <a:lnTo>
                  <a:pt x="44856" y="22428"/>
                </a:lnTo>
                <a:lnTo>
                  <a:pt x="43032" y="13876"/>
                </a:lnTo>
                <a:lnTo>
                  <a:pt x="38123" y="6727"/>
                </a:lnTo>
                <a:lnTo>
                  <a:pt x="30974" y="1822"/>
                </a:lnTo>
                <a:lnTo>
                  <a:pt x="22428" y="0"/>
                </a:lnTo>
                <a:lnTo>
                  <a:pt x="13876" y="1822"/>
                </a:lnTo>
                <a:lnTo>
                  <a:pt x="6727" y="6727"/>
                </a:lnTo>
                <a:lnTo>
                  <a:pt x="1822" y="13876"/>
                </a:lnTo>
                <a:lnTo>
                  <a:pt x="0" y="22428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68" name="object 468"/>
          <p:cNvSpPr/>
          <p:nvPr/>
        </p:nvSpPr>
        <p:spPr>
          <a:xfrm>
            <a:off x="4001392" y="2637891"/>
            <a:ext cx="48260" cy="55244"/>
          </a:xfrm>
          <a:custGeom>
            <a:avLst/>
            <a:gdLst/>
            <a:ahLst/>
            <a:cxnLst/>
            <a:rect l="l" t="t" r="r" b="b"/>
            <a:pathLst>
              <a:path w="48260" h="55244">
                <a:moveTo>
                  <a:pt x="8229" y="0"/>
                </a:moveTo>
                <a:lnTo>
                  <a:pt x="0" y="0"/>
                </a:lnTo>
                <a:lnTo>
                  <a:pt x="19964" y="54711"/>
                </a:lnTo>
                <a:lnTo>
                  <a:pt x="27813" y="54711"/>
                </a:lnTo>
                <a:lnTo>
                  <a:pt x="30760" y="46634"/>
                </a:lnTo>
                <a:lnTo>
                  <a:pt x="23850" y="46634"/>
                </a:lnTo>
                <a:lnTo>
                  <a:pt x="8229" y="0"/>
                </a:lnTo>
                <a:close/>
              </a:path>
              <a:path w="48260" h="55244">
                <a:moveTo>
                  <a:pt x="47777" y="0"/>
                </a:moveTo>
                <a:lnTo>
                  <a:pt x="39458" y="0"/>
                </a:lnTo>
                <a:lnTo>
                  <a:pt x="24003" y="46634"/>
                </a:lnTo>
                <a:lnTo>
                  <a:pt x="30760" y="46634"/>
                </a:lnTo>
                <a:lnTo>
                  <a:pt x="47777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69" name="object 469"/>
          <p:cNvSpPr/>
          <p:nvPr/>
        </p:nvSpPr>
        <p:spPr>
          <a:xfrm>
            <a:off x="4070658" y="2651607"/>
            <a:ext cx="35560" cy="57785"/>
          </a:xfrm>
          <a:custGeom>
            <a:avLst/>
            <a:gdLst/>
            <a:ahLst/>
            <a:cxnLst/>
            <a:rect l="l" t="t" r="r" b="b"/>
            <a:pathLst>
              <a:path w="35560" h="57785">
                <a:moveTo>
                  <a:pt x="7924" y="45872"/>
                </a:moveTo>
                <a:lnTo>
                  <a:pt x="1219" y="45872"/>
                </a:lnTo>
                <a:lnTo>
                  <a:pt x="2501" y="56464"/>
                </a:lnTo>
                <a:lnTo>
                  <a:pt x="11734" y="57759"/>
                </a:lnTo>
                <a:lnTo>
                  <a:pt x="16459" y="57759"/>
                </a:lnTo>
                <a:lnTo>
                  <a:pt x="27131" y="55431"/>
                </a:lnTo>
                <a:lnTo>
                  <a:pt x="30338" y="52197"/>
                </a:lnTo>
                <a:lnTo>
                  <a:pt x="9144" y="52197"/>
                </a:lnTo>
                <a:lnTo>
                  <a:pt x="7924" y="45872"/>
                </a:lnTo>
                <a:close/>
              </a:path>
              <a:path w="35560" h="57785">
                <a:moveTo>
                  <a:pt x="34975" y="36499"/>
                </a:moveTo>
                <a:lnTo>
                  <a:pt x="28270" y="36499"/>
                </a:lnTo>
                <a:lnTo>
                  <a:pt x="28339" y="45872"/>
                </a:lnTo>
                <a:lnTo>
                  <a:pt x="28486" y="52197"/>
                </a:lnTo>
                <a:lnTo>
                  <a:pt x="30338" y="52197"/>
                </a:lnTo>
                <a:lnTo>
                  <a:pt x="32632" y="49882"/>
                </a:lnTo>
                <a:lnTo>
                  <a:pt x="34675" y="43261"/>
                </a:lnTo>
                <a:lnTo>
                  <a:pt x="34852" y="40001"/>
                </a:lnTo>
                <a:lnTo>
                  <a:pt x="34975" y="36499"/>
                </a:lnTo>
                <a:close/>
              </a:path>
              <a:path w="35560" h="57785">
                <a:moveTo>
                  <a:pt x="23850" y="0"/>
                </a:moveTo>
                <a:lnTo>
                  <a:pt x="16611" y="0"/>
                </a:lnTo>
                <a:lnTo>
                  <a:pt x="9547" y="1532"/>
                </a:lnTo>
                <a:lnTo>
                  <a:pt x="4333" y="5743"/>
                </a:lnTo>
                <a:lnTo>
                  <a:pt x="1106" y="12055"/>
                </a:lnTo>
                <a:lnTo>
                  <a:pt x="0" y="19888"/>
                </a:lnTo>
                <a:lnTo>
                  <a:pt x="831" y="27383"/>
                </a:lnTo>
                <a:lnTo>
                  <a:pt x="3676" y="34585"/>
                </a:lnTo>
                <a:lnTo>
                  <a:pt x="9065" y="40001"/>
                </a:lnTo>
                <a:lnTo>
                  <a:pt x="17526" y="42138"/>
                </a:lnTo>
                <a:lnTo>
                  <a:pt x="22860" y="42138"/>
                </a:lnTo>
                <a:lnTo>
                  <a:pt x="26352" y="39624"/>
                </a:lnTo>
                <a:lnTo>
                  <a:pt x="28117" y="36804"/>
                </a:lnTo>
                <a:lnTo>
                  <a:pt x="28117" y="36499"/>
                </a:lnTo>
                <a:lnTo>
                  <a:pt x="34975" y="36499"/>
                </a:lnTo>
                <a:lnTo>
                  <a:pt x="34975" y="36347"/>
                </a:lnTo>
                <a:lnTo>
                  <a:pt x="10363" y="36347"/>
                </a:lnTo>
                <a:lnTo>
                  <a:pt x="6934" y="29718"/>
                </a:lnTo>
                <a:lnTo>
                  <a:pt x="6934" y="15849"/>
                </a:lnTo>
                <a:lnTo>
                  <a:pt x="7467" y="6019"/>
                </a:lnTo>
                <a:lnTo>
                  <a:pt x="27952" y="6019"/>
                </a:lnTo>
                <a:lnTo>
                  <a:pt x="26885" y="4495"/>
                </a:lnTo>
                <a:lnTo>
                  <a:pt x="23850" y="0"/>
                </a:lnTo>
                <a:close/>
              </a:path>
              <a:path w="35560" h="57785">
                <a:moveTo>
                  <a:pt x="27952" y="6019"/>
                </a:moveTo>
                <a:lnTo>
                  <a:pt x="27508" y="6019"/>
                </a:lnTo>
                <a:lnTo>
                  <a:pt x="28512" y="15849"/>
                </a:lnTo>
                <a:lnTo>
                  <a:pt x="28575" y="33528"/>
                </a:lnTo>
                <a:lnTo>
                  <a:pt x="21945" y="36347"/>
                </a:lnTo>
                <a:lnTo>
                  <a:pt x="34975" y="36347"/>
                </a:lnTo>
                <a:lnTo>
                  <a:pt x="34975" y="6781"/>
                </a:lnTo>
                <a:lnTo>
                  <a:pt x="28486" y="6781"/>
                </a:lnTo>
                <a:lnTo>
                  <a:pt x="27952" y="6019"/>
                </a:lnTo>
                <a:close/>
              </a:path>
              <a:path w="35560" h="57785">
                <a:moveTo>
                  <a:pt x="34975" y="1143"/>
                </a:moveTo>
                <a:lnTo>
                  <a:pt x="28651" y="1143"/>
                </a:lnTo>
                <a:lnTo>
                  <a:pt x="28651" y="6781"/>
                </a:lnTo>
                <a:lnTo>
                  <a:pt x="34975" y="6781"/>
                </a:lnTo>
                <a:lnTo>
                  <a:pt x="34975" y="1143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70" name="object 470"/>
          <p:cNvSpPr/>
          <p:nvPr/>
        </p:nvSpPr>
        <p:spPr>
          <a:xfrm>
            <a:off x="4132761" y="2651607"/>
            <a:ext cx="19685" cy="41275"/>
          </a:xfrm>
          <a:custGeom>
            <a:avLst/>
            <a:gdLst/>
            <a:ahLst/>
            <a:cxnLst/>
            <a:rect l="l" t="t" r="r" b="b"/>
            <a:pathLst>
              <a:path w="19685" h="41275">
                <a:moveTo>
                  <a:pt x="6324" y="1142"/>
                </a:moveTo>
                <a:lnTo>
                  <a:pt x="0" y="1142"/>
                </a:lnTo>
                <a:lnTo>
                  <a:pt x="0" y="40995"/>
                </a:lnTo>
                <a:lnTo>
                  <a:pt x="6705" y="40995"/>
                </a:lnTo>
                <a:lnTo>
                  <a:pt x="6705" y="12039"/>
                </a:lnTo>
                <a:lnTo>
                  <a:pt x="10172" y="7772"/>
                </a:lnTo>
                <a:lnTo>
                  <a:pt x="6324" y="7772"/>
                </a:lnTo>
                <a:lnTo>
                  <a:pt x="6324" y="1142"/>
                </a:lnTo>
                <a:close/>
              </a:path>
              <a:path w="19685" h="41275">
                <a:moveTo>
                  <a:pt x="18516" y="0"/>
                </a:moveTo>
                <a:lnTo>
                  <a:pt x="12649" y="0"/>
                </a:lnTo>
                <a:lnTo>
                  <a:pt x="9144" y="3124"/>
                </a:lnTo>
                <a:lnTo>
                  <a:pt x="6477" y="7772"/>
                </a:lnTo>
                <a:lnTo>
                  <a:pt x="10172" y="7772"/>
                </a:lnTo>
                <a:lnTo>
                  <a:pt x="10668" y="7162"/>
                </a:lnTo>
                <a:lnTo>
                  <a:pt x="19431" y="7162"/>
                </a:lnTo>
                <a:lnTo>
                  <a:pt x="19431" y="228"/>
                </a:lnTo>
                <a:lnTo>
                  <a:pt x="18897" y="76"/>
                </a:lnTo>
                <a:lnTo>
                  <a:pt x="18516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71" name="object 471"/>
          <p:cNvSpPr/>
          <p:nvPr/>
        </p:nvSpPr>
        <p:spPr>
          <a:xfrm>
            <a:off x="4155304" y="2651607"/>
            <a:ext cx="36830" cy="42545"/>
          </a:xfrm>
          <a:custGeom>
            <a:avLst/>
            <a:gdLst/>
            <a:ahLst/>
            <a:cxnLst/>
            <a:rect l="l" t="t" r="r" b="b"/>
            <a:pathLst>
              <a:path w="36829" h="42544">
                <a:moveTo>
                  <a:pt x="19138" y="0"/>
                </a:moveTo>
                <a:lnTo>
                  <a:pt x="10587" y="1728"/>
                </a:lnTo>
                <a:lnTo>
                  <a:pt x="4625" y="6457"/>
                </a:lnTo>
                <a:lnTo>
                  <a:pt x="1136" y="13501"/>
                </a:lnTo>
                <a:lnTo>
                  <a:pt x="0" y="22174"/>
                </a:lnTo>
                <a:lnTo>
                  <a:pt x="1212" y="30147"/>
                </a:lnTo>
                <a:lnTo>
                  <a:pt x="4719" y="36471"/>
                </a:lnTo>
                <a:lnTo>
                  <a:pt x="10324" y="40637"/>
                </a:lnTo>
                <a:lnTo>
                  <a:pt x="17830" y="42138"/>
                </a:lnTo>
                <a:lnTo>
                  <a:pt x="24231" y="42138"/>
                </a:lnTo>
                <a:lnTo>
                  <a:pt x="26835" y="40614"/>
                </a:lnTo>
                <a:lnTo>
                  <a:pt x="33235" y="36347"/>
                </a:lnTo>
                <a:lnTo>
                  <a:pt x="11048" y="36347"/>
                </a:lnTo>
                <a:lnTo>
                  <a:pt x="7175" y="31546"/>
                </a:lnTo>
                <a:lnTo>
                  <a:pt x="7175" y="23241"/>
                </a:lnTo>
                <a:lnTo>
                  <a:pt x="36283" y="23241"/>
                </a:lnTo>
                <a:lnTo>
                  <a:pt x="35692" y="17907"/>
                </a:lnTo>
                <a:lnTo>
                  <a:pt x="7175" y="17907"/>
                </a:lnTo>
                <a:lnTo>
                  <a:pt x="7175" y="11734"/>
                </a:lnTo>
                <a:lnTo>
                  <a:pt x="12039" y="6019"/>
                </a:lnTo>
                <a:lnTo>
                  <a:pt x="31662" y="6019"/>
                </a:lnTo>
                <a:lnTo>
                  <a:pt x="26666" y="1649"/>
                </a:lnTo>
                <a:lnTo>
                  <a:pt x="19138" y="0"/>
                </a:lnTo>
                <a:close/>
              </a:path>
              <a:path w="36829" h="42544">
                <a:moveTo>
                  <a:pt x="35750" y="28498"/>
                </a:moveTo>
                <a:lnTo>
                  <a:pt x="29032" y="28498"/>
                </a:lnTo>
                <a:lnTo>
                  <a:pt x="28816" y="31470"/>
                </a:lnTo>
                <a:lnTo>
                  <a:pt x="25082" y="36347"/>
                </a:lnTo>
                <a:lnTo>
                  <a:pt x="33235" y="36347"/>
                </a:lnTo>
                <a:lnTo>
                  <a:pt x="33693" y="36042"/>
                </a:lnTo>
                <a:lnTo>
                  <a:pt x="35521" y="30403"/>
                </a:lnTo>
                <a:lnTo>
                  <a:pt x="35750" y="28498"/>
                </a:lnTo>
                <a:close/>
              </a:path>
              <a:path w="36829" h="42544">
                <a:moveTo>
                  <a:pt x="31662" y="6019"/>
                </a:moveTo>
                <a:lnTo>
                  <a:pt x="26365" y="6019"/>
                </a:lnTo>
                <a:lnTo>
                  <a:pt x="28955" y="11734"/>
                </a:lnTo>
                <a:lnTo>
                  <a:pt x="29349" y="17907"/>
                </a:lnTo>
                <a:lnTo>
                  <a:pt x="35692" y="17907"/>
                </a:lnTo>
                <a:lnTo>
                  <a:pt x="35221" y="13662"/>
                </a:lnTo>
                <a:lnTo>
                  <a:pt x="32021" y="6334"/>
                </a:lnTo>
                <a:lnTo>
                  <a:pt x="31662" y="6019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72" name="object 472"/>
          <p:cNvSpPr/>
          <p:nvPr/>
        </p:nvSpPr>
        <p:spPr>
          <a:xfrm>
            <a:off x="4193201" y="2652750"/>
            <a:ext cx="36830" cy="40005"/>
          </a:xfrm>
          <a:custGeom>
            <a:avLst/>
            <a:gdLst/>
            <a:ahLst/>
            <a:cxnLst/>
            <a:rect l="l" t="t" r="r" b="b"/>
            <a:pathLst>
              <a:path w="36829" h="40005">
                <a:moveTo>
                  <a:pt x="9296" y="0"/>
                </a:moveTo>
                <a:lnTo>
                  <a:pt x="685" y="0"/>
                </a:lnTo>
                <a:lnTo>
                  <a:pt x="14020" y="19354"/>
                </a:lnTo>
                <a:lnTo>
                  <a:pt x="0" y="39852"/>
                </a:lnTo>
                <a:lnTo>
                  <a:pt x="8458" y="39852"/>
                </a:lnTo>
                <a:lnTo>
                  <a:pt x="18059" y="24841"/>
                </a:lnTo>
                <a:lnTo>
                  <a:pt x="26231" y="24841"/>
                </a:lnTo>
                <a:lnTo>
                  <a:pt x="22479" y="19354"/>
                </a:lnTo>
                <a:lnTo>
                  <a:pt x="26196" y="14020"/>
                </a:lnTo>
                <a:lnTo>
                  <a:pt x="18516" y="14020"/>
                </a:lnTo>
                <a:lnTo>
                  <a:pt x="9296" y="0"/>
                </a:lnTo>
                <a:close/>
              </a:path>
              <a:path w="36829" h="40005">
                <a:moveTo>
                  <a:pt x="26231" y="24841"/>
                </a:moveTo>
                <a:lnTo>
                  <a:pt x="18059" y="24841"/>
                </a:lnTo>
                <a:lnTo>
                  <a:pt x="27965" y="39852"/>
                </a:lnTo>
                <a:lnTo>
                  <a:pt x="36499" y="39852"/>
                </a:lnTo>
                <a:lnTo>
                  <a:pt x="26231" y="24841"/>
                </a:lnTo>
                <a:close/>
              </a:path>
              <a:path w="36829" h="40005">
                <a:moveTo>
                  <a:pt x="35966" y="0"/>
                </a:moveTo>
                <a:lnTo>
                  <a:pt x="27736" y="0"/>
                </a:lnTo>
                <a:lnTo>
                  <a:pt x="18516" y="14020"/>
                </a:lnTo>
                <a:lnTo>
                  <a:pt x="26196" y="14020"/>
                </a:lnTo>
                <a:lnTo>
                  <a:pt x="35966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73" name="object 473"/>
          <p:cNvSpPr/>
          <p:nvPr/>
        </p:nvSpPr>
        <p:spPr>
          <a:xfrm>
            <a:off x="4003602" y="2727883"/>
            <a:ext cx="43815" cy="57785"/>
          </a:xfrm>
          <a:custGeom>
            <a:avLst/>
            <a:gdLst/>
            <a:ahLst/>
            <a:cxnLst/>
            <a:rect l="l" t="t" r="r" b="b"/>
            <a:pathLst>
              <a:path w="43814" h="57785">
                <a:moveTo>
                  <a:pt x="6934" y="38481"/>
                </a:moveTo>
                <a:lnTo>
                  <a:pt x="0" y="38481"/>
                </a:lnTo>
                <a:lnTo>
                  <a:pt x="0" y="43586"/>
                </a:lnTo>
                <a:lnTo>
                  <a:pt x="914" y="48158"/>
                </a:lnTo>
                <a:lnTo>
                  <a:pt x="8000" y="54559"/>
                </a:lnTo>
                <a:lnTo>
                  <a:pt x="11963" y="57607"/>
                </a:lnTo>
                <a:lnTo>
                  <a:pt x="22097" y="57607"/>
                </a:lnTo>
                <a:lnTo>
                  <a:pt x="29397" y="56845"/>
                </a:lnTo>
                <a:lnTo>
                  <a:pt x="36318" y="54197"/>
                </a:lnTo>
                <a:lnTo>
                  <a:pt x="39283" y="51282"/>
                </a:lnTo>
                <a:lnTo>
                  <a:pt x="15011" y="51282"/>
                </a:lnTo>
                <a:lnTo>
                  <a:pt x="6934" y="48387"/>
                </a:lnTo>
                <a:lnTo>
                  <a:pt x="6934" y="38481"/>
                </a:lnTo>
                <a:close/>
              </a:path>
              <a:path w="43814" h="57785">
                <a:moveTo>
                  <a:pt x="20650" y="0"/>
                </a:moveTo>
                <a:lnTo>
                  <a:pt x="7391" y="0"/>
                </a:lnTo>
                <a:lnTo>
                  <a:pt x="1828" y="8382"/>
                </a:lnTo>
                <a:lnTo>
                  <a:pt x="1828" y="26441"/>
                </a:lnTo>
                <a:lnTo>
                  <a:pt x="9905" y="28956"/>
                </a:lnTo>
                <a:lnTo>
                  <a:pt x="33680" y="34518"/>
                </a:lnTo>
                <a:lnTo>
                  <a:pt x="36347" y="36347"/>
                </a:lnTo>
                <a:lnTo>
                  <a:pt x="36347" y="49911"/>
                </a:lnTo>
                <a:lnTo>
                  <a:pt x="27355" y="51282"/>
                </a:lnTo>
                <a:lnTo>
                  <a:pt x="39283" y="51282"/>
                </a:lnTo>
                <a:lnTo>
                  <a:pt x="41482" y="49120"/>
                </a:lnTo>
                <a:lnTo>
                  <a:pt x="43510" y="41071"/>
                </a:lnTo>
                <a:lnTo>
                  <a:pt x="43510" y="32385"/>
                </a:lnTo>
                <a:lnTo>
                  <a:pt x="38176" y="28117"/>
                </a:lnTo>
                <a:lnTo>
                  <a:pt x="12268" y="22098"/>
                </a:lnTo>
                <a:lnTo>
                  <a:pt x="8991" y="20574"/>
                </a:lnTo>
                <a:lnTo>
                  <a:pt x="8991" y="7620"/>
                </a:lnTo>
                <a:lnTo>
                  <a:pt x="16840" y="6324"/>
                </a:lnTo>
                <a:lnTo>
                  <a:pt x="38177" y="6324"/>
                </a:lnTo>
                <a:lnTo>
                  <a:pt x="32009" y="1879"/>
                </a:lnTo>
                <a:lnTo>
                  <a:pt x="20650" y="0"/>
                </a:lnTo>
                <a:close/>
              </a:path>
              <a:path w="43814" h="57785">
                <a:moveTo>
                  <a:pt x="38177" y="6324"/>
                </a:moveTo>
                <a:lnTo>
                  <a:pt x="27660" y="6324"/>
                </a:lnTo>
                <a:lnTo>
                  <a:pt x="34670" y="8991"/>
                </a:lnTo>
                <a:lnTo>
                  <a:pt x="35051" y="17449"/>
                </a:lnTo>
                <a:lnTo>
                  <a:pt x="41986" y="17449"/>
                </a:lnTo>
                <a:lnTo>
                  <a:pt x="41213" y="12183"/>
                </a:lnTo>
                <a:lnTo>
                  <a:pt x="38376" y="6467"/>
                </a:lnTo>
                <a:lnTo>
                  <a:pt x="38177" y="6324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74" name="object 474"/>
          <p:cNvSpPr/>
          <p:nvPr/>
        </p:nvSpPr>
        <p:spPr>
          <a:xfrm>
            <a:off x="4053742" y="2743047"/>
            <a:ext cx="36830" cy="42545"/>
          </a:xfrm>
          <a:custGeom>
            <a:avLst/>
            <a:gdLst/>
            <a:ahLst/>
            <a:cxnLst/>
            <a:rect l="l" t="t" r="r" b="b"/>
            <a:pathLst>
              <a:path w="36829" h="42544">
                <a:moveTo>
                  <a:pt x="19126" y="0"/>
                </a:moveTo>
                <a:lnTo>
                  <a:pt x="10576" y="1728"/>
                </a:lnTo>
                <a:lnTo>
                  <a:pt x="4619" y="6457"/>
                </a:lnTo>
                <a:lnTo>
                  <a:pt x="1134" y="13501"/>
                </a:lnTo>
                <a:lnTo>
                  <a:pt x="0" y="22174"/>
                </a:lnTo>
                <a:lnTo>
                  <a:pt x="1210" y="30147"/>
                </a:lnTo>
                <a:lnTo>
                  <a:pt x="4713" y="36471"/>
                </a:lnTo>
                <a:lnTo>
                  <a:pt x="10313" y="40637"/>
                </a:lnTo>
                <a:lnTo>
                  <a:pt x="17818" y="42138"/>
                </a:lnTo>
                <a:lnTo>
                  <a:pt x="24231" y="42138"/>
                </a:lnTo>
                <a:lnTo>
                  <a:pt x="26809" y="40614"/>
                </a:lnTo>
                <a:lnTo>
                  <a:pt x="33210" y="36347"/>
                </a:lnTo>
                <a:lnTo>
                  <a:pt x="11049" y="36347"/>
                </a:lnTo>
                <a:lnTo>
                  <a:pt x="7162" y="31546"/>
                </a:lnTo>
                <a:lnTo>
                  <a:pt x="7162" y="23241"/>
                </a:lnTo>
                <a:lnTo>
                  <a:pt x="36271" y="23241"/>
                </a:lnTo>
                <a:lnTo>
                  <a:pt x="35680" y="17907"/>
                </a:lnTo>
                <a:lnTo>
                  <a:pt x="7162" y="17907"/>
                </a:lnTo>
                <a:lnTo>
                  <a:pt x="7162" y="11734"/>
                </a:lnTo>
                <a:lnTo>
                  <a:pt x="12039" y="6019"/>
                </a:lnTo>
                <a:lnTo>
                  <a:pt x="31654" y="6019"/>
                </a:lnTo>
                <a:lnTo>
                  <a:pt x="26659" y="1649"/>
                </a:lnTo>
                <a:lnTo>
                  <a:pt x="19126" y="0"/>
                </a:lnTo>
                <a:close/>
              </a:path>
              <a:path w="36829" h="42544">
                <a:moveTo>
                  <a:pt x="35737" y="28498"/>
                </a:moveTo>
                <a:lnTo>
                  <a:pt x="29032" y="28498"/>
                </a:lnTo>
                <a:lnTo>
                  <a:pt x="28803" y="31470"/>
                </a:lnTo>
                <a:lnTo>
                  <a:pt x="25069" y="36347"/>
                </a:lnTo>
                <a:lnTo>
                  <a:pt x="33210" y="36347"/>
                </a:lnTo>
                <a:lnTo>
                  <a:pt x="33667" y="36042"/>
                </a:lnTo>
                <a:lnTo>
                  <a:pt x="35509" y="30403"/>
                </a:lnTo>
                <a:lnTo>
                  <a:pt x="35737" y="28498"/>
                </a:lnTo>
                <a:close/>
              </a:path>
              <a:path w="36829" h="42544">
                <a:moveTo>
                  <a:pt x="31654" y="6019"/>
                </a:moveTo>
                <a:lnTo>
                  <a:pt x="26365" y="6019"/>
                </a:lnTo>
                <a:lnTo>
                  <a:pt x="28943" y="11734"/>
                </a:lnTo>
                <a:lnTo>
                  <a:pt x="29337" y="17907"/>
                </a:lnTo>
                <a:lnTo>
                  <a:pt x="35680" y="17907"/>
                </a:lnTo>
                <a:lnTo>
                  <a:pt x="35210" y="13662"/>
                </a:lnTo>
                <a:lnTo>
                  <a:pt x="32013" y="6334"/>
                </a:lnTo>
                <a:lnTo>
                  <a:pt x="31654" y="6019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75" name="object 475"/>
          <p:cNvSpPr/>
          <p:nvPr/>
        </p:nvSpPr>
        <p:spPr>
          <a:xfrm>
            <a:off x="4094128" y="2733065"/>
            <a:ext cx="19050" cy="52069"/>
          </a:xfrm>
          <a:custGeom>
            <a:avLst/>
            <a:gdLst/>
            <a:ahLst/>
            <a:cxnLst/>
            <a:rect l="l" t="t" r="r" b="b"/>
            <a:pathLst>
              <a:path w="19050" h="52069">
                <a:moveTo>
                  <a:pt x="12115" y="16687"/>
                </a:moveTo>
                <a:lnTo>
                  <a:pt x="5410" y="16687"/>
                </a:lnTo>
                <a:lnTo>
                  <a:pt x="5410" y="47777"/>
                </a:lnTo>
                <a:lnTo>
                  <a:pt x="6858" y="51511"/>
                </a:lnTo>
                <a:lnTo>
                  <a:pt x="14173" y="51511"/>
                </a:lnTo>
                <a:lnTo>
                  <a:pt x="16065" y="51206"/>
                </a:lnTo>
                <a:lnTo>
                  <a:pt x="18516" y="50977"/>
                </a:lnTo>
                <a:lnTo>
                  <a:pt x="18516" y="45719"/>
                </a:lnTo>
                <a:lnTo>
                  <a:pt x="12115" y="45719"/>
                </a:lnTo>
                <a:lnTo>
                  <a:pt x="12115" y="16687"/>
                </a:lnTo>
                <a:close/>
              </a:path>
              <a:path w="19050" h="52069">
                <a:moveTo>
                  <a:pt x="18516" y="11125"/>
                </a:moveTo>
                <a:lnTo>
                  <a:pt x="0" y="11125"/>
                </a:lnTo>
                <a:lnTo>
                  <a:pt x="0" y="16687"/>
                </a:lnTo>
                <a:lnTo>
                  <a:pt x="18516" y="16687"/>
                </a:lnTo>
                <a:lnTo>
                  <a:pt x="18516" y="11125"/>
                </a:lnTo>
                <a:close/>
              </a:path>
              <a:path w="19050" h="52069">
                <a:moveTo>
                  <a:pt x="12115" y="0"/>
                </a:moveTo>
                <a:lnTo>
                  <a:pt x="5410" y="0"/>
                </a:lnTo>
                <a:lnTo>
                  <a:pt x="5410" y="11125"/>
                </a:lnTo>
                <a:lnTo>
                  <a:pt x="12115" y="11125"/>
                </a:lnTo>
                <a:lnTo>
                  <a:pt x="12115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76" name="object 476"/>
          <p:cNvSpPr/>
          <p:nvPr/>
        </p:nvSpPr>
        <p:spPr>
          <a:xfrm>
            <a:off x="4115311" y="2733065"/>
            <a:ext cx="19050" cy="52069"/>
          </a:xfrm>
          <a:custGeom>
            <a:avLst/>
            <a:gdLst/>
            <a:ahLst/>
            <a:cxnLst/>
            <a:rect l="l" t="t" r="r" b="b"/>
            <a:pathLst>
              <a:path w="19050" h="52069">
                <a:moveTo>
                  <a:pt x="12115" y="16687"/>
                </a:moveTo>
                <a:lnTo>
                  <a:pt x="5410" y="16687"/>
                </a:lnTo>
                <a:lnTo>
                  <a:pt x="5410" y="47777"/>
                </a:lnTo>
                <a:lnTo>
                  <a:pt x="6858" y="51511"/>
                </a:lnTo>
                <a:lnTo>
                  <a:pt x="14173" y="51511"/>
                </a:lnTo>
                <a:lnTo>
                  <a:pt x="16078" y="51206"/>
                </a:lnTo>
                <a:lnTo>
                  <a:pt x="18516" y="50977"/>
                </a:lnTo>
                <a:lnTo>
                  <a:pt x="18516" y="45719"/>
                </a:lnTo>
                <a:lnTo>
                  <a:pt x="12115" y="45719"/>
                </a:lnTo>
                <a:lnTo>
                  <a:pt x="12115" y="16687"/>
                </a:lnTo>
                <a:close/>
              </a:path>
              <a:path w="19050" h="52069">
                <a:moveTo>
                  <a:pt x="18516" y="11125"/>
                </a:moveTo>
                <a:lnTo>
                  <a:pt x="0" y="11125"/>
                </a:lnTo>
                <a:lnTo>
                  <a:pt x="0" y="16687"/>
                </a:lnTo>
                <a:lnTo>
                  <a:pt x="18516" y="16687"/>
                </a:lnTo>
                <a:lnTo>
                  <a:pt x="18516" y="11125"/>
                </a:lnTo>
                <a:close/>
              </a:path>
              <a:path w="19050" h="52069">
                <a:moveTo>
                  <a:pt x="12115" y="0"/>
                </a:moveTo>
                <a:lnTo>
                  <a:pt x="5410" y="0"/>
                </a:lnTo>
                <a:lnTo>
                  <a:pt x="5410" y="11125"/>
                </a:lnTo>
                <a:lnTo>
                  <a:pt x="12115" y="11125"/>
                </a:lnTo>
                <a:lnTo>
                  <a:pt x="12115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77" name="object 477"/>
          <p:cNvSpPr/>
          <p:nvPr/>
        </p:nvSpPr>
        <p:spPr>
          <a:xfrm>
            <a:off x="4157285" y="2743047"/>
            <a:ext cx="33020" cy="41275"/>
          </a:xfrm>
          <a:custGeom>
            <a:avLst/>
            <a:gdLst/>
            <a:ahLst/>
            <a:cxnLst/>
            <a:rect l="l" t="t" r="r" b="b"/>
            <a:pathLst>
              <a:path w="33020" h="41275">
                <a:moveTo>
                  <a:pt x="6324" y="1142"/>
                </a:moveTo>
                <a:lnTo>
                  <a:pt x="0" y="1142"/>
                </a:lnTo>
                <a:lnTo>
                  <a:pt x="0" y="40995"/>
                </a:lnTo>
                <a:lnTo>
                  <a:pt x="6718" y="40995"/>
                </a:lnTo>
                <a:lnTo>
                  <a:pt x="6718" y="8458"/>
                </a:lnTo>
                <a:lnTo>
                  <a:pt x="11328" y="6781"/>
                </a:lnTo>
                <a:lnTo>
                  <a:pt x="6324" y="6781"/>
                </a:lnTo>
                <a:lnTo>
                  <a:pt x="6324" y="1142"/>
                </a:lnTo>
                <a:close/>
              </a:path>
              <a:path w="33020" h="41275">
                <a:moveTo>
                  <a:pt x="32473" y="6019"/>
                </a:moveTo>
                <a:lnTo>
                  <a:pt x="23787" y="6019"/>
                </a:lnTo>
                <a:lnTo>
                  <a:pt x="25768" y="9524"/>
                </a:lnTo>
                <a:lnTo>
                  <a:pt x="25768" y="40995"/>
                </a:lnTo>
                <a:lnTo>
                  <a:pt x="32473" y="40995"/>
                </a:lnTo>
                <a:lnTo>
                  <a:pt x="32473" y="6019"/>
                </a:lnTo>
                <a:close/>
              </a:path>
              <a:path w="33020" h="41275">
                <a:moveTo>
                  <a:pt x="24701" y="0"/>
                </a:moveTo>
                <a:lnTo>
                  <a:pt x="11658" y="0"/>
                </a:lnTo>
                <a:lnTo>
                  <a:pt x="7924" y="4648"/>
                </a:lnTo>
                <a:lnTo>
                  <a:pt x="6489" y="6781"/>
                </a:lnTo>
                <a:lnTo>
                  <a:pt x="11328" y="6781"/>
                </a:lnTo>
                <a:lnTo>
                  <a:pt x="13423" y="6019"/>
                </a:lnTo>
                <a:lnTo>
                  <a:pt x="32473" y="6019"/>
                </a:lnTo>
                <a:lnTo>
                  <a:pt x="32473" y="2514"/>
                </a:lnTo>
                <a:lnTo>
                  <a:pt x="24701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78" name="object 478"/>
          <p:cNvSpPr/>
          <p:nvPr/>
        </p:nvSpPr>
        <p:spPr>
          <a:xfrm>
            <a:off x="4197760" y="2743047"/>
            <a:ext cx="35560" cy="57785"/>
          </a:xfrm>
          <a:custGeom>
            <a:avLst/>
            <a:gdLst/>
            <a:ahLst/>
            <a:cxnLst/>
            <a:rect l="l" t="t" r="r" b="b"/>
            <a:pathLst>
              <a:path w="35560" h="57785">
                <a:moveTo>
                  <a:pt x="7924" y="45872"/>
                </a:moveTo>
                <a:lnTo>
                  <a:pt x="1219" y="45872"/>
                </a:lnTo>
                <a:lnTo>
                  <a:pt x="2514" y="56464"/>
                </a:lnTo>
                <a:lnTo>
                  <a:pt x="11734" y="57759"/>
                </a:lnTo>
                <a:lnTo>
                  <a:pt x="16459" y="57759"/>
                </a:lnTo>
                <a:lnTo>
                  <a:pt x="27131" y="55431"/>
                </a:lnTo>
                <a:lnTo>
                  <a:pt x="30338" y="52197"/>
                </a:lnTo>
                <a:lnTo>
                  <a:pt x="9144" y="52197"/>
                </a:lnTo>
                <a:lnTo>
                  <a:pt x="7924" y="45872"/>
                </a:lnTo>
                <a:close/>
              </a:path>
              <a:path w="35560" h="57785">
                <a:moveTo>
                  <a:pt x="34975" y="36499"/>
                </a:moveTo>
                <a:lnTo>
                  <a:pt x="28270" y="36499"/>
                </a:lnTo>
                <a:lnTo>
                  <a:pt x="28343" y="45872"/>
                </a:lnTo>
                <a:lnTo>
                  <a:pt x="28498" y="52197"/>
                </a:lnTo>
                <a:lnTo>
                  <a:pt x="30338" y="52197"/>
                </a:lnTo>
                <a:lnTo>
                  <a:pt x="32632" y="49882"/>
                </a:lnTo>
                <a:lnTo>
                  <a:pt x="34675" y="43261"/>
                </a:lnTo>
                <a:lnTo>
                  <a:pt x="34852" y="40001"/>
                </a:lnTo>
                <a:lnTo>
                  <a:pt x="34975" y="36499"/>
                </a:lnTo>
                <a:close/>
              </a:path>
              <a:path w="35560" h="57785">
                <a:moveTo>
                  <a:pt x="23850" y="0"/>
                </a:moveTo>
                <a:lnTo>
                  <a:pt x="16611" y="0"/>
                </a:lnTo>
                <a:lnTo>
                  <a:pt x="9547" y="1532"/>
                </a:lnTo>
                <a:lnTo>
                  <a:pt x="4333" y="5743"/>
                </a:lnTo>
                <a:lnTo>
                  <a:pt x="1106" y="12055"/>
                </a:lnTo>
                <a:lnTo>
                  <a:pt x="0" y="19888"/>
                </a:lnTo>
                <a:lnTo>
                  <a:pt x="829" y="27383"/>
                </a:lnTo>
                <a:lnTo>
                  <a:pt x="3671" y="34585"/>
                </a:lnTo>
                <a:lnTo>
                  <a:pt x="9060" y="40001"/>
                </a:lnTo>
                <a:lnTo>
                  <a:pt x="17526" y="42138"/>
                </a:lnTo>
                <a:lnTo>
                  <a:pt x="22860" y="42138"/>
                </a:lnTo>
                <a:lnTo>
                  <a:pt x="26365" y="39624"/>
                </a:lnTo>
                <a:lnTo>
                  <a:pt x="28117" y="36804"/>
                </a:lnTo>
                <a:lnTo>
                  <a:pt x="28117" y="36499"/>
                </a:lnTo>
                <a:lnTo>
                  <a:pt x="34975" y="36499"/>
                </a:lnTo>
                <a:lnTo>
                  <a:pt x="34975" y="36347"/>
                </a:lnTo>
                <a:lnTo>
                  <a:pt x="10350" y="36347"/>
                </a:lnTo>
                <a:lnTo>
                  <a:pt x="6934" y="29718"/>
                </a:lnTo>
                <a:lnTo>
                  <a:pt x="6934" y="15849"/>
                </a:lnTo>
                <a:lnTo>
                  <a:pt x="7467" y="6019"/>
                </a:lnTo>
                <a:lnTo>
                  <a:pt x="27965" y="6019"/>
                </a:lnTo>
                <a:lnTo>
                  <a:pt x="26898" y="4495"/>
                </a:lnTo>
                <a:lnTo>
                  <a:pt x="23850" y="0"/>
                </a:lnTo>
                <a:close/>
              </a:path>
              <a:path w="35560" h="57785">
                <a:moveTo>
                  <a:pt x="27965" y="6019"/>
                </a:moveTo>
                <a:lnTo>
                  <a:pt x="27508" y="6019"/>
                </a:lnTo>
                <a:lnTo>
                  <a:pt x="28512" y="15849"/>
                </a:lnTo>
                <a:lnTo>
                  <a:pt x="28575" y="33528"/>
                </a:lnTo>
                <a:lnTo>
                  <a:pt x="21945" y="36347"/>
                </a:lnTo>
                <a:lnTo>
                  <a:pt x="34975" y="36347"/>
                </a:lnTo>
                <a:lnTo>
                  <a:pt x="34975" y="6781"/>
                </a:lnTo>
                <a:lnTo>
                  <a:pt x="28498" y="6781"/>
                </a:lnTo>
                <a:lnTo>
                  <a:pt x="27965" y="6019"/>
                </a:lnTo>
                <a:close/>
              </a:path>
              <a:path w="35560" h="57785">
                <a:moveTo>
                  <a:pt x="34975" y="1143"/>
                </a:moveTo>
                <a:lnTo>
                  <a:pt x="28651" y="1143"/>
                </a:lnTo>
                <a:lnTo>
                  <a:pt x="28651" y="6781"/>
                </a:lnTo>
                <a:lnTo>
                  <a:pt x="34975" y="6781"/>
                </a:lnTo>
                <a:lnTo>
                  <a:pt x="34975" y="1143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79" name="object 479"/>
          <p:cNvSpPr/>
          <p:nvPr/>
        </p:nvSpPr>
        <p:spPr>
          <a:xfrm>
            <a:off x="1940487" y="6228410"/>
            <a:ext cx="92710" cy="92710"/>
          </a:xfrm>
          <a:custGeom>
            <a:avLst/>
            <a:gdLst/>
            <a:ahLst/>
            <a:cxnLst/>
            <a:rect l="l" t="t" r="r" b="b"/>
            <a:pathLst>
              <a:path w="92710" h="92710">
                <a:moveTo>
                  <a:pt x="0" y="0"/>
                </a:moveTo>
                <a:lnTo>
                  <a:pt x="92125" y="0"/>
                </a:lnTo>
                <a:lnTo>
                  <a:pt x="92125" y="92125"/>
                </a:lnTo>
                <a:lnTo>
                  <a:pt x="0" y="92125"/>
                </a:lnTo>
                <a:lnTo>
                  <a:pt x="0" y="0"/>
                </a:lnTo>
                <a:close/>
              </a:path>
            </a:pathLst>
          </a:custGeom>
          <a:ln w="10795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80" name="object 480"/>
          <p:cNvSpPr/>
          <p:nvPr/>
        </p:nvSpPr>
        <p:spPr>
          <a:xfrm>
            <a:off x="1940487" y="6228410"/>
            <a:ext cx="92710" cy="92710"/>
          </a:xfrm>
          <a:custGeom>
            <a:avLst/>
            <a:gdLst/>
            <a:ahLst/>
            <a:cxnLst/>
            <a:rect l="l" t="t" r="r" b="b"/>
            <a:pathLst>
              <a:path w="92710" h="92710">
                <a:moveTo>
                  <a:pt x="92125" y="92125"/>
                </a:moveTo>
                <a:lnTo>
                  <a:pt x="0" y="92125"/>
                </a:lnTo>
                <a:lnTo>
                  <a:pt x="0" y="0"/>
                </a:lnTo>
              </a:path>
            </a:pathLst>
          </a:custGeom>
          <a:ln w="10795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81" name="object 481"/>
          <p:cNvSpPr/>
          <p:nvPr/>
        </p:nvSpPr>
        <p:spPr>
          <a:xfrm>
            <a:off x="3965985" y="2629102"/>
            <a:ext cx="499745" cy="173990"/>
          </a:xfrm>
          <a:custGeom>
            <a:avLst/>
            <a:gdLst/>
            <a:ahLst/>
            <a:cxnLst/>
            <a:rect l="l" t="t" r="r" b="b"/>
            <a:pathLst>
              <a:path w="499745" h="173989">
                <a:moveTo>
                  <a:pt x="0" y="0"/>
                </a:moveTo>
                <a:lnTo>
                  <a:pt x="499554" y="0"/>
                </a:lnTo>
                <a:lnTo>
                  <a:pt x="499554" y="173558"/>
                </a:lnTo>
                <a:lnTo>
                  <a:pt x="0" y="17355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82" name="object 482"/>
          <p:cNvSpPr/>
          <p:nvPr/>
        </p:nvSpPr>
        <p:spPr>
          <a:xfrm>
            <a:off x="539372" y="1727009"/>
            <a:ext cx="6480810" cy="0"/>
          </a:xfrm>
          <a:custGeom>
            <a:avLst/>
            <a:gdLst/>
            <a:ahLst/>
            <a:cxnLst/>
            <a:rect l="l" t="t" r="r" b="b"/>
            <a:pathLst>
              <a:path w="6480809" h="0">
                <a:moveTo>
                  <a:pt x="0" y="0"/>
                </a:moveTo>
                <a:lnTo>
                  <a:pt x="6480810" y="0"/>
                </a:lnTo>
              </a:path>
            </a:pathLst>
          </a:custGeom>
          <a:ln w="25526">
            <a:solidFill>
              <a:srgbClr val="009D5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83" name="object 483"/>
          <p:cNvSpPr txBox="1"/>
          <p:nvPr/>
        </p:nvSpPr>
        <p:spPr>
          <a:xfrm>
            <a:off x="528196" y="237870"/>
            <a:ext cx="2091055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-15" b="1">
                <a:solidFill>
                  <a:srgbClr val="009D57"/>
                </a:solidFill>
                <a:latin typeface="Arial"/>
                <a:cs typeface="Arial"/>
              </a:rPr>
              <a:t>F </a:t>
            </a:r>
            <a:r>
              <a:rPr dirty="0" sz="800" spc="55" b="1">
                <a:solidFill>
                  <a:srgbClr val="009D57"/>
                </a:solidFill>
                <a:latin typeface="Arial"/>
                <a:cs typeface="Arial"/>
              </a:rPr>
              <a:t>- </a:t>
            </a:r>
            <a:r>
              <a:rPr dirty="0" sz="800" b="1">
                <a:solidFill>
                  <a:srgbClr val="009D57"/>
                </a:solidFill>
                <a:latin typeface="Arial"/>
                <a:cs typeface="Arial"/>
              </a:rPr>
              <a:t>Protección contra descargas</a:t>
            </a:r>
            <a:r>
              <a:rPr dirty="0" sz="800" spc="-40" b="1">
                <a:solidFill>
                  <a:srgbClr val="009D57"/>
                </a:solidFill>
                <a:latin typeface="Arial"/>
                <a:cs typeface="Arial"/>
              </a:rPr>
              <a:t> </a:t>
            </a:r>
            <a:r>
              <a:rPr dirty="0" sz="800" b="1">
                <a:solidFill>
                  <a:srgbClr val="009D57"/>
                </a:solidFill>
                <a:latin typeface="Arial"/>
                <a:cs typeface="Arial"/>
              </a:rPr>
              <a:t>eléctricas</a:t>
            </a:r>
            <a:endParaRPr sz="800">
              <a:latin typeface="Arial"/>
              <a:cs typeface="Arial"/>
            </a:endParaRPr>
          </a:p>
        </p:txBody>
      </p:sp>
      <p:sp>
        <p:nvSpPr>
          <p:cNvPr id="484" name="object 484"/>
          <p:cNvSpPr txBox="1"/>
          <p:nvPr/>
        </p:nvSpPr>
        <p:spPr>
          <a:xfrm>
            <a:off x="3191386" y="212597"/>
            <a:ext cx="361442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5" b="1">
                <a:solidFill>
                  <a:srgbClr val="BCBEC0"/>
                </a:solidFill>
                <a:latin typeface="Arial"/>
                <a:cs typeface="Arial"/>
              </a:rPr>
              <a:t>5 </a:t>
            </a:r>
            <a:r>
              <a:rPr dirty="0" sz="1800" spc="-45" b="1">
                <a:solidFill>
                  <a:srgbClr val="BCBEC0"/>
                </a:solidFill>
                <a:latin typeface="Arial"/>
                <a:cs typeface="Arial"/>
              </a:rPr>
              <a:t>Implementación </a:t>
            </a:r>
            <a:r>
              <a:rPr dirty="0" sz="1800" spc="-40" b="1">
                <a:solidFill>
                  <a:srgbClr val="BCBEC0"/>
                </a:solidFill>
                <a:latin typeface="Arial"/>
                <a:cs typeface="Arial"/>
              </a:rPr>
              <a:t>del esquema</a:t>
            </a:r>
            <a:r>
              <a:rPr dirty="0" sz="1800" spc="50" b="1">
                <a:solidFill>
                  <a:srgbClr val="BCBEC0"/>
                </a:solidFill>
                <a:latin typeface="Arial"/>
                <a:cs typeface="Arial"/>
              </a:rPr>
              <a:t> </a:t>
            </a:r>
            <a:r>
              <a:rPr dirty="0" sz="1800" spc="-55" b="1">
                <a:solidFill>
                  <a:srgbClr val="BCBEC0"/>
                </a:solidFill>
                <a:latin typeface="Arial"/>
                <a:cs typeface="Arial"/>
              </a:rPr>
              <a:t>TT</a:t>
            </a:r>
            <a:endParaRPr sz="1800">
              <a:latin typeface="Arial"/>
              <a:cs typeface="Arial"/>
            </a:endParaRPr>
          </a:p>
        </p:txBody>
      </p:sp>
      <p:sp>
        <p:nvSpPr>
          <p:cNvPr id="485" name="object 485"/>
          <p:cNvSpPr txBox="1"/>
          <p:nvPr/>
        </p:nvSpPr>
        <p:spPr>
          <a:xfrm>
            <a:off x="3191386" y="1403222"/>
            <a:ext cx="2777490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 b="1">
                <a:solidFill>
                  <a:srgbClr val="231F20"/>
                </a:solidFill>
                <a:latin typeface="Arial"/>
                <a:cs typeface="Arial"/>
              </a:rPr>
              <a:t>Protección </a:t>
            </a:r>
            <a:r>
              <a:rPr dirty="0" sz="900" spc="-5" b="1">
                <a:solidFill>
                  <a:srgbClr val="231F20"/>
                </a:solidFill>
                <a:latin typeface="Arial"/>
                <a:cs typeface="Arial"/>
              </a:rPr>
              <a:t>selectiva </a:t>
            </a:r>
            <a:r>
              <a:rPr dirty="0" sz="900" b="1">
                <a:solidFill>
                  <a:srgbClr val="231F20"/>
                </a:solidFill>
                <a:latin typeface="Arial"/>
                <a:cs typeface="Arial"/>
              </a:rPr>
              <a:t>en tres </a:t>
            </a:r>
            <a:r>
              <a:rPr dirty="0" sz="900" spc="-10" b="1">
                <a:solidFill>
                  <a:srgbClr val="231F20"/>
                </a:solidFill>
                <a:latin typeface="Arial"/>
                <a:cs typeface="Arial"/>
              </a:rPr>
              <a:t>niveles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(ver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</a:t>
            </a:r>
            <a:r>
              <a:rPr dirty="0" sz="800" spc="-5" b="1">
                <a:solidFill>
                  <a:srgbClr val="009D57"/>
                </a:solidFill>
                <a:latin typeface="Arial"/>
                <a:cs typeface="Arial"/>
              </a:rPr>
              <a:t>Figura</a:t>
            </a:r>
            <a:r>
              <a:rPr dirty="0" sz="800" spc="15" b="1">
                <a:solidFill>
                  <a:srgbClr val="009D57"/>
                </a:solidFill>
                <a:latin typeface="Arial"/>
                <a:cs typeface="Arial"/>
              </a:rPr>
              <a:t> </a:t>
            </a:r>
            <a:r>
              <a:rPr dirty="0" sz="800" spc="-5" b="1">
                <a:solidFill>
                  <a:srgbClr val="009D57"/>
                </a:solidFill>
                <a:latin typeface="Arial"/>
                <a:cs typeface="Arial"/>
              </a:rPr>
              <a:t>41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)</a:t>
            </a:r>
            <a:endParaRPr sz="800">
              <a:latin typeface="Arial"/>
              <a:cs typeface="Arial"/>
            </a:endParaRPr>
          </a:p>
        </p:txBody>
      </p:sp>
      <p:sp>
        <p:nvSpPr>
          <p:cNvPr id="486" name="object 486"/>
          <p:cNvSpPr txBox="1"/>
          <p:nvPr/>
        </p:nvSpPr>
        <p:spPr>
          <a:xfrm>
            <a:off x="2911845" y="2114773"/>
            <a:ext cx="794385" cy="206375"/>
          </a:xfrm>
          <a:prstGeom prst="rect">
            <a:avLst/>
          </a:prstGeom>
        </p:spPr>
        <p:txBody>
          <a:bodyPr wrap="square" lIns="0" tIns="17780" rIns="0" bIns="0" rtlCol="0" vert="horz">
            <a:spAutoFit/>
          </a:bodyPr>
          <a:lstStyle/>
          <a:p>
            <a:pPr marL="12700" marR="5080">
              <a:lnSpc>
                <a:spcPts val="700"/>
              </a:lnSpc>
              <a:spcBef>
                <a:spcPts val="140"/>
              </a:spcBef>
            </a:pPr>
            <a:r>
              <a:rPr dirty="0" sz="600">
                <a:solidFill>
                  <a:srgbClr val="231F20"/>
                </a:solidFill>
                <a:latin typeface="Arial"/>
                <a:cs typeface="Arial"/>
              </a:rPr>
              <a:t>Masterpact o</a:t>
            </a:r>
            <a:r>
              <a:rPr dirty="0" sz="600" spc="-9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600" spc="-5">
                <a:solidFill>
                  <a:srgbClr val="231F20"/>
                </a:solidFill>
                <a:latin typeface="Arial"/>
                <a:cs typeface="Arial"/>
              </a:rPr>
              <a:t>Compact  extraíbles</a:t>
            </a:r>
            <a:endParaRPr sz="600">
              <a:latin typeface="Arial"/>
              <a:cs typeface="Arial"/>
            </a:endParaRPr>
          </a:p>
        </p:txBody>
      </p:sp>
      <p:sp>
        <p:nvSpPr>
          <p:cNvPr id="487" name="object 487"/>
          <p:cNvSpPr txBox="1"/>
          <p:nvPr/>
        </p:nvSpPr>
        <p:spPr>
          <a:xfrm>
            <a:off x="1459401" y="2404176"/>
            <a:ext cx="245745" cy="1168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" spc="-25">
                <a:solidFill>
                  <a:srgbClr val="231F20"/>
                </a:solidFill>
                <a:latin typeface="Arial"/>
                <a:cs typeface="Arial"/>
              </a:rPr>
              <a:t>AT/</a:t>
            </a:r>
            <a:r>
              <a:rPr dirty="0" sz="600" spc="-8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600" spc="-20">
                <a:solidFill>
                  <a:srgbClr val="231F20"/>
                </a:solidFill>
                <a:latin typeface="Arial"/>
                <a:cs typeface="Arial"/>
              </a:rPr>
              <a:t>BT</a:t>
            </a:r>
            <a:endParaRPr sz="600">
              <a:latin typeface="Arial"/>
              <a:cs typeface="Arial"/>
            </a:endParaRPr>
          </a:p>
        </p:txBody>
      </p:sp>
      <p:sp>
        <p:nvSpPr>
          <p:cNvPr id="488" name="object 488"/>
          <p:cNvSpPr txBox="1"/>
          <p:nvPr/>
        </p:nvSpPr>
        <p:spPr>
          <a:xfrm>
            <a:off x="254257" y="2898520"/>
            <a:ext cx="245110" cy="177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00" b="1">
                <a:solidFill>
                  <a:srgbClr val="FFFFFF"/>
                </a:solidFill>
                <a:latin typeface="Arial"/>
                <a:cs typeface="Arial"/>
              </a:rPr>
              <a:t>F</a:t>
            </a:r>
            <a:r>
              <a:rPr dirty="0" sz="1000" spc="-5" b="1">
                <a:solidFill>
                  <a:srgbClr val="FFFFFF"/>
                </a:solidFill>
                <a:latin typeface="Arial"/>
                <a:cs typeface="Arial"/>
              </a:rPr>
              <a:t>24</a:t>
            </a:r>
            <a:endParaRPr sz="1000">
              <a:latin typeface="Arial"/>
              <a:cs typeface="Arial"/>
            </a:endParaRPr>
          </a:p>
        </p:txBody>
      </p:sp>
      <p:sp>
        <p:nvSpPr>
          <p:cNvPr id="489" name="object 489"/>
          <p:cNvSpPr txBox="1"/>
          <p:nvPr/>
        </p:nvSpPr>
        <p:spPr>
          <a:xfrm>
            <a:off x="3943539" y="2614301"/>
            <a:ext cx="475615" cy="29400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50800" marR="43180" indent="1270">
              <a:lnSpc>
                <a:spcPct val="96600"/>
              </a:lnSpc>
              <a:spcBef>
                <a:spcPts val="125"/>
              </a:spcBef>
            </a:pPr>
            <a:r>
              <a:rPr dirty="0" sz="600" spc="-5">
                <a:solidFill>
                  <a:srgbClr val="231F20"/>
                </a:solidFill>
                <a:latin typeface="Arial"/>
                <a:cs typeface="Arial"/>
              </a:rPr>
              <a:t>Vigirex  </a:t>
            </a:r>
            <a:r>
              <a:rPr dirty="0" sz="600">
                <a:solidFill>
                  <a:srgbClr val="231F20"/>
                </a:solidFill>
                <a:latin typeface="Arial"/>
                <a:cs typeface="Arial"/>
              </a:rPr>
              <a:t>Ajuste II  </a:t>
            </a:r>
            <a:r>
              <a:rPr dirty="0" sz="600" spc="-5" i="1">
                <a:solidFill>
                  <a:srgbClr val="231F20"/>
                </a:solidFill>
                <a:latin typeface="Times New Roman"/>
                <a:cs typeface="Times New Roman"/>
              </a:rPr>
              <a:t>I</a:t>
            </a:r>
            <a:r>
              <a:rPr dirty="0" baseline="-18518" sz="675" spc="-7">
                <a:solidFill>
                  <a:srgbClr val="231F20"/>
                </a:solidFill>
                <a:latin typeface="Symbol"/>
                <a:cs typeface="Symbol"/>
              </a:rPr>
              <a:t></a:t>
            </a:r>
            <a:r>
              <a:rPr dirty="0" baseline="-18518" sz="675" spc="-7">
                <a:solidFill>
                  <a:srgbClr val="231F20"/>
                </a:solidFill>
                <a:latin typeface="Arial"/>
                <a:cs typeface="Arial"/>
              </a:rPr>
              <a:t>n </a:t>
            </a:r>
            <a:r>
              <a:rPr dirty="0" sz="600" spc="-5">
                <a:solidFill>
                  <a:srgbClr val="231F20"/>
                </a:solidFill>
                <a:latin typeface="Symbol"/>
                <a:cs typeface="Symbol"/>
              </a:rPr>
              <a:t></a:t>
            </a:r>
            <a:r>
              <a:rPr dirty="0" sz="600" spc="-35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600" spc="-10">
                <a:solidFill>
                  <a:srgbClr val="231F20"/>
                </a:solidFill>
                <a:latin typeface="Arial"/>
                <a:cs typeface="Arial"/>
              </a:rPr>
              <a:t>50/Ra</a:t>
            </a:r>
            <a:endParaRPr sz="600">
              <a:latin typeface="Arial"/>
              <a:cs typeface="Arial"/>
            </a:endParaRPr>
          </a:p>
        </p:txBody>
      </p:sp>
      <p:sp>
        <p:nvSpPr>
          <p:cNvPr id="490" name="object 490"/>
          <p:cNvSpPr txBox="1"/>
          <p:nvPr/>
        </p:nvSpPr>
        <p:spPr>
          <a:xfrm>
            <a:off x="886727" y="3090245"/>
            <a:ext cx="160020" cy="1168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600" spc="-5" i="1">
                <a:solidFill>
                  <a:srgbClr val="231F20"/>
                </a:solidFill>
                <a:latin typeface="Arial"/>
                <a:cs typeface="Arial"/>
              </a:rPr>
              <a:t>R</a:t>
            </a:r>
            <a:r>
              <a:rPr dirty="0" baseline="-20833" sz="600" spc="-7">
                <a:solidFill>
                  <a:srgbClr val="231F20"/>
                </a:solidFill>
                <a:latin typeface="Arial"/>
                <a:cs typeface="Arial"/>
              </a:rPr>
              <a:t>p</a:t>
            </a:r>
            <a:endParaRPr baseline="-20833" sz="600">
              <a:latin typeface="Arial"/>
              <a:cs typeface="Arial"/>
            </a:endParaRPr>
          </a:p>
        </p:txBody>
      </p:sp>
      <p:sp>
        <p:nvSpPr>
          <p:cNvPr id="491" name="object 491"/>
          <p:cNvSpPr txBox="1"/>
          <p:nvPr/>
        </p:nvSpPr>
        <p:spPr>
          <a:xfrm>
            <a:off x="911482" y="3321431"/>
            <a:ext cx="80645" cy="1168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" i="1">
                <a:solidFill>
                  <a:srgbClr val="231F20"/>
                </a:solidFill>
                <a:latin typeface="Arial"/>
                <a:cs typeface="Arial"/>
              </a:rPr>
              <a:t>R</a:t>
            </a:r>
            <a:endParaRPr sz="600">
              <a:latin typeface="Arial"/>
              <a:cs typeface="Arial"/>
            </a:endParaRPr>
          </a:p>
        </p:txBody>
      </p:sp>
      <p:sp>
        <p:nvSpPr>
          <p:cNvPr id="492" name="object 492"/>
          <p:cNvSpPr txBox="1"/>
          <p:nvPr/>
        </p:nvSpPr>
        <p:spPr>
          <a:xfrm>
            <a:off x="966500" y="3365881"/>
            <a:ext cx="53975" cy="863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00">
                <a:solidFill>
                  <a:srgbClr val="231F20"/>
                </a:solidFill>
                <a:latin typeface="Arial"/>
                <a:cs typeface="Arial"/>
              </a:rPr>
              <a:t>n</a:t>
            </a:r>
            <a:endParaRPr sz="400">
              <a:latin typeface="Arial"/>
              <a:cs typeface="Arial"/>
            </a:endParaRPr>
          </a:p>
        </p:txBody>
      </p:sp>
      <p:sp>
        <p:nvSpPr>
          <p:cNvPr id="493" name="object 493"/>
          <p:cNvSpPr txBox="1"/>
          <p:nvPr/>
        </p:nvSpPr>
        <p:spPr>
          <a:xfrm>
            <a:off x="6605319" y="3134582"/>
            <a:ext cx="118745" cy="3886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605"/>
              </a:lnSpc>
              <a:spcBef>
                <a:spcPts val="100"/>
              </a:spcBef>
            </a:pPr>
            <a:r>
              <a:rPr dirty="0" sz="550">
                <a:solidFill>
                  <a:srgbClr val="231F20"/>
                </a:solidFill>
                <a:latin typeface="Arial"/>
                <a:cs typeface="Arial"/>
              </a:rPr>
              <a:t>3</a:t>
            </a:r>
            <a:endParaRPr sz="550">
              <a:latin typeface="Arial"/>
              <a:cs typeface="Arial"/>
            </a:endParaRPr>
          </a:p>
          <a:p>
            <a:pPr marL="12700">
              <a:lnSpc>
                <a:spcPts val="550"/>
              </a:lnSpc>
            </a:pPr>
            <a:r>
              <a:rPr dirty="0" sz="550">
                <a:solidFill>
                  <a:srgbClr val="231F20"/>
                </a:solidFill>
                <a:latin typeface="Arial"/>
                <a:cs typeface="Arial"/>
              </a:rPr>
              <a:t>2</a:t>
            </a:r>
            <a:endParaRPr sz="550">
              <a:latin typeface="Arial"/>
              <a:cs typeface="Arial"/>
            </a:endParaRPr>
          </a:p>
          <a:p>
            <a:pPr marL="12700">
              <a:lnSpc>
                <a:spcPts val="550"/>
              </a:lnSpc>
            </a:pPr>
            <a:r>
              <a:rPr dirty="0" sz="550">
                <a:solidFill>
                  <a:srgbClr val="231F20"/>
                </a:solidFill>
                <a:latin typeface="Arial"/>
                <a:cs typeface="Arial"/>
              </a:rPr>
              <a:t>1</a:t>
            </a:r>
            <a:endParaRPr sz="550">
              <a:latin typeface="Arial"/>
              <a:cs typeface="Arial"/>
            </a:endParaRPr>
          </a:p>
          <a:p>
            <a:pPr marL="12700" marR="5080">
              <a:lnSpc>
                <a:spcPts val="550"/>
              </a:lnSpc>
              <a:spcBef>
                <a:spcPts val="55"/>
              </a:spcBef>
            </a:pPr>
            <a:r>
              <a:rPr dirty="0" sz="550">
                <a:solidFill>
                  <a:srgbClr val="231F20"/>
                </a:solidFill>
                <a:latin typeface="Arial"/>
                <a:cs typeface="Arial"/>
              </a:rPr>
              <a:t>N  </a:t>
            </a:r>
            <a:r>
              <a:rPr dirty="0" sz="550">
                <a:solidFill>
                  <a:srgbClr val="231F20"/>
                </a:solidFill>
                <a:latin typeface="Arial"/>
                <a:cs typeface="Arial"/>
              </a:rPr>
              <a:t>PE</a:t>
            </a:r>
            <a:endParaRPr sz="550">
              <a:latin typeface="Arial"/>
              <a:cs typeface="Arial"/>
            </a:endParaRPr>
          </a:p>
        </p:txBody>
      </p:sp>
      <p:sp>
        <p:nvSpPr>
          <p:cNvPr id="494" name="object 494"/>
          <p:cNvSpPr txBox="1"/>
          <p:nvPr/>
        </p:nvSpPr>
        <p:spPr>
          <a:xfrm>
            <a:off x="886082" y="3544122"/>
            <a:ext cx="165100" cy="1168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600" spc="-5" i="1">
                <a:solidFill>
                  <a:srgbClr val="231F20"/>
                </a:solidFill>
                <a:latin typeface="Arial"/>
                <a:cs typeface="Arial"/>
              </a:rPr>
              <a:t>R</a:t>
            </a:r>
            <a:r>
              <a:rPr dirty="0" baseline="-20833" sz="600" spc="-7">
                <a:solidFill>
                  <a:srgbClr val="231F20"/>
                </a:solidFill>
                <a:latin typeface="Arial"/>
                <a:cs typeface="Arial"/>
              </a:rPr>
              <a:t>A</a:t>
            </a:r>
            <a:endParaRPr baseline="-20833" sz="600">
              <a:latin typeface="Arial"/>
              <a:cs typeface="Arial"/>
            </a:endParaRPr>
          </a:p>
        </p:txBody>
      </p:sp>
      <p:sp>
        <p:nvSpPr>
          <p:cNvPr id="495" name="object 495"/>
          <p:cNvSpPr txBox="1"/>
          <p:nvPr/>
        </p:nvSpPr>
        <p:spPr>
          <a:xfrm>
            <a:off x="3654421" y="3561191"/>
            <a:ext cx="239395" cy="1092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50" spc="-5">
                <a:solidFill>
                  <a:srgbClr val="231F20"/>
                </a:solidFill>
                <a:latin typeface="Arial"/>
                <a:cs typeface="Arial"/>
              </a:rPr>
              <a:t>NS400</a:t>
            </a:r>
            <a:endParaRPr sz="550">
              <a:latin typeface="Arial"/>
              <a:cs typeface="Arial"/>
            </a:endParaRPr>
          </a:p>
        </p:txBody>
      </p:sp>
      <p:sp>
        <p:nvSpPr>
          <p:cNvPr id="496" name="object 496"/>
          <p:cNvSpPr txBox="1"/>
          <p:nvPr/>
        </p:nvSpPr>
        <p:spPr>
          <a:xfrm>
            <a:off x="5578983" y="3670484"/>
            <a:ext cx="394335" cy="1168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" spc="-5">
                <a:solidFill>
                  <a:srgbClr val="231F20"/>
                </a:solidFill>
                <a:latin typeface="Arial"/>
                <a:cs typeface="Arial"/>
              </a:rPr>
              <a:t>NS100</a:t>
            </a:r>
            <a:r>
              <a:rPr dirty="0" sz="600" spc="-6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600">
                <a:solidFill>
                  <a:srgbClr val="231F20"/>
                </a:solidFill>
                <a:latin typeface="Arial"/>
                <a:cs typeface="Arial"/>
              </a:rPr>
              <a:t>MA</a:t>
            </a:r>
            <a:endParaRPr sz="600">
              <a:latin typeface="Arial"/>
              <a:cs typeface="Arial"/>
            </a:endParaRPr>
          </a:p>
        </p:txBody>
      </p:sp>
      <p:sp>
        <p:nvSpPr>
          <p:cNvPr id="497" name="object 497"/>
          <p:cNvSpPr txBox="1"/>
          <p:nvPr/>
        </p:nvSpPr>
        <p:spPr>
          <a:xfrm>
            <a:off x="6267260" y="4403698"/>
            <a:ext cx="236854" cy="1092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50">
                <a:solidFill>
                  <a:srgbClr val="231F20"/>
                </a:solidFill>
                <a:latin typeface="Arial"/>
                <a:cs typeface="Arial"/>
              </a:rPr>
              <a:t>Vigir</a:t>
            </a:r>
            <a:r>
              <a:rPr dirty="0" sz="550" spc="-20">
                <a:solidFill>
                  <a:srgbClr val="231F20"/>
                </a:solidFill>
                <a:latin typeface="Arial"/>
                <a:cs typeface="Arial"/>
              </a:rPr>
              <a:t>e</a:t>
            </a:r>
            <a:r>
              <a:rPr dirty="0" sz="550">
                <a:solidFill>
                  <a:srgbClr val="231F20"/>
                </a:solidFill>
                <a:latin typeface="Arial"/>
                <a:cs typeface="Arial"/>
              </a:rPr>
              <a:t>x</a:t>
            </a:r>
            <a:endParaRPr sz="550">
              <a:latin typeface="Arial"/>
              <a:cs typeface="Arial"/>
            </a:endParaRPr>
          </a:p>
        </p:txBody>
      </p:sp>
      <p:sp>
        <p:nvSpPr>
          <p:cNvPr id="498" name="object 498"/>
          <p:cNvSpPr txBox="1"/>
          <p:nvPr/>
        </p:nvSpPr>
        <p:spPr>
          <a:xfrm>
            <a:off x="5094241" y="4678012"/>
            <a:ext cx="300990" cy="1168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" spc="-5">
                <a:solidFill>
                  <a:srgbClr val="231F20"/>
                </a:solidFill>
                <a:latin typeface="Arial"/>
                <a:cs typeface="Arial"/>
              </a:rPr>
              <a:t>Discont.</a:t>
            </a:r>
            <a:endParaRPr sz="600">
              <a:latin typeface="Arial"/>
              <a:cs typeface="Arial"/>
            </a:endParaRPr>
          </a:p>
        </p:txBody>
      </p:sp>
      <p:sp>
        <p:nvSpPr>
          <p:cNvPr id="499" name="object 499"/>
          <p:cNvSpPr txBox="1"/>
          <p:nvPr/>
        </p:nvSpPr>
        <p:spPr>
          <a:xfrm>
            <a:off x="3710861" y="4867696"/>
            <a:ext cx="118745" cy="388620"/>
          </a:xfrm>
          <a:prstGeom prst="rect">
            <a:avLst/>
          </a:prstGeom>
        </p:spPr>
        <p:txBody>
          <a:bodyPr wrap="square" lIns="0" tIns="26669" rIns="0" bIns="0" rtlCol="0" vert="horz">
            <a:spAutoFit/>
          </a:bodyPr>
          <a:lstStyle/>
          <a:p>
            <a:pPr marL="12700" marR="47625">
              <a:lnSpc>
                <a:spcPts val="550"/>
              </a:lnSpc>
              <a:spcBef>
                <a:spcPts val="209"/>
              </a:spcBef>
            </a:pPr>
            <a:r>
              <a:rPr dirty="0" sz="550">
                <a:solidFill>
                  <a:srgbClr val="231F20"/>
                </a:solidFill>
                <a:latin typeface="Arial"/>
                <a:cs typeface="Arial"/>
              </a:rPr>
              <a:t>N  1</a:t>
            </a:r>
            <a:endParaRPr sz="550">
              <a:latin typeface="Arial"/>
              <a:cs typeface="Arial"/>
            </a:endParaRPr>
          </a:p>
          <a:p>
            <a:pPr marL="12700">
              <a:lnSpc>
                <a:spcPts val="495"/>
              </a:lnSpc>
            </a:pPr>
            <a:r>
              <a:rPr dirty="0" sz="550">
                <a:solidFill>
                  <a:srgbClr val="231F20"/>
                </a:solidFill>
                <a:latin typeface="Arial"/>
                <a:cs typeface="Arial"/>
              </a:rPr>
              <a:t>2</a:t>
            </a:r>
            <a:endParaRPr sz="550">
              <a:latin typeface="Arial"/>
              <a:cs typeface="Arial"/>
            </a:endParaRPr>
          </a:p>
          <a:p>
            <a:pPr marL="12700">
              <a:lnSpc>
                <a:spcPts val="550"/>
              </a:lnSpc>
            </a:pPr>
            <a:r>
              <a:rPr dirty="0" sz="550">
                <a:solidFill>
                  <a:srgbClr val="231F20"/>
                </a:solidFill>
                <a:latin typeface="Arial"/>
                <a:cs typeface="Arial"/>
              </a:rPr>
              <a:t>3</a:t>
            </a:r>
            <a:endParaRPr sz="550">
              <a:latin typeface="Arial"/>
              <a:cs typeface="Arial"/>
            </a:endParaRPr>
          </a:p>
          <a:p>
            <a:pPr marL="12700">
              <a:lnSpc>
                <a:spcPts val="605"/>
              </a:lnSpc>
            </a:pPr>
            <a:r>
              <a:rPr dirty="0" sz="550">
                <a:solidFill>
                  <a:srgbClr val="231F20"/>
                </a:solidFill>
                <a:latin typeface="Arial"/>
                <a:cs typeface="Arial"/>
              </a:rPr>
              <a:t>PE</a:t>
            </a:r>
            <a:endParaRPr sz="550">
              <a:latin typeface="Arial"/>
              <a:cs typeface="Arial"/>
            </a:endParaRPr>
          </a:p>
        </p:txBody>
      </p:sp>
      <p:sp>
        <p:nvSpPr>
          <p:cNvPr id="500" name="object 500"/>
          <p:cNvSpPr txBox="1"/>
          <p:nvPr/>
        </p:nvSpPr>
        <p:spPr>
          <a:xfrm>
            <a:off x="4391841" y="4916487"/>
            <a:ext cx="419734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600" spc="-15">
                <a:solidFill>
                  <a:srgbClr val="231F20"/>
                </a:solidFill>
                <a:latin typeface="Arial"/>
                <a:cs typeface="Arial"/>
              </a:rPr>
              <a:t>Vigicompact  </a:t>
            </a:r>
            <a:r>
              <a:rPr dirty="0" sz="600" spc="-5">
                <a:solidFill>
                  <a:srgbClr val="231F20"/>
                </a:solidFill>
                <a:latin typeface="Arial"/>
                <a:cs typeface="Arial"/>
              </a:rPr>
              <a:t>NS100</a:t>
            </a:r>
            <a:endParaRPr sz="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600">
                <a:solidFill>
                  <a:srgbClr val="231F20"/>
                </a:solidFill>
                <a:latin typeface="Arial"/>
                <a:cs typeface="Arial"/>
              </a:rPr>
              <a:t>Ajuste</a:t>
            </a:r>
            <a:r>
              <a:rPr dirty="0" sz="600" spc="-10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600">
                <a:solidFill>
                  <a:srgbClr val="231F20"/>
                </a:solidFill>
                <a:latin typeface="Arial"/>
                <a:cs typeface="Arial"/>
              </a:rPr>
              <a:t>1</a:t>
            </a:r>
            <a:endParaRPr sz="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600" spc="-5">
                <a:solidFill>
                  <a:srgbClr val="231F20"/>
                </a:solidFill>
                <a:latin typeface="Arial"/>
                <a:cs typeface="Arial"/>
              </a:rPr>
              <a:t>300</a:t>
            </a:r>
            <a:r>
              <a:rPr dirty="0" sz="600" spc="-10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600">
                <a:solidFill>
                  <a:srgbClr val="231F20"/>
                </a:solidFill>
                <a:latin typeface="Arial"/>
                <a:cs typeface="Arial"/>
              </a:rPr>
              <a:t>mA</a:t>
            </a:r>
            <a:endParaRPr sz="600">
              <a:latin typeface="Arial"/>
              <a:cs typeface="Arial"/>
            </a:endParaRPr>
          </a:p>
        </p:txBody>
      </p:sp>
      <p:sp>
        <p:nvSpPr>
          <p:cNvPr id="501" name="object 501"/>
          <p:cNvSpPr txBox="1"/>
          <p:nvPr/>
        </p:nvSpPr>
        <p:spPr>
          <a:xfrm>
            <a:off x="3291992" y="5473803"/>
            <a:ext cx="445134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" spc="-5">
                <a:solidFill>
                  <a:srgbClr val="231F20"/>
                </a:solidFill>
                <a:latin typeface="Arial"/>
                <a:cs typeface="Arial"/>
              </a:rPr>
              <a:t>NG125L</a:t>
            </a:r>
            <a:r>
              <a:rPr dirty="0" sz="600" spc="-6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600">
                <a:solidFill>
                  <a:srgbClr val="231F20"/>
                </a:solidFill>
                <a:latin typeface="Arial"/>
                <a:cs typeface="Arial"/>
              </a:rPr>
              <a:t>MA</a:t>
            </a:r>
            <a:endParaRPr sz="600">
              <a:latin typeface="Arial"/>
              <a:cs typeface="Arial"/>
            </a:endParaRPr>
          </a:p>
          <a:p>
            <a:pPr marL="12700" marR="29845">
              <a:lnSpc>
                <a:spcPct val="100000"/>
              </a:lnSpc>
            </a:pPr>
            <a:r>
              <a:rPr dirty="0" sz="600" spc="-5">
                <a:solidFill>
                  <a:srgbClr val="231F20"/>
                </a:solidFill>
                <a:latin typeface="Arial"/>
                <a:cs typeface="Arial"/>
              </a:rPr>
              <a:t>instantáneo  </a:t>
            </a:r>
            <a:r>
              <a:rPr dirty="0" sz="600" spc="-5">
                <a:solidFill>
                  <a:srgbClr val="231F20"/>
                </a:solidFill>
                <a:latin typeface="Arial"/>
                <a:cs typeface="Arial"/>
              </a:rPr>
              <a:t>300</a:t>
            </a:r>
            <a:r>
              <a:rPr dirty="0" sz="600" spc="-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600">
                <a:solidFill>
                  <a:srgbClr val="231F20"/>
                </a:solidFill>
                <a:latin typeface="Arial"/>
                <a:cs typeface="Arial"/>
              </a:rPr>
              <a:t>mA</a:t>
            </a:r>
            <a:endParaRPr sz="600">
              <a:latin typeface="Arial"/>
              <a:cs typeface="Arial"/>
            </a:endParaRPr>
          </a:p>
        </p:txBody>
      </p:sp>
      <p:sp>
        <p:nvSpPr>
          <p:cNvPr id="502" name="object 502"/>
          <p:cNvSpPr txBox="1"/>
          <p:nvPr/>
        </p:nvSpPr>
        <p:spPr>
          <a:xfrm>
            <a:off x="6238405" y="5393747"/>
            <a:ext cx="495300" cy="1092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50">
                <a:solidFill>
                  <a:srgbClr val="231F20"/>
                </a:solidFill>
                <a:latin typeface="Arial"/>
                <a:cs typeface="Arial"/>
              </a:rPr>
              <a:t>Vigilohm</a:t>
            </a:r>
            <a:r>
              <a:rPr dirty="0" sz="550" spc="-6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231F20"/>
                </a:solidFill>
                <a:latin typeface="Arial"/>
                <a:cs typeface="Arial"/>
              </a:rPr>
              <a:t>SM21</a:t>
            </a:r>
            <a:endParaRPr sz="550">
              <a:latin typeface="Arial"/>
              <a:cs typeface="Arial"/>
            </a:endParaRPr>
          </a:p>
        </p:txBody>
      </p:sp>
      <p:sp>
        <p:nvSpPr>
          <p:cNvPr id="503" name="object 503"/>
          <p:cNvSpPr txBox="1"/>
          <p:nvPr/>
        </p:nvSpPr>
        <p:spPr>
          <a:xfrm>
            <a:off x="1925609" y="5854837"/>
            <a:ext cx="320040" cy="482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" spc="-5">
                <a:solidFill>
                  <a:srgbClr val="231F20"/>
                </a:solidFill>
                <a:latin typeface="Arial"/>
                <a:cs typeface="Arial"/>
              </a:rPr>
              <a:t>NG125</a:t>
            </a:r>
            <a:endParaRPr sz="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600" spc="-10">
                <a:solidFill>
                  <a:srgbClr val="231F20"/>
                </a:solidFill>
                <a:latin typeface="Arial"/>
                <a:cs typeface="Arial"/>
              </a:rPr>
              <a:t>dif.</a:t>
            </a:r>
            <a:endParaRPr sz="600">
              <a:latin typeface="Arial"/>
              <a:cs typeface="Arial"/>
            </a:endParaRPr>
          </a:p>
          <a:p>
            <a:pPr marL="12700">
              <a:lnSpc>
                <a:spcPts val="670"/>
              </a:lnSpc>
            </a:pPr>
            <a:r>
              <a:rPr dirty="0" sz="600" spc="-5">
                <a:solidFill>
                  <a:srgbClr val="231F20"/>
                </a:solidFill>
                <a:latin typeface="Arial"/>
                <a:cs typeface="Arial"/>
              </a:rPr>
              <a:t>300</a:t>
            </a:r>
            <a:r>
              <a:rPr dirty="0" sz="600" spc="-3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600">
                <a:solidFill>
                  <a:srgbClr val="231F20"/>
                </a:solidFill>
                <a:latin typeface="Arial"/>
                <a:cs typeface="Arial"/>
              </a:rPr>
              <a:t>mA</a:t>
            </a:r>
            <a:endParaRPr sz="600">
              <a:latin typeface="Arial"/>
              <a:cs typeface="Arial"/>
            </a:endParaRPr>
          </a:p>
          <a:p>
            <a:pPr marL="12700">
              <a:lnSpc>
                <a:spcPts val="670"/>
              </a:lnSpc>
            </a:pPr>
            <a:r>
              <a:rPr dirty="0" sz="600">
                <a:solidFill>
                  <a:srgbClr val="231F20"/>
                </a:solidFill>
                <a:latin typeface="Arial"/>
                <a:cs typeface="Arial"/>
              </a:rPr>
              <a:t>selecti</a:t>
            </a:r>
            <a:r>
              <a:rPr dirty="0" sz="600" spc="-15">
                <a:solidFill>
                  <a:srgbClr val="231F20"/>
                </a:solidFill>
                <a:latin typeface="Arial"/>
                <a:cs typeface="Arial"/>
              </a:rPr>
              <a:t>v</a:t>
            </a:r>
            <a:r>
              <a:rPr dirty="0" sz="600">
                <a:solidFill>
                  <a:srgbClr val="231F20"/>
                </a:solidFill>
                <a:latin typeface="Arial"/>
                <a:cs typeface="Arial"/>
              </a:rPr>
              <a:t>o</a:t>
            </a:r>
            <a:endParaRPr sz="600">
              <a:latin typeface="Arial"/>
              <a:cs typeface="Arial"/>
            </a:endParaRPr>
          </a:p>
          <a:p>
            <a:pPr marL="33655">
              <a:lnSpc>
                <a:spcPct val="100000"/>
              </a:lnSpc>
              <a:spcBef>
                <a:spcPts val="100"/>
              </a:spcBef>
            </a:pPr>
            <a:r>
              <a:rPr dirty="0" sz="600">
                <a:solidFill>
                  <a:srgbClr val="231F20"/>
                </a:solidFill>
                <a:latin typeface="Arial"/>
                <a:cs typeface="Arial"/>
              </a:rPr>
              <a:t>S</a:t>
            </a:r>
            <a:endParaRPr sz="600">
              <a:latin typeface="Arial"/>
              <a:cs typeface="Arial"/>
            </a:endParaRPr>
          </a:p>
        </p:txBody>
      </p:sp>
      <p:sp>
        <p:nvSpPr>
          <p:cNvPr id="504" name="object 504"/>
          <p:cNvSpPr txBox="1"/>
          <p:nvPr/>
        </p:nvSpPr>
        <p:spPr>
          <a:xfrm>
            <a:off x="2353110" y="6353619"/>
            <a:ext cx="695960" cy="257175"/>
          </a:xfrm>
          <a:prstGeom prst="rect">
            <a:avLst/>
          </a:prstGeom>
          <a:solidFill>
            <a:srgbClr val="FFFFFF"/>
          </a:solidFill>
          <a:ln w="13970">
            <a:solidFill>
              <a:srgbClr val="231F20"/>
            </a:solidFill>
          </a:ln>
        </p:spPr>
        <p:txBody>
          <a:bodyPr wrap="square" lIns="0" tIns="26670" rIns="0" bIns="0" rtlCol="0" vert="horz">
            <a:spAutoFit/>
          </a:bodyPr>
          <a:lstStyle/>
          <a:p>
            <a:pPr marL="46355" marR="51435">
              <a:lnSpc>
                <a:spcPts val="700"/>
              </a:lnSpc>
              <a:spcBef>
                <a:spcPts val="210"/>
              </a:spcBef>
            </a:pPr>
            <a:r>
              <a:rPr dirty="0" sz="600" spc="-5">
                <a:solidFill>
                  <a:srgbClr val="231F20"/>
                </a:solidFill>
                <a:latin typeface="Arial"/>
                <a:cs typeface="Arial"/>
              </a:rPr>
              <a:t>Corriente de</a:t>
            </a:r>
            <a:r>
              <a:rPr dirty="0" sz="600" spc="-7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600">
                <a:solidFill>
                  <a:srgbClr val="231F20"/>
                </a:solidFill>
                <a:latin typeface="Arial"/>
                <a:cs typeface="Arial"/>
              </a:rPr>
              <a:t>fuga  </a:t>
            </a:r>
            <a:r>
              <a:rPr dirty="0" sz="600" spc="-5">
                <a:solidFill>
                  <a:srgbClr val="231F20"/>
                </a:solidFill>
                <a:latin typeface="Arial"/>
                <a:cs typeface="Arial"/>
              </a:rPr>
              <a:t>del </a:t>
            </a:r>
            <a:r>
              <a:rPr dirty="0" sz="600">
                <a:solidFill>
                  <a:srgbClr val="231F20"/>
                </a:solidFill>
                <a:latin typeface="Arial"/>
                <a:cs typeface="Arial"/>
              </a:rPr>
              <a:t>filtro </a:t>
            </a:r>
            <a:r>
              <a:rPr dirty="0" sz="600" spc="-5">
                <a:solidFill>
                  <a:srgbClr val="231F20"/>
                </a:solidFill>
                <a:latin typeface="Arial"/>
                <a:cs typeface="Arial"/>
              </a:rPr>
              <a:t>20</a:t>
            </a:r>
            <a:r>
              <a:rPr dirty="0" sz="600" spc="-4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600">
                <a:solidFill>
                  <a:srgbClr val="231F20"/>
                </a:solidFill>
                <a:latin typeface="Arial"/>
                <a:cs typeface="Arial"/>
              </a:rPr>
              <a:t>mA</a:t>
            </a:r>
            <a:endParaRPr sz="600">
              <a:latin typeface="Arial"/>
              <a:cs typeface="Arial"/>
            </a:endParaRPr>
          </a:p>
        </p:txBody>
      </p:sp>
      <p:sp>
        <p:nvSpPr>
          <p:cNvPr id="505" name="object 505"/>
          <p:cNvSpPr txBox="1"/>
          <p:nvPr/>
        </p:nvSpPr>
        <p:spPr>
          <a:xfrm>
            <a:off x="4569272" y="6472962"/>
            <a:ext cx="298450" cy="206375"/>
          </a:xfrm>
          <a:prstGeom prst="rect">
            <a:avLst/>
          </a:prstGeom>
        </p:spPr>
        <p:txBody>
          <a:bodyPr wrap="square" lIns="0" tIns="17780" rIns="0" bIns="0" rtlCol="0" vert="horz">
            <a:spAutoFit/>
          </a:bodyPr>
          <a:lstStyle/>
          <a:p>
            <a:pPr marL="12700" marR="5080">
              <a:lnSpc>
                <a:spcPts val="700"/>
              </a:lnSpc>
              <a:spcBef>
                <a:spcPts val="140"/>
              </a:spcBef>
            </a:pPr>
            <a:r>
              <a:rPr dirty="0" sz="600" spc="-5">
                <a:solidFill>
                  <a:srgbClr val="231F20"/>
                </a:solidFill>
                <a:latin typeface="Arial"/>
                <a:cs typeface="Arial"/>
              </a:rPr>
              <a:t>Cuadro  </a:t>
            </a:r>
            <a:r>
              <a:rPr dirty="0" sz="600">
                <a:solidFill>
                  <a:srgbClr val="231F20"/>
                </a:solidFill>
                <a:latin typeface="Arial"/>
                <a:cs typeface="Arial"/>
              </a:rPr>
              <a:t>te</a:t>
            </a:r>
            <a:r>
              <a:rPr dirty="0" sz="600" spc="15">
                <a:solidFill>
                  <a:srgbClr val="231F20"/>
                </a:solidFill>
                <a:latin typeface="Arial"/>
                <a:cs typeface="Arial"/>
              </a:rPr>
              <a:t>r</a:t>
            </a:r>
            <a:r>
              <a:rPr dirty="0" sz="600">
                <a:solidFill>
                  <a:srgbClr val="231F20"/>
                </a:solidFill>
                <a:latin typeface="Arial"/>
                <a:cs typeface="Arial"/>
              </a:rPr>
              <a:t>minal</a:t>
            </a:r>
            <a:endParaRPr sz="600">
              <a:latin typeface="Arial"/>
              <a:cs typeface="Arial"/>
            </a:endParaRPr>
          </a:p>
        </p:txBody>
      </p:sp>
      <p:sp>
        <p:nvSpPr>
          <p:cNvPr id="506" name="object 506"/>
          <p:cNvSpPr txBox="1"/>
          <p:nvPr/>
        </p:nvSpPr>
        <p:spPr>
          <a:xfrm>
            <a:off x="3625005" y="7405888"/>
            <a:ext cx="118745" cy="2489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605"/>
              </a:lnSpc>
              <a:spcBef>
                <a:spcPts val="100"/>
              </a:spcBef>
            </a:pPr>
            <a:r>
              <a:rPr dirty="0" sz="550">
                <a:solidFill>
                  <a:srgbClr val="231F20"/>
                </a:solidFill>
                <a:latin typeface="Arial"/>
                <a:cs typeface="Arial"/>
              </a:rPr>
              <a:t>N</a:t>
            </a:r>
            <a:endParaRPr sz="550">
              <a:latin typeface="Arial"/>
              <a:cs typeface="Arial"/>
            </a:endParaRPr>
          </a:p>
          <a:p>
            <a:pPr marL="12700" marR="5080">
              <a:lnSpc>
                <a:spcPts val="550"/>
              </a:lnSpc>
              <a:spcBef>
                <a:spcPts val="55"/>
              </a:spcBef>
            </a:pPr>
            <a:r>
              <a:rPr dirty="0" sz="550">
                <a:solidFill>
                  <a:srgbClr val="231F20"/>
                </a:solidFill>
                <a:latin typeface="Arial"/>
                <a:cs typeface="Arial"/>
              </a:rPr>
              <a:t>Ph  PE</a:t>
            </a:r>
            <a:endParaRPr sz="550">
              <a:latin typeface="Arial"/>
              <a:cs typeface="Arial"/>
            </a:endParaRPr>
          </a:p>
        </p:txBody>
      </p:sp>
      <p:sp>
        <p:nvSpPr>
          <p:cNvPr id="507" name="object 507"/>
          <p:cNvSpPr txBox="1"/>
          <p:nvPr/>
        </p:nvSpPr>
        <p:spPr>
          <a:xfrm>
            <a:off x="2343001" y="7682348"/>
            <a:ext cx="200660" cy="1092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50">
                <a:solidFill>
                  <a:srgbClr val="231F20"/>
                </a:solidFill>
                <a:latin typeface="Arial"/>
                <a:cs typeface="Arial"/>
              </a:rPr>
              <a:t>XC40</a:t>
            </a:r>
            <a:endParaRPr sz="550">
              <a:latin typeface="Arial"/>
              <a:cs typeface="Arial"/>
            </a:endParaRPr>
          </a:p>
        </p:txBody>
      </p:sp>
      <p:sp>
        <p:nvSpPr>
          <p:cNvPr id="508" name="object 508"/>
          <p:cNvSpPr txBox="1"/>
          <p:nvPr/>
        </p:nvSpPr>
        <p:spPr>
          <a:xfrm>
            <a:off x="3278886" y="7684863"/>
            <a:ext cx="329565" cy="1092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50" b="1" i="1">
                <a:solidFill>
                  <a:srgbClr val="F5821F"/>
                </a:solidFill>
                <a:latin typeface="Bodoni MT"/>
                <a:cs typeface="Bodoni MT"/>
              </a:rPr>
              <a:t>i</a:t>
            </a:r>
            <a:r>
              <a:rPr dirty="0" sz="550">
                <a:solidFill>
                  <a:srgbClr val="231F20"/>
                </a:solidFill>
                <a:latin typeface="Arial"/>
                <a:cs typeface="Arial"/>
              </a:rPr>
              <a:t>DPN</a:t>
            </a:r>
            <a:r>
              <a:rPr dirty="0" sz="550" spc="-8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231F20"/>
                </a:solidFill>
                <a:latin typeface="Arial"/>
                <a:cs typeface="Arial"/>
              </a:rPr>
              <a:t>Vigi</a:t>
            </a:r>
            <a:endParaRPr sz="550">
              <a:latin typeface="Arial"/>
              <a:cs typeface="Arial"/>
            </a:endParaRPr>
          </a:p>
        </p:txBody>
      </p:sp>
      <p:sp>
        <p:nvSpPr>
          <p:cNvPr id="509" name="object 509"/>
          <p:cNvSpPr txBox="1"/>
          <p:nvPr/>
        </p:nvSpPr>
        <p:spPr>
          <a:xfrm>
            <a:off x="3278886" y="7754712"/>
            <a:ext cx="227329" cy="1092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50" spc="-5">
                <a:solidFill>
                  <a:srgbClr val="231F20"/>
                </a:solidFill>
                <a:latin typeface="Arial"/>
                <a:cs typeface="Arial"/>
              </a:rPr>
              <a:t>30</a:t>
            </a:r>
            <a:r>
              <a:rPr dirty="0" sz="550" spc="-6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231F20"/>
                </a:solidFill>
                <a:latin typeface="Arial"/>
                <a:cs typeface="Arial"/>
              </a:rPr>
              <a:t>mA</a:t>
            </a:r>
            <a:endParaRPr sz="550">
              <a:latin typeface="Arial"/>
              <a:cs typeface="Arial"/>
            </a:endParaRPr>
          </a:p>
        </p:txBody>
      </p:sp>
      <p:sp>
        <p:nvSpPr>
          <p:cNvPr id="510" name="object 510"/>
          <p:cNvSpPr txBox="1"/>
          <p:nvPr/>
        </p:nvSpPr>
        <p:spPr>
          <a:xfrm>
            <a:off x="2343001" y="7752198"/>
            <a:ext cx="227329" cy="17907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605"/>
              </a:lnSpc>
              <a:spcBef>
                <a:spcPts val="100"/>
              </a:spcBef>
            </a:pPr>
            <a:r>
              <a:rPr dirty="0" sz="550" spc="-10">
                <a:solidFill>
                  <a:srgbClr val="231F20"/>
                </a:solidFill>
                <a:latin typeface="Arial"/>
                <a:cs typeface="Arial"/>
              </a:rPr>
              <a:t>dif.</a:t>
            </a:r>
            <a:endParaRPr sz="550">
              <a:latin typeface="Arial"/>
              <a:cs typeface="Arial"/>
            </a:endParaRPr>
          </a:p>
          <a:p>
            <a:pPr marL="12700">
              <a:lnSpc>
                <a:spcPts val="605"/>
              </a:lnSpc>
            </a:pPr>
            <a:r>
              <a:rPr dirty="0" sz="550" spc="-5">
                <a:solidFill>
                  <a:srgbClr val="231F20"/>
                </a:solidFill>
                <a:latin typeface="Arial"/>
                <a:cs typeface="Arial"/>
              </a:rPr>
              <a:t>30</a:t>
            </a:r>
            <a:r>
              <a:rPr dirty="0" sz="550" spc="-6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231F20"/>
                </a:solidFill>
                <a:latin typeface="Arial"/>
                <a:cs typeface="Arial"/>
              </a:rPr>
              <a:t>mA</a:t>
            </a:r>
            <a:endParaRPr sz="550">
              <a:latin typeface="Arial"/>
              <a:cs typeface="Arial"/>
            </a:endParaRPr>
          </a:p>
        </p:txBody>
      </p:sp>
      <p:sp>
        <p:nvSpPr>
          <p:cNvPr id="511" name="object 511"/>
          <p:cNvSpPr txBox="1"/>
          <p:nvPr/>
        </p:nvSpPr>
        <p:spPr>
          <a:xfrm>
            <a:off x="526672" y="8822448"/>
            <a:ext cx="6403340" cy="765175"/>
          </a:xfrm>
          <a:prstGeom prst="rect">
            <a:avLst/>
          </a:prstGeom>
        </p:spPr>
        <p:txBody>
          <a:bodyPr wrap="square" lIns="0" tIns="17780" rIns="0" bIns="0" rtlCol="0" vert="horz">
            <a:spAutoFit/>
          </a:bodyPr>
          <a:lstStyle/>
          <a:p>
            <a:pPr marL="3631565" marR="1664970">
              <a:lnSpc>
                <a:spcPts val="700"/>
              </a:lnSpc>
              <a:spcBef>
                <a:spcPts val="140"/>
              </a:spcBef>
            </a:pPr>
            <a:r>
              <a:rPr dirty="0" sz="600" spc="-5">
                <a:solidFill>
                  <a:srgbClr val="231F20"/>
                </a:solidFill>
                <a:latin typeface="Arial"/>
                <a:cs typeface="Arial"/>
              </a:rPr>
              <a:t>Corriente de </a:t>
            </a:r>
            <a:r>
              <a:rPr dirty="0" sz="600">
                <a:solidFill>
                  <a:srgbClr val="231F20"/>
                </a:solidFill>
                <a:latin typeface="Arial"/>
                <a:cs typeface="Arial"/>
              </a:rPr>
              <a:t>fuga </a:t>
            </a:r>
            <a:r>
              <a:rPr dirty="0" sz="600" spc="-5">
                <a:solidFill>
                  <a:srgbClr val="231F20"/>
                </a:solidFill>
                <a:latin typeface="Arial"/>
                <a:cs typeface="Arial"/>
              </a:rPr>
              <a:t>igual </a:t>
            </a:r>
            <a:r>
              <a:rPr dirty="0" sz="600">
                <a:solidFill>
                  <a:srgbClr val="231F20"/>
                </a:solidFill>
                <a:latin typeface="Arial"/>
                <a:cs typeface="Arial"/>
              </a:rPr>
              <a:t>a </a:t>
            </a:r>
            <a:r>
              <a:rPr dirty="0" sz="600" spc="-5">
                <a:solidFill>
                  <a:srgbClr val="231F20"/>
                </a:solidFill>
                <a:latin typeface="Arial"/>
                <a:cs typeface="Arial"/>
              </a:rPr>
              <a:t>3,5 </a:t>
            </a:r>
            <a:r>
              <a:rPr dirty="0" sz="600">
                <a:solidFill>
                  <a:srgbClr val="231F20"/>
                </a:solidFill>
                <a:latin typeface="Arial"/>
                <a:cs typeface="Arial"/>
              </a:rPr>
              <a:t>mA  </a:t>
            </a:r>
            <a:r>
              <a:rPr dirty="0" sz="600" spc="-5">
                <a:solidFill>
                  <a:srgbClr val="231F20"/>
                </a:solidFill>
                <a:latin typeface="Arial"/>
                <a:cs typeface="Arial"/>
              </a:rPr>
              <a:t>por </a:t>
            </a:r>
            <a:r>
              <a:rPr dirty="0" sz="600">
                <a:solidFill>
                  <a:srgbClr val="231F20"/>
                </a:solidFill>
                <a:latin typeface="Arial"/>
                <a:cs typeface="Arial"/>
              </a:rPr>
              <a:t>toma </a:t>
            </a:r>
            <a:r>
              <a:rPr dirty="0" sz="60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600">
                <a:solidFill>
                  <a:srgbClr val="231F20"/>
                </a:solidFill>
                <a:latin typeface="Arial"/>
                <a:cs typeface="Arial"/>
              </a:rPr>
              <a:t>salida (equipo </a:t>
            </a:r>
            <a:r>
              <a:rPr dirty="0" sz="600" spc="-5">
                <a:solidFill>
                  <a:srgbClr val="231F20"/>
                </a:solidFill>
                <a:latin typeface="Arial"/>
                <a:cs typeface="Arial"/>
              </a:rPr>
              <a:t>de  </a:t>
            </a:r>
            <a:r>
              <a:rPr dirty="0" sz="600">
                <a:solidFill>
                  <a:srgbClr val="231F20"/>
                </a:solidFill>
                <a:latin typeface="Arial"/>
                <a:cs typeface="Arial"/>
              </a:rPr>
              <a:t>tecnología </a:t>
            </a:r>
            <a:r>
              <a:rPr dirty="0" sz="600" spc="-5">
                <a:solidFill>
                  <a:srgbClr val="231F20"/>
                </a:solidFill>
                <a:latin typeface="Arial"/>
                <a:cs typeface="Arial"/>
              </a:rPr>
              <a:t>de la</a:t>
            </a:r>
            <a:r>
              <a:rPr dirty="0" sz="600" spc="-3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600" spc="-5">
                <a:solidFill>
                  <a:srgbClr val="231F20"/>
                </a:solidFill>
                <a:latin typeface="Arial"/>
                <a:cs typeface="Arial"/>
              </a:rPr>
              <a:t>información):</a:t>
            </a:r>
            <a:endParaRPr sz="600">
              <a:latin typeface="Arial"/>
              <a:cs typeface="Arial"/>
            </a:endParaRPr>
          </a:p>
          <a:p>
            <a:pPr marL="3631565">
              <a:lnSpc>
                <a:spcPts val="680"/>
              </a:lnSpc>
            </a:pPr>
            <a:r>
              <a:rPr dirty="0" sz="600">
                <a:solidFill>
                  <a:srgbClr val="231F20"/>
                </a:solidFill>
                <a:latin typeface="Arial"/>
                <a:cs typeface="Arial"/>
              </a:rPr>
              <a:t>4 tomas como</a:t>
            </a:r>
            <a:r>
              <a:rPr dirty="0" sz="600" spc="-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600" spc="-5">
                <a:solidFill>
                  <a:srgbClr val="231F20"/>
                </a:solidFill>
                <a:latin typeface="Arial"/>
                <a:cs typeface="Arial"/>
              </a:rPr>
              <a:t>máx.</a:t>
            </a:r>
            <a:endParaRPr sz="6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550">
              <a:latin typeface="Times New Roman"/>
              <a:cs typeface="Times New Roman"/>
            </a:endParaRPr>
          </a:p>
          <a:p>
            <a:pPr marL="12700" marR="5080">
              <a:lnSpc>
                <a:spcPct val="100000"/>
              </a:lnSpc>
            </a:pPr>
            <a:r>
              <a:rPr dirty="0" sz="700" spc="-10" b="1" i="1">
                <a:solidFill>
                  <a:srgbClr val="009D57"/>
                </a:solidFill>
                <a:latin typeface="Arial"/>
                <a:cs typeface="Arial"/>
              </a:rPr>
              <a:t>Fig. </a:t>
            </a:r>
            <a:r>
              <a:rPr dirty="0" sz="700" spc="-15" b="1" i="1">
                <a:solidFill>
                  <a:srgbClr val="009D57"/>
                </a:solidFill>
                <a:latin typeface="Arial"/>
                <a:cs typeface="Arial"/>
              </a:rPr>
              <a:t>F41: </a:t>
            </a:r>
            <a:r>
              <a:rPr dirty="0" sz="700" spc="-5" i="1">
                <a:solidFill>
                  <a:srgbClr val="231F20"/>
                </a:solidFill>
                <a:latin typeface="Arial"/>
                <a:cs typeface="Arial"/>
              </a:rPr>
              <a:t>Instalación </a:t>
            </a:r>
            <a:r>
              <a:rPr dirty="0" sz="700" i="1">
                <a:solidFill>
                  <a:srgbClr val="231F20"/>
                </a:solidFill>
                <a:latin typeface="Arial"/>
                <a:cs typeface="Arial"/>
              </a:rPr>
              <a:t>típica </a:t>
            </a:r>
            <a:r>
              <a:rPr dirty="0" sz="700" spc="5" i="1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700" spc="-5" i="1">
                <a:solidFill>
                  <a:srgbClr val="231F20"/>
                </a:solidFill>
                <a:latin typeface="Arial"/>
                <a:cs typeface="Arial"/>
              </a:rPr>
              <a:t>3 </a:t>
            </a:r>
            <a:r>
              <a:rPr dirty="0" sz="700" spc="-10" i="1">
                <a:solidFill>
                  <a:srgbClr val="231F20"/>
                </a:solidFill>
                <a:latin typeface="Arial"/>
                <a:cs typeface="Arial"/>
              </a:rPr>
              <a:t>niveles </a:t>
            </a:r>
            <a:r>
              <a:rPr dirty="0" sz="700" i="1">
                <a:solidFill>
                  <a:srgbClr val="231F20"/>
                </a:solidFill>
                <a:latin typeface="Arial"/>
                <a:cs typeface="Arial"/>
              </a:rPr>
              <a:t>que </a:t>
            </a:r>
            <a:r>
              <a:rPr dirty="0" sz="700" spc="-5" i="1">
                <a:solidFill>
                  <a:srgbClr val="231F20"/>
                </a:solidFill>
                <a:latin typeface="Arial"/>
                <a:cs typeface="Arial"/>
              </a:rPr>
              <a:t>muestra </a:t>
            </a:r>
            <a:r>
              <a:rPr dirty="0" sz="700" spc="-15" i="1">
                <a:solidFill>
                  <a:srgbClr val="231F20"/>
                </a:solidFill>
                <a:latin typeface="Arial"/>
                <a:cs typeface="Arial"/>
              </a:rPr>
              <a:t>la </a:t>
            </a:r>
            <a:r>
              <a:rPr dirty="0" sz="700" spc="10" i="1">
                <a:solidFill>
                  <a:srgbClr val="231F20"/>
                </a:solidFill>
                <a:latin typeface="Arial"/>
                <a:cs typeface="Arial"/>
              </a:rPr>
              <a:t>protección </a:t>
            </a:r>
            <a:r>
              <a:rPr dirty="0" sz="700" spc="5" i="1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700" spc="-5" i="1">
                <a:solidFill>
                  <a:srgbClr val="231F20"/>
                </a:solidFill>
                <a:latin typeface="Arial"/>
                <a:cs typeface="Arial"/>
              </a:rPr>
              <a:t>los </a:t>
            </a:r>
            <a:r>
              <a:rPr dirty="0" sz="700" spc="5" i="1">
                <a:solidFill>
                  <a:srgbClr val="231F20"/>
                </a:solidFill>
                <a:latin typeface="Arial"/>
                <a:cs typeface="Arial"/>
              </a:rPr>
              <a:t>circuitos de distribución </a:t>
            </a:r>
            <a:r>
              <a:rPr dirty="0" sz="700" spc="-10" i="1">
                <a:solidFill>
                  <a:srgbClr val="231F20"/>
                </a:solidFill>
                <a:latin typeface="Arial"/>
                <a:cs typeface="Arial"/>
              </a:rPr>
              <a:t>en </a:t>
            </a:r>
            <a:r>
              <a:rPr dirty="0" sz="700" spc="-5" i="1">
                <a:solidFill>
                  <a:srgbClr val="231F20"/>
                </a:solidFill>
                <a:latin typeface="Arial"/>
                <a:cs typeface="Arial"/>
              </a:rPr>
              <a:t>un esquema </a:t>
            </a:r>
            <a:r>
              <a:rPr dirty="0" sz="700" spc="-30" i="1">
                <a:solidFill>
                  <a:srgbClr val="231F20"/>
                </a:solidFill>
                <a:latin typeface="Arial"/>
                <a:cs typeface="Arial"/>
              </a:rPr>
              <a:t>TT </a:t>
            </a:r>
            <a:r>
              <a:rPr dirty="0" sz="700" spc="5" i="1">
                <a:solidFill>
                  <a:srgbClr val="231F20"/>
                </a:solidFill>
                <a:latin typeface="Arial"/>
                <a:cs typeface="Arial"/>
              </a:rPr>
              <a:t>conectado </a:t>
            </a:r>
            <a:r>
              <a:rPr dirty="0" sz="700" spc="-30" i="1">
                <a:solidFill>
                  <a:srgbClr val="231F20"/>
                </a:solidFill>
                <a:latin typeface="Arial"/>
                <a:cs typeface="Arial"/>
              </a:rPr>
              <a:t>a </a:t>
            </a:r>
            <a:r>
              <a:rPr dirty="0" sz="700" spc="-5" i="1">
                <a:solidFill>
                  <a:srgbClr val="231F20"/>
                </a:solidFill>
                <a:latin typeface="Arial"/>
                <a:cs typeface="Arial"/>
              </a:rPr>
              <a:t>tierra. </a:t>
            </a:r>
            <a:r>
              <a:rPr dirty="0" sz="700" spc="-15" i="1">
                <a:solidFill>
                  <a:srgbClr val="231F20"/>
                </a:solidFill>
                <a:latin typeface="Arial"/>
                <a:cs typeface="Arial"/>
              </a:rPr>
              <a:t>Se </a:t>
            </a:r>
            <a:r>
              <a:rPr dirty="0" sz="700" spc="5" i="1">
                <a:solidFill>
                  <a:srgbClr val="231F20"/>
                </a:solidFill>
                <a:latin typeface="Arial"/>
                <a:cs typeface="Arial"/>
              </a:rPr>
              <a:t>proporciona </a:t>
            </a:r>
            <a:r>
              <a:rPr dirty="0" sz="700" spc="-5" i="1">
                <a:solidFill>
                  <a:srgbClr val="231F20"/>
                </a:solidFill>
                <a:latin typeface="Arial"/>
                <a:cs typeface="Arial"/>
              </a:rPr>
              <a:t>un </a:t>
            </a:r>
            <a:r>
              <a:rPr dirty="0" sz="700" spc="10" i="1">
                <a:solidFill>
                  <a:srgbClr val="231F20"/>
                </a:solidFill>
                <a:latin typeface="Arial"/>
                <a:cs typeface="Arial"/>
              </a:rPr>
              <a:t>motor  </a:t>
            </a:r>
            <a:r>
              <a:rPr dirty="0" sz="700" spc="10" i="1">
                <a:solidFill>
                  <a:srgbClr val="231F20"/>
                </a:solidFill>
                <a:latin typeface="Arial"/>
                <a:cs typeface="Arial"/>
              </a:rPr>
              <a:t>con protección</a:t>
            </a:r>
            <a:r>
              <a:rPr dirty="0" sz="700" spc="-15" i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 spc="-5" i="1">
                <a:solidFill>
                  <a:srgbClr val="231F20"/>
                </a:solidFill>
                <a:latin typeface="Arial"/>
                <a:cs typeface="Arial"/>
              </a:rPr>
              <a:t>específica.</a:t>
            </a:r>
            <a:endParaRPr sz="700">
              <a:latin typeface="Arial"/>
              <a:cs typeface="Arial"/>
            </a:endParaRPr>
          </a:p>
        </p:txBody>
      </p:sp>
      <p:sp>
        <p:nvSpPr>
          <p:cNvPr id="512" name="object 512"/>
          <p:cNvSpPr txBox="1"/>
          <p:nvPr/>
        </p:nvSpPr>
        <p:spPr>
          <a:xfrm>
            <a:off x="528196" y="10456164"/>
            <a:ext cx="1558925" cy="1168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">
                <a:solidFill>
                  <a:srgbClr val="231F20"/>
                </a:solidFill>
                <a:latin typeface="Arial"/>
                <a:cs typeface="Arial"/>
              </a:rPr>
              <a:t>Guía </a:t>
            </a:r>
            <a:r>
              <a:rPr dirty="0" sz="600" spc="-5">
                <a:solidFill>
                  <a:srgbClr val="231F20"/>
                </a:solidFill>
                <a:latin typeface="Arial"/>
                <a:cs typeface="Arial"/>
              </a:rPr>
              <a:t>de diseño de instalaciones eléctricas</a:t>
            </a:r>
            <a:r>
              <a:rPr dirty="0" sz="600" spc="-4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600" spc="-5">
                <a:solidFill>
                  <a:srgbClr val="231F20"/>
                </a:solidFill>
                <a:latin typeface="Arial"/>
                <a:cs typeface="Arial"/>
              </a:rPr>
              <a:t>08</a:t>
            </a:r>
            <a:endParaRPr sz="600">
              <a:latin typeface="Arial"/>
              <a:cs typeface="Arial"/>
            </a:endParaRPr>
          </a:p>
        </p:txBody>
      </p:sp>
      <p:sp>
        <p:nvSpPr>
          <p:cNvPr id="513" name="object 513"/>
          <p:cNvSpPr txBox="1"/>
          <p:nvPr/>
        </p:nvSpPr>
        <p:spPr>
          <a:xfrm>
            <a:off x="6394072" y="10456164"/>
            <a:ext cx="640080" cy="1168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">
                <a:solidFill>
                  <a:srgbClr val="231F20"/>
                </a:solidFill>
                <a:latin typeface="Arial"/>
                <a:cs typeface="Arial"/>
              </a:rPr>
              <a:t>Schneider</a:t>
            </a:r>
            <a:r>
              <a:rPr dirty="0" sz="600" spc="-6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600">
                <a:solidFill>
                  <a:srgbClr val="231F20"/>
                </a:solidFill>
                <a:latin typeface="Arial"/>
                <a:cs typeface="Arial"/>
              </a:rPr>
              <a:t>Electric</a:t>
            </a:r>
            <a:endParaRPr sz="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325745" y="0"/>
            <a:ext cx="230504" cy="2926080"/>
          </a:xfrm>
          <a:custGeom>
            <a:avLst/>
            <a:gdLst/>
            <a:ahLst/>
            <a:cxnLst/>
            <a:rect l="l" t="t" r="r" b="b"/>
            <a:pathLst>
              <a:path w="230504" h="2926080">
                <a:moveTo>
                  <a:pt x="0" y="2925825"/>
                </a:moveTo>
                <a:lnTo>
                  <a:pt x="230250" y="2925825"/>
                </a:lnTo>
                <a:lnTo>
                  <a:pt x="230250" y="0"/>
                </a:lnTo>
                <a:lnTo>
                  <a:pt x="0" y="0"/>
                </a:lnTo>
                <a:lnTo>
                  <a:pt x="0" y="2925825"/>
                </a:lnTo>
                <a:close/>
              </a:path>
            </a:pathLst>
          </a:custGeom>
          <a:solidFill>
            <a:srgbClr val="009D5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7325745" y="3322065"/>
            <a:ext cx="230504" cy="7371080"/>
          </a:xfrm>
          <a:custGeom>
            <a:avLst/>
            <a:gdLst/>
            <a:ahLst/>
            <a:cxnLst/>
            <a:rect l="l" t="t" r="r" b="b"/>
            <a:pathLst>
              <a:path w="230504" h="7371080">
                <a:moveTo>
                  <a:pt x="0" y="7370829"/>
                </a:moveTo>
                <a:lnTo>
                  <a:pt x="230250" y="7370829"/>
                </a:lnTo>
                <a:lnTo>
                  <a:pt x="230250" y="0"/>
                </a:lnTo>
                <a:lnTo>
                  <a:pt x="0" y="0"/>
                </a:lnTo>
                <a:lnTo>
                  <a:pt x="0" y="7370829"/>
                </a:lnTo>
                <a:close/>
              </a:path>
            </a:pathLst>
          </a:custGeom>
          <a:solidFill>
            <a:srgbClr val="009D5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0" y="1338389"/>
            <a:ext cx="7019925" cy="0"/>
          </a:xfrm>
          <a:custGeom>
            <a:avLst/>
            <a:gdLst/>
            <a:ahLst/>
            <a:cxnLst/>
            <a:rect l="l" t="t" r="r" b="b"/>
            <a:pathLst>
              <a:path w="7019925" h="0">
                <a:moveTo>
                  <a:pt x="0" y="0"/>
                </a:moveTo>
                <a:lnTo>
                  <a:pt x="7019674" y="0"/>
                </a:lnTo>
              </a:path>
            </a:pathLst>
          </a:custGeom>
          <a:ln w="10286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0" y="10409999"/>
            <a:ext cx="7020559" cy="0"/>
          </a:xfrm>
          <a:custGeom>
            <a:avLst/>
            <a:gdLst/>
            <a:ahLst/>
            <a:cxnLst/>
            <a:rect l="l" t="t" r="r" b="b"/>
            <a:pathLst>
              <a:path w="7020559" h="0">
                <a:moveTo>
                  <a:pt x="0" y="0"/>
                </a:moveTo>
                <a:lnTo>
                  <a:pt x="7020436" y="0"/>
                </a:lnTo>
              </a:path>
            </a:pathLst>
          </a:custGeom>
          <a:ln w="10287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3203959" y="7914830"/>
            <a:ext cx="3816985" cy="0"/>
          </a:xfrm>
          <a:custGeom>
            <a:avLst/>
            <a:gdLst/>
            <a:ahLst/>
            <a:cxnLst/>
            <a:rect l="l" t="t" r="r" b="b"/>
            <a:pathLst>
              <a:path w="3816984" h="0">
                <a:moveTo>
                  <a:pt x="0" y="0"/>
                </a:moveTo>
                <a:lnTo>
                  <a:pt x="3816477" y="0"/>
                </a:lnTo>
              </a:path>
            </a:pathLst>
          </a:custGeom>
          <a:ln w="25526">
            <a:solidFill>
              <a:srgbClr val="009D5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4467876" y="4797018"/>
            <a:ext cx="35560" cy="35560"/>
          </a:xfrm>
          <a:custGeom>
            <a:avLst/>
            <a:gdLst/>
            <a:ahLst/>
            <a:cxnLst/>
            <a:rect l="l" t="t" r="r" b="b"/>
            <a:pathLst>
              <a:path w="35560" h="35560">
                <a:moveTo>
                  <a:pt x="26657" y="0"/>
                </a:moveTo>
                <a:lnTo>
                  <a:pt x="8877" y="0"/>
                </a:lnTo>
                <a:lnTo>
                  <a:pt x="0" y="8889"/>
                </a:lnTo>
                <a:lnTo>
                  <a:pt x="0" y="26657"/>
                </a:lnTo>
                <a:lnTo>
                  <a:pt x="8877" y="35547"/>
                </a:lnTo>
                <a:lnTo>
                  <a:pt x="26657" y="35547"/>
                </a:lnTo>
                <a:lnTo>
                  <a:pt x="35560" y="26657"/>
                </a:lnTo>
                <a:lnTo>
                  <a:pt x="35560" y="8889"/>
                </a:lnTo>
                <a:lnTo>
                  <a:pt x="26657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4467876" y="4797018"/>
            <a:ext cx="35560" cy="35560"/>
          </a:xfrm>
          <a:custGeom>
            <a:avLst/>
            <a:gdLst/>
            <a:ahLst/>
            <a:cxnLst/>
            <a:rect l="l" t="t" r="r" b="b"/>
            <a:pathLst>
              <a:path w="35560" h="35560">
                <a:moveTo>
                  <a:pt x="0" y="17779"/>
                </a:moveTo>
                <a:lnTo>
                  <a:pt x="0" y="8889"/>
                </a:lnTo>
                <a:lnTo>
                  <a:pt x="8877" y="0"/>
                </a:lnTo>
                <a:lnTo>
                  <a:pt x="17780" y="0"/>
                </a:lnTo>
                <a:lnTo>
                  <a:pt x="26657" y="0"/>
                </a:lnTo>
                <a:lnTo>
                  <a:pt x="35560" y="8889"/>
                </a:lnTo>
                <a:lnTo>
                  <a:pt x="35560" y="17779"/>
                </a:lnTo>
                <a:lnTo>
                  <a:pt x="35560" y="26657"/>
                </a:lnTo>
                <a:lnTo>
                  <a:pt x="26657" y="35547"/>
                </a:lnTo>
                <a:lnTo>
                  <a:pt x="17780" y="35547"/>
                </a:lnTo>
                <a:lnTo>
                  <a:pt x="8877" y="35547"/>
                </a:lnTo>
                <a:lnTo>
                  <a:pt x="0" y="26657"/>
                </a:lnTo>
                <a:lnTo>
                  <a:pt x="0" y="17779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5066097" y="4797018"/>
            <a:ext cx="35560" cy="35560"/>
          </a:xfrm>
          <a:custGeom>
            <a:avLst/>
            <a:gdLst/>
            <a:ahLst/>
            <a:cxnLst/>
            <a:rect l="l" t="t" r="r" b="b"/>
            <a:pathLst>
              <a:path w="35560" h="35560">
                <a:moveTo>
                  <a:pt x="26670" y="0"/>
                </a:moveTo>
                <a:lnTo>
                  <a:pt x="8877" y="0"/>
                </a:lnTo>
                <a:lnTo>
                  <a:pt x="0" y="8889"/>
                </a:lnTo>
                <a:lnTo>
                  <a:pt x="0" y="26657"/>
                </a:lnTo>
                <a:lnTo>
                  <a:pt x="8877" y="35547"/>
                </a:lnTo>
                <a:lnTo>
                  <a:pt x="26670" y="35547"/>
                </a:lnTo>
                <a:lnTo>
                  <a:pt x="35560" y="26657"/>
                </a:lnTo>
                <a:lnTo>
                  <a:pt x="35560" y="8889"/>
                </a:lnTo>
                <a:lnTo>
                  <a:pt x="26670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5066097" y="4797018"/>
            <a:ext cx="35560" cy="35560"/>
          </a:xfrm>
          <a:custGeom>
            <a:avLst/>
            <a:gdLst/>
            <a:ahLst/>
            <a:cxnLst/>
            <a:rect l="l" t="t" r="r" b="b"/>
            <a:pathLst>
              <a:path w="35560" h="35560">
                <a:moveTo>
                  <a:pt x="0" y="17779"/>
                </a:moveTo>
                <a:lnTo>
                  <a:pt x="0" y="8889"/>
                </a:lnTo>
                <a:lnTo>
                  <a:pt x="8877" y="0"/>
                </a:lnTo>
                <a:lnTo>
                  <a:pt x="17780" y="0"/>
                </a:lnTo>
                <a:lnTo>
                  <a:pt x="26670" y="0"/>
                </a:lnTo>
                <a:lnTo>
                  <a:pt x="35560" y="8889"/>
                </a:lnTo>
                <a:lnTo>
                  <a:pt x="35560" y="17779"/>
                </a:lnTo>
                <a:lnTo>
                  <a:pt x="35560" y="26657"/>
                </a:lnTo>
                <a:lnTo>
                  <a:pt x="26670" y="35547"/>
                </a:lnTo>
                <a:lnTo>
                  <a:pt x="17780" y="35547"/>
                </a:lnTo>
                <a:lnTo>
                  <a:pt x="8877" y="35547"/>
                </a:lnTo>
                <a:lnTo>
                  <a:pt x="0" y="26657"/>
                </a:lnTo>
                <a:lnTo>
                  <a:pt x="0" y="17779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5188588" y="4729848"/>
            <a:ext cx="35560" cy="35560"/>
          </a:xfrm>
          <a:custGeom>
            <a:avLst/>
            <a:gdLst/>
            <a:ahLst/>
            <a:cxnLst/>
            <a:rect l="l" t="t" r="r" b="b"/>
            <a:pathLst>
              <a:path w="35560" h="35560">
                <a:moveTo>
                  <a:pt x="26670" y="0"/>
                </a:moveTo>
                <a:lnTo>
                  <a:pt x="8877" y="0"/>
                </a:lnTo>
                <a:lnTo>
                  <a:pt x="0" y="8890"/>
                </a:lnTo>
                <a:lnTo>
                  <a:pt x="0" y="26657"/>
                </a:lnTo>
                <a:lnTo>
                  <a:pt x="8877" y="35560"/>
                </a:lnTo>
                <a:lnTo>
                  <a:pt x="26670" y="35560"/>
                </a:lnTo>
                <a:lnTo>
                  <a:pt x="35560" y="26657"/>
                </a:lnTo>
                <a:lnTo>
                  <a:pt x="35560" y="8890"/>
                </a:lnTo>
                <a:lnTo>
                  <a:pt x="26670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5188588" y="4729848"/>
            <a:ext cx="35560" cy="35560"/>
          </a:xfrm>
          <a:custGeom>
            <a:avLst/>
            <a:gdLst/>
            <a:ahLst/>
            <a:cxnLst/>
            <a:rect l="l" t="t" r="r" b="b"/>
            <a:pathLst>
              <a:path w="35560" h="35560">
                <a:moveTo>
                  <a:pt x="0" y="17780"/>
                </a:moveTo>
                <a:lnTo>
                  <a:pt x="0" y="8890"/>
                </a:lnTo>
                <a:lnTo>
                  <a:pt x="8877" y="0"/>
                </a:lnTo>
                <a:lnTo>
                  <a:pt x="17780" y="0"/>
                </a:lnTo>
                <a:lnTo>
                  <a:pt x="26670" y="0"/>
                </a:lnTo>
                <a:lnTo>
                  <a:pt x="35560" y="8890"/>
                </a:lnTo>
                <a:lnTo>
                  <a:pt x="35560" y="17780"/>
                </a:lnTo>
                <a:lnTo>
                  <a:pt x="35560" y="26657"/>
                </a:lnTo>
                <a:lnTo>
                  <a:pt x="26670" y="35560"/>
                </a:lnTo>
                <a:lnTo>
                  <a:pt x="17780" y="35560"/>
                </a:lnTo>
                <a:lnTo>
                  <a:pt x="8877" y="35560"/>
                </a:lnTo>
                <a:lnTo>
                  <a:pt x="0" y="26657"/>
                </a:lnTo>
                <a:lnTo>
                  <a:pt x="0" y="17780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4947542" y="4860238"/>
            <a:ext cx="36195" cy="35560"/>
          </a:xfrm>
          <a:custGeom>
            <a:avLst/>
            <a:gdLst/>
            <a:ahLst/>
            <a:cxnLst/>
            <a:rect l="l" t="t" r="r" b="b"/>
            <a:pathLst>
              <a:path w="36195" h="35560">
                <a:moveTo>
                  <a:pt x="26682" y="0"/>
                </a:moveTo>
                <a:lnTo>
                  <a:pt x="8890" y="0"/>
                </a:lnTo>
                <a:lnTo>
                  <a:pt x="0" y="8877"/>
                </a:lnTo>
                <a:lnTo>
                  <a:pt x="0" y="26657"/>
                </a:lnTo>
                <a:lnTo>
                  <a:pt x="8890" y="35534"/>
                </a:lnTo>
                <a:lnTo>
                  <a:pt x="26682" y="35534"/>
                </a:lnTo>
                <a:lnTo>
                  <a:pt x="35572" y="26657"/>
                </a:lnTo>
                <a:lnTo>
                  <a:pt x="35572" y="8877"/>
                </a:lnTo>
                <a:lnTo>
                  <a:pt x="26682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4947542" y="4860238"/>
            <a:ext cx="36195" cy="35560"/>
          </a:xfrm>
          <a:custGeom>
            <a:avLst/>
            <a:gdLst/>
            <a:ahLst/>
            <a:cxnLst/>
            <a:rect l="l" t="t" r="r" b="b"/>
            <a:pathLst>
              <a:path w="36195" h="35560">
                <a:moveTo>
                  <a:pt x="0" y="17767"/>
                </a:moveTo>
                <a:lnTo>
                  <a:pt x="0" y="8877"/>
                </a:lnTo>
                <a:lnTo>
                  <a:pt x="8890" y="0"/>
                </a:lnTo>
                <a:lnTo>
                  <a:pt x="17780" y="0"/>
                </a:lnTo>
                <a:lnTo>
                  <a:pt x="26682" y="0"/>
                </a:lnTo>
                <a:lnTo>
                  <a:pt x="35572" y="8877"/>
                </a:lnTo>
                <a:lnTo>
                  <a:pt x="35572" y="17767"/>
                </a:lnTo>
                <a:lnTo>
                  <a:pt x="35572" y="26657"/>
                </a:lnTo>
                <a:lnTo>
                  <a:pt x="26682" y="35534"/>
                </a:lnTo>
                <a:lnTo>
                  <a:pt x="17780" y="35534"/>
                </a:lnTo>
                <a:lnTo>
                  <a:pt x="8890" y="35534"/>
                </a:lnTo>
                <a:lnTo>
                  <a:pt x="0" y="26657"/>
                </a:lnTo>
                <a:lnTo>
                  <a:pt x="0" y="17767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4768739" y="4814798"/>
            <a:ext cx="1451610" cy="0"/>
          </a:xfrm>
          <a:custGeom>
            <a:avLst/>
            <a:gdLst/>
            <a:ahLst/>
            <a:cxnLst/>
            <a:rect l="l" t="t" r="r" b="b"/>
            <a:pathLst>
              <a:path w="1451610" h="0">
                <a:moveTo>
                  <a:pt x="0" y="0"/>
                </a:moveTo>
                <a:lnTo>
                  <a:pt x="1451254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4490584" y="4814798"/>
            <a:ext cx="140335" cy="0"/>
          </a:xfrm>
          <a:custGeom>
            <a:avLst/>
            <a:gdLst/>
            <a:ahLst/>
            <a:cxnLst/>
            <a:rect l="l" t="t" r="r" b="b"/>
            <a:pathLst>
              <a:path w="140335" h="0">
                <a:moveTo>
                  <a:pt x="0" y="0"/>
                </a:moveTo>
                <a:lnTo>
                  <a:pt x="139852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4768739" y="4747628"/>
            <a:ext cx="1451610" cy="0"/>
          </a:xfrm>
          <a:custGeom>
            <a:avLst/>
            <a:gdLst/>
            <a:ahLst/>
            <a:cxnLst/>
            <a:rect l="l" t="t" r="r" b="b"/>
            <a:pathLst>
              <a:path w="1451610" h="0">
                <a:moveTo>
                  <a:pt x="0" y="0"/>
                </a:moveTo>
                <a:lnTo>
                  <a:pt x="1451254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4431326" y="4747628"/>
            <a:ext cx="199390" cy="0"/>
          </a:xfrm>
          <a:custGeom>
            <a:avLst/>
            <a:gdLst/>
            <a:ahLst/>
            <a:cxnLst/>
            <a:rect l="l" t="t" r="r" b="b"/>
            <a:pathLst>
              <a:path w="199389" h="0">
                <a:moveTo>
                  <a:pt x="0" y="0"/>
                </a:moveTo>
                <a:lnTo>
                  <a:pt x="199110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4436253" y="4938255"/>
            <a:ext cx="1784350" cy="0"/>
          </a:xfrm>
          <a:custGeom>
            <a:avLst/>
            <a:gdLst/>
            <a:ahLst/>
            <a:cxnLst/>
            <a:rect l="l" t="t" r="r" b="b"/>
            <a:pathLst>
              <a:path w="1784350" h="0">
                <a:moveTo>
                  <a:pt x="0" y="0"/>
                </a:moveTo>
                <a:lnTo>
                  <a:pt x="1783740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4768739" y="4878983"/>
            <a:ext cx="1451610" cy="0"/>
          </a:xfrm>
          <a:custGeom>
            <a:avLst/>
            <a:gdLst/>
            <a:ahLst/>
            <a:cxnLst/>
            <a:rect l="l" t="t" r="r" b="b"/>
            <a:pathLst>
              <a:path w="1451610" h="0">
                <a:moveTo>
                  <a:pt x="0" y="0"/>
                </a:moveTo>
                <a:lnTo>
                  <a:pt x="1451254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4485656" y="4878983"/>
            <a:ext cx="144780" cy="0"/>
          </a:xfrm>
          <a:custGeom>
            <a:avLst/>
            <a:gdLst/>
            <a:ahLst/>
            <a:cxnLst/>
            <a:rect l="l" t="t" r="r" b="b"/>
            <a:pathLst>
              <a:path w="144779" h="0">
                <a:moveTo>
                  <a:pt x="0" y="0"/>
                </a:moveTo>
                <a:lnTo>
                  <a:pt x="144780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4965322" y="4876037"/>
            <a:ext cx="0" cy="193040"/>
          </a:xfrm>
          <a:custGeom>
            <a:avLst/>
            <a:gdLst/>
            <a:ahLst/>
            <a:cxnLst/>
            <a:rect l="l" t="t" r="r" b="b"/>
            <a:pathLst>
              <a:path w="0" h="193039">
                <a:moveTo>
                  <a:pt x="0" y="0"/>
                </a:moveTo>
                <a:lnTo>
                  <a:pt x="0" y="192582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/>
          <p:nvPr/>
        </p:nvSpPr>
        <p:spPr>
          <a:xfrm>
            <a:off x="4965322" y="5236527"/>
            <a:ext cx="0" cy="287020"/>
          </a:xfrm>
          <a:custGeom>
            <a:avLst/>
            <a:gdLst/>
            <a:ahLst/>
            <a:cxnLst/>
            <a:rect l="l" t="t" r="r" b="b"/>
            <a:pathLst>
              <a:path w="0" h="287020">
                <a:moveTo>
                  <a:pt x="0" y="0"/>
                </a:moveTo>
                <a:lnTo>
                  <a:pt x="0" y="286461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/>
          <p:nvPr/>
        </p:nvSpPr>
        <p:spPr>
          <a:xfrm>
            <a:off x="5083877" y="4813807"/>
            <a:ext cx="0" cy="255270"/>
          </a:xfrm>
          <a:custGeom>
            <a:avLst/>
            <a:gdLst/>
            <a:ahLst/>
            <a:cxnLst/>
            <a:rect l="l" t="t" r="r" b="b"/>
            <a:pathLst>
              <a:path w="0" h="255270">
                <a:moveTo>
                  <a:pt x="0" y="0"/>
                </a:moveTo>
                <a:lnTo>
                  <a:pt x="0" y="254812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/>
          <p:nvPr/>
        </p:nvSpPr>
        <p:spPr>
          <a:xfrm>
            <a:off x="5083877" y="5236527"/>
            <a:ext cx="0" cy="287020"/>
          </a:xfrm>
          <a:custGeom>
            <a:avLst/>
            <a:gdLst/>
            <a:ahLst/>
            <a:cxnLst/>
            <a:rect l="l" t="t" r="r" b="b"/>
            <a:pathLst>
              <a:path w="0" h="287020">
                <a:moveTo>
                  <a:pt x="0" y="0"/>
                </a:moveTo>
                <a:lnTo>
                  <a:pt x="0" y="286461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/>
          <p:nvPr/>
        </p:nvSpPr>
        <p:spPr>
          <a:xfrm>
            <a:off x="5207346" y="4749609"/>
            <a:ext cx="0" cy="319405"/>
          </a:xfrm>
          <a:custGeom>
            <a:avLst/>
            <a:gdLst/>
            <a:ahLst/>
            <a:cxnLst/>
            <a:rect l="l" t="t" r="r" b="b"/>
            <a:pathLst>
              <a:path w="0" h="319404">
                <a:moveTo>
                  <a:pt x="0" y="0"/>
                </a:moveTo>
                <a:lnTo>
                  <a:pt x="0" y="319011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/>
          <p:nvPr/>
        </p:nvSpPr>
        <p:spPr>
          <a:xfrm>
            <a:off x="5207346" y="5236527"/>
            <a:ext cx="0" cy="287020"/>
          </a:xfrm>
          <a:custGeom>
            <a:avLst/>
            <a:gdLst/>
            <a:ahLst/>
            <a:cxnLst/>
            <a:rect l="l" t="t" r="r" b="b"/>
            <a:pathLst>
              <a:path w="0" h="287020">
                <a:moveTo>
                  <a:pt x="0" y="0"/>
                </a:moveTo>
                <a:lnTo>
                  <a:pt x="0" y="286461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8" name="object 28"/>
          <p:cNvSpPr/>
          <p:nvPr/>
        </p:nvSpPr>
        <p:spPr>
          <a:xfrm>
            <a:off x="4333282" y="5989192"/>
            <a:ext cx="88900" cy="0"/>
          </a:xfrm>
          <a:custGeom>
            <a:avLst/>
            <a:gdLst/>
            <a:ahLst/>
            <a:cxnLst/>
            <a:rect l="l" t="t" r="r" b="b"/>
            <a:pathLst>
              <a:path w="88900" h="0">
                <a:moveTo>
                  <a:pt x="0" y="0"/>
                </a:moveTo>
                <a:lnTo>
                  <a:pt x="88392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9" name="object 29"/>
          <p:cNvSpPr/>
          <p:nvPr/>
        </p:nvSpPr>
        <p:spPr>
          <a:xfrm>
            <a:off x="4363698" y="6016853"/>
            <a:ext cx="27940" cy="0"/>
          </a:xfrm>
          <a:custGeom>
            <a:avLst/>
            <a:gdLst/>
            <a:ahLst/>
            <a:cxnLst/>
            <a:rect l="l" t="t" r="r" b="b"/>
            <a:pathLst>
              <a:path w="27939" h="0">
                <a:moveTo>
                  <a:pt x="0" y="0"/>
                </a:moveTo>
                <a:lnTo>
                  <a:pt x="27571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0" name="object 30"/>
          <p:cNvSpPr/>
          <p:nvPr/>
        </p:nvSpPr>
        <p:spPr>
          <a:xfrm>
            <a:off x="4469844" y="4861216"/>
            <a:ext cx="36195" cy="35560"/>
          </a:xfrm>
          <a:custGeom>
            <a:avLst/>
            <a:gdLst/>
            <a:ahLst/>
            <a:cxnLst/>
            <a:rect l="l" t="t" r="r" b="b"/>
            <a:pathLst>
              <a:path w="36195" h="35560">
                <a:moveTo>
                  <a:pt x="26670" y="0"/>
                </a:moveTo>
                <a:lnTo>
                  <a:pt x="8890" y="0"/>
                </a:lnTo>
                <a:lnTo>
                  <a:pt x="0" y="8890"/>
                </a:lnTo>
                <a:lnTo>
                  <a:pt x="0" y="26670"/>
                </a:lnTo>
                <a:lnTo>
                  <a:pt x="8890" y="35547"/>
                </a:lnTo>
                <a:lnTo>
                  <a:pt x="26670" y="35547"/>
                </a:lnTo>
                <a:lnTo>
                  <a:pt x="35572" y="26670"/>
                </a:lnTo>
                <a:lnTo>
                  <a:pt x="35572" y="8890"/>
                </a:lnTo>
                <a:lnTo>
                  <a:pt x="26670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1" name="object 31"/>
          <p:cNvSpPr/>
          <p:nvPr/>
        </p:nvSpPr>
        <p:spPr>
          <a:xfrm>
            <a:off x="4469844" y="4861216"/>
            <a:ext cx="36195" cy="35560"/>
          </a:xfrm>
          <a:custGeom>
            <a:avLst/>
            <a:gdLst/>
            <a:ahLst/>
            <a:cxnLst/>
            <a:rect l="l" t="t" r="r" b="b"/>
            <a:pathLst>
              <a:path w="36195" h="35560">
                <a:moveTo>
                  <a:pt x="0" y="17767"/>
                </a:moveTo>
                <a:lnTo>
                  <a:pt x="0" y="8890"/>
                </a:lnTo>
                <a:lnTo>
                  <a:pt x="8890" y="0"/>
                </a:lnTo>
                <a:lnTo>
                  <a:pt x="17792" y="0"/>
                </a:lnTo>
                <a:lnTo>
                  <a:pt x="26670" y="0"/>
                </a:lnTo>
                <a:lnTo>
                  <a:pt x="35572" y="8890"/>
                </a:lnTo>
                <a:lnTo>
                  <a:pt x="35572" y="17767"/>
                </a:lnTo>
                <a:lnTo>
                  <a:pt x="35572" y="26670"/>
                </a:lnTo>
                <a:lnTo>
                  <a:pt x="26670" y="35547"/>
                </a:lnTo>
                <a:lnTo>
                  <a:pt x="17792" y="35547"/>
                </a:lnTo>
                <a:lnTo>
                  <a:pt x="8890" y="35547"/>
                </a:lnTo>
                <a:lnTo>
                  <a:pt x="0" y="26670"/>
                </a:lnTo>
                <a:lnTo>
                  <a:pt x="0" y="17767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2" name="object 32"/>
          <p:cNvSpPr/>
          <p:nvPr/>
        </p:nvSpPr>
        <p:spPr>
          <a:xfrm>
            <a:off x="4630436" y="4727866"/>
            <a:ext cx="138430" cy="172085"/>
          </a:xfrm>
          <a:custGeom>
            <a:avLst/>
            <a:gdLst/>
            <a:ahLst/>
            <a:cxnLst/>
            <a:rect l="l" t="t" r="r" b="b"/>
            <a:pathLst>
              <a:path w="138429" h="172085">
                <a:moveTo>
                  <a:pt x="0" y="0"/>
                </a:moveTo>
                <a:lnTo>
                  <a:pt x="138302" y="0"/>
                </a:lnTo>
                <a:lnTo>
                  <a:pt x="138302" y="171881"/>
                </a:lnTo>
                <a:lnTo>
                  <a:pt x="0" y="171881"/>
                </a:lnTo>
                <a:lnTo>
                  <a:pt x="0" y="0"/>
                </a:lnTo>
                <a:close/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3" name="object 33"/>
          <p:cNvSpPr/>
          <p:nvPr/>
        </p:nvSpPr>
        <p:spPr>
          <a:xfrm>
            <a:off x="5890962" y="4797018"/>
            <a:ext cx="35560" cy="35560"/>
          </a:xfrm>
          <a:custGeom>
            <a:avLst/>
            <a:gdLst/>
            <a:ahLst/>
            <a:cxnLst/>
            <a:rect l="l" t="t" r="r" b="b"/>
            <a:pathLst>
              <a:path w="35560" h="35560">
                <a:moveTo>
                  <a:pt x="26670" y="0"/>
                </a:moveTo>
                <a:lnTo>
                  <a:pt x="8890" y="0"/>
                </a:lnTo>
                <a:lnTo>
                  <a:pt x="0" y="8889"/>
                </a:lnTo>
                <a:lnTo>
                  <a:pt x="0" y="26657"/>
                </a:lnTo>
                <a:lnTo>
                  <a:pt x="8890" y="35547"/>
                </a:lnTo>
                <a:lnTo>
                  <a:pt x="26670" y="35547"/>
                </a:lnTo>
                <a:lnTo>
                  <a:pt x="35547" y="26657"/>
                </a:lnTo>
                <a:lnTo>
                  <a:pt x="35547" y="8889"/>
                </a:lnTo>
                <a:lnTo>
                  <a:pt x="26670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4" name="object 34"/>
          <p:cNvSpPr/>
          <p:nvPr/>
        </p:nvSpPr>
        <p:spPr>
          <a:xfrm>
            <a:off x="5890962" y="4797018"/>
            <a:ext cx="35560" cy="35560"/>
          </a:xfrm>
          <a:custGeom>
            <a:avLst/>
            <a:gdLst/>
            <a:ahLst/>
            <a:cxnLst/>
            <a:rect l="l" t="t" r="r" b="b"/>
            <a:pathLst>
              <a:path w="35560" h="35560">
                <a:moveTo>
                  <a:pt x="0" y="17779"/>
                </a:moveTo>
                <a:lnTo>
                  <a:pt x="0" y="8889"/>
                </a:lnTo>
                <a:lnTo>
                  <a:pt x="8890" y="0"/>
                </a:lnTo>
                <a:lnTo>
                  <a:pt x="17780" y="0"/>
                </a:lnTo>
                <a:lnTo>
                  <a:pt x="26670" y="0"/>
                </a:lnTo>
                <a:lnTo>
                  <a:pt x="35547" y="8889"/>
                </a:lnTo>
                <a:lnTo>
                  <a:pt x="35547" y="17779"/>
                </a:lnTo>
                <a:lnTo>
                  <a:pt x="35547" y="26657"/>
                </a:lnTo>
                <a:lnTo>
                  <a:pt x="26670" y="35547"/>
                </a:lnTo>
                <a:lnTo>
                  <a:pt x="17780" y="35547"/>
                </a:lnTo>
                <a:lnTo>
                  <a:pt x="8890" y="35547"/>
                </a:lnTo>
                <a:lnTo>
                  <a:pt x="0" y="26657"/>
                </a:lnTo>
                <a:lnTo>
                  <a:pt x="0" y="17779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5" name="object 35"/>
          <p:cNvSpPr/>
          <p:nvPr/>
        </p:nvSpPr>
        <p:spPr>
          <a:xfrm>
            <a:off x="6013453" y="4729848"/>
            <a:ext cx="35560" cy="35560"/>
          </a:xfrm>
          <a:custGeom>
            <a:avLst/>
            <a:gdLst/>
            <a:ahLst/>
            <a:cxnLst/>
            <a:rect l="l" t="t" r="r" b="b"/>
            <a:pathLst>
              <a:path w="35560" h="35560">
                <a:moveTo>
                  <a:pt x="26670" y="0"/>
                </a:moveTo>
                <a:lnTo>
                  <a:pt x="8877" y="0"/>
                </a:lnTo>
                <a:lnTo>
                  <a:pt x="0" y="8890"/>
                </a:lnTo>
                <a:lnTo>
                  <a:pt x="0" y="26657"/>
                </a:lnTo>
                <a:lnTo>
                  <a:pt x="8877" y="35560"/>
                </a:lnTo>
                <a:lnTo>
                  <a:pt x="26670" y="35560"/>
                </a:lnTo>
                <a:lnTo>
                  <a:pt x="35547" y="26657"/>
                </a:lnTo>
                <a:lnTo>
                  <a:pt x="35547" y="8890"/>
                </a:lnTo>
                <a:lnTo>
                  <a:pt x="26670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6" name="object 36"/>
          <p:cNvSpPr/>
          <p:nvPr/>
        </p:nvSpPr>
        <p:spPr>
          <a:xfrm>
            <a:off x="6013453" y="4729848"/>
            <a:ext cx="35560" cy="35560"/>
          </a:xfrm>
          <a:custGeom>
            <a:avLst/>
            <a:gdLst/>
            <a:ahLst/>
            <a:cxnLst/>
            <a:rect l="l" t="t" r="r" b="b"/>
            <a:pathLst>
              <a:path w="35560" h="35560">
                <a:moveTo>
                  <a:pt x="0" y="17780"/>
                </a:moveTo>
                <a:lnTo>
                  <a:pt x="0" y="8890"/>
                </a:lnTo>
                <a:lnTo>
                  <a:pt x="8877" y="0"/>
                </a:lnTo>
                <a:lnTo>
                  <a:pt x="17780" y="0"/>
                </a:lnTo>
                <a:lnTo>
                  <a:pt x="26670" y="0"/>
                </a:lnTo>
                <a:lnTo>
                  <a:pt x="35547" y="8890"/>
                </a:lnTo>
                <a:lnTo>
                  <a:pt x="35547" y="17780"/>
                </a:lnTo>
                <a:lnTo>
                  <a:pt x="35547" y="26657"/>
                </a:lnTo>
                <a:lnTo>
                  <a:pt x="26670" y="35560"/>
                </a:lnTo>
                <a:lnTo>
                  <a:pt x="17780" y="35560"/>
                </a:lnTo>
                <a:lnTo>
                  <a:pt x="8877" y="35560"/>
                </a:lnTo>
                <a:lnTo>
                  <a:pt x="0" y="26657"/>
                </a:lnTo>
                <a:lnTo>
                  <a:pt x="0" y="17780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7" name="object 37"/>
          <p:cNvSpPr/>
          <p:nvPr/>
        </p:nvSpPr>
        <p:spPr>
          <a:xfrm>
            <a:off x="5772420" y="4860238"/>
            <a:ext cx="35560" cy="35560"/>
          </a:xfrm>
          <a:custGeom>
            <a:avLst/>
            <a:gdLst/>
            <a:ahLst/>
            <a:cxnLst/>
            <a:rect l="l" t="t" r="r" b="b"/>
            <a:pathLst>
              <a:path w="35560" h="35560">
                <a:moveTo>
                  <a:pt x="26657" y="0"/>
                </a:moveTo>
                <a:lnTo>
                  <a:pt x="8877" y="0"/>
                </a:lnTo>
                <a:lnTo>
                  <a:pt x="0" y="8877"/>
                </a:lnTo>
                <a:lnTo>
                  <a:pt x="0" y="26657"/>
                </a:lnTo>
                <a:lnTo>
                  <a:pt x="8877" y="35534"/>
                </a:lnTo>
                <a:lnTo>
                  <a:pt x="26657" y="35534"/>
                </a:lnTo>
                <a:lnTo>
                  <a:pt x="35534" y="26657"/>
                </a:lnTo>
                <a:lnTo>
                  <a:pt x="35534" y="8877"/>
                </a:lnTo>
                <a:lnTo>
                  <a:pt x="26657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8" name="object 38"/>
          <p:cNvSpPr/>
          <p:nvPr/>
        </p:nvSpPr>
        <p:spPr>
          <a:xfrm>
            <a:off x="5772420" y="4860238"/>
            <a:ext cx="35560" cy="35560"/>
          </a:xfrm>
          <a:custGeom>
            <a:avLst/>
            <a:gdLst/>
            <a:ahLst/>
            <a:cxnLst/>
            <a:rect l="l" t="t" r="r" b="b"/>
            <a:pathLst>
              <a:path w="35560" h="35560">
                <a:moveTo>
                  <a:pt x="0" y="17767"/>
                </a:moveTo>
                <a:lnTo>
                  <a:pt x="0" y="8877"/>
                </a:lnTo>
                <a:lnTo>
                  <a:pt x="8877" y="0"/>
                </a:lnTo>
                <a:lnTo>
                  <a:pt x="17780" y="0"/>
                </a:lnTo>
                <a:lnTo>
                  <a:pt x="26657" y="0"/>
                </a:lnTo>
                <a:lnTo>
                  <a:pt x="35534" y="8877"/>
                </a:lnTo>
                <a:lnTo>
                  <a:pt x="35534" y="17767"/>
                </a:lnTo>
                <a:lnTo>
                  <a:pt x="35534" y="26657"/>
                </a:lnTo>
                <a:lnTo>
                  <a:pt x="26657" y="35534"/>
                </a:lnTo>
                <a:lnTo>
                  <a:pt x="17780" y="35534"/>
                </a:lnTo>
                <a:lnTo>
                  <a:pt x="8877" y="35534"/>
                </a:lnTo>
                <a:lnTo>
                  <a:pt x="0" y="26657"/>
                </a:lnTo>
                <a:lnTo>
                  <a:pt x="0" y="17767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9" name="object 39"/>
          <p:cNvSpPr/>
          <p:nvPr/>
        </p:nvSpPr>
        <p:spPr>
          <a:xfrm>
            <a:off x="6032224" y="4749609"/>
            <a:ext cx="0" cy="319405"/>
          </a:xfrm>
          <a:custGeom>
            <a:avLst/>
            <a:gdLst/>
            <a:ahLst/>
            <a:cxnLst/>
            <a:rect l="l" t="t" r="r" b="b"/>
            <a:pathLst>
              <a:path w="0" h="319404">
                <a:moveTo>
                  <a:pt x="0" y="0"/>
                </a:moveTo>
                <a:lnTo>
                  <a:pt x="0" y="319011"/>
                </a:lnTo>
              </a:path>
            </a:pathLst>
          </a:custGeom>
          <a:ln w="13969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0" name="object 40"/>
          <p:cNvSpPr/>
          <p:nvPr/>
        </p:nvSpPr>
        <p:spPr>
          <a:xfrm>
            <a:off x="6032224" y="5236527"/>
            <a:ext cx="0" cy="287020"/>
          </a:xfrm>
          <a:custGeom>
            <a:avLst/>
            <a:gdLst/>
            <a:ahLst/>
            <a:cxnLst/>
            <a:rect l="l" t="t" r="r" b="b"/>
            <a:pathLst>
              <a:path w="0" h="287020">
                <a:moveTo>
                  <a:pt x="0" y="0"/>
                </a:moveTo>
                <a:lnTo>
                  <a:pt x="0" y="286461"/>
                </a:lnTo>
              </a:path>
            </a:pathLst>
          </a:custGeom>
          <a:ln w="13969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1" name="object 41"/>
          <p:cNvSpPr/>
          <p:nvPr/>
        </p:nvSpPr>
        <p:spPr>
          <a:xfrm>
            <a:off x="3203959" y="4603559"/>
            <a:ext cx="3816985" cy="0"/>
          </a:xfrm>
          <a:custGeom>
            <a:avLst/>
            <a:gdLst/>
            <a:ahLst/>
            <a:cxnLst/>
            <a:rect l="l" t="t" r="r" b="b"/>
            <a:pathLst>
              <a:path w="3816984" h="0">
                <a:moveTo>
                  <a:pt x="0" y="0"/>
                </a:moveTo>
                <a:lnTo>
                  <a:pt x="3816477" y="0"/>
                </a:lnTo>
              </a:path>
            </a:pathLst>
          </a:custGeom>
          <a:ln w="25526">
            <a:solidFill>
              <a:srgbClr val="009D5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2" name="object 42"/>
          <p:cNvSpPr txBox="1"/>
          <p:nvPr/>
        </p:nvSpPr>
        <p:spPr>
          <a:xfrm>
            <a:off x="528069" y="237870"/>
            <a:ext cx="2091055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-15" b="1">
                <a:solidFill>
                  <a:srgbClr val="009D57"/>
                </a:solidFill>
                <a:latin typeface="Arial"/>
                <a:cs typeface="Arial"/>
              </a:rPr>
              <a:t>F </a:t>
            </a:r>
            <a:r>
              <a:rPr dirty="0" sz="800" spc="55" b="1">
                <a:solidFill>
                  <a:srgbClr val="009D57"/>
                </a:solidFill>
                <a:latin typeface="Arial"/>
                <a:cs typeface="Arial"/>
              </a:rPr>
              <a:t>- </a:t>
            </a:r>
            <a:r>
              <a:rPr dirty="0" sz="800" b="1">
                <a:solidFill>
                  <a:srgbClr val="009D57"/>
                </a:solidFill>
                <a:latin typeface="Arial"/>
                <a:cs typeface="Arial"/>
              </a:rPr>
              <a:t>Protección contra descargas</a:t>
            </a:r>
            <a:r>
              <a:rPr dirty="0" sz="800" spc="-40" b="1">
                <a:solidFill>
                  <a:srgbClr val="009D57"/>
                </a:solidFill>
                <a:latin typeface="Arial"/>
                <a:cs typeface="Arial"/>
              </a:rPr>
              <a:t> </a:t>
            </a:r>
            <a:r>
              <a:rPr dirty="0" sz="800" b="1">
                <a:solidFill>
                  <a:srgbClr val="009D57"/>
                </a:solidFill>
                <a:latin typeface="Arial"/>
                <a:cs typeface="Arial"/>
              </a:rPr>
              <a:t>eléctricas</a:t>
            </a:r>
            <a:endParaRPr sz="800">
              <a:latin typeface="Arial"/>
              <a:cs typeface="Arial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3191259" y="212597"/>
            <a:ext cx="3491229" cy="574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tabLst>
                <a:tab pos="266700" algn="l"/>
              </a:tabLst>
            </a:pPr>
            <a:r>
              <a:rPr dirty="0" sz="1800" spc="-5" b="1">
                <a:solidFill>
                  <a:srgbClr val="231F20"/>
                </a:solidFill>
                <a:latin typeface="Arial"/>
                <a:cs typeface="Arial"/>
              </a:rPr>
              <a:t>6	</a:t>
            </a:r>
            <a:r>
              <a:rPr dirty="0" sz="1800" spc="5" b="1">
                <a:solidFill>
                  <a:srgbClr val="231F20"/>
                </a:solidFill>
                <a:latin typeface="Arial"/>
                <a:cs typeface="Arial"/>
              </a:rPr>
              <a:t>Implementación </a:t>
            </a:r>
            <a:r>
              <a:rPr dirty="0" sz="1800" spc="-5" b="1">
                <a:solidFill>
                  <a:srgbClr val="231F20"/>
                </a:solidFill>
                <a:latin typeface="Arial"/>
                <a:cs typeface="Arial"/>
              </a:rPr>
              <a:t>del</a:t>
            </a:r>
            <a:r>
              <a:rPr dirty="0" sz="1800" spc="-2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800" spc="5" b="1">
                <a:solidFill>
                  <a:srgbClr val="231F20"/>
                </a:solidFill>
                <a:latin typeface="Arial"/>
                <a:cs typeface="Arial"/>
              </a:rPr>
              <a:t>esquema  </a:t>
            </a:r>
            <a:r>
              <a:rPr dirty="0" sz="1800" spc="15" b="1">
                <a:solidFill>
                  <a:srgbClr val="231F20"/>
                </a:solidFill>
                <a:latin typeface="Arial"/>
                <a:cs typeface="Arial"/>
              </a:rPr>
              <a:t>TN</a:t>
            </a:r>
            <a:endParaRPr sz="1800">
              <a:latin typeface="Arial"/>
              <a:cs typeface="Arial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7055870" y="2925825"/>
            <a:ext cx="500380" cy="396240"/>
          </a:xfrm>
          <a:prstGeom prst="rect">
            <a:avLst/>
          </a:prstGeom>
          <a:solidFill>
            <a:srgbClr val="231F20"/>
          </a:solidFill>
        </p:spPr>
        <p:txBody>
          <a:bodyPr wrap="square" lIns="0" tIns="0" rIns="0" bIns="0" rtlCol="0" vert="horz">
            <a:spAutoFit/>
          </a:bodyPr>
          <a:lstStyle/>
          <a:p>
            <a:pPr marL="10160">
              <a:lnSpc>
                <a:spcPts val="1085"/>
              </a:lnSpc>
            </a:pPr>
            <a:r>
              <a:rPr dirty="0" sz="1000" spc="-5" b="1">
                <a:solidFill>
                  <a:srgbClr val="FFFFFF"/>
                </a:solidFill>
                <a:latin typeface="Arial"/>
                <a:cs typeface="Arial"/>
              </a:rPr>
              <a:t>F25</a:t>
            </a:r>
            <a:endParaRPr sz="1000">
              <a:latin typeface="Arial"/>
              <a:cs typeface="Arial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539499" y="8515095"/>
            <a:ext cx="2484120" cy="1285240"/>
          </a:xfrm>
          <a:prstGeom prst="rect">
            <a:avLst/>
          </a:prstGeom>
          <a:solidFill>
            <a:srgbClr val="C8E4D3"/>
          </a:solidFill>
        </p:spPr>
        <p:txBody>
          <a:bodyPr wrap="square" lIns="0" tIns="13335" rIns="0" bIns="0" rtlCol="0" vert="horz">
            <a:spAutoFit/>
          </a:bodyPr>
          <a:lstStyle/>
          <a:p>
            <a:pPr marL="36195" marR="358140" indent="635">
              <a:lnSpc>
                <a:spcPct val="100000"/>
              </a:lnSpc>
              <a:spcBef>
                <a:spcPts val="105"/>
              </a:spcBef>
            </a:pPr>
            <a:r>
              <a:rPr dirty="0" sz="900" i="1">
                <a:solidFill>
                  <a:srgbClr val="231F20"/>
                </a:solidFill>
                <a:latin typeface="Arial"/>
                <a:cs typeface="Arial"/>
              </a:rPr>
              <a:t>Normalmente </a:t>
            </a:r>
            <a:r>
              <a:rPr dirty="0" sz="900" spc="-20" i="1">
                <a:solidFill>
                  <a:srgbClr val="231F20"/>
                </a:solidFill>
                <a:latin typeface="Arial"/>
                <a:cs typeface="Arial"/>
              </a:rPr>
              <a:t>se </a:t>
            </a:r>
            <a:r>
              <a:rPr dirty="0" sz="900" spc="-10" i="1">
                <a:solidFill>
                  <a:srgbClr val="231F20"/>
                </a:solidFill>
                <a:latin typeface="Arial"/>
                <a:cs typeface="Arial"/>
              </a:rPr>
              <a:t>utilizan </a:t>
            </a:r>
            <a:r>
              <a:rPr dirty="0" sz="900" spc="-5" i="1">
                <a:solidFill>
                  <a:srgbClr val="231F20"/>
                </a:solidFill>
                <a:latin typeface="Arial"/>
                <a:cs typeface="Arial"/>
              </a:rPr>
              <a:t>tres </a:t>
            </a:r>
            <a:r>
              <a:rPr dirty="0" sz="900" spc="10" i="1">
                <a:solidFill>
                  <a:srgbClr val="231F20"/>
                </a:solidFill>
                <a:latin typeface="Arial"/>
                <a:cs typeface="Arial"/>
              </a:rPr>
              <a:t>métodos </a:t>
            </a:r>
            <a:r>
              <a:rPr dirty="0" sz="900" spc="5" i="1">
                <a:solidFill>
                  <a:srgbClr val="231F20"/>
                </a:solidFill>
                <a:latin typeface="Arial"/>
                <a:cs typeface="Arial"/>
              </a:rPr>
              <a:t>de  </a:t>
            </a:r>
            <a:r>
              <a:rPr dirty="0" sz="900" spc="5" i="1">
                <a:solidFill>
                  <a:srgbClr val="231F20"/>
                </a:solidFill>
                <a:latin typeface="Arial"/>
                <a:cs typeface="Arial"/>
              </a:rPr>
              <a:t>cálculo:</a:t>
            </a:r>
            <a:endParaRPr sz="900">
              <a:latin typeface="Arial"/>
              <a:cs typeface="Arial"/>
            </a:endParaRPr>
          </a:p>
          <a:p>
            <a:pPr marL="36195" marR="215900" indent="635">
              <a:lnSpc>
                <a:spcPct val="100000"/>
              </a:lnSpc>
              <a:spcBef>
                <a:spcPts val="10"/>
              </a:spcBef>
            </a:pPr>
            <a:r>
              <a:rPr dirty="0" sz="900" spc="125">
                <a:solidFill>
                  <a:srgbClr val="231F20"/>
                </a:solidFill>
                <a:latin typeface="Times New Roman"/>
                <a:cs typeface="Times New Roman"/>
              </a:rPr>
              <a:t>c </a:t>
            </a:r>
            <a:r>
              <a:rPr dirty="0" sz="900" spc="-30" i="1">
                <a:solidFill>
                  <a:srgbClr val="231F20"/>
                </a:solidFill>
                <a:latin typeface="Arial"/>
                <a:cs typeface="Arial"/>
              </a:rPr>
              <a:t>El </a:t>
            </a:r>
            <a:r>
              <a:rPr dirty="0" sz="900" spc="15" i="1">
                <a:solidFill>
                  <a:srgbClr val="231F20"/>
                </a:solidFill>
                <a:latin typeface="Arial"/>
                <a:cs typeface="Arial"/>
              </a:rPr>
              <a:t>método </a:t>
            </a:r>
            <a:r>
              <a:rPr dirty="0" sz="900" spc="5" i="1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900" spc="-20" i="1">
                <a:solidFill>
                  <a:srgbClr val="231F20"/>
                </a:solidFill>
                <a:latin typeface="Arial"/>
                <a:cs typeface="Arial"/>
              </a:rPr>
              <a:t>las </a:t>
            </a:r>
            <a:r>
              <a:rPr dirty="0" sz="900" i="1">
                <a:solidFill>
                  <a:srgbClr val="231F20"/>
                </a:solidFill>
                <a:latin typeface="Arial"/>
                <a:cs typeface="Arial"/>
              </a:rPr>
              <a:t>impedancias, </a:t>
            </a:r>
            <a:r>
              <a:rPr dirty="0" sz="900" spc="-5" i="1">
                <a:solidFill>
                  <a:srgbClr val="231F20"/>
                </a:solidFill>
                <a:latin typeface="Arial"/>
                <a:cs typeface="Arial"/>
              </a:rPr>
              <a:t>basado</a:t>
            </a:r>
            <a:r>
              <a:rPr dirty="0" sz="900" spc="-90" i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00" spc="-10" i="1">
                <a:solidFill>
                  <a:srgbClr val="231F20"/>
                </a:solidFill>
                <a:latin typeface="Arial"/>
                <a:cs typeface="Arial"/>
              </a:rPr>
              <a:t>en  </a:t>
            </a:r>
            <a:r>
              <a:rPr dirty="0" sz="900" spc="-20" i="1">
                <a:solidFill>
                  <a:srgbClr val="231F20"/>
                </a:solidFill>
                <a:latin typeface="Arial"/>
                <a:cs typeface="Arial"/>
              </a:rPr>
              <a:t>la </a:t>
            </a:r>
            <a:r>
              <a:rPr dirty="0" sz="900" spc="-10" i="1">
                <a:solidFill>
                  <a:srgbClr val="231F20"/>
                </a:solidFill>
                <a:latin typeface="Arial"/>
                <a:cs typeface="Arial"/>
              </a:rPr>
              <a:t>suma </a:t>
            </a:r>
            <a:r>
              <a:rPr dirty="0" sz="900" spc="5" i="1">
                <a:solidFill>
                  <a:srgbClr val="231F20"/>
                </a:solidFill>
                <a:latin typeface="Arial"/>
                <a:cs typeface="Arial"/>
              </a:rPr>
              <a:t>trigonométrica de </a:t>
            </a:r>
            <a:r>
              <a:rPr dirty="0" sz="900" spc="-20" i="1">
                <a:solidFill>
                  <a:srgbClr val="231F20"/>
                </a:solidFill>
                <a:latin typeface="Arial"/>
                <a:cs typeface="Arial"/>
              </a:rPr>
              <a:t>las </a:t>
            </a:r>
            <a:r>
              <a:rPr dirty="0" sz="900" spc="-5" i="1">
                <a:solidFill>
                  <a:srgbClr val="231F20"/>
                </a:solidFill>
                <a:latin typeface="Arial"/>
                <a:cs typeface="Arial"/>
              </a:rPr>
              <a:t>resistencias  </a:t>
            </a:r>
            <a:r>
              <a:rPr dirty="0" sz="900" spc="5" i="1">
                <a:solidFill>
                  <a:srgbClr val="231F20"/>
                </a:solidFill>
                <a:latin typeface="Arial"/>
                <a:cs typeface="Arial"/>
              </a:rPr>
              <a:t>del </a:t>
            </a:r>
            <a:r>
              <a:rPr dirty="0" sz="900" spc="-5" i="1">
                <a:solidFill>
                  <a:srgbClr val="231F20"/>
                </a:solidFill>
                <a:latin typeface="Arial"/>
                <a:cs typeface="Arial"/>
              </a:rPr>
              <a:t>sistema </a:t>
            </a:r>
            <a:r>
              <a:rPr dirty="0" sz="900" spc="-20" i="1">
                <a:solidFill>
                  <a:srgbClr val="231F20"/>
                </a:solidFill>
                <a:latin typeface="Arial"/>
                <a:cs typeface="Arial"/>
              </a:rPr>
              <a:t>y las </a:t>
            </a:r>
            <a:r>
              <a:rPr dirty="0" sz="900" spc="-5" i="1">
                <a:solidFill>
                  <a:srgbClr val="231F20"/>
                </a:solidFill>
                <a:latin typeface="Arial"/>
                <a:cs typeface="Arial"/>
              </a:rPr>
              <a:t>reactancias</a:t>
            </a:r>
            <a:r>
              <a:rPr dirty="0" sz="900" spc="20" i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00" i="1">
                <a:solidFill>
                  <a:srgbClr val="231F20"/>
                </a:solidFill>
                <a:latin typeface="Arial"/>
                <a:cs typeface="Arial"/>
              </a:rPr>
              <a:t>inductivas.</a:t>
            </a:r>
            <a:endParaRPr sz="900">
              <a:latin typeface="Arial"/>
              <a:cs typeface="Arial"/>
            </a:endParaRPr>
          </a:p>
          <a:p>
            <a:pPr marL="37465">
              <a:lnSpc>
                <a:spcPct val="100000"/>
              </a:lnSpc>
              <a:spcBef>
                <a:spcPts val="10"/>
              </a:spcBef>
            </a:pPr>
            <a:r>
              <a:rPr dirty="0" sz="900" spc="125">
                <a:solidFill>
                  <a:srgbClr val="231F20"/>
                </a:solidFill>
                <a:latin typeface="Times New Roman"/>
                <a:cs typeface="Times New Roman"/>
              </a:rPr>
              <a:t>c </a:t>
            </a:r>
            <a:r>
              <a:rPr dirty="0" sz="900" spc="-30" i="1">
                <a:solidFill>
                  <a:srgbClr val="231F20"/>
                </a:solidFill>
                <a:latin typeface="Arial"/>
                <a:cs typeface="Arial"/>
              </a:rPr>
              <a:t>El </a:t>
            </a:r>
            <a:r>
              <a:rPr dirty="0" sz="900" spc="15" i="1">
                <a:solidFill>
                  <a:srgbClr val="231F20"/>
                </a:solidFill>
                <a:latin typeface="Arial"/>
                <a:cs typeface="Arial"/>
              </a:rPr>
              <a:t>método </a:t>
            </a:r>
            <a:r>
              <a:rPr dirty="0" sz="900" spc="5" i="1">
                <a:solidFill>
                  <a:srgbClr val="231F20"/>
                </a:solidFill>
                <a:latin typeface="Arial"/>
                <a:cs typeface="Arial"/>
              </a:rPr>
              <a:t>de</a:t>
            </a:r>
            <a:r>
              <a:rPr dirty="0" sz="900" spc="-95" i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00" spc="10" i="1">
                <a:solidFill>
                  <a:srgbClr val="231F20"/>
                </a:solidFill>
                <a:latin typeface="Arial"/>
                <a:cs typeface="Arial"/>
              </a:rPr>
              <a:t>composición.</a:t>
            </a:r>
            <a:endParaRPr sz="900">
              <a:latin typeface="Arial"/>
              <a:cs typeface="Arial"/>
            </a:endParaRPr>
          </a:p>
          <a:p>
            <a:pPr marL="36195" marR="302260" indent="635">
              <a:lnSpc>
                <a:spcPct val="100000"/>
              </a:lnSpc>
              <a:spcBef>
                <a:spcPts val="10"/>
              </a:spcBef>
            </a:pPr>
            <a:r>
              <a:rPr dirty="0" sz="900" spc="125">
                <a:solidFill>
                  <a:srgbClr val="231F20"/>
                </a:solidFill>
                <a:latin typeface="Times New Roman"/>
                <a:cs typeface="Times New Roman"/>
              </a:rPr>
              <a:t>c </a:t>
            </a:r>
            <a:r>
              <a:rPr dirty="0" sz="900" spc="-30" i="1">
                <a:solidFill>
                  <a:srgbClr val="231F20"/>
                </a:solidFill>
                <a:latin typeface="Arial"/>
                <a:cs typeface="Arial"/>
              </a:rPr>
              <a:t>El </a:t>
            </a:r>
            <a:r>
              <a:rPr dirty="0" sz="900" spc="15" i="1">
                <a:solidFill>
                  <a:srgbClr val="231F20"/>
                </a:solidFill>
                <a:latin typeface="Arial"/>
                <a:cs typeface="Arial"/>
              </a:rPr>
              <a:t>método </a:t>
            </a:r>
            <a:r>
              <a:rPr dirty="0" sz="900" i="1">
                <a:solidFill>
                  <a:srgbClr val="231F20"/>
                </a:solidFill>
                <a:latin typeface="Arial"/>
                <a:cs typeface="Arial"/>
              </a:rPr>
              <a:t>convencional, </a:t>
            </a:r>
            <a:r>
              <a:rPr dirty="0" sz="900" spc="-5" i="1">
                <a:solidFill>
                  <a:srgbClr val="231F20"/>
                </a:solidFill>
                <a:latin typeface="Arial"/>
                <a:cs typeface="Arial"/>
              </a:rPr>
              <a:t>basado </a:t>
            </a:r>
            <a:r>
              <a:rPr dirty="0" sz="900" spc="-10" i="1">
                <a:solidFill>
                  <a:srgbClr val="231F20"/>
                </a:solidFill>
                <a:latin typeface="Arial"/>
                <a:cs typeface="Arial"/>
              </a:rPr>
              <a:t>en</a:t>
            </a:r>
            <a:r>
              <a:rPr dirty="0" sz="900" spc="-90" i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00" spc="-15" i="1">
                <a:solidFill>
                  <a:srgbClr val="231F20"/>
                </a:solidFill>
                <a:latin typeface="Arial"/>
                <a:cs typeface="Arial"/>
              </a:rPr>
              <a:t>una  </a:t>
            </a:r>
            <a:r>
              <a:rPr dirty="0" sz="900" spc="-15" i="1">
                <a:solidFill>
                  <a:srgbClr val="231F20"/>
                </a:solidFill>
                <a:latin typeface="Arial"/>
                <a:cs typeface="Arial"/>
              </a:rPr>
              <a:t>caída </a:t>
            </a:r>
            <a:r>
              <a:rPr dirty="0" sz="900" spc="5" i="1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900" i="1">
                <a:solidFill>
                  <a:srgbClr val="231F20"/>
                </a:solidFill>
                <a:latin typeface="Arial"/>
                <a:cs typeface="Arial"/>
              </a:rPr>
              <a:t>tensión </a:t>
            </a:r>
            <a:r>
              <a:rPr dirty="0" sz="900" spc="-5" i="1">
                <a:solidFill>
                  <a:srgbClr val="231F20"/>
                </a:solidFill>
                <a:latin typeface="Arial"/>
                <a:cs typeface="Arial"/>
              </a:rPr>
              <a:t>asumida </a:t>
            </a:r>
            <a:r>
              <a:rPr dirty="0" sz="900" spc="-20" i="1">
                <a:solidFill>
                  <a:srgbClr val="231F20"/>
                </a:solidFill>
                <a:latin typeface="Arial"/>
                <a:cs typeface="Arial"/>
              </a:rPr>
              <a:t>y la </a:t>
            </a:r>
            <a:r>
              <a:rPr dirty="0" sz="900" spc="-5" i="1">
                <a:solidFill>
                  <a:srgbClr val="231F20"/>
                </a:solidFill>
                <a:latin typeface="Arial"/>
                <a:cs typeface="Arial"/>
              </a:rPr>
              <a:t>utilización  </a:t>
            </a:r>
            <a:r>
              <a:rPr dirty="0" sz="900" spc="5" i="1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900" spc="-5" i="1">
                <a:solidFill>
                  <a:srgbClr val="231F20"/>
                </a:solidFill>
                <a:latin typeface="Arial"/>
                <a:cs typeface="Arial"/>
              </a:rPr>
              <a:t>tablas</a:t>
            </a:r>
            <a:r>
              <a:rPr dirty="0" sz="900" spc="-20" i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00" spc="-5" i="1">
                <a:solidFill>
                  <a:srgbClr val="231F20"/>
                </a:solidFill>
                <a:latin typeface="Arial"/>
                <a:cs typeface="Arial"/>
              </a:rPr>
              <a:t>preparadas.</a:t>
            </a:r>
            <a:endParaRPr sz="900">
              <a:latin typeface="Arial"/>
              <a:cs typeface="Arial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3165859" y="1394840"/>
            <a:ext cx="3888104" cy="314833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1200" spc="-5" b="1">
                <a:solidFill>
                  <a:srgbClr val="231F20"/>
                </a:solidFill>
                <a:latin typeface="Arial"/>
                <a:cs typeface="Arial"/>
              </a:rPr>
              <a:t>6.1 Condiciones preliminares</a:t>
            </a:r>
            <a:endParaRPr sz="1200">
              <a:latin typeface="Arial"/>
              <a:cs typeface="Arial"/>
            </a:endParaRPr>
          </a:p>
          <a:p>
            <a:pPr marL="38100" marR="41910">
              <a:lnSpc>
                <a:spcPct val="100000"/>
              </a:lnSpc>
              <a:spcBef>
                <a:spcPts val="630"/>
              </a:spcBef>
            </a:pP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En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etapa de diseño, deben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calcularse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las longitudes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máximas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permitidas 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cable 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aguas abajo de un interruptor automático de protección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(o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juego 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fusibles),  mientras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que durante el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trabajo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instalación deben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cumplirse totalmente 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determinadas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reglas.</a:t>
            </a:r>
            <a:endParaRPr sz="800">
              <a:latin typeface="Arial"/>
              <a:cs typeface="Arial"/>
            </a:endParaRPr>
          </a:p>
          <a:p>
            <a:pPr marL="38100" marR="30480">
              <a:lnSpc>
                <a:spcPct val="100000"/>
              </a:lnSpc>
              <a:spcBef>
                <a:spcPts val="195"/>
              </a:spcBef>
            </a:pP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Deben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contemplarse ciertas condiciones, tal y como se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enumera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a continuación y</a:t>
            </a:r>
            <a:r>
              <a:rPr dirty="0" sz="800" spc="-9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 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ilustra en </a:t>
            </a:r>
            <a:r>
              <a:rPr dirty="0" sz="800" spc="-5" b="1">
                <a:solidFill>
                  <a:srgbClr val="009D57"/>
                </a:solidFill>
                <a:latin typeface="Arial"/>
                <a:cs typeface="Arial"/>
              </a:rPr>
              <a:t>Figura</a:t>
            </a:r>
            <a:r>
              <a:rPr dirty="0" sz="800" spc="-10" b="1">
                <a:solidFill>
                  <a:srgbClr val="009D57"/>
                </a:solidFill>
                <a:latin typeface="Arial"/>
                <a:cs typeface="Arial"/>
              </a:rPr>
              <a:t> </a:t>
            </a:r>
            <a:r>
              <a:rPr dirty="0" sz="800" spc="-5" b="1">
                <a:solidFill>
                  <a:srgbClr val="009D57"/>
                </a:solidFill>
                <a:latin typeface="Arial"/>
                <a:cs typeface="Arial"/>
              </a:rPr>
              <a:t>F42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.</a:t>
            </a:r>
            <a:endParaRPr sz="800">
              <a:latin typeface="Arial"/>
              <a:cs typeface="Arial"/>
            </a:endParaRPr>
          </a:p>
          <a:p>
            <a:pPr marL="38100" marR="300990">
              <a:lnSpc>
                <a:spcPct val="100000"/>
              </a:lnSpc>
              <a:spcBef>
                <a:spcPts val="204"/>
              </a:spcBef>
              <a:buFont typeface="Arial"/>
              <a:buAutoNum type="arabicPeriod"/>
              <a:tabLst>
                <a:tab pos="151130" algn="l"/>
              </a:tabLst>
            </a:pP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El conductor PE se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debe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conectar a tierra regularmente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en la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mayor</a:t>
            </a:r>
            <a:r>
              <a:rPr dirty="0" sz="800" spc="-9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medida 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posible.</a:t>
            </a:r>
            <a:endParaRPr sz="800">
              <a:latin typeface="Arial"/>
              <a:cs typeface="Arial"/>
            </a:endParaRPr>
          </a:p>
          <a:p>
            <a:pPr marL="38100" marR="126364">
              <a:lnSpc>
                <a:spcPct val="100000"/>
              </a:lnSpc>
              <a:spcBef>
                <a:spcPts val="200"/>
              </a:spcBef>
              <a:buFont typeface="Arial"/>
              <a:buAutoNum type="arabicPeriod"/>
              <a:tabLst>
                <a:tab pos="151130" algn="l"/>
              </a:tabLst>
            </a:pP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El conductor PE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no debe atravesar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conductos ferromagnéticos,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etc. ni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montarse  sobre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acero,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ya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que los efectos inductivos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proximidad pueden aumentar la  impedancia efectiva del</a:t>
            </a:r>
            <a:r>
              <a:rPr dirty="0" sz="800" spc="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conductor.</a:t>
            </a:r>
            <a:endParaRPr sz="800">
              <a:latin typeface="Arial"/>
              <a:cs typeface="Arial"/>
            </a:endParaRPr>
          </a:p>
          <a:p>
            <a:pPr marL="38100" marR="127635">
              <a:lnSpc>
                <a:spcPct val="100000"/>
              </a:lnSpc>
              <a:spcBef>
                <a:spcPts val="195"/>
              </a:spcBef>
              <a:buFont typeface="Arial"/>
              <a:buAutoNum type="arabicPeriod"/>
              <a:tabLst>
                <a:tab pos="151130" algn="l"/>
              </a:tabLst>
            </a:pP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En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caso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un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conductor PEN (un conductor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neutro que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también se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utiliza 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como conductor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protección), la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conexión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debe efectuarse directamente al 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terminal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tierra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un aparato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(ver 3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en </a:t>
            </a:r>
            <a:r>
              <a:rPr dirty="0" sz="800" spc="-5" b="1">
                <a:solidFill>
                  <a:srgbClr val="009D57"/>
                </a:solidFill>
                <a:latin typeface="Arial"/>
                <a:cs typeface="Arial"/>
              </a:rPr>
              <a:t>Figura F42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) antes de efectuarse el bucle  al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terminal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neutro del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mismo</a:t>
            </a:r>
            <a:r>
              <a:rPr dirty="0" sz="8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aparato.</a:t>
            </a:r>
            <a:endParaRPr sz="800">
              <a:latin typeface="Arial"/>
              <a:cs typeface="Arial"/>
            </a:endParaRPr>
          </a:p>
          <a:p>
            <a:pPr marL="38100" marR="97155">
              <a:lnSpc>
                <a:spcPct val="100000"/>
              </a:lnSpc>
              <a:spcBef>
                <a:spcPts val="204"/>
              </a:spcBef>
              <a:buFont typeface="Arial"/>
              <a:buAutoNum type="arabicPeriod"/>
              <a:tabLst>
                <a:tab pos="151130" algn="l"/>
              </a:tabLst>
            </a:pP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Cuando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utilice el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conductor </a:t>
            </a:r>
            <a:r>
              <a:rPr dirty="0" sz="800" spc="204">
                <a:solidFill>
                  <a:srgbClr val="231F20"/>
                </a:solidFill>
                <a:latin typeface="Times New Roman"/>
                <a:cs typeface="Times New Roman"/>
              </a:rPr>
              <a:t>i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6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mm</a:t>
            </a:r>
            <a:r>
              <a:rPr dirty="0" baseline="25252" sz="825" spc="-7">
                <a:solidFill>
                  <a:srgbClr val="231F20"/>
                </a:solidFill>
                <a:latin typeface="Arial"/>
                <a:cs typeface="Arial"/>
              </a:rPr>
              <a:t>2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para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cobre 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10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mm</a:t>
            </a:r>
            <a:r>
              <a:rPr dirty="0" baseline="25252" sz="825">
                <a:solidFill>
                  <a:srgbClr val="231F20"/>
                </a:solidFill>
                <a:latin typeface="Arial"/>
                <a:cs typeface="Arial"/>
              </a:rPr>
              <a:t>2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para aluminio,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o 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bien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cuando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un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cable sea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extraíble, los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conductores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neutro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y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protección deben  estar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separados (es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decir, debe adoptarse un esquema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TN-S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en la</a:t>
            </a:r>
            <a:r>
              <a:rPr dirty="0" sz="800" spc="-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instalación).</a:t>
            </a:r>
            <a:endParaRPr sz="800">
              <a:latin typeface="Arial"/>
              <a:cs typeface="Arial"/>
            </a:endParaRPr>
          </a:p>
          <a:p>
            <a:pPr marL="38100" marR="172085">
              <a:lnSpc>
                <a:spcPct val="100000"/>
              </a:lnSpc>
              <a:spcBef>
                <a:spcPts val="200"/>
              </a:spcBef>
              <a:buFont typeface="Arial"/>
              <a:buAutoNum type="arabicPeriod"/>
              <a:tabLst>
                <a:tab pos="151130" algn="l"/>
              </a:tabLst>
            </a:pP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Los defectos 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tierra se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pueden eliminar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dispositivos de protección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contra 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sobreintensidades,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p. ej.,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fusibles 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interruptores</a:t>
            </a:r>
            <a:r>
              <a:rPr dirty="0" sz="8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automáticos.</a:t>
            </a:r>
            <a:endParaRPr sz="800">
              <a:latin typeface="Arial"/>
              <a:cs typeface="Arial"/>
            </a:endParaRPr>
          </a:p>
          <a:p>
            <a:pPr marL="38100" marR="274320">
              <a:lnSpc>
                <a:spcPct val="100000"/>
              </a:lnSpc>
              <a:spcBef>
                <a:spcPts val="195"/>
              </a:spcBef>
            </a:pP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En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lista anterior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indican las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condiciones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que deben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cumplirse 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hora de  implementar un esquema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TN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para la protección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contra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los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contactos</a:t>
            </a:r>
            <a:r>
              <a:rPr dirty="0" sz="800" spc="-2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indirectos.</a:t>
            </a:r>
            <a:endParaRPr sz="800">
              <a:latin typeface="Arial"/>
              <a:cs typeface="Arial"/>
            </a:endParaRPr>
          </a:p>
        </p:txBody>
      </p:sp>
      <p:sp>
        <p:nvSpPr>
          <p:cNvPr id="47" name="object 47"/>
          <p:cNvSpPr/>
          <p:nvPr/>
        </p:nvSpPr>
        <p:spPr>
          <a:xfrm>
            <a:off x="4100389" y="4731829"/>
            <a:ext cx="223520" cy="223520"/>
          </a:xfrm>
          <a:custGeom>
            <a:avLst/>
            <a:gdLst/>
            <a:ahLst/>
            <a:cxnLst/>
            <a:rect l="l" t="t" r="r" b="b"/>
            <a:pathLst>
              <a:path w="223520" h="223520">
                <a:moveTo>
                  <a:pt x="0" y="111607"/>
                </a:moveTo>
                <a:lnTo>
                  <a:pt x="8829" y="68333"/>
                </a:lnTo>
                <a:lnTo>
                  <a:pt x="32846" y="32839"/>
                </a:lnTo>
                <a:lnTo>
                  <a:pt x="68349" y="8826"/>
                </a:lnTo>
                <a:lnTo>
                  <a:pt x="111632" y="0"/>
                </a:lnTo>
                <a:lnTo>
                  <a:pt x="154909" y="8826"/>
                </a:lnTo>
                <a:lnTo>
                  <a:pt x="190407" y="32839"/>
                </a:lnTo>
                <a:lnTo>
                  <a:pt x="214424" y="68333"/>
                </a:lnTo>
                <a:lnTo>
                  <a:pt x="223253" y="111607"/>
                </a:lnTo>
                <a:lnTo>
                  <a:pt x="214424" y="154883"/>
                </a:lnTo>
                <a:lnTo>
                  <a:pt x="190407" y="190382"/>
                </a:lnTo>
                <a:lnTo>
                  <a:pt x="154909" y="214399"/>
                </a:lnTo>
                <a:lnTo>
                  <a:pt x="111632" y="223227"/>
                </a:lnTo>
                <a:lnTo>
                  <a:pt x="68349" y="214399"/>
                </a:lnTo>
                <a:lnTo>
                  <a:pt x="32846" y="190382"/>
                </a:lnTo>
                <a:lnTo>
                  <a:pt x="8829" y="154883"/>
                </a:lnTo>
                <a:lnTo>
                  <a:pt x="0" y="111607"/>
                </a:lnTo>
                <a:close/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8" name="object 48"/>
          <p:cNvSpPr/>
          <p:nvPr/>
        </p:nvSpPr>
        <p:spPr>
          <a:xfrm>
            <a:off x="4266352" y="4731829"/>
            <a:ext cx="223520" cy="223520"/>
          </a:xfrm>
          <a:custGeom>
            <a:avLst/>
            <a:gdLst/>
            <a:ahLst/>
            <a:cxnLst/>
            <a:rect l="l" t="t" r="r" b="b"/>
            <a:pathLst>
              <a:path w="223520" h="223520">
                <a:moveTo>
                  <a:pt x="0" y="111607"/>
                </a:moveTo>
                <a:lnTo>
                  <a:pt x="8828" y="68333"/>
                </a:lnTo>
                <a:lnTo>
                  <a:pt x="32845" y="32839"/>
                </a:lnTo>
                <a:lnTo>
                  <a:pt x="68344" y="8826"/>
                </a:lnTo>
                <a:lnTo>
                  <a:pt x="111620" y="0"/>
                </a:lnTo>
                <a:lnTo>
                  <a:pt x="154903" y="8826"/>
                </a:lnTo>
                <a:lnTo>
                  <a:pt x="190406" y="32839"/>
                </a:lnTo>
                <a:lnTo>
                  <a:pt x="214424" y="68333"/>
                </a:lnTo>
                <a:lnTo>
                  <a:pt x="223253" y="111607"/>
                </a:lnTo>
                <a:lnTo>
                  <a:pt x="214424" y="154883"/>
                </a:lnTo>
                <a:lnTo>
                  <a:pt x="190406" y="190382"/>
                </a:lnTo>
                <a:lnTo>
                  <a:pt x="154903" y="214399"/>
                </a:lnTo>
                <a:lnTo>
                  <a:pt x="111620" y="223227"/>
                </a:lnTo>
                <a:lnTo>
                  <a:pt x="68344" y="214399"/>
                </a:lnTo>
                <a:lnTo>
                  <a:pt x="32845" y="190382"/>
                </a:lnTo>
                <a:lnTo>
                  <a:pt x="8828" y="154883"/>
                </a:lnTo>
                <a:lnTo>
                  <a:pt x="0" y="111607"/>
                </a:lnTo>
                <a:close/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9" name="object 49"/>
          <p:cNvSpPr/>
          <p:nvPr/>
        </p:nvSpPr>
        <p:spPr>
          <a:xfrm>
            <a:off x="4416505" y="4921453"/>
            <a:ext cx="35560" cy="35560"/>
          </a:xfrm>
          <a:custGeom>
            <a:avLst/>
            <a:gdLst/>
            <a:ahLst/>
            <a:cxnLst/>
            <a:rect l="l" t="t" r="r" b="b"/>
            <a:pathLst>
              <a:path w="35560" h="35560">
                <a:moveTo>
                  <a:pt x="26670" y="0"/>
                </a:moveTo>
                <a:lnTo>
                  <a:pt x="8890" y="0"/>
                </a:lnTo>
                <a:lnTo>
                  <a:pt x="0" y="8902"/>
                </a:lnTo>
                <a:lnTo>
                  <a:pt x="0" y="26682"/>
                </a:lnTo>
                <a:lnTo>
                  <a:pt x="8890" y="35560"/>
                </a:lnTo>
                <a:lnTo>
                  <a:pt x="26670" y="35560"/>
                </a:lnTo>
                <a:lnTo>
                  <a:pt x="35560" y="26682"/>
                </a:lnTo>
                <a:lnTo>
                  <a:pt x="35560" y="8902"/>
                </a:lnTo>
                <a:lnTo>
                  <a:pt x="26670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0" name="object 50"/>
          <p:cNvSpPr/>
          <p:nvPr/>
        </p:nvSpPr>
        <p:spPr>
          <a:xfrm>
            <a:off x="4416505" y="4921453"/>
            <a:ext cx="35560" cy="35560"/>
          </a:xfrm>
          <a:custGeom>
            <a:avLst/>
            <a:gdLst/>
            <a:ahLst/>
            <a:cxnLst/>
            <a:rect l="l" t="t" r="r" b="b"/>
            <a:pathLst>
              <a:path w="35560" h="35560">
                <a:moveTo>
                  <a:pt x="0" y="17792"/>
                </a:moveTo>
                <a:lnTo>
                  <a:pt x="0" y="8902"/>
                </a:lnTo>
                <a:lnTo>
                  <a:pt x="8890" y="0"/>
                </a:lnTo>
                <a:lnTo>
                  <a:pt x="17780" y="0"/>
                </a:lnTo>
                <a:lnTo>
                  <a:pt x="26670" y="0"/>
                </a:lnTo>
                <a:lnTo>
                  <a:pt x="35560" y="8902"/>
                </a:lnTo>
                <a:lnTo>
                  <a:pt x="35560" y="17792"/>
                </a:lnTo>
                <a:lnTo>
                  <a:pt x="35560" y="26682"/>
                </a:lnTo>
                <a:lnTo>
                  <a:pt x="26670" y="35560"/>
                </a:lnTo>
                <a:lnTo>
                  <a:pt x="17780" y="35560"/>
                </a:lnTo>
                <a:lnTo>
                  <a:pt x="8890" y="35560"/>
                </a:lnTo>
                <a:lnTo>
                  <a:pt x="0" y="26682"/>
                </a:lnTo>
                <a:lnTo>
                  <a:pt x="0" y="17792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1" name="object 51"/>
          <p:cNvSpPr/>
          <p:nvPr/>
        </p:nvSpPr>
        <p:spPr>
          <a:xfrm>
            <a:off x="4359215" y="5133822"/>
            <a:ext cx="35560" cy="35560"/>
          </a:xfrm>
          <a:custGeom>
            <a:avLst/>
            <a:gdLst/>
            <a:ahLst/>
            <a:cxnLst/>
            <a:rect l="l" t="t" r="r" b="b"/>
            <a:pathLst>
              <a:path w="35560" h="35560">
                <a:moveTo>
                  <a:pt x="26657" y="0"/>
                </a:moveTo>
                <a:lnTo>
                  <a:pt x="8877" y="0"/>
                </a:lnTo>
                <a:lnTo>
                  <a:pt x="0" y="8890"/>
                </a:lnTo>
                <a:lnTo>
                  <a:pt x="0" y="26670"/>
                </a:lnTo>
                <a:lnTo>
                  <a:pt x="8877" y="35560"/>
                </a:lnTo>
                <a:lnTo>
                  <a:pt x="26657" y="35560"/>
                </a:lnTo>
                <a:lnTo>
                  <a:pt x="35560" y="26670"/>
                </a:lnTo>
                <a:lnTo>
                  <a:pt x="35560" y="8890"/>
                </a:lnTo>
                <a:lnTo>
                  <a:pt x="26657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2" name="object 52"/>
          <p:cNvSpPr/>
          <p:nvPr/>
        </p:nvSpPr>
        <p:spPr>
          <a:xfrm>
            <a:off x="4359215" y="5133822"/>
            <a:ext cx="35560" cy="35560"/>
          </a:xfrm>
          <a:custGeom>
            <a:avLst/>
            <a:gdLst/>
            <a:ahLst/>
            <a:cxnLst/>
            <a:rect l="l" t="t" r="r" b="b"/>
            <a:pathLst>
              <a:path w="35560" h="35560">
                <a:moveTo>
                  <a:pt x="0" y="17792"/>
                </a:moveTo>
                <a:lnTo>
                  <a:pt x="0" y="8890"/>
                </a:lnTo>
                <a:lnTo>
                  <a:pt x="8877" y="0"/>
                </a:lnTo>
                <a:lnTo>
                  <a:pt x="17780" y="0"/>
                </a:lnTo>
                <a:lnTo>
                  <a:pt x="26657" y="0"/>
                </a:lnTo>
                <a:lnTo>
                  <a:pt x="35560" y="8890"/>
                </a:lnTo>
                <a:lnTo>
                  <a:pt x="35560" y="17792"/>
                </a:lnTo>
                <a:lnTo>
                  <a:pt x="35560" y="26670"/>
                </a:lnTo>
                <a:lnTo>
                  <a:pt x="26657" y="35560"/>
                </a:lnTo>
                <a:lnTo>
                  <a:pt x="17780" y="35560"/>
                </a:lnTo>
                <a:lnTo>
                  <a:pt x="8877" y="35560"/>
                </a:lnTo>
                <a:lnTo>
                  <a:pt x="0" y="26670"/>
                </a:lnTo>
                <a:lnTo>
                  <a:pt x="0" y="17792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3" name="object 53"/>
          <p:cNvSpPr/>
          <p:nvPr/>
        </p:nvSpPr>
        <p:spPr>
          <a:xfrm>
            <a:off x="4404643" y="4729848"/>
            <a:ext cx="35560" cy="35560"/>
          </a:xfrm>
          <a:custGeom>
            <a:avLst/>
            <a:gdLst/>
            <a:ahLst/>
            <a:cxnLst/>
            <a:rect l="l" t="t" r="r" b="b"/>
            <a:pathLst>
              <a:path w="35560" h="35560">
                <a:moveTo>
                  <a:pt x="26682" y="0"/>
                </a:moveTo>
                <a:lnTo>
                  <a:pt x="8902" y="0"/>
                </a:lnTo>
                <a:lnTo>
                  <a:pt x="0" y="8890"/>
                </a:lnTo>
                <a:lnTo>
                  <a:pt x="0" y="26657"/>
                </a:lnTo>
                <a:lnTo>
                  <a:pt x="8902" y="35560"/>
                </a:lnTo>
                <a:lnTo>
                  <a:pt x="26682" y="35560"/>
                </a:lnTo>
                <a:lnTo>
                  <a:pt x="35560" y="26657"/>
                </a:lnTo>
                <a:lnTo>
                  <a:pt x="35560" y="8890"/>
                </a:lnTo>
                <a:lnTo>
                  <a:pt x="26682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4" name="object 54"/>
          <p:cNvSpPr/>
          <p:nvPr/>
        </p:nvSpPr>
        <p:spPr>
          <a:xfrm>
            <a:off x="4404643" y="4729848"/>
            <a:ext cx="35560" cy="35560"/>
          </a:xfrm>
          <a:custGeom>
            <a:avLst/>
            <a:gdLst/>
            <a:ahLst/>
            <a:cxnLst/>
            <a:rect l="l" t="t" r="r" b="b"/>
            <a:pathLst>
              <a:path w="35560" h="35560">
                <a:moveTo>
                  <a:pt x="0" y="17780"/>
                </a:moveTo>
                <a:lnTo>
                  <a:pt x="0" y="8890"/>
                </a:lnTo>
                <a:lnTo>
                  <a:pt x="8902" y="0"/>
                </a:lnTo>
                <a:lnTo>
                  <a:pt x="17780" y="0"/>
                </a:lnTo>
                <a:lnTo>
                  <a:pt x="26682" y="0"/>
                </a:lnTo>
                <a:lnTo>
                  <a:pt x="35560" y="8890"/>
                </a:lnTo>
                <a:lnTo>
                  <a:pt x="35560" y="17780"/>
                </a:lnTo>
                <a:lnTo>
                  <a:pt x="35560" y="26657"/>
                </a:lnTo>
                <a:lnTo>
                  <a:pt x="26682" y="35560"/>
                </a:lnTo>
                <a:lnTo>
                  <a:pt x="17780" y="35560"/>
                </a:lnTo>
                <a:lnTo>
                  <a:pt x="8902" y="35560"/>
                </a:lnTo>
                <a:lnTo>
                  <a:pt x="0" y="26657"/>
                </a:lnTo>
                <a:lnTo>
                  <a:pt x="0" y="17780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5" name="object 55"/>
          <p:cNvSpPr/>
          <p:nvPr/>
        </p:nvSpPr>
        <p:spPr>
          <a:xfrm>
            <a:off x="4377973" y="4841455"/>
            <a:ext cx="0" cy="1116330"/>
          </a:xfrm>
          <a:custGeom>
            <a:avLst/>
            <a:gdLst/>
            <a:ahLst/>
            <a:cxnLst/>
            <a:rect l="l" t="t" r="r" b="b"/>
            <a:pathLst>
              <a:path w="0" h="1116329">
                <a:moveTo>
                  <a:pt x="0" y="1116114"/>
                </a:moveTo>
                <a:lnTo>
                  <a:pt x="0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6" name="object 56"/>
          <p:cNvSpPr/>
          <p:nvPr/>
        </p:nvSpPr>
        <p:spPr>
          <a:xfrm>
            <a:off x="4340431" y="4798999"/>
            <a:ext cx="86995" cy="40005"/>
          </a:xfrm>
          <a:custGeom>
            <a:avLst/>
            <a:gdLst/>
            <a:ahLst/>
            <a:cxnLst/>
            <a:rect l="l" t="t" r="r" b="b"/>
            <a:pathLst>
              <a:path w="86995" h="40004">
                <a:moveTo>
                  <a:pt x="0" y="0"/>
                </a:moveTo>
                <a:lnTo>
                  <a:pt x="39522" y="39496"/>
                </a:lnTo>
                <a:lnTo>
                  <a:pt x="86944" y="39496"/>
                </a:lnTo>
              </a:path>
            </a:pathLst>
          </a:custGeom>
          <a:ln w="13969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7" name="object 57"/>
          <p:cNvSpPr/>
          <p:nvPr/>
        </p:nvSpPr>
        <p:spPr>
          <a:xfrm>
            <a:off x="4340431" y="4838496"/>
            <a:ext cx="40005" cy="40005"/>
          </a:xfrm>
          <a:custGeom>
            <a:avLst/>
            <a:gdLst/>
            <a:ahLst/>
            <a:cxnLst/>
            <a:rect l="l" t="t" r="r" b="b"/>
            <a:pathLst>
              <a:path w="40004" h="40004">
                <a:moveTo>
                  <a:pt x="39522" y="0"/>
                </a:moveTo>
                <a:lnTo>
                  <a:pt x="0" y="39509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8" name="object 58"/>
          <p:cNvSpPr/>
          <p:nvPr/>
        </p:nvSpPr>
        <p:spPr>
          <a:xfrm>
            <a:off x="4307831" y="5961544"/>
            <a:ext cx="139700" cy="0"/>
          </a:xfrm>
          <a:custGeom>
            <a:avLst/>
            <a:gdLst/>
            <a:ahLst/>
            <a:cxnLst/>
            <a:rect l="l" t="t" r="r" b="b"/>
            <a:pathLst>
              <a:path w="139700" h="0">
                <a:moveTo>
                  <a:pt x="0" y="0"/>
                </a:moveTo>
                <a:lnTo>
                  <a:pt x="139293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9" name="object 59"/>
          <p:cNvSpPr/>
          <p:nvPr/>
        </p:nvSpPr>
        <p:spPr>
          <a:xfrm>
            <a:off x="4031237" y="4722926"/>
            <a:ext cx="262255" cy="276860"/>
          </a:xfrm>
          <a:custGeom>
            <a:avLst/>
            <a:gdLst/>
            <a:ahLst/>
            <a:cxnLst/>
            <a:rect l="l" t="t" r="r" b="b"/>
            <a:pathLst>
              <a:path w="262254" h="276860">
                <a:moveTo>
                  <a:pt x="261785" y="276567"/>
                </a:moveTo>
                <a:lnTo>
                  <a:pt x="0" y="276567"/>
                </a:lnTo>
                <a:lnTo>
                  <a:pt x="0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0" name="object 60"/>
          <p:cNvSpPr/>
          <p:nvPr/>
        </p:nvSpPr>
        <p:spPr>
          <a:xfrm>
            <a:off x="4149779" y="4999494"/>
            <a:ext cx="222885" cy="153670"/>
          </a:xfrm>
          <a:custGeom>
            <a:avLst/>
            <a:gdLst/>
            <a:ahLst/>
            <a:cxnLst/>
            <a:rect l="l" t="t" r="r" b="b"/>
            <a:pathLst>
              <a:path w="222885" h="153670">
                <a:moveTo>
                  <a:pt x="0" y="0"/>
                </a:moveTo>
                <a:lnTo>
                  <a:pt x="0" y="153085"/>
                </a:lnTo>
                <a:lnTo>
                  <a:pt x="222262" y="153085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1" name="object 61"/>
          <p:cNvSpPr txBox="1"/>
          <p:nvPr/>
        </p:nvSpPr>
        <p:spPr>
          <a:xfrm>
            <a:off x="4403797" y="5422592"/>
            <a:ext cx="74930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1</a:t>
            </a:r>
            <a:endParaRPr sz="700">
              <a:latin typeface="Arial"/>
              <a:cs typeface="Arial"/>
            </a:endParaRPr>
          </a:p>
        </p:txBody>
      </p:sp>
      <p:sp>
        <p:nvSpPr>
          <p:cNvPr id="62" name="object 62"/>
          <p:cNvSpPr txBox="1"/>
          <p:nvPr/>
        </p:nvSpPr>
        <p:spPr>
          <a:xfrm>
            <a:off x="4669115" y="4741071"/>
            <a:ext cx="74930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5</a:t>
            </a:r>
            <a:endParaRPr sz="700">
              <a:latin typeface="Arial"/>
              <a:cs typeface="Arial"/>
            </a:endParaRPr>
          </a:p>
        </p:txBody>
      </p:sp>
      <p:sp>
        <p:nvSpPr>
          <p:cNvPr id="63" name="object 63"/>
          <p:cNvSpPr txBox="1"/>
          <p:nvPr/>
        </p:nvSpPr>
        <p:spPr>
          <a:xfrm>
            <a:off x="4630974" y="4944284"/>
            <a:ext cx="74930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2</a:t>
            </a:r>
            <a:endParaRPr sz="700">
              <a:latin typeface="Arial"/>
              <a:cs typeface="Arial"/>
            </a:endParaRPr>
          </a:p>
        </p:txBody>
      </p:sp>
      <p:sp>
        <p:nvSpPr>
          <p:cNvPr id="64" name="object 64"/>
          <p:cNvSpPr/>
          <p:nvPr/>
        </p:nvSpPr>
        <p:spPr>
          <a:xfrm>
            <a:off x="4712580" y="5402414"/>
            <a:ext cx="147116" cy="12755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5" name="object 65"/>
          <p:cNvSpPr/>
          <p:nvPr/>
        </p:nvSpPr>
        <p:spPr>
          <a:xfrm>
            <a:off x="4734169" y="5473598"/>
            <a:ext cx="558165" cy="287020"/>
          </a:xfrm>
          <a:custGeom>
            <a:avLst/>
            <a:gdLst/>
            <a:ahLst/>
            <a:cxnLst/>
            <a:rect l="l" t="t" r="r" b="b"/>
            <a:pathLst>
              <a:path w="558164" h="287020">
                <a:moveTo>
                  <a:pt x="0" y="0"/>
                </a:moveTo>
                <a:lnTo>
                  <a:pt x="558152" y="0"/>
                </a:lnTo>
                <a:lnTo>
                  <a:pt x="558152" y="286448"/>
                </a:lnTo>
                <a:lnTo>
                  <a:pt x="0" y="286448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6" name="object 66"/>
          <p:cNvSpPr/>
          <p:nvPr/>
        </p:nvSpPr>
        <p:spPr>
          <a:xfrm>
            <a:off x="4716390" y="4921453"/>
            <a:ext cx="35560" cy="35560"/>
          </a:xfrm>
          <a:custGeom>
            <a:avLst/>
            <a:gdLst/>
            <a:ahLst/>
            <a:cxnLst/>
            <a:rect l="l" t="t" r="r" b="b"/>
            <a:pathLst>
              <a:path w="35560" h="35560">
                <a:moveTo>
                  <a:pt x="26657" y="0"/>
                </a:moveTo>
                <a:lnTo>
                  <a:pt x="8890" y="0"/>
                </a:lnTo>
                <a:lnTo>
                  <a:pt x="0" y="8902"/>
                </a:lnTo>
                <a:lnTo>
                  <a:pt x="0" y="26682"/>
                </a:lnTo>
                <a:lnTo>
                  <a:pt x="8890" y="35560"/>
                </a:lnTo>
                <a:lnTo>
                  <a:pt x="26657" y="35560"/>
                </a:lnTo>
                <a:lnTo>
                  <a:pt x="35560" y="26682"/>
                </a:lnTo>
                <a:lnTo>
                  <a:pt x="35560" y="8902"/>
                </a:lnTo>
                <a:lnTo>
                  <a:pt x="26657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7" name="object 67"/>
          <p:cNvSpPr/>
          <p:nvPr/>
        </p:nvSpPr>
        <p:spPr>
          <a:xfrm>
            <a:off x="4716390" y="4921453"/>
            <a:ext cx="35560" cy="35560"/>
          </a:xfrm>
          <a:custGeom>
            <a:avLst/>
            <a:gdLst/>
            <a:ahLst/>
            <a:cxnLst/>
            <a:rect l="l" t="t" r="r" b="b"/>
            <a:pathLst>
              <a:path w="35560" h="35560">
                <a:moveTo>
                  <a:pt x="0" y="17792"/>
                </a:moveTo>
                <a:lnTo>
                  <a:pt x="0" y="8902"/>
                </a:lnTo>
                <a:lnTo>
                  <a:pt x="8890" y="0"/>
                </a:lnTo>
                <a:lnTo>
                  <a:pt x="17780" y="0"/>
                </a:lnTo>
                <a:lnTo>
                  <a:pt x="26657" y="0"/>
                </a:lnTo>
                <a:lnTo>
                  <a:pt x="35560" y="8902"/>
                </a:lnTo>
                <a:lnTo>
                  <a:pt x="35560" y="17792"/>
                </a:lnTo>
                <a:lnTo>
                  <a:pt x="35560" y="26682"/>
                </a:lnTo>
                <a:lnTo>
                  <a:pt x="26657" y="35560"/>
                </a:lnTo>
                <a:lnTo>
                  <a:pt x="17780" y="35560"/>
                </a:lnTo>
                <a:lnTo>
                  <a:pt x="8890" y="35560"/>
                </a:lnTo>
                <a:lnTo>
                  <a:pt x="0" y="26682"/>
                </a:lnTo>
                <a:lnTo>
                  <a:pt x="0" y="17792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8" name="object 68"/>
          <p:cNvSpPr/>
          <p:nvPr/>
        </p:nvSpPr>
        <p:spPr>
          <a:xfrm>
            <a:off x="4734170" y="4937264"/>
            <a:ext cx="0" cy="586105"/>
          </a:xfrm>
          <a:custGeom>
            <a:avLst/>
            <a:gdLst/>
            <a:ahLst/>
            <a:cxnLst/>
            <a:rect l="l" t="t" r="r" b="b"/>
            <a:pathLst>
              <a:path w="0" h="586104">
                <a:moveTo>
                  <a:pt x="0" y="0"/>
                </a:moveTo>
                <a:lnTo>
                  <a:pt x="0" y="585724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9" name="object 69"/>
          <p:cNvSpPr txBox="1"/>
          <p:nvPr/>
        </p:nvSpPr>
        <p:spPr>
          <a:xfrm>
            <a:off x="4907042" y="5068620"/>
            <a:ext cx="370840" cy="168275"/>
          </a:xfrm>
          <a:prstGeom prst="rect">
            <a:avLst/>
          </a:prstGeom>
          <a:ln w="13970">
            <a:solidFill>
              <a:srgbClr val="231F20"/>
            </a:solidFill>
          </a:ln>
        </p:spPr>
        <p:txBody>
          <a:bodyPr wrap="square" lIns="0" tIns="27940" rIns="0" bIns="0" rtlCol="0" vert="horz">
            <a:spAutoFit/>
          </a:bodyPr>
          <a:lstStyle/>
          <a:p>
            <a:pPr algn="ctr" marR="10160">
              <a:lnSpc>
                <a:spcPct val="100000"/>
              </a:lnSpc>
              <a:spcBef>
                <a:spcPts val="220"/>
              </a:spcBef>
            </a:pP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5</a:t>
            </a:r>
            <a:endParaRPr sz="700">
              <a:latin typeface="Arial"/>
              <a:cs typeface="Arial"/>
            </a:endParaRPr>
          </a:p>
        </p:txBody>
      </p:sp>
      <p:sp>
        <p:nvSpPr>
          <p:cNvPr id="70" name="object 70"/>
          <p:cNvSpPr txBox="1"/>
          <p:nvPr/>
        </p:nvSpPr>
        <p:spPr>
          <a:xfrm>
            <a:off x="5456543" y="4944249"/>
            <a:ext cx="74930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2</a:t>
            </a:r>
            <a:endParaRPr sz="700">
              <a:latin typeface="Arial"/>
              <a:cs typeface="Arial"/>
            </a:endParaRPr>
          </a:p>
        </p:txBody>
      </p:sp>
      <p:sp>
        <p:nvSpPr>
          <p:cNvPr id="71" name="object 71"/>
          <p:cNvSpPr txBox="1"/>
          <p:nvPr/>
        </p:nvSpPr>
        <p:spPr>
          <a:xfrm>
            <a:off x="4506121" y="5185510"/>
            <a:ext cx="208279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PEN</a:t>
            </a:r>
            <a:endParaRPr sz="700">
              <a:latin typeface="Arial"/>
              <a:cs typeface="Arial"/>
            </a:endParaRPr>
          </a:p>
        </p:txBody>
      </p:sp>
      <p:sp>
        <p:nvSpPr>
          <p:cNvPr id="72" name="object 72"/>
          <p:cNvSpPr txBox="1"/>
          <p:nvPr/>
        </p:nvSpPr>
        <p:spPr>
          <a:xfrm>
            <a:off x="5469257" y="5299118"/>
            <a:ext cx="74930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4</a:t>
            </a:r>
            <a:endParaRPr sz="700">
              <a:latin typeface="Arial"/>
              <a:cs typeface="Arial"/>
            </a:endParaRPr>
          </a:p>
        </p:txBody>
      </p:sp>
      <p:sp>
        <p:nvSpPr>
          <p:cNvPr id="73" name="object 73"/>
          <p:cNvSpPr txBox="1"/>
          <p:nvPr/>
        </p:nvSpPr>
        <p:spPr>
          <a:xfrm>
            <a:off x="4644372" y="5422593"/>
            <a:ext cx="74930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3</a:t>
            </a:r>
            <a:endParaRPr sz="700">
              <a:latin typeface="Arial"/>
              <a:cs typeface="Arial"/>
            </a:endParaRPr>
          </a:p>
        </p:txBody>
      </p:sp>
      <p:sp>
        <p:nvSpPr>
          <p:cNvPr id="74" name="object 74"/>
          <p:cNvSpPr/>
          <p:nvPr/>
        </p:nvSpPr>
        <p:spPr>
          <a:xfrm>
            <a:off x="5541242" y="5455818"/>
            <a:ext cx="36195" cy="36195"/>
          </a:xfrm>
          <a:custGeom>
            <a:avLst/>
            <a:gdLst/>
            <a:ahLst/>
            <a:cxnLst/>
            <a:rect l="l" t="t" r="r" b="b"/>
            <a:pathLst>
              <a:path w="36195" h="36195">
                <a:moveTo>
                  <a:pt x="26682" y="0"/>
                </a:moveTo>
                <a:lnTo>
                  <a:pt x="8902" y="0"/>
                </a:lnTo>
                <a:lnTo>
                  <a:pt x="0" y="8877"/>
                </a:lnTo>
                <a:lnTo>
                  <a:pt x="0" y="26669"/>
                </a:lnTo>
                <a:lnTo>
                  <a:pt x="8902" y="35572"/>
                </a:lnTo>
                <a:lnTo>
                  <a:pt x="26682" y="35572"/>
                </a:lnTo>
                <a:lnTo>
                  <a:pt x="35572" y="26669"/>
                </a:lnTo>
                <a:lnTo>
                  <a:pt x="35572" y="8877"/>
                </a:lnTo>
                <a:lnTo>
                  <a:pt x="26682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5" name="object 75"/>
          <p:cNvSpPr/>
          <p:nvPr/>
        </p:nvSpPr>
        <p:spPr>
          <a:xfrm>
            <a:off x="5541242" y="5455818"/>
            <a:ext cx="36195" cy="36195"/>
          </a:xfrm>
          <a:custGeom>
            <a:avLst/>
            <a:gdLst/>
            <a:ahLst/>
            <a:cxnLst/>
            <a:rect l="l" t="t" r="r" b="b"/>
            <a:pathLst>
              <a:path w="36195" h="36195">
                <a:moveTo>
                  <a:pt x="0" y="17779"/>
                </a:moveTo>
                <a:lnTo>
                  <a:pt x="0" y="8877"/>
                </a:lnTo>
                <a:lnTo>
                  <a:pt x="8902" y="0"/>
                </a:lnTo>
                <a:lnTo>
                  <a:pt x="17792" y="0"/>
                </a:lnTo>
                <a:lnTo>
                  <a:pt x="26682" y="0"/>
                </a:lnTo>
                <a:lnTo>
                  <a:pt x="35572" y="8877"/>
                </a:lnTo>
                <a:lnTo>
                  <a:pt x="35572" y="17779"/>
                </a:lnTo>
                <a:lnTo>
                  <a:pt x="35572" y="26669"/>
                </a:lnTo>
                <a:lnTo>
                  <a:pt x="26682" y="35572"/>
                </a:lnTo>
                <a:lnTo>
                  <a:pt x="17792" y="35572"/>
                </a:lnTo>
                <a:lnTo>
                  <a:pt x="8902" y="35572"/>
                </a:lnTo>
                <a:lnTo>
                  <a:pt x="0" y="26669"/>
                </a:lnTo>
                <a:lnTo>
                  <a:pt x="0" y="17779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6" name="object 76"/>
          <p:cNvSpPr/>
          <p:nvPr/>
        </p:nvSpPr>
        <p:spPr>
          <a:xfrm>
            <a:off x="5790200" y="4876037"/>
            <a:ext cx="0" cy="647065"/>
          </a:xfrm>
          <a:custGeom>
            <a:avLst/>
            <a:gdLst/>
            <a:ahLst/>
            <a:cxnLst/>
            <a:rect l="l" t="t" r="r" b="b"/>
            <a:pathLst>
              <a:path w="0" h="647064">
                <a:moveTo>
                  <a:pt x="0" y="0"/>
                </a:moveTo>
                <a:lnTo>
                  <a:pt x="0" y="64695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7" name="object 77"/>
          <p:cNvSpPr/>
          <p:nvPr/>
        </p:nvSpPr>
        <p:spPr>
          <a:xfrm>
            <a:off x="5908742" y="4813807"/>
            <a:ext cx="0" cy="709295"/>
          </a:xfrm>
          <a:custGeom>
            <a:avLst/>
            <a:gdLst/>
            <a:ahLst/>
            <a:cxnLst/>
            <a:rect l="l" t="t" r="r" b="b"/>
            <a:pathLst>
              <a:path w="0" h="709295">
                <a:moveTo>
                  <a:pt x="0" y="0"/>
                </a:moveTo>
                <a:lnTo>
                  <a:pt x="0" y="70918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8" name="object 78"/>
          <p:cNvSpPr/>
          <p:nvPr/>
        </p:nvSpPr>
        <p:spPr>
          <a:xfrm>
            <a:off x="5559035" y="5473598"/>
            <a:ext cx="558165" cy="287020"/>
          </a:xfrm>
          <a:custGeom>
            <a:avLst/>
            <a:gdLst/>
            <a:ahLst/>
            <a:cxnLst/>
            <a:rect l="l" t="t" r="r" b="b"/>
            <a:pathLst>
              <a:path w="558164" h="287020">
                <a:moveTo>
                  <a:pt x="0" y="0"/>
                </a:moveTo>
                <a:lnTo>
                  <a:pt x="558139" y="0"/>
                </a:lnTo>
                <a:lnTo>
                  <a:pt x="558139" y="286448"/>
                </a:lnTo>
                <a:lnTo>
                  <a:pt x="0" y="286448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9" name="object 79"/>
          <p:cNvSpPr/>
          <p:nvPr/>
        </p:nvSpPr>
        <p:spPr>
          <a:xfrm>
            <a:off x="5541242" y="4921453"/>
            <a:ext cx="36195" cy="35560"/>
          </a:xfrm>
          <a:custGeom>
            <a:avLst/>
            <a:gdLst/>
            <a:ahLst/>
            <a:cxnLst/>
            <a:rect l="l" t="t" r="r" b="b"/>
            <a:pathLst>
              <a:path w="36195" h="35560">
                <a:moveTo>
                  <a:pt x="0" y="17792"/>
                </a:moveTo>
                <a:lnTo>
                  <a:pt x="0" y="8902"/>
                </a:lnTo>
                <a:lnTo>
                  <a:pt x="8902" y="0"/>
                </a:lnTo>
                <a:lnTo>
                  <a:pt x="17792" y="0"/>
                </a:lnTo>
                <a:lnTo>
                  <a:pt x="26682" y="0"/>
                </a:lnTo>
                <a:lnTo>
                  <a:pt x="35572" y="8902"/>
                </a:lnTo>
                <a:lnTo>
                  <a:pt x="35572" y="17792"/>
                </a:lnTo>
                <a:lnTo>
                  <a:pt x="35572" y="26682"/>
                </a:lnTo>
                <a:lnTo>
                  <a:pt x="26682" y="35560"/>
                </a:lnTo>
                <a:lnTo>
                  <a:pt x="17792" y="35560"/>
                </a:lnTo>
                <a:lnTo>
                  <a:pt x="8902" y="35560"/>
                </a:lnTo>
                <a:lnTo>
                  <a:pt x="0" y="26682"/>
                </a:lnTo>
                <a:lnTo>
                  <a:pt x="0" y="17792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0" name="object 80"/>
          <p:cNvSpPr/>
          <p:nvPr/>
        </p:nvSpPr>
        <p:spPr>
          <a:xfrm>
            <a:off x="5731907" y="5068620"/>
            <a:ext cx="356235" cy="168275"/>
          </a:xfrm>
          <a:custGeom>
            <a:avLst/>
            <a:gdLst/>
            <a:ahLst/>
            <a:cxnLst/>
            <a:rect l="l" t="t" r="r" b="b"/>
            <a:pathLst>
              <a:path w="356235" h="168275">
                <a:moveTo>
                  <a:pt x="0" y="0"/>
                </a:moveTo>
                <a:lnTo>
                  <a:pt x="355638" y="0"/>
                </a:lnTo>
                <a:lnTo>
                  <a:pt x="355638" y="167906"/>
                </a:lnTo>
                <a:lnTo>
                  <a:pt x="0" y="167906"/>
                </a:lnTo>
                <a:lnTo>
                  <a:pt x="0" y="0"/>
                </a:lnTo>
                <a:close/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1" name="object 81"/>
          <p:cNvSpPr/>
          <p:nvPr/>
        </p:nvSpPr>
        <p:spPr>
          <a:xfrm>
            <a:off x="5659784" y="4921453"/>
            <a:ext cx="36195" cy="35560"/>
          </a:xfrm>
          <a:custGeom>
            <a:avLst/>
            <a:gdLst/>
            <a:ahLst/>
            <a:cxnLst/>
            <a:rect l="l" t="t" r="r" b="b"/>
            <a:pathLst>
              <a:path w="36195" h="35560">
                <a:moveTo>
                  <a:pt x="26682" y="0"/>
                </a:moveTo>
                <a:lnTo>
                  <a:pt x="8902" y="0"/>
                </a:lnTo>
                <a:lnTo>
                  <a:pt x="0" y="8902"/>
                </a:lnTo>
                <a:lnTo>
                  <a:pt x="0" y="26682"/>
                </a:lnTo>
                <a:lnTo>
                  <a:pt x="8902" y="35560"/>
                </a:lnTo>
                <a:lnTo>
                  <a:pt x="26682" y="35560"/>
                </a:lnTo>
                <a:lnTo>
                  <a:pt x="35585" y="26682"/>
                </a:lnTo>
                <a:lnTo>
                  <a:pt x="35585" y="8902"/>
                </a:lnTo>
                <a:lnTo>
                  <a:pt x="26682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2" name="object 82"/>
          <p:cNvSpPr/>
          <p:nvPr/>
        </p:nvSpPr>
        <p:spPr>
          <a:xfrm>
            <a:off x="5659784" y="4921453"/>
            <a:ext cx="36195" cy="35560"/>
          </a:xfrm>
          <a:custGeom>
            <a:avLst/>
            <a:gdLst/>
            <a:ahLst/>
            <a:cxnLst/>
            <a:rect l="l" t="t" r="r" b="b"/>
            <a:pathLst>
              <a:path w="36195" h="35560">
                <a:moveTo>
                  <a:pt x="0" y="17792"/>
                </a:moveTo>
                <a:lnTo>
                  <a:pt x="0" y="8902"/>
                </a:lnTo>
                <a:lnTo>
                  <a:pt x="8902" y="0"/>
                </a:lnTo>
                <a:lnTo>
                  <a:pt x="17805" y="0"/>
                </a:lnTo>
                <a:lnTo>
                  <a:pt x="26682" y="0"/>
                </a:lnTo>
                <a:lnTo>
                  <a:pt x="35585" y="8902"/>
                </a:lnTo>
                <a:lnTo>
                  <a:pt x="35585" y="17792"/>
                </a:lnTo>
                <a:lnTo>
                  <a:pt x="35585" y="26682"/>
                </a:lnTo>
                <a:lnTo>
                  <a:pt x="26682" y="35560"/>
                </a:lnTo>
                <a:lnTo>
                  <a:pt x="17805" y="35560"/>
                </a:lnTo>
                <a:lnTo>
                  <a:pt x="8902" y="35560"/>
                </a:lnTo>
                <a:lnTo>
                  <a:pt x="0" y="26682"/>
                </a:lnTo>
                <a:lnTo>
                  <a:pt x="0" y="17792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3" name="object 83"/>
          <p:cNvSpPr txBox="1"/>
          <p:nvPr/>
        </p:nvSpPr>
        <p:spPr>
          <a:xfrm>
            <a:off x="5405066" y="5185510"/>
            <a:ext cx="273050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PE</a:t>
            </a:r>
            <a:r>
              <a:rPr dirty="0" sz="700" spc="16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N</a:t>
            </a:r>
            <a:endParaRPr sz="700">
              <a:latin typeface="Arial"/>
              <a:cs typeface="Arial"/>
            </a:endParaRPr>
          </a:p>
        </p:txBody>
      </p:sp>
      <p:sp>
        <p:nvSpPr>
          <p:cNvPr id="84" name="object 84"/>
          <p:cNvSpPr txBox="1"/>
          <p:nvPr/>
        </p:nvSpPr>
        <p:spPr>
          <a:xfrm>
            <a:off x="5908742" y="5068620"/>
            <a:ext cx="193675" cy="168275"/>
          </a:xfrm>
          <a:prstGeom prst="rect">
            <a:avLst/>
          </a:prstGeom>
          <a:ln w="13969">
            <a:solidFill>
              <a:srgbClr val="231F20"/>
            </a:solidFill>
          </a:ln>
        </p:spPr>
        <p:txBody>
          <a:bodyPr wrap="square" lIns="0" tIns="2794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220"/>
              </a:spcBef>
            </a:pP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5</a:t>
            </a:r>
            <a:endParaRPr sz="700">
              <a:latin typeface="Arial"/>
              <a:cs typeface="Arial"/>
            </a:endParaRPr>
          </a:p>
        </p:txBody>
      </p:sp>
      <p:sp>
        <p:nvSpPr>
          <p:cNvPr id="85" name="object 85"/>
          <p:cNvSpPr txBox="1"/>
          <p:nvPr/>
        </p:nvSpPr>
        <p:spPr>
          <a:xfrm>
            <a:off x="4712606" y="5756446"/>
            <a:ext cx="579755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Sistema</a:t>
            </a:r>
            <a:r>
              <a:rPr dirty="0" sz="700" spc="-9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TN-C</a:t>
            </a:r>
            <a:endParaRPr sz="700">
              <a:latin typeface="Arial"/>
              <a:cs typeface="Arial"/>
            </a:endParaRPr>
          </a:p>
        </p:txBody>
      </p:sp>
      <p:sp>
        <p:nvSpPr>
          <p:cNvPr id="86" name="object 86"/>
          <p:cNvSpPr txBox="1"/>
          <p:nvPr/>
        </p:nvSpPr>
        <p:spPr>
          <a:xfrm>
            <a:off x="5542584" y="5756446"/>
            <a:ext cx="574675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Sistema</a:t>
            </a:r>
            <a:r>
              <a:rPr dirty="0" sz="700" spc="-10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TN-S</a:t>
            </a:r>
            <a:endParaRPr sz="700">
              <a:latin typeface="Arial"/>
              <a:cs typeface="Arial"/>
            </a:endParaRPr>
          </a:p>
        </p:txBody>
      </p:sp>
      <p:sp>
        <p:nvSpPr>
          <p:cNvPr id="87" name="object 87"/>
          <p:cNvSpPr txBox="1"/>
          <p:nvPr/>
        </p:nvSpPr>
        <p:spPr>
          <a:xfrm>
            <a:off x="3178577" y="6057969"/>
            <a:ext cx="3674745" cy="179197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079500">
              <a:lnSpc>
                <a:spcPct val="100000"/>
              </a:lnSpc>
              <a:spcBef>
                <a:spcPts val="100"/>
              </a:spcBef>
            </a:pPr>
            <a:r>
              <a:rPr dirty="0" baseline="11904" sz="1050" spc="-7" i="1">
                <a:solidFill>
                  <a:srgbClr val="231F20"/>
                </a:solidFill>
                <a:latin typeface="Arial"/>
                <a:cs typeface="Arial"/>
              </a:rPr>
              <a:t>R</a:t>
            </a:r>
            <a:r>
              <a:rPr dirty="0" sz="500" spc="-5">
                <a:solidFill>
                  <a:srgbClr val="231F20"/>
                </a:solidFill>
                <a:latin typeface="Arial"/>
                <a:cs typeface="Arial"/>
              </a:rPr>
              <a:t>pnA</a:t>
            </a:r>
            <a:endParaRPr sz="500">
              <a:latin typeface="Arial"/>
              <a:cs typeface="Arial"/>
            </a:endParaRPr>
          </a:p>
          <a:p>
            <a:pPr marL="114300">
              <a:lnSpc>
                <a:spcPct val="100000"/>
              </a:lnSpc>
              <a:spcBef>
                <a:spcPts val="605"/>
              </a:spcBef>
            </a:pPr>
            <a:r>
              <a:rPr dirty="0" sz="700" spc="-5" b="1">
                <a:solidFill>
                  <a:srgbClr val="231F20"/>
                </a:solidFill>
                <a:latin typeface="Arial"/>
                <a:cs typeface="Arial"/>
              </a:rPr>
              <a:t>Notas:</a:t>
            </a:r>
            <a:endParaRPr sz="700">
              <a:latin typeface="Arial"/>
              <a:cs typeface="Arial"/>
            </a:endParaRPr>
          </a:p>
          <a:p>
            <a:pPr algn="just" marL="114300" marR="201930">
              <a:lnSpc>
                <a:spcPct val="100000"/>
              </a:lnSpc>
              <a:spcBef>
                <a:spcPts val="140"/>
              </a:spcBef>
            </a:pPr>
            <a:r>
              <a:rPr dirty="0" sz="700" spc="100">
                <a:solidFill>
                  <a:srgbClr val="009D57"/>
                </a:solidFill>
                <a:latin typeface="Times New Roman"/>
                <a:cs typeface="Times New Roman"/>
              </a:rPr>
              <a:t>c 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El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esquema 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TN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exige que el neutro de 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BT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del 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transformador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AT/BT y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las partes  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conductoras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expuestas 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y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extrañas del 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centro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transformación y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la instalación estén  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conectadas a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un esquema 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común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conexión a tierra.</a:t>
            </a:r>
            <a:endParaRPr sz="700">
              <a:latin typeface="Arial"/>
              <a:cs typeface="Arial"/>
            </a:endParaRPr>
          </a:p>
          <a:p>
            <a:pPr marL="114300" marR="30480">
              <a:lnSpc>
                <a:spcPct val="100000"/>
              </a:lnSpc>
              <a:spcBef>
                <a:spcPts val="140"/>
              </a:spcBef>
            </a:pPr>
            <a:r>
              <a:rPr dirty="0" sz="700" spc="100">
                <a:solidFill>
                  <a:srgbClr val="009D57"/>
                </a:solidFill>
                <a:latin typeface="Times New Roman"/>
                <a:cs typeface="Times New Roman"/>
              </a:rPr>
              <a:t>c </a:t>
            </a:r>
            <a:r>
              <a:rPr dirty="0" sz="700" spc="-10">
                <a:solidFill>
                  <a:srgbClr val="231F20"/>
                </a:solidFill>
                <a:latin typeface="Arial"/>
                <a:cs typeface="Arial"/>
              </a:rPr>
              <a:t>Para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un </a:t>
            </a:r>
            <a:r>
              <a:rPr dirty="0" sz="700" spc="-10">
                <a:solidFill>
                  <a:srgbClr val="231F20"/>
                </a:solidFill>
                <a:latin typeface="Arial"/>
                <a:cs typeface="Arial"/>
              </a:rPr>
              <a:t>centro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700" spc="-10">
                <a:solidFill>
                  <a:srgbClr val="231F20"/>
                </a:solidFill>
                <a:latin typeface="Arial"/>
                <a:cs typeface="Arial"/>
              </a:rPr>
              <a:t>transformación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en el </a:t>
            </a:r>
            <a:r>
              <a:rPr dirty="0" sz="700" spc="-10">
                <a:solidFill>
                  <a:srgbClr val="231F20"/>
                </a:solidFill>
                <a:latin typeface="Arial"/>
                <a:cs typeface="Arial"/>
              </a:rPr>
              <a:t>que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la </a:t>
            </a:r>
            <a:r>
              <a:rPr dirty="0" sz="700" spc="-10">
                <a:solidFill>
                  <a:srgbClr val="231F20"/>
                </a:solidFill>
                <a:latin typeface="Arial"/>
                <a:cs typeface="Arial"/>
              </a:rPr>
              <a:t>medición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es de </a:t>
            </a:r>
            <a:r>
              <a:rPr dirty="0" sz="700" spc="-10">
                <a:solidFill>
                  <a:srgbClr val="231F20"/>
                </a:solidFill>
                <a:latin typeface="Arial"/>
                <a:cs typeface="Arial"/>
              </a:rPr>
              <a:t>baja tensión,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se </a:t>
            </a:r>
            <a:r>
              <a:rPr dirty="0" sz="700" spc="-10">
                <a:solidFill>
                  <a:srgbClr val="231F20"/>
                </a:solidFill>
                <a:latin typeface="Arial"/>
                <a:cs typeface="Arial"/>
              </a:rPr>
              <a:t>precisa un  medio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700" spc="-10">
                <a:solidFill>
                  <a:srgbClr val="231F20"/>
                </a:solidFill>
                <a:latin typeface="Arial"/>
                <a:cs typeface="Arial"/>
              </a:rPr>
              <a:t>aislamiento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en el </a:t>
            </a:r>
            <a:r>
              <a:rPr dirty="0" sz="700" spc="-10">
                <a:solidFill>
                  <a:srgbClr val="231F20"/>
                </a:solidFill>
                <a:latin typeface="Arial"/>
                <a:cs typeface="Arial"/>
              </a:rPr>
              <a:t>origen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de la </a:t>
            </a:r>
            <a:r>
              <a:rPr dirty="0" sz="700" spc="-10">
                <a:solidFill>
                  <a:srgbClr val="231F20"/>
                </a:solidFill>
                <a:latin typeface="Arial"/>
                <a:cs typeface="Arial"/>
              </a:rPr>
              <a:t>instalación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700" spc="-10">
                <a:solidFill>
                  <a:srgbClr val="231F20"/>
                </a:solidFill>
                <a:latin typeface="Arial"/>
                <a:cs typeface="Arial"/>
              </a:rPr>
              <a:t>BT, aislamiento que debe ser  claramente</a:t>
            </a:r>
            <a:r>
              <a:rPr dirty="0" sz="7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 spc="-10">
                <a:solidFill>
                  <a:srgbClr val="231F20"/>
                </a:solidFill>
                <a:latin typeface="Arial"/>
                <a:cs typeface="Arial"/>
              </a:rPr>
              <a:t>visible.</a:t>
            </a:r>
            <a:endParaRPr sz="700">
              <a:latin typeface="Arial"/>
              <a:cs typeface="Arial"/>
            </a:endParaRPr>
          </a:p>
          <a:p>
            <a:pPr marL="114300" marR="51435">
              <a:lnSpc>
                <a:spcPct val="100000"/>
              </a:lnSpc>
              <a:spcBef>
                <a:spcPts val="140"/>
              </a:spcBef>
            </a:pPr>
            <a:r>
              <a:rPr dirty="0" sz="700" spc="100">
                <a:solidFill>
                  <a:srgbClr val="009D57"/>
                </a:solidFill>
                <a:latin typeface="Times New Roman"/>
                <a:cs typeface="Times New Roman"/>
              </a:rPr>
              <a:t>c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Un 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conductor PEN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no debe interrumpirse nunca bajo ninguna 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circunstancia. El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aparato  de 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control y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protección para las distintas disposiciones de 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TN</a:t>
            </a:r>
            <a:r>
              <a:rPr dirty="0" sz="700" spc="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será:</a:t>
            </a:r>
            <a:endParaRPr sz="700">
              <a:latin typeface="Arial"/>
              <a:cs typeface="Arial"/>
            </a:endParaRPr>
          </a:p>
          <a:p>
            <a:pPr marL="114300">
              <a:lnSpc>
                <a:spcPct val="100000"/>
              </a:lnSpc>
              <a:spcBef>
                <a:spcPts val="70"/>
              </a:spcBef>
            </a:pPr>
            <a:r>
              <a:rPr dirty="0" sz="700" spc="40">
                <a:solidFill>
                  <a:srgbClr val="009D57"/>
                </a:solidFill>
                <a:latin typeface="Times New Roman"/>
                <a:cs typeface="Times New Roman"/>
              </a:rPr>
              <a:t>v 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Tripolar cuando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el 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circuito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incluya un 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conductor</a:t>
            </a:r>
            <a:r>
              <a:rPr dirty="0" sz="700" spc="-3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PEN.</a:t>
            </a:r>
            <a:endParaRPr sz="700">
              <a:latin typeface="Arial"/>
              <a:cs typeface="Arial"/>
            </a:endParaRPr>
          </a:p>
          <a:p>
            <a:pPr marL="114300" marR="104775">
              <a:lnSpc>
                <a:spcPct val="100000"/>
              </a:lnSpc>
            </a:pPr>
            <a:r>
              <a:rPr dirty="0" sz="700" spc="40">
                <a:solidFill>
                  <a:srgbClr val="009D57"/>
                </a:solidFill>
                <a:latin typeface="Times New Roman"/>
                <a:cs typeface="Times New Roman"/>
              </a:rPr>
              <a:t>v 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Preferiblemente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4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polos 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(3 fases +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neutro) 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cuando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el 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circuito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incluya un neutro 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con  conductor PE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separado.</a:t>
            </a:r>
            <a:endParaRPr sz="7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900">
              <a:latin typeface="Times New Roman"/>
              <a:cs typeface="Times New Roman"/>
            </a:endParaRPr>
          </a:p>
          <a:p>
            <a:pPr marL="25400">
              <a:lnSpc>
                <a:spcPct val="100000"/>
              </a:lnSpc>
            </a:pPr>
            <a:r>
              <a:rPr dirty="0" sz="700" spc="-10" b="1" i="1">
                <a:solidFill>
                  <a:srgbClr val="009D57"/>
                </a:solidFill>
                <a:latin typeface="Arial"/>
                <a:cs typeface="Arial"/>
              </a:rPr>
              <a:t>Fig. </a:t>
            </a:r>
            <a:r>
              <a:rPr dirty="0" sz="700" spc="-15" b="1" i="1">
                <a:solidFill>
                  <a:srgbClr val="009D57"/>
                </a:solidFill>
                <a:latin typeface="Arial"/>
                <a:cs typeface="Arial"/>
              </a:rPr>
              <a:t>F42: </a:t>
            </a:r>
            <a:r>
              <a:rPr dirty="0" sz="700" i="1">
                <a:solidFill>
                  <a:srgbClr val="231F20"/>
                </a:solidFill>
                <a:latin typeface="Arial"/>
                <a:cs typeface="Arial"/>
              </a:rPr>
              <a:t>Implementación del </a:t>
            </a:r>
            <a:r>
              <a:rPr dirty="0" sz="700" spc="-5" i="1">
                <a:solidFill>
                  <a:srgbClr val="231F20"/>
                </a:solidFill>
                <a:latin typeface="Arial"/>
                <a:cs typeface="Arial"/>
              </a:rPr>
              <a:t>esquema </a:t>
            </a:r>
            <a:r>
              <a:rPr dirty="0" sz="700" spc="-15" i="1">
                <a:solidFill>
                  <a:srgbClr val="231F20"/>
                </a:solidFill>
                <a:latin typeface="Arial"/>
                <a:cs typeface="Arial"/>
              </a:rPr>
              <a:t>TN </a:t>
            </a:r>
            <a:r>
              <a:rPr dirty="0" sz="700" spc="5" i="1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700" i="1">
                <a:solidFill>
                  <a:srgbClr val="231F20"/>
                </a:solidFill>
                <a:latin typeface="Arial"/>
                <a:cs typeface="Arial"/>
              </a:rPr>
              <a:t>conexión </a:t>
            </a:r>
            <a:r>
              <a:rPr dirty="0" sz="700" spc="-30" i="1">
                <a:solidFill>
                  <a:srgbClr val="231F20"/>
                </a:solidFill>
                <a:latin typeface="Arial"/>
                <a:cs typeface="Arial"/>
              </a:rPr>
              <a:t>a</a:t>
            </a:r>
            <a:r>
              <a:rPr dirty="0" sz="700" spc="40" i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 spc="-5" i="1">
                <a:solidFill>
                  <a:srgbClr val="231F20"/>
                </a:solidFill>
                <a:latin typeface="Arial"/>
                <a:cs typeface="Arial"/>
              </a:rPr>
              <a:t>tierra.</a:t>
            </a:r>
            <a:endParaRPr sz="700">
              <a:latin typeface="Arial"/>
              <a:cs typeface="Arial"/>
            </a:endParaRPr>
          </a:p>
        </p:txBody>
      </p:sp>
      <p:sp>
        <p:nvSpPr>
          <p:cNvPr id="88" name="object 88"/>
          <p:cNvSpPr txBox="1"/>
          <p:nvPr/>
        </p:nvSpPr>
        <p:spPr>
          <a:xfrm>
            <a:off x="3191183" y="8050910"/>
            <a:ext cx="3780154" cy="226441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 b="1">
                <a:solidFill>
                  <a:srgbClr val="231F20"/>
                </a:solidFill>
                <a:latin typeface="Arial"/>
                <a:cs typeface="Arial"/>
              </a:rPr>
              <a:t>6.2 </a:t>
            </a:r>
            <a:r>
              <a:rPr dirty="0" sz="1200" b="1">
                <a:solidFill>
                  <a:srgbClr val="231F20"/>
                </a:solidFill>
                <a:latin typeface="Arial"/>
                <a:cs typeface="Arial"/>
              </a:rPr>
              <a:t>Protección </a:t>
            </a:r>
            <a:r>
              <a:rPr dirty="0" sz="1200" spc="5" b="1">
                <a:solidFill>
                  <a:srgbClr val="231F20"/>
                </a:solidFill>
                <a:latin typeface="Arial"/>
                <a:cs typeface="Arial"/>
              </a:rPr>
              <a:t>contra </a:t>
            </a:r>
            <a:r>
              <a:rPr dirty="0" sz="1200" spc="-20" b="1">
                <a:solidFill>
                  <a:srgbClr val="231F20"/>
                </a:solidFill>
                <a:latin typeface="Arial"/>
                <a:cs typeface="Arial"/>
              </a:rPr>
              <a:t>los </a:t>
            </a:r>
            <a:r>
              <a:rPr dirty="0" sz="1200" spc="5" b="1">
                <a:solidFill>
                  <a:srgbClr val="231F20"/>
                </a:solidFill>
                <a:latin typeface="Arial"/>
                <a:cs typeface="Arial"/>
              </a:rPr>
              <a:t>contactos</a:t>
            </a:r>
            <a:r>
              <a:rPr dirty="0" sz="1200" spc="3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200" spc="-5" b="1">
                <a:solidFill>
                  <a:srgbClr val="231F20"/>
                </a:solidFill>
                <a:latin typeface="Arial"/>
                <a:cs typeface="Arial"/>
              </a:rPr>
              <a:t>indirectos</a:t>
            </a:r>
            <a:endParaRPr sz="1200">
              <a:latin typeface="Arial"/>
              <a:cs typeface="Arial"/>
            </a:endParaRPr>
          </a:p>
          <a:p>
            <a:pPr marL="12700" marR="452755">
              <a:lnSpc>
                <a:spcPts val="1050"/>
              </a:lnSpc>
              <a:spcBef>
                <a:spcPts val="935"/>
              </a:spcBef>
            </a:pPr>
            <a:r>
              <a:rPr dirty="0" sz="1000" spc="10" b="1">
                <a:solidFill>
                  <a:srgbClr val="231F20"/>
                </a:solidFill>
                <a:latin typeface="Arial"/>
                <a:cs typeface="Arial"/>
              </a:rPr>
              <a:t>Métodos </a:t>
            </a:r>
            <a:r>
              <a:rPr dirty="0" sz="1000" spc="5" b="1">
                <a:solidFill>
                  <a:srgbClr val="231F20"/>
                </a:solidFill>
                <a:latin typeface="Arial"/>
                <a:cs typeface="Arial"/>
              </a:rPr>
              <a:t>para determinar </a:t>
            </a:r>
            <a:r>
              <a:rPr dirty="0" sz="1000" spc="-15" b="1">
                <a:solidFill>
                  <a:srgbClr val="231F20"/>
                </a:solidFill>
                <a:latin typeface="Arial"/>
                <a:cs typeface="Arial"/>
              </a:rPr>
              <a:t>los niveles </a:t>
            </a:r>
            <a:r>
              <a:rPr dirty="0" sz="1000" spc="5" b="1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1000" spc="-5" b="1">
                <a:solidFill>
                  <a:srgbClr val="231F20"/>
                </a:solidFill>
                <a:latin typeface="Arial"/>
                <a:cs typeface="Arial"/>
              </a:rPr>
              <a:t>la </a:t>
            </a:r>
            <a:r>
              <a:rPr dirty="0" sz="1000" b="1">
                <a:solidFill>
                  <a:srgbClr val="231F20"/>
                </a:solidFill>
                <a:latin typeface="Arial"/>
                <a:cs typeface="Arial"/>
              </a:rPr>
              <a:t>corriente </a:t>
            </a:r>
            <a:r>
              <a:rPr dirty="0" sz="1000" spc="5" b="1">
                <a:solidFill>
                  <a:srgbClr val="231F20"/>
                </a:solidFill>
                <a:latin typeface="Arial"/>
                <a:cs typeface="Arial"/>
              </a:rPr>
              <a:t>de  </a:t>
            </a:r>
            <a:r>
              <a:rPr dirty="0" sz="1000" b="1">
                <a:solidFill>
                  <a:srgbClr val="231F20"/>
                </a:solidFill>
                <a:latin typeface="Arial"/>
                <a:cs typeface="Arial"/>
              </a:rPr>
              <a:t>cortocircuito</a:t>
            </a:r>
            <a:endParaRPr sz="1000">
              <a:latin typeface="Arial"/>
              <a:cs typeface="Arial"/>
            </a:endParaRPr>
          </a:p>
          <a:p>
            <a:pPr marL="13335" marR="189865">
              <a:lnSpc>
                <a:spcPct val="100000"/>
              </a:lnSpc>
              <a:spcBef>
                <a:spcPts val="270"/>
              </a:spcBef>
            </a:pP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En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los esquemas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TN conectados a tierra,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un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cortocircuito a tierra,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en principio, 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siempre suministrará corriente suficiente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para hacer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funcionar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un dispositivo de 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sobreintensidad.</a:t>
            </a:r>
            <a:endParaRPr sz="800">
              <a:latin typeface="Arial"/>
              <a:cs typeface="Arial"/>
            </a:endParaRPr>
          </a:p>
          <a:p>
            <a:pPr marL="12700" marR="5080">
              <a:lnSpc>
                <a:spcPct val="100000"/>
              </a:lnSpc>
              <a:spcBef>
                <a:spcPts val="204"/>
              </a:spcBef>
            </a:pP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Las impedancias de la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fuente y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alimentación principal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son muy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inferiores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las de  los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circuitos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la instalación, por lo que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cualquier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restricción en la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magnitud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las 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corrientes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defecto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a tierra se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deberá principalmente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los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conductores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la  instalación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(los cables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largos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flexibles 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los aparatos aumentan en gran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medida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 impedancia de “bucle de defecto”,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correspondiente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reducción de la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corriente 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</a:t>
            </a:r>
            <a:r>
              <a:rPr dirty="0" sz="800" spc="-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cortocircuito).</a:t>
            </a:r>
            <a:endParaRPr sz="800">
              <a:latin typeface="Arial"/>
              <a:cs typeface="Arial"/>
            </a:endParaRPr>
          </a:p>
          <a:p>
            <a:pPr marL="12700" marR="269875">
              <a:lnSpc>
                <a:spcPct val="100000"/>
              </a:lnSpc>
              <a:spcBef>
                <a:spcPts val="195"/>
              </a:spcBef>
            </a:pP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recomendaciones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más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recientes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la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IEC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para la protección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contra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los 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contactos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indirectos en esquemas de conexión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a tierra TN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sólo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relacionan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los 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tiempos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disparo máximos permitidos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tensión nominal del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sistema  (ver </a:t>
            </a:r>
            <a:r>
              <a:rPr dirty="0" sz="800" spc="-5" b="1">
                <a:solidFill>
                  <a:srgbClr val="009D57"/>
                </a:solidFill>
                <a:latin typeface="Arial"/>
                <a:cs typeface="Arial"/>
              </a:rPr>
              <a:t>Figura F12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del subapartado</a:t>
            </a:r>
            <a:r>
              <a:rPr dirty="0" sz="800" spc="-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3.3).</a:t>
            </a:r>
            <a:endParaRPr sz="800">
              <a:latin typeface="Arial"/>
              <a:cs typeface="Arial"/>
            </a:endParaRPr>
          </a:p>
        </p:txBody>
      </p:sp>
      <p:sp>
        <p:nvSpPr>
          <p:cNvPr id="89" name="object 89"/>
          <p:cNvSpPr txBox="1"/>
          <p:nvPr/>
        </p:nvSpPr>
        <p:spPr>
          <a:xfrm>
            <a:off x="527307" y="10456164"/>
            <a:ext cx="640080" cy="1168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">
                <a:solidFill>
                  <a:srgbClr val="231F20"/>
                </a:solidFill>
                <a:latin typeface="Arial"/>
                <a:cs typeface="Arial"/>
              </a:rPr>
              <a:t>Schneider</a:t>
            </a:r>
            <a:r>
              <a:rPr dirty="0" sz="600" spc="-6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600">
                <a:solidFill>
                  <a:srgbClr val="231F20"/>
                </a:solidFill>
                <a:latin typeface="Arial"/>
                <a:cs typeface="Arial"/>
              </a:rPr>
              <a:t>Electric</a:t>
            </a:r>
            <a:endParaRPr sz="600">
              <a:latin typeface="Arial"/>
              <a:cs typeface="Arial"/>
            </a:endParaRPr>
          </a:p>
        </p:txBody>
      </p:sp>
      <p:sp>
        <p:nvSpPr>
          <p:cNvPr id="90" name="object 90"/>
          <p:cNvSpPr txBox="1"/>
          <p:nvPr/>
        </p:nvSpPr>
        <p:spPr>
          <a:xfrm>
            <a:off x="5474592" y="10456164"/>
            <a:ext cx="1558290" cy="1168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">
                <a:solidFill>
                  <a:srgbClr val="231F20"/>
                </a:solidFill>
                <a:latin typeface="Arial"/>
                <a:cs typeface="Arial"/>
              </a:rPr>
              <a:t>Guía </a:t>
            </a:r>
            <a:r>
              <a:rPr dirty="0" sz="600" spc="-5">
                <a:solidFill>
                  <a:srgbClr val="231F20"/>
                </a:solidFill>
                <a:latin typeface="Arial"/>
                <a:cs typeface="Arial"/>
              </a:rPr>
              <a:t>de diseño de instalaciones eléctricas</a:t>
            </a:r>
            <a:r>
              <a:rPr dirty="0" sz="600" spc="-6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600" spc="-5">
                <a:solidFill>
                  <a:srgbClr val="231F20"/>
                </a:solidFill>
                <a:latin typeface="Arial"/>
                <a:cs typeface="Arial"/>
              </a:rPr>
              <a:t>08</a:t>
            </a:r>
            <a:endParaRPr sz="600">
              <a:latin typeface="Arial"/>
              <a:cs typeface="Arial"/>
            </a:endParaRPr>
          </a:p>
        </p:txBody>
      </p:sp>
      <p:sp>
        <p:nvSpPr>
          <p:cNvPr id="91" name="object 91"/>
          <p:cNvSpPr/>
          <p:nvPr/>
        </p:nvSpPr>
        <p:spPr>
          <a:xfrm>
            <a:off x="3644118" y="10508992"/>
            <a:ext cx="113373" cy="11807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2" name="object 92"/>
          <p:cNvSpPr/>
          <p:nvPr/>
        </p:nvSpPr>
        <p:spPr>
          <a:xfrm>
            <a:off x="3557464" y="10441380"/>
            <a:ext cx="450037" cy="18249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3" name="object 93"/>
          <p:cNvSpPr/>
          <p:nvPr/>
        </p:nvSpPr>
        <p:spPr>
          <a:xfrm>
            <a:off x="3635086" y="10532262"/>
            <a:ext cx="108064" cy="9560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4" name="object 94"/>
          <p:cNvSpPr/>
          <p:nvPr/>
        </p:nvSpPr>
        <p:spPr>
          <a:xfrm>
            <a:off x="3652274" y="10532261"/>
            <a:ext cx="88895" cy="71589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40896" y="10409999"/>
            <a:ext cx="7015480" cy="0"/>
          </a:xfrm>
          <a:custGeom>
            <a:avLst/>
            <a:gdLst/>
            <a:ahLst/>
            <a:cxnLst/>
            <a:rect l="l" t="t" r="r" b="b"/>
            <a:pathLst>
              <a:path w="7015480" h="0">
                <a:moveTo>
                  <a:pt x="0" y="0"/>
                </a:moveTo>
                <a:lnTo>
                  <a:pt x="7015098" y="0"/>
                </a:lnTo>
              </a:path>
            </a:pathLst>
          </a:custGeom>
          <a:ln w="10287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3371396" y="5644895"/>
            <a:ext cx="807085" cy="0"/>
          </a:xfrm>
          <a:custGeom>
            <a:avLst/>
            <a:gdLst/>
            <a:ahLst/>
            <a:cxnLst/>
            <a:rect l="l" t="t" r="r" b="b"/>
            <a:pathLst>
              <a:path w="807085" h="0">
                <a:moveTo>
                  <a:pt x="0" y="0"/>
                </a:moveTo>
                <a:lnTo>
                  <a:pt x="806843" y="0"/>
                </a:lnTo>
              </a:path>
            </a:pathLst>
          </a:custGeom>
          <a:ln w="476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3510423" y="7876781"/>
            <a:ext cx="484505" cy="0"/>
          </a:xfrm>
          <a:custGeom>
            <a:avLst/>
            <a:gdLst/>
            <a:ahLst/>
            <a:cxnLst/>
            <a:rect l="l" t="t" r="r" b="b"/>
            <a:pathLst>
              <a:path w="484504" h="0">
                <a:moveTo>
                  <a:pt x="0" y="0"/>
                </a:moveTo>
                <a:lnTo>
                  <a:pt x="484187" y="0"/>
                </a:lnTo>
              </a:path>
            </a:pathLst>
          </a:custGeom>
          <a:ln w="476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/>
          <p:nvPr/>
        </p:nvSpPr>
        <p:spPr>
          <a:xfrm>
            <a:off x="528196" y="237870"/>
            <a:ext cx="2091055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-15" b="1">
                <a:solidFill>
                  <a:srgbClr val="009D57"/>
                </a:solidFill>
                <a:latin typeface="Arial"/>
                <a:cs typeface="Arial"/>
              </a:rPr>
              <a:t>F </a:t>
            </a:r>
            <a:r>
              <a:rPr dirty="0" sz="800" spc="55" b="1">
                <a:solidFill>
                  <a:srgbClr val="009D57"/>
                </a:solidFill>
                <a:latin typeface="Arial"/>
                <a:cs typeface="Arial"/>
              </a:rPr>
              <a:t>- </a:t>
            </a:r>
            <a:r>
              <a:rPr dirty="0" sz="800" b="1">
                <a:solidFill>
                  <a:srgbClr val="009D57"/>
                </a:solidFill>
                <a:latin typeface="Arial"/>
                <a:cs typeface="Arial"/>
              </a:rPr>
              <a:t>Protección contra descargas</a:t>
            </a:r>
            <a:r>
              <a:rPr dirty="0" sz="800" spc="-40" b="1">
                <a:solidFill>
                  <a:srgbClr val="009D57"/>
                </a:solidFill>
                <a:latin typeface="Arial"/>
                <a:cs typeface="Arial"/>
              </a:rPr>
              <a:t> </a:t>
            </a:r>
            <a:r>
              <a:rPr dirty="0" sz="800" b="1">
                <a:solidFill>
                  <a:srgbClr val="009D57"/>
                </a:solidFill>
                <a:latin typeface="Arial"/>
                <a:cs typeface="Arial"/>
              </a:rPr>
              <a:t>eléctricas</a:t>
            </a:r>
            <a:endParaRPr sz="8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191386" y="212597"/>
            <a:ext cx="3491229" cy="574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tabLst>
                <a:tab pos="266700" algn="l"/>
              </a:tabLst>
            </a:pPr>
            <a:r>
              <a:rPr dirty="0" sz="1800" spc="-5" b="1">
                <a:solidFill>
                  <a:srgbClr val="BCBEC0"/>
                </a:solidFill>
                <a:latin typeface="Arial"/>
                <a:cs typeface="Arial"/>
              </a:rPr>
              <a:t>6	</a:t>
            </a:r>
            <a:r>
              <a:rPr dirty="0" sz="1800" spc="5" b="1">
                <a:solidFill>
                  <a:srgbClr val="BCBEC0"/>
                </a:solidFill>
                <a:latin typeface="Arial"/>
                <a:cs typeface="Arial"/>
              </a:rPr>
              <a:t>Implementación </a:t>
            </a:r>
            <a:r>
              <a:rPr dirty="0" sz="1800" spc="-5" b="1">
                <a:solidFill>
                  <a:srgbClr val="BCBEC0"/>
                </a:solidFill>
                <a:latin typeface="Arial"/>
                <a:cs typeface="Arial"/>
              </a:rPr>
              <a:t>del</a:t>
            </a:r>
            <a:r>
              <a:rPr dirty="0" sz="1800" spc="-20" b="1">
                <a:solidFill>
                  <a:srgbClr val="BCBEC0"/>
                </a:solidFill>
                <a:latin typeface="Arial"/>
                <a:cs typeface="Arial"/>
              </a:rPr>
              <a:t> </a:t>
            </a:r>
            <a:r>
              <a:rPr dirty="0" sz="1800" spc="5" b="1">
                <a:solidFill>
                  <a:srgbClr val="BCBEC0"/>
                </a:solidFill>
                <a:latin typeface="Arial"/>
                <a:cs typeface="Arial"/>
              </a:rPr>
              <a:t>esquema  </a:t>
            </a:r>
            <a:r>
              <a:rPr dirty="0" sz="1800" spc="15" b="1">
                <a:solidFill>
                  <a:srgbClr val="BCBEC0"/>
                </a:solidFill>
                <a:latin typeface="Arial"/>
                <a:cs typeface="Arial"/>
              </a:rPr>
              <a:t>TN</a:t>
            </a:r>
            <a:endParaRPr sz="1800">
              <a:latin typeface="Arial"/>
              <a:cs typeface="Arial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0" y="2925825"/>
            <a:ext cx="504190" cy="396240"/>
          </a:xfrm>
          <a:custGeom>
            <a:avLst/>
            <a:gdLst/>
            <a:ahLst/>
            <a:cxnLst/>
            <a:rect l="l" t="t" r="r" b="b"/>
            <a:pathLst>
              <a:path w="504190" h="396239">
                <a:moveTo>
                  <a:pt x="0" y="396240"/>
                </a:moveTo>
                <a:lnTo>
                  <a:pt x="0" y="0"/>
                </a:lnTo>
                <a:lnTo>
                  <a:pt x="503939" y="0"/>
                </a:lnTo>
                <a:lnTo>
                  <a:pt x="503939" y="396240"/>
                </a:lnTo>
                <a:lnTo>
                  <a:pt x="0" y="39624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 txBox="1"/>
          <p:nvPr/>
        </p:nvSpPr>
        <p:spPr>
          <a:xfrm>
            <a:off x="254257" y="2898520"/>
            <a:ext cx="245110" cy="177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00" b="1">
                <a:solidFill>
                  <a:srgbClr val="FFFFFF"/>
                </a:solidFill>
                <a:latin typeface="Arial"/>
                <a:cs typeface="Arial"/>
              </a:rPr>
              <a:t>F</a:t>
            </a:r>
            <a:r>
              <a:rPr dirty="0" sz="1000" spc="-5" b="1">
                <a:solidFill>
                  <a:srgbClr val="FFFFFF"/>
                </a:solidFill>
                <a:latin typeface="Arial"/>
                <a:cs typeface="Arial"/>
              </a:rPr>
              <a:t>26</a:t>
            </a:r>
            <a:endParaRPr sz="1000">
              <a:latin typeface="Arial"/>
              <a:cs typeface="Arial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539499" y="4807330"/>
            <a:ext cx="2484120" cy="1026160"/>
          </a:xfrm>
          <a:custGeom>
            <a:avLst/>
            <a:gdLst/>
            <a:ahLst/>
            <a:cxnLst/>
            <a:rect l="l" t="t" r="r" b="b"/>
            <a:pathLst>
              <a:path w="2484120" h="1026160">
                <a:moveTo>
                  <a:pt x="0" y="0"/>
                </a:moveTo>
                <a:lnTo>
                  <a:pt x="2484120" y="0"/>
                </a:lnTo>
                <a:lnTo>
                  <a:pt x="2484120" y="1026160"/>
                </a:lnTo>
                <a:lnTo>
                  <a:pt x="0" y="1026160"/>
                </a:lnTo>
                <a:lnTo>
                  <a:pt x="0" y="0"/>
                </a:lnTo>
                <a:close/>
              </a:path>
            </a:pathLst>
          </a:custGeom>
          <a:solidFill>
            <a:srgbClr val="C8E4D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1636779" y="5284215"/>
            <a:ext cx="40640" cy="40640"/>
          </a:xfrm>
          <a:custGeom>
            <a:avLst/>
            <a:gdLst/>
            <a:ahLst/>
            <a:cxnLst/>
            <a:rect l="l" t="t" r="r" b="b"/>
            <a:pathLst>
              <a:path w="40639" h="40639">
                <a:moveTo>
                  <a:pt x="25933" y="0"/>
                </a:moveTo>
                <a:lnTo>
                  <a:pt x="14706" y="0"/>
                </a:lnTo>
                <a:lnTo>
                  <a:pt x="9918" y="1981"/>
                </a:lnTo>
                <a:lnTo>
                  <a:pt x="1981" y="9918"/>
                </a:lnTo>
                <a:lnTo>
                  <a:pt x="0" y="14706"/>
                </a:lnTo>
                <a:lnTo>
                  <a:pt x="0" y="25933"/>
                </a:lnTo>
                <a:lnTo>
                  <a:pt x="1981" y="30721"/>
                </a:lnTo>
                <a:lnTo>
                  <a:pt x="9918" y="38658"/>
                </a:lnTo>
                <a:lnTo>
                  <a:pt x="14706" y="40640"/>
                </a:lnTo>
                <a:lnTo>
                  <a:pt x="25933" y="40640"/>
                </a:lnTo>
                <a:lnTo>
                  <a:pt x="30721" y="38658"/>
                </a:lnTo>
                <a:lnTo>
                  <a:pt x="38658" y="30721"/>
                </a:lnTo>
                <a:lnTo>
                  <a:pt x="40640" y="25933"/>
                </a:lnTo>
                <a:lnTo>
                  <a:pt x="40640" y="14706"/>
                </a:lnTo>
                <a:lnTo>
                  <a:pt x="38658" y="9918"/>
                </a:lnTo>
                <a:lnTo>
                  <a:pt x="30721" y="1981"/>
                </a:lnTo>
                <a:lnTo>
                  <a:pt x="25933" y="0"/>
                </a:lnTo>
                <a:close/>
              </a:path>
            </a:pathLst>
          </a:custGeom>
          <a:solidFill>
            <a:srgbClr val="009D5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 txBox="1"/>
          <p:nvPr/>
        </p:nvSpPr>
        <p:spPr>
          <a:xfrm>
            <a:off x="539499" y="4807838"/>
            <a:ext cx="2484120" cy="98551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9370" marR="139700" indent="635">
              <a:lnSpc>
                <a:spcPct val="100000"/>
              </a:lnSpc>
              <a:spcBef>
                <a:spcPts val="100"/>
              </a:spcBef>
            </a:pPr>
            <a:r>
              <a:rPr dirty="0" sz="900" spc="-25" i="1">
                <a:solidFill>
                  <a:srgbClr val="231F20"/>
                </a:solidFill>
                <a:latin typeface="Arial"/>
                <a:cs typeface="Arial"/>
              </a:rPr>
              <a:t>Para </a:t>
            </a:r>
            <a:r>
              <a:rPr dirty="0" sz="900" spc="-5" i="1">
                <a:solidFill>
                  <a:srgbClr val="231F20"/>
                </a:solidFill>
                <a:latin typeface="Arial"/>
                <a:cs typeface="Arial"/>
              </a:rPr>
              <a:t>los </a:t>
            </a:r>
            <a:r>
              <a:rPr dirty="0" sz="900" i="1">
                <a:solidFill>
                  <a:srgbClr val="231F20"/>
                </a:solidFill>
                <a:latin typeface="Arial"/>
                <a:cs typeface="Arial"/>
              </a:rPr>
              <a:t>cálculos, </a:t>
            </a:r>
            <a:r>
              <a:rPr dirty="0" sz="900" spc="-20" i="1">
                <a:solidFill>
                  <a:srgbClr val="231F20"/>
                </a:solidFill>
                <a:latin typeface="Arial"/>
                <a:cs typeface="Arial"/>
              </a:rPr>
              <a:t>la </a:t>
            </a:r>
            <a:r>
              <a:rPr dirty="0" sz="900" spc="5" i="1">
                <a:solidFill>
                  <a:srgbClr val="231F20"/>
                </a:solidFill>
                <a:latin typeface="Arial"/>
                <a:cs typeface="Arial"/>
              </a:rPr>
              <a:t>práctica </a:t>
            </a:r>
            <a:r>
              <a:rPr dirty="0" sz="900" spc="-5" i="1">
                <a:solidFill>
                  <a:srgbClr val="231F20"/>
                </a:solidFill>
                <a:latin typeface="Arial"/>
                <a:cs typeface="Arial"/>
              </a:rPr>
              <a:t>actual </a:t>
            </a:r>
            <a:r>
              <a:rPr dirty="0" sz="900" spc="-20" i="1">
                <a:solidFill>
                  <a:srgbClr val="231F20"/>
                </a:solidFill>
                <a:latin typeface="Arial"/>
                <a:cs typeface="Arial"/>
              </a:rPr>
              <a:t>es </a:t>
            </a:r>
            <a:r>
              <a:rPr dirty="0" sz="900" spc="-10" i="1">
                <a:solidFill>
                  <a:srgbClr val="231F20"/>
                </a:solidFill>
                <a:latin typeface="Arial"/>
                <a:cs typeface="Arial"/>
              </a:rPr>
              <a:t>utilizar  </a:t>
            </a:r>
            <a:r>
              <a:rPr dirty="0" sz="900" spc="-5" i="1">
                <a:solidFill>
                  <a:srgbClr val="231F20"/>
                </a:solidFill>
                <a:latin typeface="Arial"/>
                <a:cs typeface="Arial"/>
              </a:rPr>
              <a:t>un </a:t>
            </a:r>
            <a:r>
              <a:rPr dirty="0" sz="900" i="1">
                <a:solidFill>
                  <a:srgbClr val="231F20"/>
                </a:solidFill>
                <a:latin typeface="Arial"/>
                <a:cs typeface="Arial"/>
              </a:rPr>
              <a:t>software </a:t>
            </a:r>
            <a:r>
              <a:rPr dirty="0" sz="900" spc="5" i="1">
                <a:solidFill>
                  <a:srgbClr val="231F20"/>
                </a:solidFill>
                <a:latin typeface="Arial"/>
                <a:cs typeface="Arial"/>
              </a:rPr>
              <a:t>homologado </a:t>
            </a:r>
            <a:r>
              <a:rPr dirty="0" sz="900" spc="15" i="1">
                <a:solidFill>
                  <a:srgbClr val="231F20"/>
                </a:solidFill>
                <a:latin typeface="Arial"/>
                <a:cs typeface="Arial"/>
              </a:rPr>
              <a:t>por </a:t>
            </a:r>
            <a:r>
              <a:rPr dirty="0" sz="900" spc="-20" i="1">
                <a:solidFill>
                  <a:srgbClr val="231F20"/>
                </a:solidFill>
                <a:latin typeface="Arial"/>
                <a:cs typeface="Arial"/>
              </a:rPr>
              <a:t>las </a:t>
            </a:r>
            <a:r>
              <a:rPr dirty="0" sz="900" i="1">
                <a:solidFill>
                  <a:srgbClr val="231F20"/>
                </a:solidFill>
                <a:latin typeface="Arial"/>
                <a:cs typeface="Arial"/>
              </a:rPr>
              <a:t>autoridades  </a:t>
            </a:r>
            <a:r>
              <a:rPr dirty="0" sz="900" spc="-10" i="1">
                <a:solidFill>
                  <a:srgbClr val="231F20"/>
                </a:solidFill>
                <a:latin typeface="Arial"/>
                <a:cs typeface="Arial"/>
              </a:rPr>
              <a:t>nacionales </a:t>
            </a:r>
            <a:r>
              <a:rPr dirty="0" sz="900" spc="-20" i="1">
                <a:solidFill>
                  <a:srgbClr val="231F20"/>
                </a:solidFill>
                <a:latin typeface="Arial"/>
                <a:cs typeface="Arial"/>
              </a:rPr>
              <a:t>y </a:t>
            </a:r>
            <a:r>
              <a:rPr dirty="0" sz="900" spc="-5" i="1">
                <a:solidFill>
                  <a:srgbClr val="231F20"/>
                </a:solidFill>
                <a:latin typeface="Arial"/>
                <a:cs typeface="Arial"/>
              </a:rPr>
              <a:t>basado </a:t>
            </a:r>
            <a:r>
              <a:rPr dirty="0" sz="900" spc="-10" i="1">
                <a:solidFill>
                  <a:srgbClr val="231F20"/>
                </a:solidFill>
                <a:latin typeface="Arial"/>
                <a:cs typeface="Arial"/>
              </a:rPr>
              <a:t>en el </a:t>
            </a:r>
            <a:r>
              <a:rPr dirty="0" sz="900" spc="15" i="1">
                <a:solidFill>
                  <a:srgbClr val="231F20"/>
                </a:solidFill>
                <a:latin typeface="Arial"/>
                <a:cs typeface="Arial"/>
              </a:rPr>
              <a:t>método </a:t>
            </a:r>
            <a:r>
              <a:rPr dirty="0" sz="900" spc="5" i="1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900" spc="-20" i="1">
                <a:solidFill>
                  <a:srgbClr val="231F20"/>
                </a:solidFill>
                <a:latin typeface="Arial"/>
                <a:cs typeface="Arial"/>
              </a:rPr>
              <a:t>las  </a:t>
            </a:r>
            <a:r>
              <a:rPr dirty="0" sz="900" i="1">
                <a:solidFill>
                  <a:srgbClr val="231F20"/>
                </a:solidFill>
                <a:latin typeface="Arial"/>
                <a:cs typeface="Arial"/>
              </a:rPr>
              <a:t>impedancias, </a:t>
            </a:r>
            <a:r>
              <a:rPr dirty="0" sz="900" spc="20" i="1">
                <a:solidFill>
                  <a:srgbClr val="231F20"/>
                </a:solidFill>
                <a:latin typeface="Arial"/>
                <a:cs typeface="Arial"/>
              </a:rPr>
              <a:t>como </a:t>
            </a:r>
            <a:r>
              <a:rPr dirty="0" baseline="3472" sz="1200" spc="15" b="1">
                <a:solidFill>
                  <a:srgbClr val="231F20"/>
                </a:solidFill>
                <a:latin typeface="Century Gothic"/>
                <a:cs typeface="Century Gothic"/>
              </a:rPr>
              <a:t>ECOdial </a:t>
            </a:r>
            <a:r>
              <a:rPr dirty="0" sz="800" spc="65" b="1">
                <a:solidFill>
                  <a:srgbClr val="231F20"/>
                </a:solidFill>
                <a:latin typeface="Century Gothic"/>
                <a:cs typeface="Century Gothic"/>
              </a:rPr>
              <a:t>3.37</a:t>
            </a:r>
            <a:r>
              <a:rPr dirty="0" sz="900" spc="65" i="1">
                <a:solidFill>
                  <a:srgbClr val="231F20"/>
                </a:solidFill>
                <a:latin typeface="Arial"/>
                <a:cs typeface="Arial"/>
              </a:rPr>
              <a:t>. </a:t>
            </a:r>
            <a:r>
              <a:rPr dirty="0" sz="900" spc="-20" i="1">
                <a:solidFill>
                  <a:srgbClr val="231F20"/>
                </a:solidFill>
                <a:latin typeface="Arial"/>
                <a:cs typeface="Arial"/>
              </a:rPr>
              <a:t>Las  </a:t>
            </a:r>
            <a:r>
              <a:rPr dirty="0" sz="900" i="1">
                <a:solidFill>
                  <a:srgbClr val="231F20"/>
                </a:solidFill>
                <a:latin typeface="Arial"/>
                <a:cs typeface="Arial"/>
              </a:rPr>
              <a:t>autoridades </a:t>
            </a:r>
            <a:r>
              <a:rPr dirty="0" sz="900" spc="-10" i="1">
                <a:solidFill>
                  <a:srgbClr val="231F20"/>
                </a:solidFill>
                <a:latin typeface="Arial"/>
                <a:cs typeface="Arial"/>
              </a:rPr>
              <a:t>nacionales </a:t>
            </a:r>
            <a:r>
              <a:rPr dirty="0" sz="900" i="1">
                <a:solidFill>
                  <a:srgbClr val="231F20"/>
                </a:solidFill>
                <a:latin typeface="Arial"/>
                <a:cs typeface="Arial"/>
              </a:rPr>
              <a:t>también </a:t>
            </a:r>
            <a:r>
              <a:rPr dirty="0" sz="900" spc="5" i="1">
                <a:solidFill>
                  <a:srgbClr val="231F20"/>
                </a:solidFill>
                <a:latin typeface="Arial"/>
                <a:cs typeface="Arial"/>
              </a:rPr>
              <a:t>publican </a:t>
            </a:r>
            <a:r>
              <a:rPr dirty="0" sz="900" spc="15" i="1">
                <a:solidFill>
                  <a:srgbClr val="231F20"/>
                </a:solidFill>
                <a:latin typeface="Arial"/>
                <a:cs typeface="Arial"/>
              </a:rPr>
              <a:t>por  </a:t>
            </a:r>
            <a:r>
              <a:rPr dirty="0" sz="900" spc="5" i="1">
                <a:solidFill>
                  <a:srgbClr val="231F20"/>
                </a:solidFill>
                <a:latin typeface="Arial"/>
                <a:cs typeface="Arial"/>
              </a:rPr>
              <a:t>lo </a:t>
            </a:r>
            <a:r>
              <a:rPr dirty="0" sz="900" spc="-10" i="1">
                <a:solidFill>
                  <a:srgbClr val="231F20"/>
                </a:solidFill>
                <a:latin typeface="Arial"/>
                <a:cs typeface="Arial"/>
              </a:rPr>
              <a:t>general </a:t>
            </a:r>
            <a:r>
              <a:rPr dirty="0" sz="900" spc="-15" i="1">
                <a:solidFill>
                  <a:srgbClr val="231F20"/>
                </a:solidFill>
                <a:latin typeface="Arial"/>
                <a:cs typeface="Arial"/>
              </a:rPr>
              <a:t>guías, </a:t>
            </a:r>
            <a:r>
              <a:rPr dirty="0" sz="900" spc="5" i="1">
                <a:solidFill>
                  <a:srgbClr val="231F20"/>
                </a:solidFill>
                <a:latin typeface="Arial"/>
                <a:cs typeface="Arial"/>
              </a:rPr>
              <a:t>que </a:t>
            </a:r>
            <a:r>
              <a:rPr dirty="0" sz="900" spc="-5" i="1">
                <a:solidFill>
                  <a:srgbClr val="231F20"/>
                </a:solidFill>
                <a:latin typeface="Arial"/>
                <a:cs typeface="Arial"/>
              </a:rPr>
              <a:t>incluyen </a:t>
            </a:r>
            <a:r>
              <a:rPr dirty="0" sz="900" spc="-10" i="1">
                <a:solidFill>
                  <a:srgbClr val="231F20"/>
                </a:solidFill>
                <a:latin typeface="Arial"/>
                <a:cs typeface="Arial"/>
              </a:rPr>
              <a:t>valores </a:t>
            </a:r>
            <a:r>
              <a:rPr dirty="0" sz="900" spc="5" i="1">
                <a:solidFill>
                  <a:srgbClr val="231F20"/>
                </a:solidFill>
                <a:latin typeface="Arial"/>
                <a:cs typeface="Arial"/>
              </a:rPr>
              <a:t>típicos,  </a:t>
            </a:r>
            <a:r>
              <a:rPr dirty="0" sz="900" spc="10" i="1">
                <a:solidFill>
                  <a:srgbClr val="231F20"/>
                </a:solidFill>
                <a:latin typeface="Arial"/>
                <a:cs typeface="Arial"/>
              </a:rPr>
              <a:t>longitud </a:t>
            </a:r>
            <a:r>
              <a:rPr dirty="0" sz="900" spc="5" i="1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900" spc="10" i="1">
                <a:solidFill>
                  <a:srgbClr val="231F20"/>
                </a:solidFill>
                <a:latin typeface="Arial"/>
                <a:cs typeface="Arial"/>
              </a:rPr>
              <a:t>conductores,</a:t>
            </a:r>
            <a:r>
              <a:rPr dirty="0" sz="900" spc="-25" i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00" spc="10" i="1">
                <a:solidFill>
                  <a:srgbClr val="231F20"/>
                </a:solidFill>
                <a:latin typeface="Arial"/>
                <a:cs typeface="Arial"/>
              </a:rPr>
              <a:t>etc.</a:t>
            </a:r>
            <a:endParaRPr sz="9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191310" y="1408302"/>
            <a:ext cx="3820795" cy="40335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236220" indent="635">
              <a:lnSpc>
                <a:spcPct val="100000"/>
              </a:lnSpc>
              <a:spcBef>
                <a:spcPts val="100"/>
              </a:spcBef>
            </a:pP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El razonamiento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estas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recomendaciones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es que para los esquemas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TN,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corriente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que debe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fluir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para que aumente el potencial de una parte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conductora 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expuesta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50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V 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más es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tan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elevada que pueden darse dos</a:t>
            </a:r>
            <a:r>
              <a:rPr dirty="0" sz="800" spc="-2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posibilidades:</a:t>
            </a:r>
            <a:endParaRPr sz="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800" spc="110">
                <a:solidFill>
                  <a:srgbClr val="009D57"/>
                </a:solidFill>
                <a:latin typeface="Times New Roman"/>
                <a:cs typeface="Times New Roman"/>
              </a:rPr>
              <a:t>c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El recorrido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del defecto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salta solo,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prácticamente 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forma</a:t>
            </a:r>
            <a:r>
              <a:rPr dirty="0" sz="800" spc="-10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instantánea.</a:t>
            </a:r>
            <a:endParaRPr sz="800">
              <a:latin typeface="Arial"/>
              <a:cs typeface="Arial"/>
            </a:endParaRPr>
          </a:p>
          <a:p>
            <a:pPr marL="12700" marR="154940">
              <a:lnSpc>
                <a:spcPct val="100000"/>
              </a:lnSpc>
              <a:spcBef>
                <a:spcPts val="80"/>
              </a:spcBef>
            </a:pPr>
            <a:r>
              <a:rPr dirty="0" sz="800" spc="110">
                <a:solidFill>
                  <a:srgbClr val="009D57"/>
                </a:solidFill>
                <a:latin typeface="Times New Roman"/>
                <a:cs typeface="Times New Roman"/>
              </a:rPr>
              <a:t>c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El conductor se suelda 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un defecto sólido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y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proporciona la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corriente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adecuada  para hacer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funcionar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los dispositivos de</a:t>
            </a:r>
            <a:r>
              <a:rPr dirty="0" sz="800" spc="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sobreintensidad.</a:t>
            </a:r>
            <a:endParaRPr sz="800">
              <a:latin typeface="Arial"/>
              <a:cs typeface="Arial"/>
            </a:endParaRPr>
          </a:p>
          <a:p>
            <a:pPr marL="12700" marR="5080">
              <a:lnSpc>
                <a:spcPct val="101299"/>
              </a:lnSpc>
              <a:spcBef>
                <a:spcPts val="75"/>
              </a:spcBef>
            </a:pP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Para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garantizar el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funcionamiento correcto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los dispositivos 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sobreintensidad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en  el último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caso,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debe determinarse una valoración bastante precisa de los niveles de 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corriente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defecto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a tierra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cortocircuito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en la etapa de diseño de un proyecto.  Un análisis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riguroso requiere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utilización de técnicas 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componentes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secuencia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fases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aplicadas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a cada circuito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por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turnos. El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principio es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muy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directo,  pero la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cantidad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cálculos no es justificable, especialmente porque las  impedancias 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secuencia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fase cero son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extremadamente difíciles de determinar 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un grado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razonable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precisión en una instalación típica de</a:t>
            </a:r>
            <a:r>
              <a:rPr dirty="0" sz="800" spc="2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BT.</a:t>
            </a:r>
            <a:endParaRPr sz="800">
              <a:latin typeface="Arial"/>
              <a:cs typeface="Arial"/>
            </a:endParaRPr>
          </a:p>
          <a:p>
            <a:pPr marL="12700" marR="78740">
              <a:lnSpc>
                <a:spcPct val="100000"/>
              </a:lnSpc>
              <a:spcBef>
                <a:spcPts val="85"/>
              </a:spcBef>
            </a:pP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Son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preferibles otros métodos más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sencillos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precisión adecuada.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Tres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métodos  prácticos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son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los</a:t>
            </a:r>
            <a:r>
              <a:rPr dirty="0" sz="8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siguientes:</a:t>
            </a:r>
            <a:endParaRPr sz="800">
              <a:latin typeface="Arial"/>
              <a:cs typeface="Arial"/>
            </a:endParaRPr>
          </a:p>
          <a:p>
            <a:pPr marL="12700" marR="73025">
              <a:lnSpc>
                <a:spcPct val="102299"/>
              </a:lnSpc>
              <a:spcBef>
                <a:spcPts val="60"/>
              </a:spcBef>
            </a:pPr>
            <a:r>
              <a:rPr dirty="0" sz="800" spc="110">
                <a:solidFill>
                  <a:srgbClr val="009D57"/>
                </a:solidFill>
                <a:latin typeface="Times New Roman"/>
                <a:cs typeface="Times New Roman"/>
              </a:rPr>
              <a:t>c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El </a:t>
            </a:r>
            <a:r>
              <a:rPr dirty="0" sz="800" spc="5">
                <a:solidFill>
                  <a:srgbClr val="231F20"/>
                </a:solidFill>
                <a:latin typeface="Arial"/>
                <a:cs typeface="Arial"/>
              </a:rPr>
              <a:t>“</a:t>
            </a:r>
            <a:r>
              <a:rPr dirty="0" sz="800" spc="5" b="1">
                <a:solidFill>
                  <a:srgbClr val="231F20"/>
                </a:solidFill>
                <a:latin typeface="Arial"/>
                <a:cs typeface="Arial"/>
              </a:rPr>
              <a:t>método de </a:t>
            </a:r>
            <a:r>
              <a:rPr dirty="0" sz="800" spc="-10" b="1">
                <a:solidFill>
                  <a:srgbClr val="231F20"/>
                </a:solidFill>
                <a:latin typeface="Arial"/>
                <a:cs typeface="Arial"/>
              </a:rPr>
              <a:t>las </a:t>
            </a:r>
            <a:r>
              <a:rPr dirty="0" sz="800" b="1">
                <a:solidFill>
                  <a:srgbClr val="231F20"/>
                </a:solidFill>
                <a:latin typeface="Arial"/>
                <a:cs typeface="Arial"/>
              </a:rPr>
              <a:t>impedancias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”,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basado en la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suma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todas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las impedancias  (sólo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secuencia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fase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positiva) alrededor del bucle de defecto para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cada circuito.  </a:t>
            </a:r>
            <a:r>
              <a:rPr dirty="0" sz="800" spc="110">
                <a:solidFill>
                  <a:srgbClr val="009D57"/>
                </a:solidFill>
                <a:latin typeface="Times New Roman"/>
                <a:cs typeface="Times New Roman"/>
              </a:rPr>
              <a:t>c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El </a:t>
            </a:r>
            <a:r>
              <a:rPr dirty="0" sz="800" spc="5">
                <a:solidFill>
                  <a:srgbClr val="231F20"/>
                </a:solidFill>
                <a:latin typeface="Arial"/>
                <a:cs typeface="Arial"/>
              </a:rPr>
              <a:t>“</a:t>
            </a:r>
            <a:r>
              <a:rPr dirty="0" sz="800" spc="5" b="1">
                <a:solidFill>
                  <a:srgbClr val="231F20"/>
                </a:solidFill>
                <a:latin typeface="Arial"/>
                <a:cs typeface="Arial"/>
              </a:rPr>
              <a:t>método de </a:t>
            </a:r>
            <a:r>
              <a:rPr dirty="0" sz="800" spc="-5" b="1">
                <a:solidFill>
                  <a:srgbClr val="231F20"/>
                </a:solidFill>
                <a:latin typeface="Arial"/>
                <a:cs typeface="Arial"/>
              </a:rPr>
              <a:t>la composición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”, que es una estimación de la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corriente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cortocircuito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en el extremo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remoto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un bucle,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cuando se conoce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el nivel de la 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corriente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cortocircuito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en el extremo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cercano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del</a:t>
            </a:r>
            <a:r>
              <a:rPr dirty="0" sz="800" spc="-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bucle.</a:t>
            </a:r>
            <a:endParaRPr sz="800">
              <a:latin typeface="Arial"/>
              <a:cs typeface="Arial"/>
            </a:endParaRPr>
          </a:p>
          <a:p>
            <a:pPr marL="12700" marR="26034" indent="-635">
              <a:lnSpc>
                <a:spcPct val="102200"/>
              </a:lnSpc>
              <a:spcBef>
                <a:spcPts val="60"/>
              </a:spcBef>
            </a:pPr>
            <a:r>
              <a:rPr dirty="0" sz="800" spc="110">
                <a:solidFill>
                  <a:srgbClr val="009D57"/>
                </a:solidFill>
                <a:latin typeface="Times New Roman"/>
                <a:cs typeface="Times New Roman"/>
              </a:rPr>
              <a:t>c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El </a:t>
            </a:r>
            <a:r>
              <a:rPr dirty="0" sz="800" spc="5">
                <a:solidFill>
                  <a:srgbClr val="231F20"/>
                </a:solidFill>
                <a:latin typeface="Arial"/>
                <a:cs typeface="Arial"/>
              </a:rPr>
              <a:t>“</a:t>
            </a:r>
            <a:r>
              <a:rPr dirty="0" sz="800" spc="5" b="1">
                <a:solidFill>
                  <a:srgbClr val="231F20"/>
                </a:solidFill>
                <a:latin typeface="Arial"/>
                <a:cs typeface="Arial"/>
              </a:rPr>
              <a:t>método </a:t>
            </a:r>
            <a:r>
              <a:rPr dirty="0" sz="800" spc="-5" b="1">
                <a:solidFill>
                  <a:srgbClr val="231F20"/>
                </a:solidFill>
                <a:latin typeface="Arial"/>
                <a:cs typeface="Arial"/>
              </a:rPr>
              <a:t>convencional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” de cálculo de los niveles mínimos de las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corrientes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 defecto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a tierra,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utilizando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tablas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valores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para obtener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resultados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rápidamente. 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Estos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métodos sólo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son fiables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para el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caso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en el que los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cables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que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forman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el  bucle 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corriente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defecto 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cortocircuito se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encuentren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cerca (entre sí) y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no  estén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separados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por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materiales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 ferromagnéticos.</a:t>
            </a:r>
            <a:endParaRPr sz="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75"/>
              </a:spcBef>
            </a:pPr>
            <a:r>
              <a:rPr dirty="0" sz="1000" spc="15" b="1">
                <a:solidFill>
                  <a:srgbClr val="231F20"/>
                </a:solidFill>
                <a:latin typeface="Arial"/>
                <a:cs typeface="Arial"/>
              </a:rPr>
              <a:t>Método </a:t>
            </a:r>
            <a:r>
              <a:rPr dirty="0" sz="1000" spc="5" b="1">
                <a:solidFill>
                  <a:srgbClr val="231F20"/>
                </a:solidFill>
                <a:latin typeface="Arial"/>
                <a:cs typeface="Arial"/>
              </a:rPr>
              <a:t>de</a:t>
            </a:r>
            <a:r>
              <a:rPr dirty="0" sz="1000" spc="-2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b="1">
                <a:solidFill>
                  <a:srgbClr val="231F20"/>
                </a:solidFill>
                <a:latin typeface="Arial"/>
                <a:cs typeface="Arial"/>
              </a:rPr>
              <a:t>impedancias</a:t>
            </a:r>
            <a:endParaRPr sz="1000">
              <a:latin typeface="Arial"/>
              <a:cs typeface="Arial"/>
            </a:endParaRPr>
          </a:p>
          <a:p>
            <a:pPr algn="just" marL="12700" marR="15875" indent="635">
              <a:lnSpc>
                <a:spcPct val="100000"/>
              </a:lnSpc>
              <a:spcBef>
                <a:spcPts val="220"/>
              </a:spcBef>
            </a:pP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Este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método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suma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las impedancias 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secuencia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positiva 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cada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elemento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(cable,  conductor PE, transformador,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etc.) incluido en el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circuito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bucle de defecto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a tierra  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partir del que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 calcula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corriente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defecto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a tierra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cortocircuito,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utilizando  la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siguiente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fórmula:</a:t>
            </a:r>
            <a:endParaRPr sz="8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192402" y="5532611"/>
            <a:ext cx="161290" cy="177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00" i="1">
                <a:latin typeface="Times New Roman"/>
                <a:cs typeface="Times New Roman"/>
              </a:rPr>
              <a:t>I</a:t>
            </a:r>
            <a:r>
              <a:rPr dirty="0" sz="1000" spc="-30" i="1">
                <a:latin typeface="Times New Roman"/>
                <a:cs typeface="Times New Roman"/>
              </a:rPr>
              <a:t> </a:t>
            </a:r>
            <a:r>
              <a:rPr dirty="0" sz="800">
                <a:latin typeface="Symbol"/>
                <a:cs typeface="Symbol"/>
              </a:rPr>
              <a:t></a:t>
            </a:r>
            <a:endParaRPr sz="800">
              <a:latin typeface="Symbol"/>
              <a:cs typeface="Symbo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3403540" y="5481091"/>
            <a:ext cx="791210" cy="387350"/>
          </a:xfrm>
          <a:prstGeom prst="rect">
            <a:avLst/>
          </a:prstGeom>
        </p:spPr>
        <p:txBody>
          <a:bodyPr wrap="square" lIns="0" tIns="23495" rIns="0" bIns="0" rtlCol="0" vert="horz">
            <a:spAutoFit/>
          </a:bodyPr>
          <a:lstStyle/>
          <a:p>
            <a:pPr algn="ctr" marR="47625">
              <a:lnSpc>
                <a:spcPct val="100000"/>
              </a:lnSpc>
              <a:spcBef>
                <a:spcPts val="185"/>
              </a:spcBef>
            </a:pPr>
            <a:r>
              <a:rPr dirty="0" sz="800" i="1">
                <a:latin typeface="Arial"/>
                <a:cs typeface="Arial"/>
              </a:rPr>
              <a:t>U</a:t>
            </a:r>
            <a:endParaRPr sz="8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175"/>
              </a:spcBef>
            </a:pPr>
            <a:r>
              <a:rPr dirty="0" baseline="2057" sz="2025" spc="-225">
                <a:latin typeface="Symbol"/>
                <a:cs typeface="Symbol"/>
              </a:rPr>
              <a:t></a:t>
            </a:r>
            <a:r>
              <a:rPr dirty="0" sz="1200">
                <a:latin typeface="Symbol"/>
                <a:cs typeface="Symbol"/>
              </a:rPr>
              <a:t></a:t>
            </a:r>
            <a:r>
              <a:rPr dirty="0" sz="1200" spc="-200">
                <a:latin typeface="Times New Roman"/>
                <a:cs typeface="Times New Roman"/>
              </a:rPr>
              <a:t> </a:t>
            </a:r>
            <a:r>
              <a:rPr dirty="0" baseline="10416" sz="1200" spc="22" i="1">
                <a:latin typeface="Arial"/>
                <a:cs typeface="Arial"/>
              </a:rPr>
              <a:t>R</a:t>
            </a:r>
            <a:r>
              <a:rPr dirty="0" baseline="2057" sz="2025" spc="-277">
                <a:latin typeface="Symbol"/>
                <a:cs typeface="Symbol"/>
              </a:rPr>
              <a:t></a:t>
            </a:r>
            <a:r>
              <a:rPr dirty="0" baseline="92592" sz="675" spc="7">
                <a:latin typeface="Arial"/>
                <a:cs typeface="Arial"/>
              </a:rPr>
              <a:t>2</a:t>
            </a:r>
            <a:r>
              <a:rPr dirty="0" baseline="92592" sz="675">
                <a:latin typeface="Arial"/>
                <a:cs typeface="Arial"/>
              </a:rPr>
              <a:t> </a:t>
            </a:r>
            <a:r>
              <a:rPr dirty="0" baseline="92592" sz="675" spc="-30">
                <a:latin typeface="Arial"/>
                <a:cs typeface="Arial"/>
              </a:rPr>
              <a:t> </a:t>
            </a:r>
            <a:r>
              <a:rPr dirty="0" baseline="10416" sz="1200">
                <a:latin typeface="Symbol"/>
                <a:cs typeface="Symbol"/>
              </a:rPr>
              <a:t></a:t>
            </a:r>
            <a:r>
              <a:rPr dirty="0" baseline="10416" sz="1200" spc="-89">
                <a:latin typeface="Times New Roman"/>
                <a:cs typeface="Times New Roman"/>
              </a:rPr>
              <a:t> </a:t>
            </a:r>
            <a:r>
              <a:rPr dirty="0" baseline="2057" sz="2025" spc="-225">
                <a:latin typeface="Symbol"/>
                <a:cs typeface="Symbol"/>
              </a:rPr>
              <a:t></a:t>
            </a:r>
            <a:r>
              <a:rPr dirty="0" sz="1200">
                <a:latin typeface="Symbol"/>
                <a:cs typeface="Symbol"/>
              </a:rPr>
              <a:t></a:t>
            </a:r>
            <a:r>
              <a:rPr dirty="0" sz="1200" spc="-150">
                <a:latin typeface="Times New Roman"/>
                <a:cs typeface="Times New Roman"/>
              </a:rPr>
              <a:t> </a:t>
            </a:r>
            <a:r>
              <a:rPr dirty="0" baseline="10416" sz="1200" spc="-67" i="1">
                <a:latin typeface="Arial"/>
                <a:cs typeface="Arial"/>
              </a:rPr>
              <a:t>X</a:t>
            </a:r>
            <a:r>
              <a:rPr dirty="0" baseline="10416" sz="1200" spc="-179" i="1">
                <a:latin typeface="Arial"/>
                <a:cs typeface="Arial"/>
              </a:rPr>
              <a:t> </a:t>
            </a:r>
            <a:r>
              <a:rPr dirty="0" baseline="2057" sz="2025" spc="-277">
                <a:latin typeface="Symbol"/>
                <a:cs typeface="Symbol"/>
              </a:rPr>
              <a:t></a:t>
            </a:r>
            <a:r>
              <a:rPr dirty="0" baseline="92592" sz="675" spc="7">
                <a:latin typeface="Arial"/>
                <a:cs typeface="Arial"/>
              </a:rPr>
              <a:t>2</a:t>
            </a:r>
            <a:endParaRPr baseline="92592" sz="675">
              <a:latin typeface="Arial"/>
              <a:cs typeface="Arial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3379334" y="5657595"/>
            <a:ext cx="791210" cy="197485"/>
          </a:xfrm>
          <a:custGeom>
            <a:avLst/>
            <a:gdLst/>
            <a:ahLst/>
            <a:cxnLst/>
            <a:rect l="l" t="t" r="r" b="b"/>
            <a:pathLst>
              <a:path w="791210" h="197485">
                <a:moveTo>
                  <a:pt x="17057" y="128409"/>
                </a:moveTo>
                <a:lnTo>
                  <a:pt x="8204" y="128409"/>
                </a:lnTo>
                <a:lnTo>
                  <a:pt x="33528" y="197180"/>
                </a:lnTo>
                <a:lnTo>
                  <a:pt x="38328" y="197180"/>
                </a:lnTo>
                <a:lnTo>
                  <a:pt x="40756" y="179730"/>
                </a:lnTo>
                <a:lnTo>
                  <a:pt x="35953" y="179730"/>
                </a:lnTo>
                <a:lnTo>
                  <a:pt x="17057" y="128409"/>
                </a:lnTo>
                <a:close/>
              </a:path>
              <a:path w="791210" h="197485">
                <a:moveTo>
                  <a:pt x="790968" y="0"/>
                </a:moveTo>
                <a:lnTo>
                  <a:pt x="60960" y="0"/>
                </a:lnTo>
                <a:lnTo>
                  <a:pt x="35953" y="179730"/>
                </a:lnTo>
                <a:lnTo>
                  <a:pt x="40756" y="179730"/>
                </a:lnTo>
                <a:lnTo>
                  <a:pt x="65100" y="4749"/>
                </a:lnTo>
                <a:lnTo>
                  <a:pt x="790968" y="4749"/>
                </a:lnTo>
                <a:lnTo>
                  <a:pt x="790968" y="0"/>
                </a:lnTo>
                <a:close/>
              </a:path>
              <a:path w="791210" h="197485">
                <a:moveTo>
                  <a:pt x="13335" y="118300"/>
                </a:moveTo>
                <a:lnTo>
                  <a:pt x="0" y="132105"/>
                </a:lnTo>
                <a:lnTo>
                  <a:pt x="2400" y="134416"/>
                </a:lnTo>
                <a:lnTo>
                  <a:pt x="8204" y="128409"/>
                </a:lnTo>
                <a:lnTo>
                  <a:pt x="17057" y="128409"/>
                </a:lnTo>
                <a:lnTo>
                  <a:pt x="13335" y="1183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 txBox="1"/>
          <p:nvPr/>
        </p:nvSpPr>
        <p:spPr>
          <a:xfrm>
            <a:off x="3165986" y="5900292"/>
            <a:ext cx="3860165" cy="18338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735">
              <a:lnSpc>
                <a:spcPts val="930"/>
              </a:lnSpc>
              <a:spcBef>
                <a:spcPts val="100"/>
              </a:spcBef>
            </a:pP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donde</a:t>
            </a:r>
            <a:endParaRPr sz="800">
              <a:latin typeface="Arial"/>
              <a:cs typeface="Arial"/>
            </a:endParaRPr>
          </a:p>
          <a:p>
            <a:pPr marL="38100" marR="231775" indent="635">
              <a:lnSpc>
                <a:spcPts val="960"/>
              </a:lnSpc>
              <a:spcBef>
                <a:spcPts val="204"/>
              </a:spcBef>
            </a:pPr>
            <a:r>
              <a:rPr dirty="0" sz="800" spc="-10">
                <a:solidFill>
                  <a:srgbClr val="231F20"/>
                </a:solidFill>
                <a:latin typeface="Arial"/>
                <a:cs typeface="Arial"/>
              </a:rPr>
              <a:t>(</a:t>
            </a:r>
            <a:r>
              <a:rPr dirty="0" sz="1000" spc="-10">
                <a:solidFill>
                  <a:srgbClr val="231F20"/>
                </a:solidFill>
                <a:latin typeface="Symbol"/>
                <a:cs typeface="Symbol"/>
              </a:rPr>
              <a:t></a:t>
            </a:r>
            <a:r>
              <a:rPr dirty="0" sz="800" spc="-10" i="1">
                <a:solidFill>
                  <a:srgbClr val="231F20"/>
                </a:solidFill>
                <a:latin typeface="Arial"/>
                <a:cs typeface="Arial"/>
              </a:rPr>
              <a:t>R</a:t>
            </a:r>
            <a:r>
              <a:rPr dirty="0" sz="800" spc="-10">
                <a:solidFill>
                  <a:srgbClr val="231F20"/>
                </a:solidFill>
                <a:latin typeface="Arial"/>
                <a:cs typeface="Arial"/>
              </a:rPr>
              <a:t>)</a:t>
            </a:r>
            <a:r>
              <a:rPr dirty="0" baseline="25252" sz="825" spc="-15">
                <a:solidFill>
                  <a:srgbClr val="231F20"/>
                </a:solidFill>
                <a:latin typeface="Arial"/>
                <a:cs typeface="Arial"/>
              </a:rPr>
              <a:t>2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= (suma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todas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resistencias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del bucle)</a:t>
            </a:r>
            <a:r>
              <a:rPr dirty="0" baseline="25252" sz="825" spc="-7">
                <a:solidFill>
                  <a:srgbClr val="231F20"/>
                </a:solidFill>
                <a:latin typeface="Arial"/>
                <a:cs typeface="Arial"/>
              </a:rPr>
              <a:t>2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en la etapa de diseño de un  proyecto.</a:t>
            </a:r>
            <a:endParaRPr sz="800">
              <a:latin typeface="Arial"/>
              <a:cs typeface="Arial"/>
            </a:endParaRPr>
          </a:p>
          <a:p>
            <a:pPr marL="38735">
              <a:lnSpc>
                <a:spcPts val="1110"/>
              </a:lnSpc>
            </a:pPr>
            <a:r>
              <a:rPr dirty="0" sz="800" spc="-10">
                <a:solidFill>
                  <a:srgbClr val="231F20"/>
                </a:solidFill>
                <a:latin typeface="Arial"/>
                <a:cs typeface="Arial"/>
              </a:rPr>
              <a:t>(</a:t>
            </a:r>
            <a:r>
              <a:rPr dirty="0" sz="1000" spc="-10">
                <a:solidFill>
                  <a:srgbClr val="231F20"/>
                </a:solidFill>
                <a:latin typeface="Symbol"/>
                <a:cs typeface="Symbol"/>
              </a:rPr>
              <a:t></a:t>
            </a:r>
            <a:r>
              <a:rPr dirty="0" sz="800" spc="-10" i="1">
                <a:solidFill>
                  <a:srgbClr val="231F20"/>
                </a:solidFill>
                <a:latin typeface="Arial"/>
                <a:cs typeface="Arial"/>
              </a:rPr>
              <a:t>X</a:t>
            </a:r>
            <a:r>
              <a:rPr dirty="0" sz="800" spc="-10">
                <a:solidFill>
                  <a:srgbClr val="231F20"/>
                </a:solidFill>
                <a:latin typeface="Arial"/>
                <a:cs typeface="Arial"/>
              </a:rPr>
              <a:t>)</a:t>
            </a:r>
            <a:r>
              <a:rPr dirty="0" baseline="25252" sz="825" spc="-15">
                <a:solidFill>
                  <a:srgbClr val="231F20"/>
                </a:solidFill>
                <a:latin typeface="Arial"/>
                <a:cs typeface="Arial"/>
              </a:rPr>
              <a:t>2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= (suma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todas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reactancias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inductivas del</a:t>
            </a:r>
            <a:r>
              <a:rPr dirty="0" sz="800" spc="-8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bucle)</a:t>
            </a:r>
            <a:r>
              <a:rPr dirty="0" baseline="25252" sz="825" spc="-7">
                <a:solidFill>
                  <a:srgbClr val="231F20"/>
                </a:solidFill>
                <a:latin typeface="Arial"/>
                <a:cs typeface="Arial"/>
              </a:rPr>
              <a:t>2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.</a:t>
            </a:r>
            <a:endParaRPr sz="800">
              <a:latin typeface="Arial"/>
              <a:cs typeface="Arial"/>
            </a:endParaRPr>
          </a:p>
          <a:p>
            <a:pPr marL="38735">
              <a:lnSpc>
                <a:spcPct val="100000"/>
              </a:lnSpc>
              <a:spcBef>
                <a:spcPts val="105"/>
              </a:spcBef>
            </a:pPr>
            <a:r>
              <a:rPr dirty="0" sz="800" spc="-5" i="1">
                <a:solidFill>
                  <a:srgbClr val="231F20"/>
                </a:solidFill>
                <a:latin typeface="Arial"/>
                <a:cs typeface="Arial"/>
              </a:rPr>
              <a:t>U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=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tensión nominal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simple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del</a:t>
            </a:r>
            <a:r>
              <a:rPr dirty="0" sz="800" spc="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sistema.</a:t>
            </a:r>
            <a:endParaRPr sz="800">
              <a:latin typeface="Arial"/>
              <a:cs typeface="Arial"/>
            </a:endParaRPr>
          </a:p>
          <a:p>
            <a:pPr marL="38100" marR="30480" indent="635">
              <a:lnSpc>
                <a:spcPct val="100000"/>
              </a:lnSpc>
              <a:spcBef>
                <a:spcPts val="290"/>
              </a:spcBef>
            </a:pP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aplicación del método no es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siempre sencilla, ya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que implica un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conocimiento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todos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los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valores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los parámetros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y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características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los elementos del bucle. 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En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numerosos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casos,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una guía nacional puede ofrecer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valores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típicos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 fines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 estimación.</a:t>
            </a:r>
            <a:endParaRPr sz="800">
              <a:latin typeface="Arial"/>
              <a:cs typeface="Arial"/>
            </a:endParaRPr>
          </a:p>
          <a:p>
            <a:pPr marL="38100">
              <a:lnSpc>
                <a:spcPct val="100000"/>
              </a:lnSpc>
              <a:spcBef>
                <a:spcPts val="575"/>
              </a:spcBef>
            </a:pPr>
            <a:r>
              <a:rPr dirty="0" sz="1000" spc="15" b="1">
                <a:solidFill>
                  <a:srgbClr val="231F20"/>
                </a:solidFill>
                <a:latin typeface="Arial"/>
                <a:cs typeface="Arial"/>
              </a:rPr>
              <a:t>Método </a:t>
            </a:r>
            <a:r>
              <a:rPr dirty="0" sz="1000" spc="5" b="1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1000" spc="-5" b="1">
                <a:solidFill>
                  <a:srgbClr val="231F20"/>
                </a:solidFill>
                <a:latin typeface="Arial"/>
                <a:cs typeface="Arial"/>
              </a:rPr>
              <a:t>la</a:t>
            </a:r>
            <a:r>
              <a:rPr dirty="0" sz="1000" spc="-2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5" b="1">
                <a:solidFill>
                  <a:srgbClr val="231F20"/>
                </a:solidFill>
                <a:latin typeface="Arial"/>
                <a:cs typeface="Arial"/>
              </a:rPr>
              <a:t>composición</a:t>
            </a:r>
            <a:endParaRPr sz="1000">
              <a:latin typeface="Arial"/>
              <a:cs typeface="Arial"/>
            </a:endParaRPr>
          </a:p>
          <a:p>
            <a:pPr algn="just" marL="38100" marR="153670" indent="635">
              <a:lnSpc>
                <a:spcPct val="100000"/>
              </a:lnSpc>
              <a:spcBef>
                <a:spcPts val="215"/>
              </a:spcBef>
            </a:pP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Este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método permite determinar la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corriente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cortocircuito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al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final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un bucle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a 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partir del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valor conocido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cortocircuito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en el extremo de envío, por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medio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la 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siguiente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fórmula aproximada:</a:t>
            </a:r>
            <a:endParaRPr sz="8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3699736" y="7724040"/>
            <a:ext cx="99060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i="1">
                <a:latin typeface="Arial"/>
                <a:cs typeface="Arial"/>
              </a:rPr>
              <a:t>U</a:t>
            </a:r>
            <a:endParaRPr sz="8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3198848" y="7789850"/>
            <a:ext cx="215900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i="1">
                <a:latin typeface="Times New Roman"/>
                <a:cs typeface="Times New Roman"/>
              </a:rPr>
              <a:t>I </a:t>
            </a:r>
            <a:r>
              <a:rPr dirty="0" sz="800">
                <a:latin typeface="Symbol"/>
                <a:cs typeface="Symbol"/>
              </a:rPr>
              <a:t></a:t>
            </a:r>
            <a:r>
              <a:rPr dirty="0" sz="800" spc="35">
                <a:latin typeface="Times New Roman"/>
                <a:cs typeface="Times New Roman"/>
              </a:rPr>
              <a:t> </a:t>
            </a:r>
            <a:r>
              <a:rPr dirty="0" sz="800" i="1">
                <a:latin typeface="Times New Roman"/>
                <a:cs typeface="Times New Roman"/>
              </a:rPr>
              <a:t>I</a:t>
            </a:r>
            <a:endParaRPr sz="800"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3368344" y="7867260"/>
            <a:ext cx="567055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baseline="49382" sz="675" spc="-7">
                <a:latin typeface="Arial"/>
                <a:cs typeface="Arial"/>
              </a:rPr>
              <a:t>SC </a:t>
            </a:r>
            <a:r>
              <a:rPr dirty="0" sz="800" i="1">
                <a:latin typeface="Arial"/>
                <a:cs typeface="Arial"/>
              </a:rPr>
              <a:t>U </a:t>
            </a:r>
            <a:r>
              <a:rPr dirty="0" sz="800">
                <a:latin typeface="Symbol"/>
                <a:cs typeface="Symbol"/>
              </a:rPr>
              <a:t></a:t>
            </a:r>
            <a:r>
              <a:rPr dirty="0" sz="800">
                <a:latin typeface="Times New Roman"/>
                <a:cs typeface="Times New Roman"/>
              </a:rPr>
              <a:t> </a:t>
            </a:r>
            <a:r>
              <a:rPr dirty="0" sz="800" i="1">
                <a:latin typeface="Arial"/>
                <a:cs typeface="Arial"/>
              </a:rPr>
              <a:t>Z </a:t>
            </a:r>
            <a:r>
              <a:rPr dirty="0" sz="800">
                <a:latin typeface="Symbol"/>
                <a:cs typeface="Symbol"/>
              </a:rPr>
              <a:t></a:t>
            </a:r>
            <a:r>
              <a:rPr dirty="0" sz="800" spc="-130">
                <a:latin typeface="Times New Roman"/>
                <a:cs typeface="Times New Roman"/>
              </a:rPr>
              <a:t> </a:t>
            </a:r>
            <a:r>
              <a:rPr dirty="0" sz="800" i="1">
                <a:latin typeface="Times New Roman"/>
                <a:cs typeface="Times New Roman"/>
              </a:rPr>
              <a:t>I</a:t>
            </a:r>
            <a:endParaRPr sz="800">
              <a:latin typeface="Times New Roman"/>
              <a:cs typeface="Times New Roman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3744583" y="7936285"/>
            <a:ext cx="248920" cy="9588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450" spc="-5">
                <a:latin typeface="Arial"/>
                <a:cs typeface="Arial"/>
              </a:rPr>
              <a:t>S</a:t>
            </a:r>
            <a:r>
              <a:rPr dirty="0" sz="450" spc="25">
                <a:latin typeface="Arial"/>
                <a:cs typeface="Arial"/>
              </a:rPr>
              <a:t> </a:t>
            </a:r>
            <a:r>
              <a:rPr dirty="0" sz="450" spc="-5">
                <a:latin typeface="Arial"/>
                <a:cs typeface="Arial"/>
              </a:rPr>
              <a:t>SC</a:t>
            </a:r>
            <a:endParaRPr sz="45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3153286" y="8003413"/>
            <a:ext cx="3768725" cy="1447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51435">
              <a:lnSpc>
                <a:spcPts val="955"/>
              </a:lnSpc>
              <a:spcBef>
                <a:spcPts val="100"/>
              </a:spcBef>
            </a:pP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donde</a:t>
            </a:r>
            <a:endParaRPr sz="800">
              <a:latin typeface="Arial"/>
              <a:cs typeface="Arial"/>
            </a:endParaRPr>
          </a:p>
          <a:p>
            <a:pPr marL="50800">
              <a:lnSpc>
                <a:spcPts val="1055"/>
              </a:lnSpc>
            </a:pPr>
            <a:r>
              <a:rPr dirty="0" sz="900" i="1">
                <a:solidFill>
                  <a:srgbClr val="231F20"/>
                </a:solidFill>
                <a:latin typeface="Times New Roman"/>
                <a:cs typeface="Times New Roman"/>
              </a:rPr>
              <a:t>I</a:t>
            </a:r>
            <a:r>
              <a:rPr dirty="0" baseline="-15151" sz="825">
                <a:solidFill>
                  <a:srgbClr val="231F20"/>
                </a:solidFill>
                <a:latin typeface="Arial"/>
                <a:cs typeface="Arial"/>
              </a:rPr>
              <a:t>sc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= corriente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cortocircuito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aguas</a:t>
            </a:r>
            <a:r>
              <a:rPr dirty="0" sz="800" spc="-9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arriba.</a:t>
            </a:r>
            <a:endParaRPr sz="800">
              <a:latin typeface="Arial"/>
              <a:cs typeface="Arial"/>
            </a:endParaRPr>
          </a:p>
          <a:p>
            <a:pPr marL="50800">
              <a:lnSpc>
                <a:spcPts val="1060"/>
              </a:lnSpc>
            </a:pPr>
            <a:r>
              <a:rPr dirty="0" sz="900" i="1">
                <a:solidFill>
                  <a:srgbClr val="231F20"/>
                </a:solidFill>
                <a:latin typeface="Times New Roman"/>
                <a:cs typeface="Times New Roman"/>
              </a:rPr>
              <a:t>I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= corriente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cortocircuito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al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final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del</a:t>
            </a:r>
            <a:r>
              <a:rPr dirty="0" sz="800" spc="-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bucle.</a:t>
            </a:r>
            <a:endParaRPr sz="800">
              <a:latin typeface="Arial"/>
              <a:cs typeface="Arial"/>
            </a:endParaRPr>
          </a:p>
          <a:p>
            <a:pPr marL="50800">
              <a:lnSpc>
                <a:spcPct val="100000"/>
              </a:lnSpc>
              <a:spcBef>
                <a:spcPts val="65"/>
              </a:spcBef>
            </a:pPr>
            <a:r>
              <a:rPr dirty="0" sz="800" spc="-5" i="1">
                <a:solidFill>
                  <a:srgbClr val="231F20"/>
                </a:solidFill>
                <a:latin typeface="Arial"/>
                <a:cs typeface="Arial"/>
              </a:rPr>
              <a:t>U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=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tensión 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fase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nominal del</a:t>
            </a:r>
            <a:r>
              <a:rPr dirty="0" sz="800" spc="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sistema.</a:t>
            </a:r>
            <a:endParaRPr sz="800">
              <a:latin typeface="Arial"/>
              <a:cs typeface="Arial"/>
            </a:endParaRPr>
          </a:p>
          <a:p>
            <a:pPr marL="50800">
              <a:lnSpc>
                <a:spcPct val="100000"/>
              </a:lnSpc>
              <a:spcBef>
                <a:spcPts val="85"/>
              </a:spcBef>
            </a:pPr>
            <a:r>
              <a:rPr dirty="0" sz="800" i="1">
                <a:solidFill>
                  <a:srgbClr val="231F20"/>
                </a:solidFill>
                <a:latin typeface="Arial"/>
                <a:cs typeface="Arial"/>
              </a:rPr>
              <a:t>Z</a:t>
            </a:r>
            <a:r>
              <a:rPr dirty="0" baseline="-15151" sz="825">
                <a:solidFill>
                  <a:srgbClr val="231F20"/>
                </a:solidFill>
                <a:latin typeface="Arial"/>
                <a:cs typeface="Arial"/>
              </a:rPr>
              <a:t>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=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impedancia del</a:t>
            </a:r>
            <a:r>
              <a:rPr dirty="0" sz="800" spc="-9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bucle.</a:t>
            </a:r>
            <a:endParaRPr sz="800">
              <a:latin typeface="Arial"/>
              <a:cs typeface="Arial"/>
            </a:endParaRPr>
          </a:p>
          <a:p>
            <a:pPr marL="50800" marR="60325">
              <a:lnSpc>
                <a:spcPct val="100000"/>
              </a:lnSpc>
              <a:spcBef>
                <a:spcPts val="225"/>
              </a:spcBef>
            </a:pPr>
            <a:r>
              <a:rPr dirty="0" sz="800" spc="5" b="1">
                <a:solidFill>
                  <a:srgbClr val="231F20"/>
                </a:solidFill>
                <a:latin typeface="Arial"/>
                <a:cs typeface="Arial"/>
              </a:rPr>
              <a:t>Nota</a:t>
            </a:r>
            <a:r>
              <a:rPr dirty="0" sz="800" spc="5">
                <a:solidFill>
                  <a:srgbClr val="231F20"/>
                </a:solidFill>
                <a:latin typeface="Arial"/>
                <a:cs typeface="Arial"/>
              </a:rPr>
              <a:t>: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En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este método, las impedancias individuales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 suman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aritméticamente</a:t>
            </a:r>
            <a:r>
              <a:rPr dirty="0" baseline="25252" sz="825" spc="-7">
                <a:solidFill>
                  <a:srgbClr val="231F20"/>
                </a:solidFill>
                <a:latin typeface="Arial"/>
                <a:cs typeface="Arial"/>
              </a:rPr>
              <a:t>(1) 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por oposición al procedimiento anterior del “método de las</a:t>
            </a:r>
            <a:r>
              <a:rPr dirty="0" sz="800" spc="3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impedancias”.</a:t>
            </a:r>
            <a:endParaRPr sz="800">
              <a:latin typeface="Arial"/>
              <a:cs typeface="Arial"/>
            </a:endParaRPr>
          </a:p>
          <a:p>
            <a:pPr marL="50800">
              <a:lnSpc>
                <a:spcPct val="100000"/>
              </a:lnSpc>
              <a:spcBef>
                <a:spcPts val="565"/>
              </a:spcBef>
            </a:pPr>
            <a:r>
              <a:rPr dirty="0" sz="1000" spc="15" b="1">
                <a:solidFill>
                  <a:srgbClr val="231F20"/>
                </a:solidFill>
                <a:latin typeface="Arial"/>
                <a:cs typeface="Arial"/>
              </a:rPr>
              <a:t>Método</a:t>
            </a:r>
            <a:r>
              <a:rPr dirty="0" sz="1000" spc="-5" b="1">
                <a:solidFill>
                  <a:srgbClr val="231F20"/>
                </a:solidFill>
                <a:latin typeface="Arial"/>
                <a:cs typeface="Arial"/>
              </a:rPr>
              <a:t> convencional</a:t>
            </a:r>
            <a:endParaRPr sz="1000">
              <a:latin typeface="Arial"/>
              <a:cs typeface="Arial"/>
            </a:endParaRPr>
          </a:p>
          <a:p>
            <a:pPr marL="50800" marR="43180" indent="635">
              <a:lnSpc>
                <a:spcPct val="100000"/>
              </a:lnSpc>
              <a:spcBef>
                <a:spcPts val="225"/>
              </a:spcBef>
            </a:pP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Por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lo general,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 considera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que este método es lo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suficientemente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preciso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como 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para establecer el límite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superior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las longitudes de los</a:t>
            </a:r>
            <a:r>
              <a:rPr dirty="0" sz="800" spc="3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cables.</a:t>
            </a:r>
            <a:endParaRPr sz="80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3191310" y="9443973"/>
            <a:ext cx="3837304" cy="829310"/>
          </a:xfrm>
          <a:prstGeom prst="rect">
            <a:avLst/>
          </a:prstGeom>
        </p:spPr>
        <p:txBody>
          <a:bodyPr wrap="square" lIns="0" tIns="4889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384"/>
              </a:spcBef>
            </a:pPr>
            <a:r>
              <a:rPr dirty="0" sz="800" spc="-10" b="1">
                <a:solidFill>
                  <a:srgbClr val="231F20"/>
                </a:solidFill>
                <a:latin typeface="Arial"/>
                <a:cs typeface="Arial"/>
              </a:rPr>
              <a:t>Principio</a:t>
            </a:r>
            <a:endParaRPr sz="800">
              <a:latin typeface="Arial"/>
              <a:cs typeface="Arial"/>
            </a:endParaRPr>
          </a:p>
          <a:p>
            <a:pPr marL="12700" marR="5080">
              <a:lnSpc>
                <a:spcPct val="100000"/>
              </a:lnSpc>
              <a:spcBef>
                <a:spcPts val="284"/>
              </a:spcBef>
            </a:pP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El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principio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basa en el cálculo de la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corriente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cortocircuito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en la suposición de  que la tensión en el origen del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circuito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en cuestión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(es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decir, en el punto en el que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 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encuentra el dispositivo de protección del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circuito)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permanece en el 80%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como 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mínimo de la tensión nominal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simple. El valor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del 80%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utiliza, junto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 impedancia del bucle del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circuito,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para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calcular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corriente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</a:t>
            </a:r>
            <a:r>
              <a:rPr dirty="0" sz="800" spc="-3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cortocircuito.</a:t>
            </a:r>
            <a:endParaRPr sz="80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531244" y="9947782"/>
            <a:ext cx="2423160" cy="4521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(1) Esto tiene como resultado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un 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valor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corriente</a:t>
            </a:r>
            <a:r>
              <a:rPr dirty="0" sz="700" spc="-8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calculado 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inferior al que 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fluiría realmente. Si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los ajustes de la  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sobreintensidad se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basan en este 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valor calculado,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el  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funcionamiento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del 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relé o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el 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fusible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queda</a:t>
            </a:r>
            <a:r>
              <a:rPr dirty="0" sz="700" spc="-2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garantizado.</a:t>
            </a:r>
            <a:endParaRPr sz="70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528196" y="10456164"/>
            <a:ext cx="1558925" cy="1168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">
                <a:solidFill>
                  <a:srgbClr val="231F20"/>
                </a:solidFill>
                <a:latin typeface="Arial"/>
                <a:cs typeface="Arial"/>
              </a:rPr>
              <a:t>Guía </a:t>
            </a:r>
            <a:r>
              <a:rPr dirty="0" sz="600" spc="-5">
                <a:solidFill>
                  <a:srgbClr val="231F20"/>
                </a:solidFill>
                <a:latin typeface="Arial"/>
                <a:cs typeface="Arial"/>
              </a:rPr>
              <a:t>de diseño de instalaciones eléctricas</a:t>
            </a:r>
            <a:r>
              <a:rPr dirty="0" sz="600" spc="-4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600" spc="-5">
                <a:solidFill>
                  <a:srgbClr val="231F20"/>
                </a:solidFill>
                <a:latin typeface="Arial"/>
                <a:cs typeface="Arial"/>
              </a:rPr>
              <a:t>08</a:t>
            </a:r>
            <a:endParaRPr sz="600">
              <a:latin typeface="Arial"/>
              <a:cs typeface="Arial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3641067" y="10508992"/>
            <a:ext cx="113884" cy="11807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/>
          <p:nvPr/>
        </p:nvSpPr>
        <p:spPr>
          <a:xfrm>
            <a:off x="3554924" y="10441380"/>
            <a:ext cx="450037" cy="18249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/>
          <p:nvPr/>
        </p:nvSpPr>
        <p:spPr>
          <a:xfrm>
            <a:off x="3632546" y="10532262"/>
            <a:ext cx="108064" cy="9560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8" name="object 28"/>
          <p:cNvSpPr/>
          <p:nvPr/>
        </p:nvSpPr>
        <p:spPr>
          <a:xfrm>
            <a:off x="3649733" y="10532261"/>
            <a:ext cx="88895" cy="7158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9" name="object 29"/>
          <p:cNvSpPr txBox="1"/>
          <p:nvPr/>
        </p:nvSpPr>
        <p:spPr>
          <a:xfrm>
            <a:off x="6394072" y="10456164"/>
            <a:ext cx="640080" cy="1168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">
                <a:solidFill>
                  <a:srgbClr val="231F20"/>
                </a:solidFill>
                <a:latin typeface="Arial"/>
                <a:cs typeface="Arial"/>
              </a:rPr>
              <a:t>Schneider</a:t>
            </a:r>
            <a:r>
              <a:rPr dirty="0" sz="600" spc="-6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600">
                <a:solidFill>
                  <a:srgbClr val="231F20"/>
                </a:solidFill>
                <a:latin typeface="Arial"/>
                <a:cs typeface="Arial"/>
              </a:rPr>
              <a:t>Electric</a:t>
            </a:r>
            <a:endParaRPr sz="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325745" y="0"/>
            <a:ext cx="230504" cy="2926080"/>
          </a:xfrm>
          <a:custGeom>
            <a:avLst/>
            <a:gdLst/>
            <a:ahLst/>
            <a:cxnLst/>
            <a:rect l="l" t="t" r="r" b="b"/>
            <a:pathLst>
              <a:path w="230504" h="2926080">
                <a:moveTo>
                  <a:pt x="0" y="2925825"/>
                </a:moveTo>
                <a:lnTo>
                  <a:pt x="230250" y="2925825"/>
                </a:lnTo>
                <a:lnTo>
                  <a:pt x="230250" y="0"/>
                </a:lnTo>
                <a:lnTo>
                  <a:pt x="0" y="0"/>
                </a:lnTo>
                <a:lnTo>
                  <a:pt x="0" y="2925825"/>
                </a:lnTo>
                <a:close/>
              </a:path>
            </a:pathLst>
          </a:custGeom>
          <a:solidFill>
            <a:srgbClr val="009D5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7325745" y="3322065"/>
            <a:ext cx="230504" cy="7371080"/>
          </a:xfrm>
          <a:custGeom>
            <a:avLst/>
            <a:gdLst/>
            <a:ahLst/>
            <a:cxnLst/>
            <a:rect l="l" t="t" r="r" b="b"/>
            <a:pathLst>
              <a:path w="230504" h="7371080">
                <a:moveTo>
                  <a:pt x="0" y="7370829"/>
                </a:moveTo>
                <a:lnTo>
                  <a:pt x="230250" y="7370829"/>
                </a:lnTo>
                <a:lnTo>
                  <a:pt x="230250" y="0"/>
                </a:lnTo>
                <a:lnTo>
                  <a:pt x="0" y="0"/>
                </a:lnTo>
                <a:lnTo>
                  <a:pt x="0" y="7370829"/>
                </a:lnTo>
                <a:close/>
              </a:path>
            </a:pathLst>
          </a:custGeom>
          <a:solidFill>
            <a:srgbClr val="009D5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0" y="1338389"/>
            <a:ext cx="7019925" cy="0"/>
          </a:xfrm>
          <a:custGeom>
            <a:avLst/>
            <a:gdLst/>
            <a:ahLst/>
            <a:cxnLst/>
            <a:rect l="l" t="t" r="r" b="b"/>
            <a:pathLst>
              <a:path w="7019925" h="0">
                <a:moveTo>
                  <a:pt x="0" y="0"/>
                </a:moveTo>
                <a:lnTo>
                  <a:pt x="7019674" y="0"/>
                </a:lnTo>
              </a:path>
            </a:pathLst>
          </a:custGeom>
          <a:ln w="10286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0" y="10409999"/>
            <a:ext cx="7020559" cy="0"/>
          </a:xfrm>
          <a:custGeom>
            <a:avLst/>
            <a:gdLst/>
            <a:ahLst/>
            <a:cxnLst/>
            <a:rect l="l" t="t" r="r" b="b"/>
            <a:pathLst>
              <a:path w="7020559" h="0">
                <a:moveTo>
                  <a:pt x="0" y="0"/>
                </a:moveTo>
                <a:lnTo>
                  <a:pt x="7020436" y="0"/>
                </a:lnTo>
              </a:path>
            </a:pathLst>
          </a:custGeom>
          <a:ln w="10287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536197" y="9474644"/>
            <a:ext cx="2487930" cy="0"/>
          </a:xfrm>
          <a:custGeom>
            <a:avLst/>
            <a:gdLst/>
            <a:ahLst/>
            <a:cxnLst/>
            <a:rect l="l" t="t" r="r" b="b"/>
            <a:pathLst>
              <a:path w="2487930" h="0">
                <a:moveTo>
                  <a:pt x="0" y="0"/>
                </a:moveTo>
                <a:lnTo>
                  <a:pt x="2487549" y="0"/>
                </a:lnTo>
              </a:path>
            </a:pathLst>
          </a:custGeom>
          <a:ln w="25526">
            <a:solidFill>
              <a:srgbClr val="009D5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1900266" y="6862609"/>
            <a:ext cx="35560" cy="35560"/>
          </a:xfrm>
          <a:custGeom>
            <a:avLst/>
            <a:gdLst/>
            <a:ahLst/>
            <a:cxnLst/>
            <a:rect l="l" t="t" r="r" b="b"/>
            <a:pathLst>
              <a:path w="35560" h="35559">
                <a:moveTo>
                  <a:pt x="26682" y="0"/>
                </a:moveTo>
                <a:lnTo>
                  <a:pt x="8902" y="0"/>
                </a:lnTo>
                <a:lnTo>
                  <a:pt x="0" y="8890"/>
                </a:lnTo>
                <a:lnTo>
                  <a:pt x="0" y="26670"/>
                </a:lnTo>
                <a:lnTo>
                  <a:pt x="8902" y="35560"/>
                </a:lnTo>
                <a:lnTo>
                  <a:pt x="26682" y="35560"/>
                </a:lnTo>
                <a:lnTo>
                  <a:pt x="35560" y="26670"/>
                </a:lnTo>
                <a:lnTo>
                  <a:pt x="35560" y="8890"/>
                </a:lnTo>
                <a:lnTo>
                  <a:pt x="26682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1900266" y="6862609"/>
            <a:ext cx="35560" cy="35560"/>
          </a:xfrm>
          <a:custGeom>
            <a:avLst/>
            <a:gdLst/>
            <a:ahLst/>
            <a:cxnLst/>
            <a:rect l="l" t="t" r="r" b="b"/>
            <a:pathLst>
              <a:path w="35560" h="35559">
                <a:moveTo>
                  <a:pt x="0" y="17780"/>
                </a:moveTo>
                <a:lnTo>
                  <a:pt x="0" y="8890"/>
                </a:lnTo>
                <a:lnTo>
                  <a:pt x="8902" y="0"/>
                </a:lnTo>
                <a:lnTo>
                  <a:pt x="17780" y="0"/>
                </a:lnTo>
                <a:lnTo>
                  <a:pt x="26682" y="0"/>
                </a:lnTo>
                <a:lnTo>
                  <a:pt x="35560" y="8890"/>
                </a:lnTo>
                <a:lnTo>
                  <a:pt x="35560" y="17780"/>
                </a:lnTo>
                <a:lnTo>
                  <a:pt x="35560" y="26670"/>
                </a:lnTo>
                <a:lnTo>
                  <a:pt x="26682" y="35560"/>
                </a:lnTo>
                <a:lnTo>
                  <a:pt x="17780" y="35560"/>
                </a:lnTo>
                <a:lnTo>
                  <a:pt x="8902" y="35560"/>
                </a:lnTo>
                <a:lnTo>
                  <a:pt x="0" y="26670"/>
                </a:lnTo>
                <a:lnTo>
                  <a:pt x="0" y="17780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859120" y="7256436"/>
            <a:ext cx="0" cy="765810"/>
          </a:xfrm>
          <a:custGeom>
            <a:avLst/>
            <a:gdLst/>
            <a:ahLst/>
            <a:cxnLst/>
            <a:rect l="l" t="t" r="r" b="b"/>
            <a:pathLst>
              <a:path w="0" h="765809">
                <a:moveTo>
                  <a:pt x="0" y="765543"/>
                </a:moveTo>
                <a:lnTo>
                  <a:pt x="0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1847917" y="7461897"/>
            <a:ext cx="71120" cy="1217295"/>
          </a:xfrm>
          <a:custGeom>
            <a:avLst/>
            <a:gdLst/>
            <a:ahLst/>
            <a:cxnLst/>
            <a:rect l="l" t="t" r="r" b="b"/>
            <a:pathLst>
              <a:path w="71119" h="1217295">
                <a:moveTo>
                  <a:pt x="0" y="0"/>
                </a:moveTo>
                <a:lnTo>
                  <a:pt x="71120" y="194589"/>
                </a:lnTo>
                <a:lnTo>
                  <a:pt x="71120" y="1216964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847017" y="8081238"/>
            <a:ext cx="23495" cy="0"/>
          </a:xfrm>
          <a:custGeom>
            <a:avLst/>
            <a:gdLst/>
            <a:ahLst/>
            <a:cxnLst/>
            <a:rect l="l" t="t" r="r" b="b"/>
            <a:pathLst>
              <a:path w="23494" h="0">
                <a:moveTo>
                  <a:pt x="0" y="0"/>
                </a:moveTo>
                <a:lnTo>
                  <a:pt x="23202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1890385" y="7404595"/>
            <a:ext cx="56515" cy="55880"/>
          </a:xfrm>
          <a:custGeom>
            <a:avLst/>
            <a:gdLst/>
            <a:ahLst/>
            <a:cxnLst/>
            <a:rect l="l" t="t" r="r" b="b"/>
            <a:pathLst>
              <a:path w="56514" h="55879">
                <a:moveTo>
                  <a:pt x="56311" y="55308"/>
                </a:moveTo>
                <a:lnTo>
                  <a:pt x="0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1890385" y="7404595"/>
            <a:ext cx="56515" cy="55880"/>
          </a:xfrm>
          <a:custGeom>
            <a:avLst/>
            <a:gdLst/>
            <a:ahLst/>
            <a:cxnLst/>
            <a:rect l="l" t="t" r="r" b="b"/>
            <a:pathLst>
              <a:path w="56514" h="55879">
                <a:moveTo>
                  <a:pt x="0" y="55308"/>
                </a:moveTo>
                <a:lnTo>
                  <a:pt x="56311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1752095" y="7404595"/>
            <a:ext cx="56515" cy="55880"/>
          </a:xfrm>
          <a:custGeom>
            <a:avLst/>
            <a:gdLst/>
            <a:ahLst/>
            <a:cxnLst/>
            <a:rect l="l" t="t" r="r" b="b"/>
            <a:pathLst>
              <a:path w="56514" h="55879">
                <a:moveTo>
                  <a:pt x="56311" y="55308"/>
                </a:moveTo>
                <a:lnTo>
                  <a:pt x="0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1752095" y="7404595"/>
            <a:ext cx="56515" cy="55880"/>
          </a:xfrm>
          <a:custGeom>
            <a:avLst/>
            <a:gdLst/>
            <a:ahLst/>
            <a:cxnLst/>
            <a:rect l="l" t="t" r="r" b="b"/>
            <a:pathLst>
              <a:path w="56514" h="55879">
                <a:moveTo>
                  <a:pt x="0" y="55308"/>
                </a:moveTo>
                <a:lnTo>
                  <a:pt x="56311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1613805" y="7404595"/>
            <a:ext cx="56515" cy="55880"/>
          </a:xfrm>
          <a:custGeom>
            <a:avLst/>
            <a:gdLst/>
            <a:ahLst/>
            <a:cxnLst/>
            <a:rect l="l" t="t" r="r" b="b"/>
            <a:pathLst>
              <a:path w="56514" h="55879">
                <a:moveTo>
                  <a:pt x="56299" y="55308"/>
                </a:moveTo>
                <a:lnTo>
                  <a:pt x="0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1613805" y="7404595"/>
            <a:ext cx="56515" cy="55880"/>
          </a:xfrm>
          <a:custGeom>
            <a:avLst/>
            <a:gdLst/>
            <a:ahLst/>
            <a:cxnLst/>
            <a:rect l="l" t="t" r="r" b="b"/>
            <a:pathLst>
              <a:path w="56514" h="55879">
                <a:moveTo>
                  <a:pt x="0" y="55308"/>
                </a:moveTo>
                <a:lnTo>
                  <a:pt x="56299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2527837" y="7297927"/>
            <a:ext cx="0" cy="581025"/>
          </a:xfrm>
          <a:custGeom>
            <a:avLst/>
            <a:gdLst/>
            <a:ahLst/>
            <a:cxnLst/>
            <a:rect l="l" t="t" r="r" b="b"/>
            <a:pathLst>
              <a:path w="0" h="581025">
                <a:moveTo>
                  <a:pt x="0" y="580542"/>
                </a:moveTo>
                <a:lnTo>
                  <a:pt x="0" y="0"/>
                </a:lnTo>
              </a:path>
            </a:pathLst>
          </a:custGeom>
          <a:ln w="381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539626" y="6569519"/>
            <a:ext cx="2484120" cy="0"/>
          </a:xfrm>
          <a:custGeom>
            <a:avLst/>
            <a:gdLst/>
            <a:ahLst/>
            <a:cxnLst/>
            <a:rect l="l" t="t" r="r" b="b"/>
            <a:pathLst>
              <a:path w="2484120" h="0">
                <a:moveTo>
                  <a:pt x="0" y="0"/>
                </a:moveTo>
                <a:lnTo>
                  <a:pt x="2484120" y="0"/>
                </a:lnTo>
              </a:path>
            </a:pathLst>
          </a:custGeom>
          <a:ln w="25526">
            <a:solidFill>
              <a:srgbClr val="009D5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3203959" y="9843451"/>
            <a:ext cx="3816985" cy="0"/>
          </a:xfrm>
          <a:custGeom>
            <a:avLst/>
            <a:gdLst/>
            <a:ahLst/>
            <a:cxnLst/>
            <a:rect l="l" t="t" r="r" b="b"/>
            <a:pathLst>
              <a:path w="3816984" h="0">
                <a:moveTo>
                  <a:pt x="0" y="0"/>
                </a:moveTo>
                <a:lnTo>
                  <a:pt x="3816477" y="0"/>
                </a:lnTo>
              </a:path>
            </a:pathLst>
          </a:custGeom>
          <a:ln w="25526">
            <a:solidFill>
              <a:srgbClr val="009D5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3203959" y="8682545"/>
            <a:ext cx="3816985" cy="0"/>
          </a:xfrm>
          <a:custGeom>
            <a:avLst/>
            <a:gdLst/>
            <a:ahLst/>
            <a:cxnLst/>
            <a:rect l="l" t="t" r="r" b="b"/>
            <a:pathLst>
              <a:path w="3816984" h="0">
                <a:moveTo>
                  <a:pt x="0" y="0"/>
                </a:moveTo>
                <a:lnTo>
                  <a:pt x="3816477" y="0"/>
                </a:lnTo>
              </a:path>
            </a:pathLst>
          </a:custGeom>
          <a:ln w="25526">
            <a:solidFill>
              <a:srgbClr val="009D5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3389545" y="5025059"/>
            <a:ext cx="149860" cy="0"/>
          </a:xfrm>
          <a:custGeom>
            <a:avLst/>
            <a:gdLst/>
            <a:ahLst/>
            <a:cxnLst/>
            <a:rect l="l" t="t" r="r" b="b"/>
            <a:pathLst>
              <a:path w="149860" h="0">
                <a:moveTo>
                  <a:pt x="0" y="0"/>
                </a:moveTo>
                <a:lnTo>
                  <a:pt x="149720" y="0"/>
                </a:lnTo>
              </a:path>
            </a:pathLst>
          </a:custGeom>
          <a:ln w="476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 txBox="1"/>
          <p:nvPr/>
        </p:nvSpPr>
        <p:spPr>
          <a:xfrm>
            <a:off x="527307" y="237870"/>
            <a:ext cx="2091055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-15" b="1">
                <a:solidFill>
                  <a:srgbClr val="009D57"/>
                </a:solidFill>
                <a:latin typeface="Arial"/>
                <a:cs typeface="Arial"/>
              </a:rPr>
              <a:t>F </a:t>
            </a:r>
            <a:r>
              <a:rPr dirty="0" sz="800" spc="55" b="1">
                <a:solidFill>
                  <a:srgbClr val="009D57"/>
                </a:solidFill>
                <a:latin typeface="Arial"/>
                <a:cs typeface="Arial"/>
              </a:rPr>
              <a:t>- </a:t>
            </a:r>
            <a:r>
              <a:rPr dirty="0" sz="800" b="1">
                <a:solidFill>
                  <a:srgbClr val="009D57"/>
                </a:solidFill>
                <a:latin typeface="Arial"/>
                <a:cs typeface="Arial"/>
              </a:rPr>
              <a:t>Protección contra descargas</a:t>
            </a:r>
            <a:r>
              <a:rPr dirty="0" sz="800" spc="-40" b="1">
                <a:solidFill>
                  <a:srgbClr val="009D57"/>
                </a:solidFill>
                <a:latin typeface="Arial"/>
                <a:cs typeface="Arial"/>
              </a:rPr>
              <a:t> </a:t>
            </a:r>
            <a:r>
              <a:rPr dirty="0" sz="800" b="1">
                <a:solidFill>
                  <a:srgbClr val="009D57"/>
                </a:solidFill>
                <a:latin typeface="Arial"/>
                <a:cs typeface="Arial"/>
              </a:rPr>
              <a:t>eléctricas</a:t>
            </a:r>
            <a:endParaRPr sz="80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3191259" y="212597"/>
            <a:ext cx="3491229" cy="574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tabLst>
                <a:tab pos="266700" algn="l"/>
              </a:tabLst>
            </a:pPr>
            <a:r>
              <a:rPr dirty="0" sz="1800" spc="-5" b="1">
                <a:solidFill>
                  <a:srgbClr val="BCBEC0"/>
                </a:solidFill>
                <a:latin typeface="Arial"/>
                <a:cs typeface="Arial"/>
              </a:rPr>
              <a:t>6	</a:t>
            </a:r>
            <a:r>
              <a:rPr dirty="0" sz="1800" spc="5" b="1">
                <a:solidFill>
                  <a:srgbClr val="BCBEC0"/>
                </a:solidFill>
                <a:latin typeface="Arial"/>
                <a:cs typeface="Arial"/>
              </a:rPr>
              <a:t>Implementación </a:t>
            </a:r>
            <a:r>
              <a:rPr dirty="0" sz="1800" spc="-5" b="1">
                <a:solidFill>
                  <a:srgbClr val="BCBEC0"/>
                </a:solidFill>
                <a:latin typeface="Arial"/>
                <a:cs typeface="Arial"/>
              </a:rPr>
              <a:t>del</a:t>
            </a:r>
            <a:r>
              <a:rPr dirty="0" sz="1800" spc="-20" b="1">
                <a:solidFill>
                  <a:srgbClr val="BCBEC0"/>
                </a:solidFill>
                <a:latin typeface="Arial"/>
                <a:cs typeface="Arial"/>
              </a:rPr>
              <a:t> </a:t>
            </a:r>
            <a:r>
              <a:rPr dirty="0" sz="1800" spc="5" b="1">
                <a:solidFill>
                  <a:srgbClr val="BCBEC0"/>
                </a:solidFill>
                <a:latin typeface="Arial"/>
                <a:cs typeface="Arial"/>
              </a:rPr>
              <a:t>esquema  </a:t>
            </a:r>
            <a:r>
              <a:rPr dirty="0" sz="1800" spc="15" b="1">
                <a:solidFill>
                  <a:srgbClr val="BCBEC0"/>
                </a:solidFill>
                <a:latin typeface="Arial"/>
                <a:cs typeface="Arial"/>
              </a:rPr>
              <a:t>TN</a:t>
            </a:r>
            <a:endParaRPr sz="1800">
              <a:latin typeface="Arial"/>
              <a:cs typeface="Arial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539499" y="2128900"/>
            <a:ext cx="2484120" cy="669290"/>
          </a:xfrm>
          <a:custGeom>
            <a:avLst/>
            <a:gdLst/>
            <a:ahLst/>
            <a:cxnLst/>
            <a:rect l="l" t="t" r="r" b="b"/>
            <a:pathLst>
              <a:path w="2484120" h="669289">
                <a:moveTo>
                  <a:pt x="0" y="0"/>
                </a:moveTo>
                <a:lnTo>
                  <a:pt x="2484120" y="0"/>
                </a:lnTo>
                <a:lnTo>
                  <a:pt x="2484120" y="669290"/>
                </a:lnTo>
                <a:lnTo>
                  <a:pt x="0" y="669290"/>
                </a:lnTo>
                <a:lnTo>
                  <a:pt x="0" y="0"/>
                </a:lnTo>
                <a:close/>
              </a:path>
            </a:pathLst>
          </a:custGeom>
          <a:solidFill>
            <a:srgbClr val="C8E4D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 txBox="1"/>
          <p:nvPr/>
        </p:nvSpPr>
        <p:spPr>
          <a:xfrm>
            <a:off x="576164" y="2125598"/>
            <a:ext cx="2230755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R="5080" indent="635">
              <a:lnSpc>
                <a:spcPct val="100000"/>
              </a:lnSpc>
              <a:spcBef>
                <a:spcPts val="100"/>
              </a:spcBef>
            </a:pPr>
            <a:r>
              <a:rPr dirty="0" sz="900" spc="-20" i="1">
                <a:solidFill>
                  <a:srgbClr val="231F20"/>
                </a:solidFill>
                <a:latin typeface="Arial"/>
                <a:cs typeface="Arial"/>
              </a:rPr>
              <a:t>La </a:t>
            </a:r>
            <a:r>
              <a:rPr dirty="0" sz="900" spc="10" i="1">
                <a:solidFill>
                  <a:srgbClr val="231F20"/>
                </a:solidFill>
                <a:latin typeface="Arial"/>
                <a:cs typeface="Arial"/>
              </a:rPr>
              <a:t>longitud </a:t>
            </a:r>
            <a:r>
              <a:rPr dirty="0" sz="900" spc="-10" i="1">
                <a:solidFill>
                  <a:srgbClr val="231F20"/>
                </a:solidFill>
                <a:latin typeface="Arial"/>
                <a:cs typeface="Arial"/>
              </a:rPr>
              <a:t>máxima </a:t>
            </a:r>
            <a:r>
              <a:rPr dirty="0" sz="900" spc="5" i="1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900" i="1">
                <a:solidFill>
                  <a:srgbClr val="231F20"/>
                </a:solidFill>
                <a:latin typeface="Arial"/>
                <a:cs typeface="Arial"/>
              </a:rPr>
              <a:t>cualquier </a:t>
            </a:r>
            <a:r>
              <a:rPr dirty="0" sz="900" spc="10" i="1">
                <a:solidFill>
                  <a:srgbClr val="231F20"/>
                </a:solidFill>
                <a:latin typeface="Arial"/>
                <a:cs typeface="Arial"/>
              </a:rPr>
              <a:t>circuito </a:t>
            </a:r>
            <a:r>
              <a:rPr dirty="0" sz="900" spc="-10" i="1">
                <a:solidFill>
                  <a:srgbClr val="231F20"/>
                </a:solidFill>
                <a:latin typeface="Arial"/>
                <a:cs typeface="Arial"/>
              </a:rPr>
              <a:t>en  </a:t>
            </a:r>
            <a:r>
              <a:rPr dirty="0" sz="900" spc="-15" i="1">
                <a:solidFill>
                  <a:srgbClr val="231F20"/>
                </a:solidFill>
                <a:latin typeface="Arial"/>
                <a:cs typeface="Arial"/>
              </a:rPr>
              <a:t>una </a:t>
            </a:r>
            <a:r>
              <a:rPr dirty="0" sz="900" spc="-5" i="1">
                <a:solidFill>
                  <a:srgbClr val="231F20"/>
                </a:solidFill>
                <a:latin typeface="Arial"/>
                <a:cs typeface="Arial"/>
              </a:rPr>
              <a:t>instalación </a:t>
            </a:r>
            <a:r>
              <a:rPr dirty="0" sz="900" spc="-20" i="1">
                <a:solidFill>
                  <a:srgbClr val="231F20"/>
                </a:solidFill>
                <a:latin typeface="Arial"/>
                <a:cs typeface="Arial"/>
              </a:rPr>
              <a:t>TN </a:t>
            </a:r>
            <a:r>
              <a:rPr dirty="0" sz="900" spc="5" i="1">
                <a:solidFill>
                  <a:srgbClr val="231F20"/>
                </a:solidFill>
                <a:latin typeface="Arial"/>
                <a:cs typeface="Arial"/>
              </a:rPr>
              <a:t>conectada </a:t>
            </a:r>
            <a:r>
              <a:rPr dirty="0" sz="900" spc="-35" i="1">
                <a:solidFill>
                  <a:srgbClr val="231F20"/>
                </a:solidFill>
                <a:latin typeface="Arial"/>
                <a:cs typeface="Arial"/>
              </a:rPr>
              <a:t>a </a:t>
            </a:r>
            <a:r>
              <a:rPr dirty="0" sz="900" spc="-5" i="1">
                <a:solidFill>
                  <a:srgbClr val="231F20"/>
                </a:solidFill>
                <a:latin typeface="Arial"/>
                <a:cs typeface="Arial"/>
              </a:rPr>
              <a:t>tierra </a:t>
            </a:r>
            <a:r>
              <a:rPr dirty="0" sz="900" spc="-20" i="1">
                <a:solidFill>
                  <a:srgbClr val="231F20"/>
                </a:solidFill>
                <a:latin typeface="Arial"/>
                <a:cs typeface="Arial"/>
              </a:rPr>
              <a:t>es</a:t>
            </a:r>
            <a:r>
              <a:rPr dirty="0" sz="900" spc="85" i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00" spc="-20" i="1">
                <a:solidFill>
                  <a:srgbClr val="231F20"/>
                </a:solidFill>
                <a:latin typeface="Arial"/>
                <a:cs typeface="Arial"/>
              </a:rPr>
              <a:t>la</a:t>
            </a:r>
            <a:endParaRPr sz="900"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550764" y="2522259"/>
            <a:ext cx="830580" cy="1631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5400">
              <a:lnSpc>
                <a:spcPct val="100000"/>
              </a:lnSpc>
              <a:spcBef>
                <a:spcPts val="100"/>
              </a:spcBef>
            </a:pPr>
            <a:r>
              <a:rPr dirty="0" sz="900" spc="-5" i="1">
                <a:solidFill>
                  <a:srgbClr val="231F20"/>
                </a:solidFill>
                <a:latin typeface="Arial"/>
                <a:cs typeface="Arial"/>
              </a:rPr>
              <a:t>siguiente:</a:t>
            </a:r>
            <a:r>
              <a:rPr dirty="0" sz="900" spc="150" i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baseline="3086" sz="1350" spc="15" i="1">
                <a:solidFill>
                  <a:srgbClr val="231F20"/>
                </a:solidFill>
                <a:latin typeface="Arial"/>
                <a:cs typeface="Arial"/>
              </a:rPr>
              <a:t>L</a:t>
            </a:r>
            <a:r>
              <a:rPr dirty="0" baseline="-15151" sz="825" spc="15">
                <a:solidFill>
                  <a:srgbClr val="231F20"/>
                </a:solidFill>
                <a:latin typeface="Arial"/>
                <a:cs typeface="Arial"/>
              </a:rPr>
              <a:t>máx.</a:t>
            </a:r>
            <a:endParaRPr baseline="-15151" sz="825">
              <a:latin typeface="Arial"/>
              <a:cs typeface="Aria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1416926" y="2440922"/>
            <a:ext cx="661670" cy="1631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5400">
              <a:lnSpc>
                <a:spcPct val="100000"/>
              </a:lnSpc>
              <a:spcBef>
                <a:spcPts val="100"/>
              </a:spcBef>
            </a:pPr>
            <a:r>
              <a:rPr dirty="0" baseline="-39215" sz="1275" spc="22">
                <a:solidFill>
                  <a:srgbClr val="231F20"/>
                </a:solidFill>
                <a:latin typeface="Symbol"/>
                <a:cs typeface="Symbol"/>
              </a:rPr>
              <a:t></a:t>
            </a:r>
            <a:r>
              <a:rPr dirty="0" baseline="-39215" sz="1275" spc="22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850" spc="10">
                <a:solidFill>
                  <a:srgbClr val="231F20"/>
                </a:solidFill>
                <a:latin typeface="Arial"/>
                <a:cs typeface="Arial"/>
              </a:rPr>
              <a:t>0,8 </a:t>
            </a:r>
            <a:r>
              <a:rPr dirty="0" sz="900" i="1">
                <a:solidFill>
                  <a:srgbClr val="231F20"/>
                </a:solidFill>
                <a:latin typeface="Arial"/>
                <a:cs typeface="Arial"/>
              </a:rPr>
              <a:t>U</a:t>
            </a:r>
            <a:r>
              <a:rPr dirty="0" baseline="-20202" sz="825">
                <a:solidFill>
                  <a:srgbClr val="231F20"/>
                </a:solidFill>
                <a:latin typeface="Arial"/>
                <a:cs typeface="Arial"/>
              </a:rPr>
              <a:t>o</a:t>
            </a:r>
            <a:r>
              <a:rPr dirty="0" baseline="-20202" sz="825" spc="13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00" spc="5" i="1">
                <a:solidFill>
                  <a:srgbClr val="231F20"/>
                </a:solidFill>
                <a:latin typeface="Arial"/>
                <a:cs typeface="Arial"/>
              </a:rPr>
              <a:t>S</a:t>
            </a:r>
            <a:r>
              <a:rPr dirty="0" baseline="-20202" sz="825" spc="7">
                <a:solidFill>
                  <a:srgbClr val="231F20"/>
                </a:solidFill>
                <a:latin typeface="Arial"/>
                <a:cs typeface="Arial"/>
              </a:rPr>
              <a:t>ph</a:t>
            </a:r>
            <a:endParaRPr baseline="-20202" sz="825">
              <a:latin typeface="Arial"/>
              <a:cs typeface="Aria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1553866" y="2568017"/>
            <a:ext cx="528320" cy="18986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25400">
              <a:lnSpc>
                <a:spcPct val="100000"/>
              </a:lnSpc>
              <a:spcBef>
                <a:spcPts val="125"/>
              </a:spcBef>
            </a:pPr>
            <a:r>
              <a:rPr dirty="0" sz="950" spc="-15">
                <a:solidFill>
                  <a:srgbClr val="231F20"/>
                </a:solidFill>
                <a:latin typeface="Symbol"/>
                <a:cs typeface="Symbol"/>
              </a:rPr>
              <a:t></a:t>
            </a:r>
            <a:r>
              <a:rPr dirty="0" baseline="-5291" sz="1575" spc="-22">
                <a:solidFill>
                  <a:srgbClr val="231F20"/>
                </a:solidFill>
                <a:latin typeface="Symbol"/>
                <a:cs typeface="Symbol"/>
              </a:rPr>
              <a:t></a:t>
            </a:r>
            <a:r>
              <a:rPr dirty="0" sz="850" spc="-15">
                <a:solidFill>
                  <a:srgbClr val="231F20"/>
                </a:solidFill>
                <a:latin typeface="Arial"/>
                <a:cs typeface="Arial"/>
              </a:rPr>
              <a:t>1</a:t>
            </a:r>
            <a:r>
              <a:rPr dirty="0" sz="850" spc="-15">
                <a:solidFill>
                  <a:srgbClr val="231F20"/>
                </a:solidFill>
                <a:latin typeface="Symbol"/>
                <a:cs typeface="Symbol"/>
              </a:rPr>
              <a:t></a:t>
            </a:r>
            <a:r>
              <a:rPr dirty="0" sz="850" spc="-13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900" spc="-15" i="1">
                <a:solidFill>
                  <a:srgbClr val="231F20"/>
                </a:solidFill>
                <a:latin typeface="Arial"/>
                <a:cs typeface="Arial"/>
              </a:rPr>
              <a:t>m</a:t>
            </a:r>
            <a:r>
              <a:rPr dirty="0" baseline="-5291" sz="1575" spc="-22">
                <a:solidFill>
                  <a:srgbClr val="231F20"/>
                </a:solidFill>
                <a:latin typeface="Symbol"/>
                <a:cs typeface="Symbol"/>
              </a:rPr>
              <a:t></a:t>
            </a:r>
            <a:r>
              <a:rPr dirty="0" baseline="-5291" sz="1575" spc="-27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950" spc="-5" i="1">
                <a:solidFill>
                  <a:srgbClr val="231F20"/>
                </a:solidFill>
                <a:latin typeface="Times New Roman"/>
                <a:cs typeface="Times New Roman"/>
              </a:rPr>
              <a:t>I</a:t>
            </a:r>
            <a:r>
              <a:rPr dirty="0" baseline="-20202" sz="825" spc="-7">
                <a:solidFill>
                  <a:srgbClr val="231F20"/>
                </a:solidFill>
                <a:latin typeface="Arial"/>
                <a:cs typeface="Arial"/>
              </a:rPr>
              <a:t>a</a:t>
            </a:r>
            <a:endParaRPr baseline="-20202" sz="825">
              <a:latin typeface="Arial"/>
              <a:cs typeface="Arial"/>
            </a:endParaRPr>
          </a:p>
        </p:txBody>
      </p:sp>
      <p:sp>
        <p:nvSpPr>
          <p:cNvPr id="30" name="object 30"/>
          <p:cNvSpPr/>
          <p:nvPr/>
        </p:nvSpPr>
        <p:spPr>
          <a:xfrm>
            <a:off x="1527140" y="2614967"/>
            <a:ext cx="545465" cy="0"/>
          </a:xfrm>
          <a:custGeom>
            <a:avLst/>
            <a:gdLst/>
            <a:ahLst/>
            <a:cxnLst/>
            <a:rect l="l" t="t" r="r" b="b"/>
            <a:pathLst>
              <a:path w="545464" h="0">
                <a:moveTo>
                  <a:pt x="0" y="0"/>
                </a:moveTo>
                <a:lnTo>
                  <a:pt x="545287" y="0"/>
                </a:lnTo>
              </a:path>
            </a:pathLst>
          </a:custGeom>
          <a:ln w="6223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1" name="object 31"/>
          <p:cNvSpPr txBox="1"/>
          <p:nvPr/>
        </p:nvSpPr>
        <p:spPr>
          <a:xfrm>
            <a:off x="539499" y="5267705"/>
            <a:ext cx="2484120" cy="745490"/>
          </a:xfrm>
          <a:prstGeom prst="rect">
            <a:avLst/>
          </a:prstGeom>
          <a:solidFill>
            <a:srgbClr val="C8E4D3"/>
          </a:solidFill>
        </p:spPr>
        <p:txBody>
          <a:bodyPr wrap="square" lIns="0" tIns="15875" rIns="0" bIns="0" rtlCol="0" vert="horz">
            <a:spAutoFit/>
          </a:bodyPr>
          <a:lstStyle/>
          <a:p>
            <a:pPr marL="36195" marR="102870" indent="635">
              <a:lnSpc>
                <a:spcPct val="100000"/>
              </a:lnSpc>
              <a:spcBef>
                <a:spcPts val="125"/>
              </a:spcBef>
            </a:pPr>
            <a:r>
              <a:rPr dirty="0" sz="900" spc="-30" i="1">
                <a:solidFill>
                  <a:srgbClr val="231F20"/>
                </a:solidFill>
                <a:latin typeface="Arial"/>
                <a:cs typeface="Arial"/>
              </a:rPr>
              <a:t>En </a:t>
            </a:r>
            <a:r>
              <a:rPr dirty="0" sz="900" spc="-20" i="1">
                <a:solidFill>
                  <a:srgbClr val="231F20"/>
                </a:solidFill>
                <a:latin typeface="Arial"/>
                <a:cs typeface="Arial"/>
              </a:rPr>
              <a:t>las </a:t>
            </a:r>
            <a:r>
              <a:rPr dirty="0" sz="900" spc="-5" i="1">
                <a:solidFill>
                  <a:srgbClr val="231F20"/>
                </a:solidFill>
                <a:latin typeface="Arial"/>
                <a:cs typeface="Arial"/>
              </a:rPr>
              <a:t>siguientes tablas </a:t>
            </a:r>
            <a:r>
              <a:rPr dirty="0" sz="900" spc="-20" i="1">
                <a:solidFill>
                  <a:srgbClr val="231F20"/>
                </a:solidFill>
                <a:latin typeface="Arial"/>
                <a:cs typeface="Arial"/>
              </a:rPr>
              <a:t>se </a:t>
            </a:r>
            <a:r>
              <a:rPr dirty="0" sz="900" spc="5" i="1">
                <a:solidFill>
                  <a:srgbClr val="231F20"/>
                </a:solidFill>
                <a:latin typeface="Arial"/>
                <a:cs typeface="Arial"/>
              </a:rPr>
              <a:t>indica </a:t>
            </a:r>
            <a:r>
              <a:rPr dirty="0" sz="900" spc="-20" i="1">
                <a:solidFill>
                  <a:srgbClr val="231F20"/>
                </a:solidFill>
                <a:latin typeface="Arial"/>
                <a:cs typeface="Arial"/>
              </a:rPr>
              <a:t>la </a:t>
            </a:r>
            <a:r>
              <a:rPr dirty="0" sz="900" spc="10" i="1">
                <a:solidFill>
                  <a:srgbClr val="231F20"/>
                </a:solidFill>
                <a:latin typeface="Arial"/>
                <a:cs typeface="Arial"/>
              </a:rPr>
              <a:t>longitud  </a:t>
            </a:r>
            <a:r>
              <a:rPr dirty="0" sz="900" spc="5" i="1">
                <a:solidFill>
                  <a:srgbClr val="231F20"/>
                </a:solidFill>
                <a:latin typeface="Arial"/>
                <a:cs typeface="Arial"/>
              </a:rPr>
              <a:t>del </a:t>
            </a:r>
            <a:r>
              <a:rPr dirty="0" sz="900" spc="10" i="1">
                <a:solidFill>
                  <a:srgbClr val="231F20"/>
                </a:solidFill>
                <a:latin typeface="Arial"/>
                <a:cs typeface="Arial"/>
              </a:rPr>
              <a:t>circuito </a:t>
            </a:r>
            <a:r>
              <a:rPr dirty="0" sz="900" spc="5" i="1">
                <a:solidFill>
                  <a:srgbClr val="231F20"/>
                </a:solidFill>
                <a:latin typeface="Arial"/>
                <a:cs typeface="Arial"/>
              </a:rPr>
              <a:t>que no debe </a:t>
            </a:r>
            <a:r>
              <a:rPr dirty="0" sz="900" spc="-10" i="1">
                <a:solidFill>
                  <a:srgbClr val="231F20"/>
                </a:solidFill>
                <a:latin typeface="Arial"/>
                <a:cs typeface="Arial"/>
              </a:rPr>
              <a:t>superarse para </a:t>
            </a:r>
            <a:r>
              <a:rPr dirty="0" sz="900" spc="5" i="1">
                <a:solidFill>
                  <a:srgbClr val="231F20"/>
                </a:solidFill>
                <a:latin typeface="Arial"/>
                <a:cs typeface="Arial"/>
              </a:rPr>
              <a:t>que  </a:t>
            </a:r>
            <a:r>
              <a:rPr dirty="0" sz="900" spc="-20" i="1">
                <a:solidFill>
                  <a:srgbClr val="231F20"/>
                </a:solidFill>
                <a:latin typeface="Arial"/>
                <a:cs typeface="Arial"/>
              </a:rPr>
              <a:t>las </a:t>
            </a:r>
            <a:r>
              <a:rPr dirty="0" sz="900" spc="-5" i="1">
                <a:solidFill>
                  <a:srgbClr val="231F20"/>
                </a:solidFill>
                <a:latin typeface="Arial"/>
                <a:cs typeface="Arial"/>
              </a:rPr>
              <a:t>personas estén </a:t>
            </a:r>
            <a:r>
              <a:rPr dirty="0" sz="900" spc="5" i="1">
                <a:solidFill>
                  <a:srgbClr val="231F20"/>
                </a:solidFill>
                <a:latin typeface="Arial"/>
                <a:cs typeface="Arial"/>
              </a:rPr>
              <a:t>protegidas contra </a:t>
            </a:r>
            <a:r>
              <a:rPr dirty="0" sz="900" spc="-10" i="1">
                <a:solidFill>
                  <a:srgbClr val="231F20"/>
                </a:solidFill>
                <a:latin typeface="Arial"/>
                <a:cs typeface="Arial"/>
              </a:rPr>
              <a:t>el </a:t>
            </a:r>
            <a:r>
              <a:rPr dirty="0" sz="900" spc="-5" i="1">
                <a:solidFill>
                  <a:srgbClr val="231F20"/>
                </a:solidFill>
                <a:latin typeface="Arial"/>
                <a:cs typeface="Arial"/>
              </a:rPr>
              <a:t>riesgo  </a:t>
            </a:r>
            <a:r>
              <a:rPr dirty="0" sz="900" spc="5" i="1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900" spc="10" i="1">
                <a:solidFill>
                  <a:srgbClr val="231F20"/>
                </a:solidFill>
                <a:latin typeface="Arial"/>
                <a:cs typeface="Arial"/>
              </a:rPr>
              <a:t>contactos </a:t>
            </a:r>
            <a:r>
              <a:rPr dirty="0" sz="900" spc="5" i="1">
                <a:solidFill>
                  <a:srgbClr val="231F20"/>
                </a:solidFill>
                <a:latin typeface="Arial"/>
                <a:cs typeface="Arial"/>
              </a:rPr>
              <a:t>indirectos </a:t>
            </a:r>
            <a:r>
              <a:rPr dirty="0" sz="900" i="1">
                <a:solidFill>
                  <a:srgbClr val="231F20"/>
                </a:solidFill>
                <a:latin typeface="Arial"/>
                <a:cs typeface="Arial"/>
              </a:rPr>
              <a:t>mediante </a:t>
            </a:r>
            <a:r>
              <a:rPr dirty="0" sz="900" spc="5" i="1">
                <a:solidFill>
                  <a:srgbClr val="231F20"/>
                </a:solidFill>
                <a:latin typeface="Arial"/>
                <a:cs typeface="Arial"/>
              </a:rPr>
              <a:t>dispositivos  de</a:t>
            </a:r>
            <a:r>
              <a:rPr dirty="0" sz="900" spc="-10" i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00" spc="10" i="1">
                <a:solidFill>
                  <a:srgbClr val="231F20"/>
                </a:solidFill>
                <a:latin typeface="Arial"/>
                <a:cs typeface="Arial"/>
              </a:rPr>
              <a:t>protección.</a:t>
            </a:r>
            <a:endParaRPr sz="900">
              <a:latin typeface="Arial"/>
              <a:cs typeface="Arial"/>
            </a:endParaRPr>
          </a:p>
        </p:txBody>
      </p:sp>
      <p:sp>
        <p:nvSpPr>
          <p:cNvPr id="32" name="object 32"/>
          <p:cNvSpPr/>
          <p:nvPr/>
        </p:nvSpPr>
        <p:spPr>
          <a:xfrm>
            <a:off x="1538735" y="8673921"/>
            <a:ext cx="130810" cy="290830"/>
          </a:xfrm>
          <a:custGeom>
            <a:avLst/>
            <a:gdLst/>
            <a:ahLst/>
            <a:cxnLst/>
            <a:rect l="l" t="t" r="r" b="b"/>
            <a:pathLst>
              <a:path w="130810" h="290829">
                <a:moveTo>
                  <a:pt x="37541" y="215353"/>
                </a:moveTo>
                <a:lnTo>
                  <a:pt x="36537" y="290423"/>
                </a:lnTo>
                <a:lnTo>
                  <a:pt x="79175" y="246964"/>
                </a:lnTo>
                <a:lnTo>
                  <a:pt x="64198" y="246964"/>
                </a:lnTo>
                <a:lnTo>
                  <a:pt x="66920" y="241033"/>
                </a:lnTo>
                <a:lnTo>
                  <a:pt x="48399" y="241033"/>
                </a:lnTo>
                <a:lnTo>
                  <a:pt x="37541" y="215353"/>
                </a:lnTo>
                <a:close/>
              </a:path>
              <a:path w="130810" h="290829">
                <a:moveTo>
                  <a:pt x="87909" y="238061"/>
                </a:moveTo>
                <a:lnTo>
                  <a:pt x="64198" y="246964"/>
                </a:lnTo>
                <a:lnTo>
                  <a:pt x="79175" y="246964"/>
                </a:lnTo>
                <a:lnTo>
                  <a:pt x="87909" y="238061"/>
                </a:lnTo>
                <a:close/>
              </a:path>
              <a:path w="130810" h="290829">
                <a:moveTo>
                  <a:pt x="111796" y="143256"/>
                </a:moveTo>
                <a:lnTo>
                  <a:pt x="82969" y="143256"/>
                </a:lnTo>
                <a:lnTo>
                  <a:pt x="48399" y="241033"/>
                </a:lnTo>
                <a:lnTo>
                  <a:pt x="66920" y="241033"/>
                </a:lnTo>
                <a:lnTo>
                  <a:pt x="111796" y="143256"/>
                </a:lnTo>
                <a:close/>
              </a:path>
              <a:path w="130810" h="290829">
                <a:moveTo>
                  <a:pt x="85940" y="0"/>
                </a:moveTo>
                <a:lnTo>
                  <a:pt x="0" y="171881"/>
                </a:lnTo>
                <a:lnTo>
                  <a:pt x="82969" y="143256"/>
                </a:lnTo>
                <a:lnTo>
                  <a:pt x="111796" y="143256"/>
                </a:lnTo>
                <a:lnTo>
                  <a:pt x="117241" y="131394"/>
                </a:lnTo>
                <a:lnTo>
                  <a:pt x="48399" y="131394"/>
                </a:lnTo>
                <a:lnTo>
                  <a:pt x="128409" y="7912"/>
                </a:lnTo>
                <a:lnTo>
                  <a:pt x="85940" y="0"/>
                </a:lnTo>
                <a:close/>
              </a:path>
              <a:path w="130810" h="290829">
                <a:moveTo>
                  <a:pt x="130390" y="102743"/>
                </a:moveTo>
                <a:lnTo>
                  <a:pt x="48399" y="131394"/>
                </a:lnTo>
                <a:lnTo>
                  <a:pt x="117241" y="131394"/>
                </a:lnTo>
                <a:lnTo>
                  <a:pt x="130390" y="102743"/>
                </a:lnTo>
                <a:close/>
              </a:path>
            </a:pathLst>
          </a:custGeom>
          <a:solidFill>
            <a:srgbClr val="009D5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3" name="object 33"/>
          <p:cNvSpPr/>
          <p:nvPr/>
        </p:nvSpPr>
        <p:spPr>
          <a:xfrm>
            <a:off x="1538735" y="8673921"/>
            <a:ext cx="130810" cy="290830"/>
          </a:xfrm>
          <a:custGeom>
            <a:avLst/>
            <a:gdLst/>
            <a:ahLst/>
            <a:cxnLst/>
            <a:rect l="l" t="t" r="r" b="b"/>
            <a:pathLst>
              <a:path w="130810" h="290829">
                <a:moveTo>
                  <a:pt x="48399" y="131394"/>
                </a:moveTo>
                <a:lnTo>
                  <a:pt x="130390" y="102743"/>
                </a:lnTo>
                <a:lnTo>
                  <a:pt x="64198" y="246964"/>
                </a:lnTo>
                <a:lnTo>
                  <a:pt x="87909" y="238061"/>
                </a:lnTo>
                <a:lnTo>
                  <a:pt x="36537" y="290423"/>
                </a:lnTo>
                <a:lnTo>
                  <a:pt x="37541" y="215353"/>
                </a:lnTo>
                <a:lnTo>
                  <a:pt x="48399" y="241033"/>
                </a:lnTo>
                <a:lnTo>
                  <a:pt x="82969" y="143256"/>
                </a:lnTo>
                <a:lnTo>
                  <a:pt x="0" y="171881"/>
                </a:lnTo>
                <a:lnTo>
                  <a:pt x="85940" y="0"/>
                </a:lnTo>
                <a:lnTo>
                  <a:pt x="128409" y="7912"/>
                </a:lnTo>
                <a:lnTo>
                  <a:pt x="48399" y="131394"/>
                </a:lnTo>
                <a:close/>
              </a:path>
            </a:pathLst>
          </a:custGeom>
          <a:ln w="3810">
            <a:solidFill>
              <a:srgbClr val="009D5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4" name="object 34"/>
          <p:cNvSpPr/>
          <p:nvPr/>
        </p:nvSpPr>
        <p:spPr>
          <a:xfrm>
            <a:off x="1762967" y="6990257"/>
            <a:ext cx="35560" cy="35560"/>
          </a:xfrm>
          <a:custGeom>
            <a:avLst/>
            <a:gdLst/>
            <a:ahLst/>
            <a:cxnLst/>
            <a:rect l="l" t="t" r="r" b="b"/>
            <a:pathLst>
              <a:path w="35560" h="35559">
                <a:moveTo>
                  <a:pt x="26657" y="0"/>
                </a:moveTo>
                <a:lnTo>
                  <a:pt x="8877" y="0"/>
                </a:lnTo>
                <a:lnTo>
                  <a:pt x="0" y="8889"/>
                </a:lnTo>
                <a:lnTo>
                  <a:pt x="0" y="26669"/>
                </a:lnTo>
                <a:lnTo>
                  <a:pt x="8877" y="35559"/>
                </a:lnTo>
                <a:lnTo>
                  <a:pt x="26657" y="35559"/>
                </a:lnTo>
                <a:lnTo>
                  <a:pt x="35560" y="26669"/>
                </a:lnTo>
                <a:lnTo>
                  <a:pt x="35560" y="8889"/>
                </a:lnTo>
                <a:lnTo>
                  <a:pt x="26657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5" name="object 35"/>
          <p:cNvSpPr/>
          <p:nvPr/>
        </p:nvSpPr>
        <p:spPr>
          <a:xfrm>
            <a:off x="1762967" y="6990257"/>
            <a:ext cx="35560" cy="35560"/>
          </a:xfrm>
          <a:custGeom>
            <a:avLst/>
            <a:gdLst/>
            <a:ahLst/>
            <a:cxnLst/>
            <a:rect l="l" t="t" r="r" b="b"/>
            <a:pathLst>
              <a:path w="35560" h="35559">
                <a:moveTo>
                  <a:pt x="0" y="17779"/>
                </a:moveTo>
                <a:lnTo>
                  <a:pt x="0" y="8889"/>
                </a:lnTo>
                <a:lnTo>
                  <a:pt x="8877" y="0"/>
                </a:lnTo>
                <a:lnTo>
                  <a:pt x="17780" y="0"/>
                </a:lnTo>
                <a:lnTo>
                  <a:pt x="26657" y="0"/>
                </a:lnTo>
                <a:lnTo>
                  <a:pt x="35560" y="8889"/>
                </a:lnTo>
                <a:lnTo>
                  <a:pt x="35560" y="17779"/>
                </a:lnTo>
                <a:lnTo>
                  <a:pt x="35560" y="26669"/>
                </a:lnTo>
                <a:lnTo>
                  <a:pt x="26657" y="35559"/>
                </a:lnTo>
                <a:lnTo>
                  <a:pt x="17780" y="35559"/>
                </a:lnTo>
                <a:lnTo>
                  <a:pt x="8877" y="35559"/>
                </a:lnTo>
                <a:lnTo>
                  <a:pt x="0" y="26669"/>
                </a:lnTo>
                <a:lnTo>
                  <a:pt x="0" y="17779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6" name="object 36"/>
          <p:cNvSpPr/>
          <p:nvPr/>
        </p:nvSpPr>
        <p:spPr>
          <a:xfrm>
            <a:off x="1624676" y="7117905"/>
            <a:ext cx="35560" cy="36195"/>
          </a:xfrm>
          <a:custGeom>
            <a:avLst/>
            <a:gdLst/>
            <a:ahLst/>
            <a:cxnLst/>
            <a:rect l="l" t="t" r="r" b="b"/>
            <a:pathLst>
              <a:path w="35560" h="36195">
                <a:moveTo>
                  <a:pt x="26657" y="0"/>
                </a:moveTo>
                <a:lnTo>
                  <a:pt x="8877" y="0"/>
                </a:lnTo>
                <a:lnTo>
                  <a:pt x="0" y="8889"/>
                </a:lnTo>
                <a:lnTo>
                  <a:pt x="0" y="26669"/>
                </a:lnTo>
                <a:lnTo>
                  <a:pt x="8877" y="35572"/>
                </a:lnTo>
                <a:lnTo>
                  <a:pt x="26657" y="35572"/>
                </a:lnTo>
                <a:lnTo>
                  <a:pt x="35560" y="26669"/>
                </a:lnTo>
                <a:lnTo>
                  <a:pt x="35560" y="8889"/>
                </a:lnTo>
                <a:lnTo>
                  <a:pt x="26657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7" name="object 37"/>
          <p:cNvSpPr/>
          <p:nvPr/>
        </p:nvSpPr>
        <p:spPr>
          <a:xfrm>
            <a:off x="1624676" y="7117905"/>
            <a:ext cx="35560" cy="36195"/>
          </a:xfrm>
          <a:custGeom>
            <a:avLst/>
            <a:gdLst/>
            <a:ahLst/>
            <a:cxnLst/>
            <a:rect l="l" t="t" r="r" b="b"/>
            <a:pathLst>
              <a:path w="35560" h="36195">
                <a:moveTo>
                  <a:pt x="0" y="17792"/>
                </a:moveTo>
                <a:lnTo>
                  <a:pt x="0" y="8889"/>
                </a:lnTo>
                <a:lnTo>
                  <a:pt x="8877" y="0"/>
                </a:lnTo>
                <a:lnTo>
                  <a:pt x="17780" y="0"/>
                </a:lnTo>
                <a:lnTo>
                  <a:pt x="26657" y="0"/>
                </a:lnTo>
                <a:lnTo>
                  <a:pt x="35560" y="8889"/>
                </a:lnTo>
                <a:lnTo>
                  <a:pt x="35560" y="17792"/>
                </a:lnTo>
                <a:lnTo>
                  <a:pt x="35560" y="26669"/>
                </a:lnTo>
                <a:lnTo>
                  <a:pt x="26657" y="35572"/>
                </a:lnTo>
                <a:lnTo>
                  <a:pt x="17780" y="35572"/>
                </a:lnTo>
                <a:lnTo>
                  <a:pt x="8877" y="35572"/>
                </a:lnTo>
                <a:lnTo>
                  <a:pt x="0" y="26669"/>
                </a:lnTo>
                <a:lnTo>
                  <a:pt x="0" y="17792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8" name="object 38"/>
          <p:cNvSpPr/>
          <p:nvPr/>
        </p:nvSpPr>
        <p:spPr>
          <a:xfrm>
            <a:off x="1482424" y="7240637"/>
            <a:ext cx="35560" cy="35560"/>
          </a:xfrm>
          <a:custGeom>
            <a:avLst/>
            <a:gdLst/>
            <a:ahLst/>
            <a:cxnLst/>
            <a:rect l="l" t="t" r="r" b="b"/>
            <a:pathLst>
              <a:path w="35559" h="35559">
                <a:moveTo>
                  <a:pt x="26670" y="0"/>
                </a:moveTo>
                <a:lnTo>
                  <a:pt x="8890" y="0"/>
                </a:lnTo>
                <a:lnTo>
                  <a:pt x="0" y="8877"/>
                </a:lnTo>
                <a:lnTo>
                  <a:pt x="0" y="26657"/>
                </a:lnTo>
                <a:lnTo>
                  <a:pt x="8890" y="35547"/>
                </a:lnTo>
                <a:lnTo>
                  <a:pt x="26670" y="35547"/>
                </a:lnTo>
                <a:lnTo>
                  <a:pt x="35560" y="26657"/>
                </a:lnTo>
                <a:lnTo>
                  <a:pt x="35560" y="8877"/>
                </a:lnTo>
                <a:lnTo>
                  <a:pt x="26670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9" name="object 39"/>
          <p:cNvSpPr/>
          <p:nvPr/>
        </p:nvSpPr>
        <p:spPr>
          <a:xfrm>
            <a:off x="1482424" y="7240637"/>
            <a:ext cx="35560" cy="35560"/>
          </a:xfrm>
          <a:custGeom>
            <a:avLst/>
            <a:gdLst/>
            <a:ahLst/>
            <a:cxnLst/>
            <a:rect l="l" t="t" r="r" b="b"/>
            <a:pathLst>
              <a:path w="35559" h="35559">
                <a:moveTo>
                  <a:pt x="0" y="17767"/>
                </a:moveTo>
                <a:lnTo>
                  <a:pt x="0" y="8877"/>
                </a:lnTo>
                <a:lnTo>
                  <a:pt x="8890" y="0"/>
                </a:lnTo>
                <a:lnTo>
                  <a:pt x="17780" y="0"/>
                </a:lnTo>
                <a:lnTo>
                  <a:pt x="26670" y="0"/>
                </a:lnTo>
                <a:lnTo>
                  <a:pt x="35560" y="8877"/>
                </a:lnTo>
                <a:lnTo>
                  <a:pt x="35560" y="17767"/>
                </a:lnTo>
                <a:lnTo>
                  <a:pt x="35560" y="26657"/>
                </a:lnTo>
                <a:lnTo>
                  <a:pt x="26670" y="35547"/>
                </a:lnTo>
                <a:lnTo>
                  <a:pt x="17780" y="35547"/>
                </a:lnTo>
                <a:lnTo>
                  <a:pt x="8890" y="35547"/>
                </a:lnTo>
                <a:lnTo>
                  <a:pt x="0" y="26657"/>
                </a:lnTo>
                <a:lnTo>
                  <a:pt x="0" y="17767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0" name="object 40"/>
          <p:cNvSpPr/>
          <p:nvPr/>
        </p:nvSpPr>
        <p:spPr>
          <a:xfrm>
            <a:off x="1500203" y="7266304"/>
            <a:ext cx="0" cy="1412875"/>
          </a:xfrm>
          <a:custGeom>
            <a:avLst/>
            <a:gdLst/>
            <a:ahLst/>
            <a:cxnLst/>
            <a:rect l="l" t="t" r="r" b="b"/>
            <a:pathLst>
              <a:path w="0" h="1412875">
                <a:moveTo>
                  <a:pt x="0" y="1412557"/>
                </a:moveTo>
                <a:lnTo>
                  <a:pt x="0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1" name="object 41"/>
          <p:cNvSpPr/>
          <p:nvPr/>
        </p:nvSpPr>
        <p:spPr>
          <a:xfrm>
            <a:off x="1499886" y="8639365"/>
            <a:ext cx="519430" cy="335915"/>
          </a:xfrm>
          <a:custGeom>
            <a:avLst/>
            <a:gdLst/>
            <a:ahLst/>
            <a:cxnLst/>
            <a:rect l="l" t="t" r="r" b="b"/>
            <a:pathLst>
              <a:path w="519430" h="335915">
                <a:moveTo>
                  <a:pt x="0" y="0"/>
                </a:moveTo>
                <a:lnTo>
                  <a:pt x="518909" y="0"/>
                </a:lnTo>
                <a:lnTo>
                  <a:pt x="518909" y="335470"/>
                </a:lnTo>
                <a:lnTo>
                  <a:pt x="0" y="335470"/>
                </a:lnTo>
                <a:lnTo>
                  <a:pt x="0" y="0"/>
                </a:lnTo>
                <a:close/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2" name="object 42"/>
          <p:cNvSpPr/>
          <p:nvPr/>
        </p:nvSpPr>
        <p:spPr>
          <a:xfrm>
            <a:off x="1919037" y="6882358"/>
            <a:ext cx="0" cy="549910"/>
          </a:xfrm>
          <a:custGeom>
            <a:avLst/>
            <a:gdLst/>
            <a:ahLst/>
            <a:cxnLst/>
            <a:rect l="l" t="t" r="r" b="b"/>
            <a:pathLst>
              <a:path w="0" h="549909">
                <a:moveTo>
                  <a:pt x="0" y="0"/>
                </a:moveTo>
                <a:lnTo>
                  <a:pt x="0" y="549897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3" name="object 43"/>
          <p:cNvSpPr/>
          <p:nvPr/>
        </p:nvSpPr>
        <p:spPr>
          <a:xfrm>
            <a:off x="1709627" y="7461897"/>
            <a:ext cx="71120" cy="1217295"/>
          </a:xfrm>
          <a:custGeom>
            <a:avLst/>
            <a:gdLst/>
            <a:ahLst/>
            <a:cxnLst/>
            <a:rect l="l" t="t" r="r" b="b"/>
            <a:pathLst>
              <a:path w="71119" h="1217295">
                <a:moveTo>
                  <a:pt x="0" y="0"/>
                </a:moveTo>
                <a:lnTo>
                  <a:pt x="71119" y="194589"/>
                </a:lnTo>
                <a:lnTo>
                  <a:pt x="71119" y="1216964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4" name="object 44"/>
          <p:cNvSpPr/>
          <p:nvPr/>
        </p:nvSpPr>
        <p:spPr>
          <a:xfrm>
            <a:off x="1780746" y="7007046"/>
            <a:ext cx="0" cy="425450"/>
          </a:xfrm>
          <a:custGeom>
            <a:avLst/>
            <a:gdLst/>
            <a:ahLst/>
            <a:cxnLst/>
            <a:rect l="l" t="t" r="r" b="b"/>
            <a:pathLst>
              <a:path w="0" h="425450">
                <a:moveTo>
                  <a:pt x="0" y="0"/>
                </a:moveTo>
                <a:lnTo>
                  <a:pt x="0" y="425208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5" name="object 45"/>
          <p:cNvSpPr/>
          <p:nvPr/>
        </p:nvSpPr>
        <p:spPr>
          <a:xfrm>
            <a:off x="1571323" y="7461897"/>
            <a:ext cx="71755" cy="1217295"/>
          </a:xfrm>
          <a:custGeom>
            <a:avLst/>
            <a:gdLst/>
            <a:ahLst/>
            <a:cxnLst/>
            <a:rect l="l" t="t" r="r" b="b"/>
            <a:pathLst>
              <a:path w="71755" h="1217295">
                <a:moveTo>
                  <a:pt x="0" y="0"/>
                </a:moveTo>
                <a:lnTo>
                  <a:pt x="71132" y="194589"/>
                </a:lnTo>
                <a:lnTo>
                  <a:pt x="71132" y="1216964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6" name="object 46"/>
          <p:cNvSpPr/>
          <p:nvPr/>
        </p:nvSpPr>
        <p:spPr>
          <a:xfrm>
            <a:off x="1642456" y="7133716"/>
            <a:ext cx="0" cy="299085"/>
          </a:xfrm>
          <a:custGeom>
            <a:avLst/>
            <a:gdLst/>
            <a:ahLst/>
            <a:cxnLst/>
            <a:rect l="l" t="t" r="r" b="b"/>
            <a:pathLst>
              <a:path w="0" h="299084">
                <a:moveTo>
                  <a:pt x="0" y="0"/>
                </a:moveTo>
                <a:lnTo>
                  <a:pt x="0" y="298538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7" name="object 47"/>
          <p:cNvSpPr/>
          <p:nvPr/>
        </p:nvSpPr>
        <p:spPr>
          <a:xfrm>
            <a:off x="719839" y="7256436"/>
            <a:ext cx="2086610" cy="0"/>
          </a:xfrm>
          <a:custGeom>
            <a:avLst/>
            <a:gdLst/>
            <a:ahLst/>
            <a:cxnLst/>
            <a:rect l="l" t="t" r="r" b="b"/>
            <a:pathLst>
              <a:path w="2086610" h="0">
                <a:moveTo>
                  <a:pt x="0" y="0"/>
                </a:moveTo>
                <a:lnTo>
                  <a:pt x="2086051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8" name="object 48"/>
          <p:cNvSpPr/>
          <p:nvPr/>
        </p:nvSpPr>
        <p:spPr>
          <a:xfrm>
            <a:off x="719839" y="7134707"/>
            <a:ext cx="2086610" cy="0"/>
          </a:xfrm>
          <a:custGeom>
            <a:avLst/>
            <a:gdLst/>
            <a:ahLst/>
            <a:cxnLst/>
            <a:rect l="l" t="t" r="r" b="b"/>
            <a:pathLst>
              <a:path w="2086610" h="0">
                <a:moveTo>
                  <a:pt x="0" y="0"/>
                </a:moveTo>
                <a:lnTo>
                  <a:pt x="2086051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9" name="object 49"/>
          <p:cNvSpPr/>
          <p:nvPr/>
        </p:nvSpPr>
        <p:spPr>
          <a:xfrm>
            <a:off x="719839" y="6882358"/>
            <a:ext cx="2086610" cy="0"/>
          </a:xfrm>
          <a:custGeom>
            <a:avLst/>
            <a:gdLst/>
            <a:ahLst/>
            <a:cxnLst/>
            <a:rect l="l" t="t" r="r" b="b"/>
            <a:pathLst>
              <a:path w="2086610" h="0">
                <a:moveTo>
                  <a:pt x="0" y="0"/>
                </a:moveTo>
                <a:lnTo>
                  <a:pt x="2086051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0" name="object 50"/>
          <p:cNvSpPr/>
          <p:nvPr/>
        </p:nvSpPr>
        <p:spPr>
          <a:xfrm>
            <a:off x="719839" y="7008037"/>
            <a:ext cx="2086610" cy="0"/>
          </a:xfrm>
          <a:custGeom>
            <a:avLst/>
            <a:gdLst/>
            <a:ahLst/>
            <a:cxnLst/>
            <a:rect l="l" t="t" r="r" b="b"/>
            <a:pathLst>
              <a:path w="2086610" h="0">
                <a:moveTo>
                  <a:pt x="0" y="0"/>
                </a:moveTo>
                <a:lnTo>
                  <a:pt x="2086051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1" name="object 51"/>
          <p:cNvSpPr/>
          <p:nvPr/>
        </p:nvSpPr>
        <p:spPr>
          <a:xfrm>
            <a:off x="788978" y="8025930"/>
            <a:ext cx="139700" cy="0"/>
          </a:xfrm>
          <a:custGeom>
            <a:avLst/>
            <a:gdLst/>
            <a:ahLst/>
            <a:cxnLst/>
            <a:rect l="l" t="t" r="r" b="b"/>
            <a:pathLst>
              <a:path w="139700" h="0">
                <a:moveTo>
                  <a:pt x="0" y="0"/>
                </a:moveTo>
                <a:lnTo>
                  <a:pt x="139293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2" name="object 52"/>
          <p:cNvSpPr/>
          <p:nvPr/>
        </p:nvSpPr>
        <p:spPr>
          <a:xfrm>
            <a:off x="810149" y="8053590"/>
            <a:ext cx="97155" cy="0"/>
          </a:xfrm>
          <a:custGeom>
            <a:avLst/>
            <a:gdLst/>
            <a:ahLst/>
            <a:cxnLst/>
            <a:rect l="l" t="t" r="r" b="b"/>
            <a:pathLst>
              <a:path w="97155" h="0">
                <a:moveTo>
                  <a:pt x="0" y="0"/>
                </a:moveTo>
                <a:lnTo>
                  <a:pt x="96951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3" name="object 53"/>
          <p:cNvSpPr/>
          <p:nvPr/>
        </p:nvSpPr>
        <p:spPr>
          <a:xfrm>
            <a:off x="2508088" y="8582075"/>
            <a:ext cx="34925" cy="51435"/>
          </a:xfrm>
          <a:custGeom>
            <a:avLst/>
            <a:gdLst/>
            <a:ahLst/>
            <a:cxnLst/>
            <a:rect l="l" t="t" r="r" b="b"/>
            <a:pathLst>
              <a:path w="34925" h="51434">
                <a:moveTo>
                  <a:pt x="34556" y="0"/>
                </a:moveTo>
                <a:lnTo>
                  <a:pt x="0" y="0"/>
                </a:lnTo>
                <a:lnTo>
                  <a:pt x="17780" y="51346"/>
                </a:lnTo>
                <a:lnTo>
                  <a:pt x="34556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4" name="object 54"/>
          <p:cNvSpPr/>
          <p:nvPr/>
        </p:nvSpPr>
        <p:spPr>
          <a:xfrm>
            <a:off x="2508088" y="8582075"/>
            <a:ext cx="34925" cy="51435"/>
          </a:xfrm>
          <a:custGeom>
            <a:avLst/>
            <a:gdLst/>
            <a:ahLst/>
            <a:cxnLst/>
            <a:rect l="l" t="t" r="r" b="b"/>
            <a:pathLst>
              <a:path w="34925" h="51434">
                <a:moveTo>
                  <a:pt x="0" y="0"/>
                </a:moveTo>
                <a:lnTo>
                  <a:pt x="34556" y="0"/>
                </a:lnTo>
                <a:lnTo>
                  <a:pt x="17780" y="51346"/>
                </a:lnTo>
                <a:lnTo>
                  <a:pt x="0" y="0"/>
                </a:lnTo>
                <a:close/>
              </a:path>
            </a:pathLst>
          </a:custGeom>
          <a:ln w="381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5" name="object 55"/>
          <p:cNvSpPr/>
          <p:nvPr/>
        </p:nvSpPr>
        <p:spPr>
          <a:xfrm>
            <a:off x="840350" y="7240637"/>
            <a:ext cx="35560" cy="35560"/>
          </a:xfrm>
          <a:custGeom>
            <a:avLst/>
            <a:gdLst/>
            <a:ahLst/>
            <a:cxnLst/>
            <a:rect l="l" t="t" r="r" b="b"/>
            <a:pathLst>
              <a:path w="35559" h="35559">
                <a:moveTo>
                  <a:pt x="26670" y="0"/>
                </a:moveTo>
                <a:lnTo>
                  <a:pt x="8890" y="0"/>
                </a:lnTo>
                <a:lnTo>
                  <a:pt x="0" y="8877"/>
                </a:lnTo>
                <a:lnTo>
                  <a:pt x="0" y="26657"/>
                </a:lnTo>
                <a:lnTo>
                  <a:pt x="8890" y="35547"/>
                </a:lnTo>
                <a:lnTo>
                  <a:pt x="26670" y="35547"/>
                </a:lnTo>
                <a:lnTo>
                  <a:pt x="35560" y="26657"/>
                </a:lnTo>
                <a:lnTo>
                  <a:pt x="35560" y="8877"/>
                </a:lnTo>
                <a:lnTo>
                  <a:pt x="26670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6" name="object 56"/>
          <p:cNvSpPr/>
          <p:nvPr/>
        </p:nvSpPr>
        <p:spPr>
          <a:xfrm>
            <a:off x="2508088" y="7257415"/>
            <a:ext cx="34925" cy="51435"/>
          </a:xfrm>
          <a:custGeom>
            <a:avLst/>
            <a:gdLst/>
            <a:ahLst/>
            <a:cxnLst/>
            <a:rect l="l" t="t" r="r" b="b"/>
            <a:pathLst>
              <a:path w="34925" h="51434">
                <a:moveTo>
                  <a:pt x="17780" y="0"/>
                </a:moveTo>
                <a:lnTo>
                  <a:pt x="0" y="51358"/>
                </a:lnTo>
                <a:lnTo>
                  <a:pt x="34556" y="51358"/>
                </a:lnTo>
                <a:lnTo>
                  <a:pt x="17780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7" name="object 57"/>
          <p:cNvSpPr/>
          <p:nvPr/>
        </p:nvSpPr>
        <p:spPr>
          <a:xfrm>
            <a:off x="955818" y="7093660"/>
            <a:ext cx="384175" cy="0"/>
          </a:xfrm>
          <a:custGeom>
            <a:avLst/>
            <a:gdLst/>
            <a:ahLst/>
            <a:cxnLst/>
            <a:rect l="l" t="t" r="r" b="b"/>
            <a:pathLst>
              <a:path w="384175" h="0">
                <a:moveTo>
                  <a:pt x="0" y="0"/>
                </a:moveTo>
                <a:lnTo>
                  <a:pt x="383832" y="0"/>
                </a:lnTo>
              </a:path>
            </a:pathLst>
          </a:custGeom>
          <a:ln w="15875">
            <a:solidFill>
              <a:srgbClr val="009D57"/>
            </a:solidFill>
            <a:prstDash val="sysDot"/>
          </a:ln>
        </p:spPr>
        <p:txBody>
          <a:bodyPr wrap="square" lIns="0" tIns="0" rIns="0" bIns="0" rtlCol="0"/>
          <a:lstStyle/>
          <a:p/>
        </p:txBody>
      </p:sp>
      <p:sp>
        <p:nvSpPr>
          <p:cNvPr id="58" name="object 58"/>
          <p:cNvSpPr/>
          <p:nvPr/>
        </p:nvSpPr>
        <p:spPr>
          <a:xfrm>
            <a:off x="1339561" y="7077264"/>
            <a:ext cx="62230" cy="33655"/>
          </a:xfrm>
          <a:custGeom>
            <a:avLst/>
            <a:gdLst/>
            <a:ahLst/>
            <a:cxnLst/>
            <a:rect l="l" t="t" r="r" b="b"/>
            <a:pathLst>
              <a:path w="62230" h="33654">
                <a:moveTo>
                  <a:pt x="0" y="0"/>
                </a:moveTo>
                <a:lnTo>
                  <a:pt x="0" y="33197"/>
                </a:lnTo>
                <a:lnTo>
                  <a:pt x="61963" y="16598"/>
                </a:lnTo>
                <a:lnTo>
                  <a:pt x="0" y="0"/>
                </a:lnTo>
                <a:close/>
              </a:path>
            </a:pathLst>
          </a:custGeom>
          <a:solidFill>
            <a:srgbClr val="009D5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9" name="object 59"/>
          <p:cNvSpPr/>
          <p:nvPr/>
        </p:nvSpPr>
        <p:spPr>
          <a:xfrm>
            <a:off x="1054268" y="7295362"/>
            <a:ext cx="276860" cy="0"/>
          </a:xfrm>
          <a:custGeom>
            <a:avLst/>
            <a:gdLst/>
            <a:ahLst/>
            <a:cxnLst/>
            <a:rect l="l" t="t" r="r" b="b"/>
            <a:pathLst>
              <a:path w="276859" h="0">
                <a:moveTo>
                  <a:pt x="276771" y="0"/>
                </a:moveTo>
                <a:lnTo>
                  <a:pt x="0" y="0"/>
                </a:lnTo>
              </a:path>
            </a:pathLst>
          </a:custGeom>
          <a:ln w="15875">
            <a:solidFill>
              <a:srgbClr val="009D57"/>
            </a:solidFill>
            <a:prstDash val="sysDot"/>
          </a:ln>
        </p:spPr>
        <p:txBody>
          <a:bodyPr wrap="square" lIns="0" tIns="0" rIns="0" bIns="0" rtlCol="0"/>
          <a:lstStyle/>
          <a:p/>
        </p:txBody>
      </p:sp>
      <p:sp>
        <p:nvSpPr>
          <p:cNvPr id="60" name="object 60"/>
          <p:cNvSpPr/>
          <p:nvPr/>
        </p:nvSpPr>
        <p:spPr>
          <a:xfrm>
            <a:off x="1001729" y="7278775"/>
            <a:ext cx="62230" cy="33655"/>
          </a:xfrm>
          <a:custGeom>
            <a:avLst/>
            <a:gdLst/>
            <a:ahLst/>
            <a:cxnLst/>
            <a:rect l="l" t="t" r="r" b="b"/>
            <a:pathLst>
              <a:path w="62230" h="33654">
                <a:moveTo>
                  <a:pt x="61950" y="0"/>
                </a:moveTo>
                <a:lnTo>
                  <a:pt x="0" y="16586"/>
                </a:lnTo>
                <a:lnTo>
                  <a:pt x="61950" y="33197"/>
                </a:lnTo>
                <a:lnTo>
                  <a:pt x="61950" y="0"/>
                </a:lnTo>
                <a:close/>
              </a:path>
            </a:pathLst>
          </a:custGeom>
          <a:solidFill>
            <a:srgbClr val="009D5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1" name="object 61"/>
          <p:cNvSpPr/>
          <p:nvPr/>
        </p:nvSpPr>
        <p:spPr>
          <a:xfrm>
            <a:off x="840350" y="7240637"/>
            <a:ext cx="35560" cy="35560"/>
          </a:xfrm>
          <a:custGeom>
            <a:avLst/>
            <a:gdLst/>
            <a:ahLst/>
            <a:cxnLst/>
            <a:rect l="l" t="t" r="r" b="b"/>
            <a:pathLst>
              <a:path w="35559" h="35559">
                <a:moveTo>
                  <a:pt x="0" y="17767"/>
                </a:moveTo>
                <a:lnTo>
                  <a:pt x="0" y="8877"/>
                </a:lnTo>
                <a:lnTo>
                  <a:pt x="8890" y="0"/>
                </a:lnTo>
                <a:lnTo>
                  <a:pt x="17780" y="0"/>
                </a:lnTo>
                <a:lnTo>
                  <a:pt x="26670" y="0"/>
                </a:lnTo>
                <a:lnTo>
                  <a:pt x="35560" y="8877"/>
                </a:lnTo>
                <a:lnTo>
                  <a:pt x="35560" y="17767"/>
                </a:lnTo>
                <a:lnTo>
                  <a:pt x="35560" y="26657"/>
                </a:lnTo>
                <a:lnTo>
                  <a:pt x="26670" y="35547"/>
                </a:lnTo>
                <a:lnTo>
                  <a:pt x="17780" y="35547"/>
                </a:lnTo>
                <a:lnTo>
                  <a:pt x="8890" y="35547"/>
                </a:lnTo>
                <a:lnTo>
                  <a:pt x="0" y="26657"/>
                </a:lnTo>
                <a:lnTo>
                  <a:pt x="0" y="17767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2" name="object 62"/>
          <p:cNvSpPr/>
          <p:nvPr/>
        </p:nvSpPr>
        <p:spPr>
          <a:xfrm>
            <a:off x="2003987" y="8636393"/>
            <a:ext cx="568325" cy="0"/>
          </a:xfrm>
          <a:custGeom>
            <a:avLst/>
            <a:gdLst/>
            <a:ahLst/>
            <a:cxnLst/>
            <a:rect l="l" t="t" r="r" b="b"/>
            <a:pathLst>
              <a:path w="568325" h="0">
                <a:moveTo>
                  <a:pt x="0" y="0"/>
                </a:moveTo>
                <a:lnTo>
                  <a:pt x="567982" y="0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3" name="object 63"/>
          <p:cNvSpPr/>
          <p:nvPr/>
        </p:nvSpPr>
        <p:spPr>
          <a:xfrm>
            <a:off x="2508088" y="7257415"/>
            <a:ext cx="34925" cy="51435"/>
          </a:xfrm>
          <a:custGeom>
            <a:avLst/>
            <a:gdLst/>
            <a:ahLst/>
            <a:cxnLst/>
            <a:rect l="l" t="t" r="r" b="b"/>
            <a:pathLst>
              <a:path w="34925" h="51434">
                <a:moveTo>
                  <a:pt x="0" y="51358"/>
                </a:moveTo>
                <a:lnTo>
                  <a:pt x="34556" y="51358"/>
                </a:lnTo>
                <a:lnTo>
                  <a:pt x="17780" y="0"/>
                </a:lnTo>
                <a:lnTo>
                  <a:pt x="0" y="51358"/>
                </a:lnTo>
                <a:close/>
              </a:path>
            </a:pathLst>
          </a:custGeom>
          <a:ln w="381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4" name="object 64"/>
          <p:cNvSpPr/>
          <p:nvPr/>
        </p:nvSpPr>
        <p:spPr>
          <a:xfrm>
            <a:off x="2527837" y="8004923"/>
            <a:ext cx="0" cy="585470"/>
          </a:xfrm>
          <a:custGeom>
            <a:avLst/>
            <a:gdLst/>
            <a:ahLst/>
            <a:cxnLst/>
            <a:rect l="l" t="t" r="r" b="b"/>
            <a:pathLst>
              <a:path w="0" h="585470">
                <a:moveTo>
                  <a:pt x="0" y="585038"/>
                </a:moveTo>
                <a:lnTo>
                  <a:pt x="0" y="0"/>
                </a:lnTo>
              </a:path>
            </a:pathLst>
          </a:custGeom>
          <a:ln w="381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5" name="object 65"/>
          <p:cNvSpPr/>
          <p:nvPr/>
        </p:nvSpPr>
        <p:spPr>
          <a:xfrm>
            <a:off x="1484405" y="8623553"/>
            <a:ext cx="35560" cy="35560"/>
          </a:xfrm>
          <a:custGeom>
            <a:avLst/>
            <a:gdLst/>
            <a:ahLst/>
            <a:cxnLst/>
            <a:rect l="l" t="t" r="r" b="b"/>
            <a:pathLst>
              <a:path w="35559" h="35559">
                <a:moveTo>
                  <a:pt x="26670" y="0"/>
                </a:moveTo>
                <a:lnTo>
                  <a:pt x="8877" y="0"/>
                </a:lnTo>
                <a:lnTo>
                  <a:pt x="0" y="8889"/>
                </a:lnTo>
                <a:lnTo>
                  <a:pt x="0" y="26657"/>
                </a:lnTo>
                <a:lnTo>
                  <a:pt x="8877" y="35559"/>
                </a:lnTo>
                <a:lnTo>
                  <a:pt x="26670" y="35559"/>
                </a:lnTo>
                <a:lnTo>
                  <a:pt x="35560" y="26657"/>
                </a:lnTo>
                <a:lnTo>
                  <a:pt x="35560" y="8889"/>
                </a:lnTo>
                <a:lnTo>
                  <a:pt x="26670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6" name="object 66"/>
          <p:cNvSpPr/>
          <p:nvPr/>
        </p:nvSpPr>
        <p:spPr>
          <a:xfrm>
            <a:off x="1484405" y="8623553"/>
            <a:ext cx="35560" cy="35560"/>
          </a:xfrm>
          <a:custGeom>
            <a:avLst/>
            <a:gdLst/>
            <a:ahLst/>
            <a:cxnLst/>
            <a:rect l="l" t="t" r="r" b="b"/>
            <a:pathLst>
              <a:path w="35559" h="35559">
                <a:moveTo>
                  <a:pt x="0" y="17779"/>
                </a:moveTo>
                <a:lnTo>
                  <a:pt x="0" y="8889"/>
                </a:lnTo>
                <a:lnTo>
                  <a:pt x="8877" y="0"/>
                </a:lnTo>
                <a:lnTo>
                  <a:pt x="17780" y="0"/>
                </a:lnTo>
                <a:lnTo>
                  <a:pt x="26670" y="0"/>
                </a:lnTo>
                <a:lnTo>
                  <a:pt x="35560" y="8889"/>
                </a:lnTo>
                <a:lnTo>
                  <a:pt x="35560" y="17779"/>
                </a:lnTo>
                <a:lnTo>
                  <a:pt x="35560" y="26657"/>
                </a:lnTo>
                <a:lnTo>
                  <a:pt x="26670" y="35559"/>
                </a:lnTo>
                <a:lnTo>
                  <a:pt x="17780" y="35559"/>
                </a:lnTo>
                <a:lnTo>
                  <a:pt x="8877" y="35559"/>
                </a:lnTo>
                <a:lnTo>
                  <a:pt x="0" y="26657"/>
                </a:lnTo>
                <a:lnTo>
                  <a:pt x="0" y="17779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7" name="object 67"/>
          <p:cNvSpPr txBox="1"/>
          <p:nvPr/>
        </p:nvSpPr>
        <p:spPr>
          <a:xfrm>
            <a:off x="1951057" y="7502187"/>
            <a:ext cx="269240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baseline="10416" sz="1200" i="1">
                <a:solidFill>
                  <a:srgbClr val="231F20"/>
                </a:solidFill>
                <a:latin typeface="Times New Roman"/>
                <a:cs typeface="Times New Roman"/>
              </a:rPr>
              <a:t>I</a:t>
            </a:r>
            <a:r>
              <a:rPr dirty="0" sz="500">
                <a:solidFill>
                  <a:srgbClr val="231F20"/>
                </a:solidFill>
                <a:latin typeface="Arial"/>
                <a:cs typeface="Arial"/>
              </a:rPr>
              <a:t>magn</a:t>
            </a:r>
            <a:endParaRPr sz="500">
              <a:latin typeface="Arial"/>
              <a:cs typeface="Arial"/>
            </a:endParaRPr>
          </a:p>
        </p:txBody>
      </p:sp>
      <p:sp>
        <p:nvSpPr>
          <p:cNvPr id="68" name="object 68"/>
          <p:cNvSpPr txBox="1"/>
          <p:nvPr/>
        </p:nvSpPr>
        <p:spPr>
          <a:xfrm>
            <a:off x="1284574" y="7755616"/>
            <a:ext cx="145415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800" i="1">
                <a:solidFill>
                  <a:srgbClr val="231F20"/>
                </a:solidFill>
                <a:latin typeface="Times New Roman"/>
                <a:cs typeface="Times New Roman"/>
              </a:rPr>
              <a:t>I</a:t>
            </a:r>
            <a:r>
              <a:rPr dirty="0" baseline="-16666" sz="750">
                <a:solidFill>
                  <a:srgbClr val="231F20"/>
                </a:solidFill>
                <a:latin typeface="Arial"/>
                <a:cs typeface="Arial"/>
              </a:rPr>
              <a:t>d</a:t>
            </a:r>
            <a:endParaRPr baseline="-16666" sz="750">
              <a:latin typeface="Arial"/>
              <a:cs typeface="Arial"/>
            </a:endParaRPr>
          </a:p>
        </p:txBody>
      </p:sp>
      <p:sp>
        <p:nvSpPr>
          <p:cNvPr id="69" name="object 69"/>
          <p:cNvSpPr txBox="1"/>
          <p:nvPr/>
        </p:nvSpPr>
        <p:spPr>
          <a:xfrm>
            <a:off x="2497382" y="7868937"/>
            <a:ext cx="74930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 i="1">
                <a:solidFill>
                  <a:srgbClr val="231F20"/>
                </a:solidFill>
                <a:latin typeface="Arial"/>
                <a:cs typeface="Arial"/>
              </a:rPr>
              <a:t>L</a:t>
            </a:r>
            <a:endParaRPr sz="700">
              <a:latin typeface="Arial"/>
              <a:cs typeface="Arial"/>
            </a:endParaRPr>
          </a:p>
        </p:txBody>
      </p:sp>
      <p:sp>
        <p:nvSpPr>
          <p:cNvPr id="70" name="object 70"/>
          <p:cNvSpPr txBox="1"/>
          <p:nvPr/>
        </p:nvSpPr>
        <p:spPr>
          <a:xfrm>
            <a:off x="1519099" y="8509302"/>
            <a:ext cx="90170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C</a:t>
            </a:r>
            <a:endParaRPr sz="700">
              <a:latin typeface="Arial"/>
              <a:cs typeface="Arial"/>
            </a:endParaRPr>
          </a:p>
        </p:txBody>
      </p:sp>
      <p:sp>
        <p:nvSpPr>
          <p:cNvPr id="71" name="object 71"/>
          <p:cNvSpPr txBox="1"/>
          <p:nvPr/>
        </p:nvSpPr>
        <p:spPr>
          <a:xfrm>
            <a:off x="2677588" y="7272579"/>
            <a:ext cx="144145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PE</a:t>
            </a:r>
            <a:endParaRPr sz="700">
              <a:latin typeface="Arial"/>
              <a:cs typeface="Arial"/>
            </a:endParaRPr>
          </a:p>
        </p:txBody>
      </p:sp>
      <p:sp>
        <p:nvSpPr>
          <p:cNvPr id="72" name="object 72"/>
          <p:cNvSpPr txBox="1"/>
          <p:nvPr/>
        </p:nvSpPr>
        <p:spPr>
          <a:xfrm>
            <a:off x="1177294" y="8224110"/>
            <a:ext cx="220345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baseline="11904" sz="1050" spc="-7" i="1">
                <a:solidFill>
                  <a:srgbClr val="231F20"/>
                </a:solidFill>
                <a:latin typeface="Arial"/>
                <a:cs typeface="Arial"/>
              </a:rPr>
              <a:t>S</a:t>
            </a:r>
            <a:r>
              <a:rPr dirty="0" sz="500" spc="-5">
                <a:solidFill>
                  <a:srgbClr val="231F20"/>
                </a:solidFill>
                <a:latin typeface="Arial"/>
                <a:cs typeface="Arial"/>
              </a:rPr>
              <a:t>PE</a:t>
            </a:r>
            <a:endParaRPr sz="500">
              <a:latin typeface="Arial"/>
              <a:cs typeface="Arial"/>
            </a:endParaRPr>
          </a:p>
        </p:txBody>
      </p:sp>
      <p:sp>
        <p:nvSpPr>
          <p:cNvPr id="73" name="object 73"/>
          <p:cNvSpPr txBox="1"/>
          <p:nvPr/>
        </p:nvSpPr>
        <p:spPr>
          <a:xfrm>
            <a:off x="1911555" y="8224110"/>
            <a:ext cx="206375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baseline="11904" sz="1050" spc="-7" i="1">
                <a:solidFill>
                  <a:srgbClr val="231F20"/>
                </a:solidFill>
                <a:latin typeface="Arial"/>
                <a:cs typeface="Arial"/>
              </a:rPr>
              <a:t>S</a:t>
            </a:r>
            <a:r>
              <a:rPr dirty="0" sz="500" spc="-5">
                <a:solidFill>
                  <a:srgbClr val="231F20"/>
                </a:solidFill>
                <a:latin typeface="Arial"/>
                <a:cs typeface="Arial"/>
              </a:rPr>
              <a:t>ph</a:t>
            </a:r>
            <a:endParaRPr sz="500">
              <a:latin typeface="Arial"/>
              <a:cs typeface="Arial"/>
            </a:endParaRPr>
          </a:p>
        </p:txBody>
      </p:sp>
      <p:sp>
        <p:nvSpPr>
          <p:cNvPr id="74" name="object 74"/>
          <p:cNvSpPr txBox="1"/>
          <p:nvPr/>
        </p:nvSpPr>
        <p:spPr>
          <a:xfrm>
            <a:off x="1385585" y="7132249"/>
            <a:ext cx="85090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A</a:t>
            </a:r>
            <a:endParaRPr sz="700">
              <a:latin typeface="Arial"/>
              <a:cs typeface="Arial"/>
            </a:endParaRPr>
          </a:p>
        </p:txBody>
      </p:sp>
      <p:sp>
        <p:nvSpPr>
          <p:cNvPr id="75" name="object 75"/>
          <p:cNvSpPr txBox="1"/>
          <p:nvPr/>
        </p:nvSpPr>
        <p:spPr>
          <a:xfrm>
            <a:off x="1551744" y="7130560"/>
            <a:ext cx="85090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B</a:t>
            </a:r>
            <a:endParaRPr sz="700">
              <a:latin typeface="Arial"/>
              <a:cs typeface="Arial"/>
            </a:endParaRPr>
          </a:p>
        </p:txBody>
      </p:sp>
      <p:sp>
        <p:nvSpPr>
          <p:cNvPr id="76" name="object 76"/>
          <p:cNvSpPr/>
          <p:nvPr/>
        </p:nvSpPr>
        <p:spPr>
          <a:xfrm>
            <a:off x="1680010" y="7897952"/>
            <a:ext cx="0" cy="413384"/>
          </a:xfrm>
          <a:custGeom>
            <a:avLst/>
            <a:gdLst/>
            <a:ahLst/>
            <a:cxnLst/>
            <a:rect l="l" t="t" r="r" b="b"/>
            <a:pathLst>
              <a:path w="0" h="413384">
                <a:moveTo>
                  <a:pt x="0" y="0"/>
                </a:moveTo>
                <a:lnTo>
                  <a:pt x="0" y="412762"/>
                </a:lnTo>
              </a:path>
            </a:pathLst>
          </a:custGeom>
          <a:ln w="15875">
            <a:solidFill>
              <a:srgbClr val="009D57"/>
            </a:solidFill>
            <a:prstDash val="sysDot"/>
          </a:ln>
        </p:spPr>
        <p:txBody>
          <a:bodyPr wrap="square" lIns="0" tIns="0" rIns="0" bIns="0" rtlCol="0"/>
          <a:lstStyle/>
          <a:p/>
        </p:txBody>
      </p:sp>
      <p:sp>
        <p:nvSpPr>
          <p:cNvPr id="77" name="object 77"/>
          <p:cNvSpPr/>
          <p:nvPr/>
        </p:nvSpPr>
        <p:spPr>
          <a:xfrm>
            <a:off x="1663614" y="8299374"/>
            <a:ext cx="33655" cy="62230"/>
          </a:xfrm>
          <a:custGeom>
            <a:avLst/>
            <a:gdLst/>
            <a:ahLst/>
            <a:cxnLst/>
            <a:rect l="l" t="t" r="r" b="b"/>
            <a:pathLst>
              <a:path w="33655" h="62229">
                <a:moveTo>
                  <a:pt x="33197" y="0"/>
                </a:moveTo>
                <a:lnTo>
                  <a:pt x="0" y="0"/>
                </a:lnTo>
                <a:lnTo>
                  <a:pt x="16586" y="61963"/>
                </a:lnTo>
                <a:lnTo>
                  <a:pt x="33197" y="0"/>
                </a:lnTo>
                <a:close/>
              </a:path>
            </a:pathLst>
          </a:custGeom>
          <a:solidFill>
            <a:srgbClr val="009D5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8" name="object 78"/>
          <p:cNvSpPr/>
          <p:nvPr/>
        </p:nvSpPr>
        <p:spPr>
          <a:xfrm>
            <a:off x="1457951" y="7665313"/>
            <a:ext cx="45720" cy="1306195"/>
          </a:xfrm>
          <a:custGeom>
            <a:avLst/>
            <a:gdLst/>
            <a:ahLst/>
            <a:cxnLst/>
            <a:rect l="l" t="t" r="r" b="b"/>
            <a:pathLst>
              <a:path w="45719" h="1306195">
                <a:moveTo>
                  <a:pt x="0" y="0"/>
                </a:moveTo>
                <a:lnTo>
                  <a:pt x="0" y="1305801"/>
                </a:lnTo>
                <a:lnTo>
                  <a:pt x="45694" y="1305801"/>
                </a:lnTo>
              </a:path>
            </a:pathLst>
          </a:custGeom>
          <a:ln w="15875">
            <a:solidFill>
              <a:srgbClr val="009D57"/>
            </a:solidFill>
            <a:prstDash val="sysDot"/>
          </a:ln>
        </p:spPr>
        <p:txBody>
          <a:bodyPr wrap="square" lIns="0" tIns="0" rIns="0" bIns="0" rtlCol="0"/>
          <a:lstStyle/>
          <a:p/>
        </p:txBody>
      </p:sp>
      <p:sp>
        <p:nvSpPr>
          <p:cNvPr id="79" name="object 79"/>
          <p:cNvSpPr/>
          <p:nvPr/>
        </p:nvSpPr>
        <p:spPr>
          <a:xfrm>
            <a:off x="1441555" y="7607909"/>
            <a:ext cx="33655" cy="62230"/>
          </a:xfrm>
          <a:custGeom>
            <a:avLst/>
            <a:gdLst/>
            <a:ahLst/>
            <a:cxnLst/>
            <a:rect l="l" t="t" r="r" b="b"/>
            <a:pathLst>
              <a:path w="33655" h="62229">
                <a:moveTo>
                  <a:pt x="16611" y="0"/>
                </a:moveTo>
                <a:lnTo>
                  <a:pt x="0" y="61950"/>
                </a:lnTo>
                <a:lnTo>
                  <a:pt x="33197" y="61950"/>
                </a:lnTo>
                <a:lnTo>
                  <a:pt x="16611" y="0"/>
                </a:lnTo>
                <a:close/>
              </a:path>
            </a:pathLst>
          </a:custGeom>
          <a:solidFill>
            <a:srgbClr val="009D57"/>
          </a:solidFill>
        </p:spPr>
        <p:txBody>
          <a:bodyPr wrap="square" lIns="0" tIns="0" rIns="0" bIns="0" rtlCol="0"/>
          <a:lstStyle/>
          <a:p/>
        </p:txBody>
      </p:sp>
      <p:graphicFrame>
        <p:nvGraphicFramePr>
          <p:cNvPr id="80" name="object 80"/>
          <p:cNvGraphicFramePr>
            <a:graphicFrameLocks noGrp="1"/>
          </p:cNvGraphicFramePr>
          <p:nvPr/>
        </p:nvGraphicFramePr>
        <p:xfrm>
          <a:off x="3197673" y="2315590"/>
          <a:ext cx="2503170" cy="4953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299210"/>
                <a:gridCol w="1185544"/>
              </a:tblGrid>
              <a:tr h="122555">
                <a:tc>
                  <a:txBody>
                    <a:bodyPr/>
                    <a:lstStyle/>
                    <a:p>
                      <a:pPr marL="17780">
                        <a:lnSpc>
                          <a:spcPts val="815"/>
                        </a:lnSpc>
                      </a:pPr>
                      <a:r>
                        <a:rPr dirty="0" sz="70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Tamaño </a:t>
                      </a:r>
                      <a:r>
                        <a:rPr dirty="0" sz="700" spc="-5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del núcleo</a:t>
                      </a:r>
                      <a:r>
                        <a:rPr dirty="0" sz="700" spc="-2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spc="-1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(mm</a:t>
                      </a:r>
                      <a:r>
                        <a:rPr dirty="0" baseline="22222" sz="750" spc="-15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2</a:t>
                      </a:r>
                      <a:r>
                        <a:rPr dirty="0" sz="700" spc="-1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)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R w="9525">
                      <a:solidFill>
                        <a:srgbClr val="009D57"/>
                      </a:solidFill>
                      <a:prstDash val="solid"/>
                    </a:lnR>
                    <a:solidFill>
                      <a:srgbClr val="C8E4D3"/>
                    </a:solidFill>
                  </a:tcPr>
                </a:tc>
                <a:tc>
                  <a:txBody>
                    <a:bodyPr/>
                    <a:lstStyle/>
                    <a:p>
                      <a:pPr marL="33020">
                        <a:lnSpc>
                          <a:spcPts val="815"/>
                        </a:lnSpc>
                      </a:pPr>
                      <a:r>
                        <a:rPr dirty="0" sz="700" spc="-1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Valor </a:t>
                      </a:r>
                      <a:r>
                        <a:rPr dirty="0" sz="700" spc="5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de </a:t>
                      </a:r>
                      <a:r>
                        <a:rPr dirty="0" sz="700" spc="-5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la</a:t>
                      </a:r>
                      <a:r>
                        <a:rPr dirty="0" sz="700" spc="-15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spc="-5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resistencia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9525">
                      <a:solidFill>
                        <a:srgbClr val="009D57"/>
                      </a:solidFill>
                      <a:prstDash val="solid"/>
                    </a:lnL>
                    <a:solidFill>
                      <a:srgbClr val="C8E4D3"/>
                    </a:solidFill>
                  </a:tcPr>
                </a:tc>
              </a:tr>
              <a:tr h="121539">
                <a:tc>
                  <a:txBody>
                    <a:bodyPr/>
                    <a:lstStyle/>
                    <a:p>
                      <a:pPr>
                        <a:lnSpc>
                          <a:spcPts val="830"/>
                        </a:lnSpc>
                      </a:pPr>
                      <a:r>
                        <a:rPr dirty="0" sz="700" spc="-15" i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S </a:t>
                      </a: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= </a:t>
                      </a:r>
                      <a:r>
                        <a:rPr dirty="0" sz="700" spc="-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150</a:t>
                      </a:r>
                      <a:r>
                        <a:rPr dirty="0" sz="700" spc="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spc="-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mm</a:t>
                      </a:r>
                      <a:r>
                        <a:rPr dirty="0" baseline="22222" sz="750" spc="-7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2</a:t>
                      </a:r>
                      <a:endParaRPr baseline="22222" sz="75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R w="9525">
                      <a:solidFill>
                        <a:srgbClr val="009D57"/>
                      </a:solidFill>
                      <a:prstDash val="solid"/>
                    </a:lnR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3020">
                        <a:lnSpc>
                          <a:spcPts val="830"/>
                        </a:lnSpc>
                      </a:pPr>
                      <a:r>
                        <a:rPr dirty="0" sz="700" spc="-10" i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R</a:t>
                      </a:r>
                      <a:r>
                        <a:rPr dirty="0" sz="700" spc="-1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+15%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9525">
                      <a:solidFill>
                        <a:srgbClr val="009D57"/>
                      </a:solidFill>
                      <a:prstDash val="solid"/>
                    </a:lnL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</a:tr>
              <a:tr h="12458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 spc="-15" i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S </a:t>
                      </a: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= </a:t>
                      </a:r>
                      <a:r>
                        <a:rPr dirty="0" sz="700" spc="-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185</a:t>
                      </a:r>
                      <a:r>
                        <a:rPr dirty="0" sz="700" spc="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spc="-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mm</a:t>
                      </a:r>
                      <a:r>
                        <a:rPr dirty="0" baseline="22222" sz="750" spc="-7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2</a:t>
                      </a:r>
                      <a:endParaRPr baseline="22222" sz="75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R w="9525">
                      <a:solidFill>
                        <a:srgbClr val="009D57"/>
                      </a:solidFill>
                      <a:prstDash val="solid"/>
                    </a:lnR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3020"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r>
                        <a:rPr dirty="0" sz="700" spc="-10" i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R</a:t>
                      </a:r>
                      <a:r>
                        <a:rPr dirty="0" sz="700" spc="-1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+20%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905">
                    <a:lnL w="9525">
                      <a:solidFill>
                        <a:srgbClr val="009D57"/>
                      </a:solidFill>
                      <a:prstDash val="solid"/>
                    </a:lnL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</a:tr>
              <a:tr h="119824">
                <a:tc>
                  <a:txBody>
                    <a:bodyPr/>
                    <a:lstStyle/>
                    <a:p>
                      <a:pPr>
                        <a:lnSpc>
                          <a:spcPts val="835"/>
                        </a:lnSpc>
                        <a:spcBef>
                          <a:spcPts val="10"/>
                        </a:spcBef>
                      </a:pPr>
                      <a:r>
                        <a:rPr dirty="0" sz="700" spc="-15" i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S </a:t>
                      </a: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= </a:t>
                      </a:r>
                      <a:r>
                        <a:rPr dirty="0" sz="700" spc="-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240</a:t>
                      </a:r>
                      <a:r>
                        <a:rPr dirty="0" sz="700" spc="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spc="-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mm</a:t>
                      </a:r>
                      <a:r>
                        <a:rPr dirty="0" baseline="22222" sz="750" spc="-7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2</a:t>
                      </a:r>
                      <a:endParaRPr baseline="22222" sz="75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R w="9525">
                      <a:solidFill>
                        <a:srgbClr val="009D57"/>
                      </a:solidFill>
                      <a:prstDash val="solid"/>
                    </a:lnR>
                    <a:lnT w="3175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3020">
                        <a:lnSpc>
                          <a:spcPts val="835"/>
                        </a:lnSpc>
                        <a:spcBef>
                          <a:spcPts val="10"/>
                        </a:spcBef>
                      </a:pPr>
                      <a:r>
                        <a:rPr dirty="0" sz="700" spc="-10" i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R</a:t>
                      </a:r>
                      <a:r>
                        <a:rPr dirty="0" sz="700" spc="-1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+25%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L w="9525">
                      <a:solidFill>
                        <a:srgbClr val="009D57"/>
                      </a:solidFill>
                      <a:prstDash val="solid"/>
                    </a:lnL>
                    <a:lnT w="3175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81" name="object 81"/>
          <p:cNvSpPr txBox="1"/>
          <p:nvPr/>
        </p:nvSpPr>
        <p:spPr>
          <a:xfrm>
            <a:off x="3166596" y="1408302"/>
            <a:ext cx="3885565" cy="8305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 marR="30480">
              <a:lnSpc>
                <a:spcPct val="100000"/>
              </a:lnSpc>
              <a:spcBef>
                <a:spcPts val="100"/>
              </a:spcBef>
            </a:pPr>
            <a:r>
              <a:rPr dirty="0" sz="800" spc="-10">
                <a:solidFill>
                  <a:srgbClr val="231F20"/>
                </a:solidFill>
                <a:latin typeface="Arial"/>
                <a:cs typeface="Arial"/>
              </a:rPr>
              <a:t>Este coeficiente tiene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en </a:t>
            </a:r>
            <a:r>
              <a:rPr dirty="0" sz="800" spc="-10">
                <a:solidFill>
                  <a:srgbClr val="231F20"/>
                </a:solidFill>
                <a:latin typeface="Arial"/>
                <a:cs typeface="Arial"/>
              </a:rPr>
              <a:t>cuenta todas las caídas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800" spc="-10">
                <a:solidFill>
                  <a:srgbClr val="231F20"/>
                </a:solidFill>
                <a:latin typeface="Arial"/>
                <a:cs typeface="Arial"/>
              </a:rPr>
              <a:t>tensión aguas arriba del punto en  cuestión.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En </a:t>
            </a:r>
            <a:r>
              <a:rPr dirty="0" sz="800" spc="-10">
                <a:solidFill>
                  <a:srgbClr val="231F20"/>
                </a:solidFill>
                <a:latin typeface="Arial"/>
                <a:cs typeface="Arial"/>
              </a:rPr>
              <a:t>los cables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800" spc="-10">
                <a:solidFill>
                  <a:srgbClr val="231F20"/>
                </a:solidFill>
                <a:latin typeface="Arial"/>
                <a:cs typeface="Arial"/>
              </a:rPr>
              <a:t>BT, cuando todos los conductores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un </a:t>
            </a:r>
            <a:r>
              <a:rPr dirty="0" sz="800" spc="-10">
                <a:solidFill>
                  <a:srgbClr val="231F20"/>
                </a:solidFill>
                <a:latin typeface="Arial"/>
                <a:cs typeface="Arial"/>
              </a:rPr>
              <a:t>circuito trifásico de 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4 </a:t>
            </a:r>
            <a:r>
              <a:rPr dirty="0" sz="800" spc="-10">
                <a:solidFill>
                  <a:srgbClr val="231F20"/>
                </a:solidFill>
                <a:latin typeface="Arial"/>
                <a:cs typeface="Arial"/>
              </a:rPr>
              <a:t>cables están cerca (caso normal),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</a:t>
            </a:r>
            <a:r>
              <a:rPr dirty="0" sz="800" spc="-10">
                <a:solidFill>
                  <a:srgbClr val="231F20"/>
                </a:solidFill>
                <a:latin typeface="Arial"/>
                <a:cs typeface="Arial"/>
              </a:rPr>
              <a:t>reactancia inductiva interna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y </a:t>
            </a:r>
            <a:r>
              <a:rPr dirty="0" sz="800" spc="-10">
                <a:solidFill>
                  <a:srgbClr val="231F20"/>
                </a:solidFill>
                <a:latin typeface="Arial"/>
                <a:cs typeface="Arial"/>
              </a:rPr>
              <a:t>entre los  conductores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es </a:t>
            </a:r>
            <a:r>
              <a:rPr dirty="0" sz="800" spc="-10">
                <a:solidFill>
                  <a:srgbClr val="231F20"/>
                </a:solidFill>
                <a:latin typeface="Arial"/>
                <a:cs typeface="Arial"/>
              </a:rPr>
              <a:t>relativamente pequeña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en </a:t>
            </a:r>
            <a:r>
              <a:rPr dirty="0" sz="800" spc="-10">
                <a:solidFill>
                  <a:srgbClr val="231F20"/>
                </a:solidFill>
                <a:latin typeface="Arial"/>
                <a:cs typeface="Arial"/>
              </a:rPr>
              <a:t>comparación con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</a:t>
            </a:r>
            <a:r>
              <a:rPr dirty="0" sz="800" spc="-10">
                <a:solidFill>
                  <a:srgbClr val="231F20"/>
                </a:solidFill>
                <a:latin typeface="Arial"/>
                <a:cs typeface="Arial"/>
              </a:rPr>
              <a:t>resistencia del</a:t>
            </a:r>
            <a:r>
              <a:rPr dirty="0" sz="800" spc="-12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10">
                <a:solidFill>
                  <a:srgbClr val="231F20"/>
                </a:solidFill>
                <a:latin typeface="Arial"/>
                <a:cs typeface="Arial"/>
              </a:rPr>
              <a:t>cable.</a:t>
            </a:r>
            <a:endParaRPr sz="800">
              <a:latin typeface="Arial"/>
              <a:cs typeface="Arial"/>
            </a:endParaRPr>
          </a:p>
          <a:p>
            <a:pPr marL="38100" marR="103505" indent="-635">
              <a:lnSpc>
                <a:spcPts val="1250"/>
              </a:lnSpc>
              <a:spcBef>
                <a:spcPts val="85"/>
              </a:spcBef>
            </a:pPr>
            <a:r>
              <a:rPr dirty="0" sz="800" spc="-15">
                <a:solidFill>
                  <a:srgbClr val="231F20"/>
                </a:solidFill>
                <a:latin typeface="Arial"/>
                <a:cs typeface="Arial"/>
              </a:rPr>
              <a:t>Se</a:t>
            </a:r>
            <a:r>
              <a:rPr dirty="0" sz="800" spc="-6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30">
                <a:solidFill>
                  <a:srgbClr val="231F20"/>
                </a:solidFill>
                <a:latin typeface="Arial"/>
                <a:cs typeface="Arial"/>
              </a:rPr>
              <a:t>considera</a:t>
            </a:r>
            <a:r>
              <a:rPr dirty="0" sz="800" spc="-5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20">
                <a:solidFill>
                  <a:srgbClr val="231F20"/>
                </a:solidFill>
                <a:latin typeface="Arial"/>
                <a:cs typeface="Arial"/>
              </a:rPr>
              <a:t>que</a:t>
            </a:r>
            <a:r>
              <a:rPr dirty="0" sz="800" spc="-6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25">
                <a:solidFill>
                  <a:srgbClr val="231F20"/>
                </a:solidFill>
                <a:latin typeface="Arial"/>
                <a:cs typeface="Arial"/>
              </a:rPr>
              <a:t>esta</a:t>
            </a:r>
            <a:r>
              <a:rPr dirty="0" sz="800" spc="-6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30">
                <a:solidFill>
                  <a:srgbClr val="231F20"/>
                </a:solidFill>
                <a:latin typeface="Arial"/>
                <a:cs typeface="Arial"/>
              </a:rPr>
              <a:t>aproximación</a:t>
            </a:r>
            <a:r>
              <a:rPr dirty="0" sz="800" spc="-6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15">
                <a:solidFill>
                  <a:srgbClr val="231F20"/>
                </a:solidFill>
                <a:latin typeface="Arial"/>
                <a:cs typeface="Arial"/>
              </a:rPr>
              <a:t>es</a:t>
            </a:r>
            <a:r>
              <a:rPr dirty="0" sz="800" spc="-6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25">
                <a:solidFill>
                  <a:srgbClr val="231F20"/>
                </a:solidFill>
                <a:latin typeface="Arial"/>
                <a:cs typeface="Arial"/>
              </a:rPr>
              <a:t>válida</a:t>
            </a:r>
            <a:r>
              <a:rPr dirty="0" sz="800" spc="-6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25">
                <a:solidFill>
                  <a:srgbClr val="231F20"/>
                </a:solidFill>
                <a:latin typeface="Arial"/>
                <a:cs typeface="Arial"/>
              </a:rPr>
              <a:t>para</a:t>
            </a:r>
            <a:r>
              <a:rPr dirty="0" sz="800" spc="-6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20">
                <a:solidFill>
                  <a:srgbClr val="231F20"/>
                </a:solidFill>
                <a:latin typeface="Arial"/>
                <a:cs typeface="Arial"/>
              </a:rPr>
              <a:t>los</a:t>
            </a:r>
            <a:r>
              <a:rPr dirty="0" sz="800" spc="-6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25">
                <a:solidFill>
                  <a:srgbClr val="231F20"/>
                </a:solidFill>
                <a:latin typeface="Arial"/>
                <a:cs typeface="Arial"/>
              </a:rPr>
              <a:t>cables</a:t>
            </a:r>
            <a:r>
              <a:rPr dirty="0" sz="800" spc="-5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15">
                <a:solidFill>
                  <a:srgbClr val="231F20"/>
                </a:solidFill>
                <a:latin typeface="Arial"/>
                <a:cs typeface="Arial"/>
              </a:rPr>
              <a:t>de</a:t>
            </a:r>
            <a:r>
              <a:rPr dirty="0" sz="800" spc="-6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25">
                <a:solidFill>
                  <a:srgbClr val="231F20"/>
                </a:solidFill>
                <a:latin typeface="Arial"/>
                <a:cs typeface="Arial"/>
              </a:rPr>
              <a:t>tamaño</a:t>
            </a:r>
            <a:r>
              <a:rPr dirty="0" sz="800" spc="-6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25">
                <a:solidFill>
                  <a:srgbClr val="231F20"/>
                </a:solidFill>
                <a:latin typeface="Arial"/>
                <a:cs typeface="Arial"/>
              </a:rPr>
              <a:t>hasta</a:t>
            </a:r>
            <a:r>
              <a:rPr dirty="0" sz="800" spc="-6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20">
                <a:solidFill>
                  <a:srgbClr val="231F20"/>
                </a:solidFill>
                <a:latin typeface="Arial"/>
                <a:cs typeface="Arial"/>
              </a:rPr>
              <a:t>120</a:t>
            </a:r>
            <a:r>
              <a:rPr dirty="0" sz="800" spc="-6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20">
                <a:solidFill>
                  <a:srgbClr val="231F20"/>
                </a:solidFill>
                <a:latin typeface="Arial"/>
                <a:cs typeface="Arial"/>
              </a:rPr>
              <a:t>mm</a:t>
            </a:r>
            <a:r>
              <a:rPr dirty="0" baseline="25252" sz="825" spc="-30">
                <a:solidFill>
                  <a:srgbClr val="231F20"/>
                </a:solidFill>
                <a:latin typeface="Arial"/>
                <a:cs typeface="Arial"/>
              </a:rPr>
              <a:t>2</a:t>
            </a:r>
            <a:r>
              <a:rPr dirty="0" sz="800" spc="-20">
                <a:solidFill>
                  <a:srgbClr val="231F20"/>
                </a:solidFill>
                <a:latin typeface="Arial"/>
                <a:cs typeface="Arial"/>
              </a:rPr>
              <a:t>. 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Superado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este tamaño, el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valor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la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resistencia </a:t>
            </a:r>
            <a:r>
              <a:rPr dirty="0" sz="800" spc="-30" i="1">
                <a:solidFill>
                  <a:srgbClr val="231F20"/>
                </a:solidFill>
                <a:latin typeface="Arial"/>
                <a:cs typeface="Arial"/>
              </a:rPr>
              <a:t>R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aumenta de la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siguiente</a:t>
            </a:r>
            <a:r>
              <a:rPr dirty="0" sz="800" spc="2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forma:</a:t>
            </a:r>
            <a:endParaRPr sz="800">
              <a:latin typeface="Arial"/>
              <a:cs typeface="Arial"/>
            </a:endParaRPr>
          </a:p>
        </p:txBody>
      </p:sp>
      <p:sp>
        <p:nvSpPr>
          <p:cNvPr id="82" name="object 82"/>
          <p:cNvSpPr txBox="1"/>
          <p:nvPr/>
        </p:nvSpPr>
        <p:spPr>
          <a:xfrm>
            <a:off x="3192402" y="2801239"/>
            <a:ext cx="798195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(ver </a:t>
            </a:r>
            <a:r>
              <a:rPr dirty="0" sz="800" spc="-5" b="1">
                <a:solidFill>
                  <a:srgbClr val="009D57"/>
                </a:solidFill>
                <a:latin typeface="Arial"/>
                <a:cs typeface="Arial"/>
              </a:rPr>
              <a:t>Figura</a:t>
            </a:r>
            <a:r>
              <a:rPr dirty="0" sz="800" spc="-85" b="1">
                <a:solidFill>
                  <a:srgbClr val="009D57"/>
                </a:solidFill>
                <a:latin typeface="Arial"/>
                <a:cs typeface="Arial"/>
              </a:rPr>
              <a:t> </a:t>
            </a:r>
            <a:r>
              <a:rPr dirty="0" sz="800" spc="-5" b="1">
                <a:solidFill>
                  <a:srgbClr val="009D57"/>
                </a:solidFill>
                <a:latin typeface="Arial"/>
                <a:cs typeface="Arial"/>
              </a:rPr>
              <a:t>F43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).</a:t>
            </a:r>
            <a:endParaRPr sz="800">
              <a:latin typeface="Arial"/>
              <a:cs typeface="Arial"/>
            </a:endParaRPr>
          </a:p>
        </p:txBody>
      </p:sp>
      <p:sp>
        <p:nvSpPr>
          <p:cNvPr id="83" name="object 83"/>
          <p:cNvSpPr txBox="1"/>
          <p:nvPr/>
        </p:nvSpPr>
        <p:spPr>
          <a:xfrm>
            <a:off x="3191996" y="3047720"/>
            <a:ext cx="3528060" cy="2692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longitud máxima de un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circuito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en una instalación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TN conectada a tierra se 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obtiene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siguiente</a:t>
            </a:r>
            <a:r>
              <a:rPr dirty="0" sz="800" spc="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fórmula:</a:t>
            </a:r>
            <a:endParaRPr sz="800">
              <a:latin typeface="Arial"/>
              <a:cs typeface="Arial"/>
            </a:endParaRPr>
          </a:p>
        </p:txBody>
      </p:sp>
      <p:sp>
        <p:nvSpPr>
          <p:cNvPr id="84" name="object 84"/>
          <p:cNvSpPr txBox="1"/>
          <p:nvPr/>
        </p:nvSpPr>
        <p:spPr>
          <a:xfrm>
            <a:off x="3472323" y="3328353"/>
            <a:ext cx="635635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baseline="-37037" sz="1125" spc="22">
                <a:solidFill>
                  <a:srgbClr val="231F20"/>
                </a:solidFill>
                <a:latin typeface="Symbol"/>
                <a:cs typeface="Symbol"/>
              </a:rPr>
              <a:t></a:t>
            </a:r>
            <a:r>
              <a:rPr dirty="0" u="sng" sz="750" spc="15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750" spc="10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Arial"/>
                <a:cs typeface="Arial"/>
              </a:rPr>
              <a:t>0,8 </a:t>
            </a:r>
            <a:r>
              <a:rPr dirty="0" u="sng" sz="800" spc="-5" i="1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Arial"/>
                <a:cs typeface="Arial"/>
              </a:rPr>
              <a:t>U</a:t>
            </a:r>
            <a:r>
              <a:rPr dirty="0" u="sng" baseline="-16666" sz="750" spc="-7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Arial"/>
                <a:cs typeface="Arial"/>
              </a:rPr>
              <a:t>o</a:t>
            </a:r>
            <a:r>
              <a:rPr dirty="0" u="sng" baseline="-16666" sz="750" spc="127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Arial"/>
                <a:cs typeface="Arial"/>
              </a:rPr>
              <a:t> </a:t>
            </a:r>
            <a:r>
              <a:rPr dirty="0" u="sng" sz="800" i="1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Arial"/>
                <a:cs typeface="Arial"/>
              </a:rPr>
              <a:t>S</a:t>
            </a:r>
            <a:r>
              <a:rPr dirty="0" u="sng" baseline="-16666" sz="750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Arial"/>
                <a:cs typeface="Arial"/>
              </a:rPr>
              <a:t>ph</a:t>
            </a:r>
            <a:r>
              <a:rPr dirty="0" u="sng" baseline="-16666" sz="750" spc="-82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Arial"/>
                <a:cs typeface="Arial"/>
              </a:rPr>
              <a:t> </a:t>
            </a:r>
            <a:endParaRPr baseline="-16666" sz="750">
              <a:latin typeface="Arial"/>
              <a:cs typeface="Arial"/>
            </a:endParaRPr>
          </a:p>
        </p:txBody>
      </p:sp>
      <p:sp>
        <p:nvSpPr>
          <p:cNvPr id="85" name="object 85"/>
          <p:cNvSpPr txBox="1"/>
          <p:nvPr/>
        </p:nvSpPr>
        <p:spPr>
          <a:xfrm>
            <a:off x="3210439" y="3394680"/>
            <a:ext cx="81280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-10" i="1">
                <a:solidFill>
                  <a:srgbClr val="231F20"/>
                </a:solidFill>
                <a:latin typeface="Arial"/>
                <a:cs typeface="Arial"/>
              </a:rPr>
              <a:t>L</a:t>
            </a:r>
            <a:endParaRPr sz="800">
              <a:latin typeface="Arial"/>
              <a:cs typeface="Arial"/>
            </a:endParaRPr>
          </a:p>
        </p:txBody>
      </p:sp>
      <p:sp>
        <p:nvSpPr>
          <p:cNvPr id="86" name="object 86"/>
          <p:cNvSpPr txBox="1"/>
          <p:nvPr/>
        </p:nvSpPr>
        <p:spPr>
          <a:xfrm>
            <a:off x="3265684" y="3452147"/>
            <a:ext cx="169545" cy="10541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500" spc="15">
                <a:solidFill>
                  <a:srgbClr val="231F20"/>
                </a:solidFill>
                <a:latin typeface="Arial"/>
                <a:cs typeface="Arial"/>
              </a:rPr>
              <a:t>m</a:t>
            </a:r>
            <a:r>
              <a:rPr dirty="0" sz="500" spc="5">
                <a:solidFill>
                  <a:srgbClr val="231F20"/>
                </a:solidFill>
                <a:latin typeface="Arial"/>
                <a:cs typeface="Arial"/>
              </a:rPr>
              <a:t>á</a:t>
            </a:r>
            <a:r>
              <a:rPr dirty="0" sz="500" spc="5">
                <a:solidFill>
                  <a:srgbClr val="231F20"/>
                </a:solidFill>
                <a:latin typeface="Arial"/>
                <a:cs typeface="Arial"/>
              </a:rPr>
              <a:t>x.</a:t>
            </a:r>
            <a:endParaRPr sz="500">
              <a:latin typeface="Arial"/>
              <a:cs typeface="Arial"/>
            </a:endParaRPr>
          </a:p>
        </p:txBody>
      </p:sp>
      <p:sp>
        <p:nvSpPr>
          <p:cNvPr id="87" name="object 87"/>
          <p:cNvSpPr txBox="1"/>
          <p:nvPr/>
        </p:nvSpPr>
        <p:spPr>
          <a:xfrm>
            <a:off x="3593862" y="3441097"/>
            <a:ext cx="488950" cy="17145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dirty="0" sz="850" spc="-20">
                <a:solidFill>
                  <a:srgbClr val="231F20"/>
                </a:solidFill>
                <a:latin typeface="Symbol"/>
                <a:cs typeface="Symbol"/>
              </a:rPr>
              <a:t></a:t>
            </a:r>
            <a:r>
              <a:rPr dirty="0" baseline="-5847" sz="1425" spc="-30">
                <a:solidFill>
                  <a:srgbClr val="231F20"/>
                </a:solidFill>
                <a:latin typeface="Symbol"/>
                <a:cs typeface="Symbol"/>
              </a:rPr>
              <a:t></a:t>
            </a:r>
            <a:r>
              <a:rPr dirty="0" sz="750" spc="-20">
                <a:solidFill>
                  <a:srgbClr val="231F20"/>
                </a:solidFill>
                <a:latin typeface="Arial"/>
                <a:cs typeface="Arial"/>
              </a:rPr>
              <a:t>1</a:t>
            </a:r>
            <a:r>
              <a:rPr dirty="0" sz="750" spc="-20">
                <a:solidFill>
                  <a:srgbClr val="231F20"/>
                </a:solidFill>
                <a:latin typeface="Symbol"/>
                <a:cs typeface="Symbol"/>
              </a:rPr>
              <a:t></a:t>
            </a:r>
            <a:r>
              <a:rPr dirty="0" sz="750" spc="-114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800" spc="-20" i="1">
                <a:solidFill>
                  <a:srgbClr val="231F20"/>
                </a:solidFill>
                <a:latin typeface="Arial"/>
                <a:cs typeface="Arial"/>
              </a:rPr>
              <a:t>m</a:t>
            </a:r>
            <a:r>
              <a:rPr dirty="0" baseline="-5847" sz="1425" spc="-30">
                <a:solidFill>
                  <a:srgbClr val="231F20"/>
                </a:solidFill>
                <a:latin typeface="Symbol"/>
                <a:cs typeface="Symbol"/>
              </a:rPr>
              <a:t></a:t>
            </a:r>
            <a:r>
              <a:rPr dirty="0" baseline="-5847" sz="1425" spc="-247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850" spc="-10" i="1">
                <a:solidFill>
                  <a:srgbClr val="231F20"/>
                </a:solidFill>
                <a:latin typeface="Times New Roman"/>
                <a:cs typeface="Times New Roman"/>
              </a:rPr>
              <a:t>I</a:t>
            </a:r>
            <a:r>
              <a:rPr dirty="0" baseline="-16666" sz="750" spc="-15">
                <a:solidFill>
                  <a:srgbClr val="231F20"/>
                </a:solidFill>
                <a:latin typeface="Arial"/>
                <a:cs typeface="Arial"/>
              </a:rPr>
              <a:t>a</a:t>
            </a:r>
            <a:endParaRPr baseline="-16666" sz="750">
              <a:latin typeface="Arial"/>
              <a:cs typeface="Arial"/>
            </a:endParaRPr>
          </a:p>
        </p:txBody>
      </p:sp>
      <p:sp>
        <p:nvSpPr>
          <p:cNvPr id="88" name="object 88"/>
          <p:cNvSpPr txBox="1"/>
          <p:nvPr/>
        </p:nvSpPr>
        <p:spPr>
          <a:xfrm>
            <a:off x="3153896" y="3618863"/>
            <a:ext cx="3831590" cy="1414780"/>
          </a:xfrm>
          <a:prstGeom prst="rect">
            <a:avLst/>
          </a:prstGeom>
        </p:spPr>
        <p:txBody>
          <a:bodyPr wrap="square" lIns="0" tIns="31114" rIns="0" bIns="0" rtlCol="0" vert="horz">
            <a:spAutoFit/>
          </a:bodyPr>
          <a:lstStyle/>
          <a:p>
            <a:pPr marL="50800">
              <a:lnSpc>
                <a:spcPct val="100000"/>
              </a:lnSpc>
              <a:spcBef>
                <a:spcPts val="244"/>
              </a:spcBef>
            </a:pP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donde:</a:t>
            </a:r>
            <a:endParaRPr sz="800">
              <a:latin typeface="Arial"/>
              <a:cs typeface="Arial"/>
            </a:endParaRPr>
          </a:p>
          <a:p>
            <a:pPr marL="50800">
              <a:lnSpc>
                <a:spcPct val="100000"/>
              </a:lnSpc>
              <a:spcBef>
                <a:spcPts val="140"/>
              </a:spcBef>
            </a:pPr>
            <a:r>
              <a:rPr dirty="0" sz="800" i="1">
                <a:solidFill>
                  <a:srgbClr val="231F20"/>
                </a:solidFill>
                <a:latin typeface="Arial"/>
                <a:cs typeface="Arial"/>
              </a:rPr>
              <a:t>L</a:t>
            </a:r>
            <a:r>
              <a:rPr dirty="0" baseline="-15151" sz="825">
                <a:solidFill>
                  <a:srgbClr val="231F20"/>
                </a:solidFill>
                <a:latin typeface="Arial"/>
                <a:cs typeface="Arial"/>
              </a:rPr>
              <a:t>máx.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=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longitud máxima en</a:t>
            </a:r>
            <a:r>
              <a:rPr dirty="0" sz="800" spc="-8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metros.</a:t>
            </a:r>
            <a:endParaRPr sz="800">
              <a:latin typeface="Arial"/>
              <a:cs typeface="Arial"/>
            </a:endParaRPr>
          </a:p>
          <a:p>
            <a:pPr marL="50800">
              <a:lnSpc>
                <a:spcPct val="100000"/>
              </a:lnSpc>
              <a:spcBef>
                <a:spcPts val="145"/>
              </a:spcBef>
            </a:pPr>
            <a:r>
              <a:rPr dirty="0" sz="800" i="1">
                <a:solidFill>
                  <a:srgbClr val="231F20"/>
                </a:solidFill>
                <a:latin typeface="Arial"/>
                <a:cs typeface="Arial"/>
              </a:rPr>
              <a:t>U</a:t>
            </a:r>
            <a:r>
              <a:rPr dirty="0" baseline="-15151" sz="825">
                <a:solidFill>
                  <a:srgbClr val="231F20"/>
                </a:solidFill>
                <a:latin typeface="Arial"/>
                <a:cs typeface="Arial"/>
              </a:rPr>
              <a:t>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= voltios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fase =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230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V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para un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sistema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230/400</a:t>
            </a:r>
            <a:r>
              <a:rPr dirty="0" sz="800" spc="-1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V.</a:t>
            </a:r>
            <a:endParaRPr sz="800">
              <a:latin typeface="Arial"/>
              <a:cs typeface="Arial"/>
            </a:endParaRPr>
          </a:p>
          <a:p>
            <a:pPr marL="50800" marR="93980">
              <a:lnSpc>
                <a:spcPts val="960"/>
              </a:lnSpc>
              <a:spcBef>
                <a:spcPts val="180"/>
              </a:spcBef>
            </a:pPr>
            <a:r>
              <a:rPr dirty="0" sz="900">
                <a:solidFill>
                  <a:srgbClr val="231F20"/>
                </a:solidFill>
                <a:latin typeface="Symbol"/>
                <a:cs typeface="Symbol"/>
              </a:rPr>
              <a:t></a:t>
            </a:r>
            <a:r>
              <a:rPr dirty="0" sz="90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= resistividad 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temperatura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normal 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funcionamiento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en ohmios-mm</a:t>
            </a:r>
            <a:r>
              <a:rPr dirty="0" baseline="25252" sz="825" spc="-7">
                <a:solidFill>
                  <a:srgbClr val="231F20"/>
                </a:solidFill>
                <a:latin typeface="Arial"/>
                <a:cs typeface="Arial"/>
              </a:rPr>
              <a:t>2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/metro 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(=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22,5 10</a:t>
            </a:r>
            <a:r>
              <a:rPr dirty="0" baseline="25252" sz="825" spc="-7">
                <a:solidFill>
                  <a:srgbClr val="231F20"/>
                </a:solidFill>
                <a:latin typeface="Arial"/>
                <a:cs typeface="Arial"/>
              </a:rPr>
              <a:t>–3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para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cobre; =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36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10</a:t>
            </a:r>
            <a:r>
              <a:rPr dirty="0" baseline="25252" sz="825">
                <a:solidFill>
                  <a:srgbClr val="231F20"/>
                </a:solidFill>
                <a:latin typeface="Arial"/>
                <a:cs typeface="Arial"/>
              </a:rPr>
              <a:t>–3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para</a:t>
            </a:r>
            <a:r>
              <a:rPr dirty="0" sz="800" spc="-15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aluminio).</a:t>
            </a:r>
            <a:endParaRPr sz="800">
              <a:latin typeface="Arial"/>
              <a:cs typeface="Arial"/>
            </a:endParaRPr>
          </a:p>
          <a:p>
            <a:pPr marL="50800" marR="240029">
              <a:lnSpc>
                <a:spcPts val="960"/>
              </a:lnSpc>
              <a:spcBef>
                <a:spcPts val="145"/>
              </a:spcBef>
            </a:pPr>
            <a:r>
              <a:rPr dirty="0" sz="900" i="1">
                <a:solidFill>
                  <a:srgbClr val="231F20"/>
                </a:solidFill>
                <a:latin typeface="Times New Roman"/>
                <a:cs typeface="Times New Roman"/>
              </a:rPr>
              <a:t>I</a:t>
            </a:r>
            <a:r>
              <a:rPr dirty="0" baseline="-15151" sz="825">
                <a:solidFill>
                  <a:srgbClr val="231F20"/>
                </a:solidFill>
                <a:latin typeface="Arial"/>
                <a:cs typeface="Arial"/>
              </a:rPr>
              <a:t>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=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ajuste de la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corriente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disparo para el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funcionamiento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instantáneo de un  interruptor automático,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o</a:t>
            </a:r>
            <a:r>
              <a:rPr dirty="0" sz="800" spc="-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bien</a:t>
            </a:r>
            <a:endParaRPr sz="800">
              <a:latin typeface="Arial"/>
              <a:cs typeface="Arial"/>
            </a:endParaRPr>
          </a:p>
          <a:p>
            <a:pPr marL="50800" marR="43180" indent="-635">
              <a:lnSpc>
                <a:spcPts val="960"/>
              </a:lnSpc>
            </a:pPr>
            <a:r>
              <a:rPr dirty="0" sz="900" i="1">
                <a:solidFill>
                  <a:srgbClr val="231F20"/>
                </a:solidFill>
                <a:latin typeface="Times New Roman"/>
                <a:cs typeface="Times New Roman"/>
              </a:rPr>
              <a:t>I</a:t>
            </a:r>
            <a:r>
              <a:rPr dirty="0" baseline="-15151" sz="825">
                <a:solidFill>
                  <a:srgbClr val="231F20"/>
                </a:solidFill>
                <a:latin typeface="Arial"/>
                <a:cs typeface="Arial"/>
              </a:rPr>
              <a:t>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= corriente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que garantiza el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funcionamiento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fusible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protección en cuestión  en el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tiempo</a:t>
            </a:r>
            <a:r>
              <a:rPr dirty="0" sz="800" spc="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especificado.</a:t>
            </a:r>
            <a:endParaRPr sz="800">
              <a:latin typeface="Arial"/>
              <a:cs typeface="Arial"/>
            </a:endParaRPr>
          </a:p>
          <a:p>
            <a:pPr marL="53340">
              <a:lnSpc>
                <a:spcPct val="100000"/>
              </a:lnSpc>
              <a:spcBef>
                <a:spcPts val="580"/>
              </a:spcBef>
            </a:pPr>
            <a:r>
              <a:rPr dirty="0" baseline="-27777" sz="1200" spc="22" i="1">
                <a:latin typeface="Arial"/>
                <a:cs typeface="Arial"/>
              </a:rPr>
              <a:t>m </a:t>
            </a:r>
            <a:r>
              <a:rPr dirty="0" baseline="-27777" sz="1200" spc="15" i="1">
                <a:latin typeface="Arial"/>
                <a:cs typeface="Arial"/>
              </a:rPr>
              <a:t>=</a:t>
            </a:r>
            <a:r>
              <a:rPr dirty="0" baseline="-27777" sz="1200" spc="-202" i="1">
                <a:latin typeface="Arial"/>
                <a:cs typeface="Arial"/>
              </a:rPr>
              <a:t> </a:t>
            </a:r>
            <a:r>
              <a:rPr dirty="0" baseline="13888" sz="1200" spc="-37" i="1">
                <a:latin typeface="Arial"/>
                <a:cs typeface="Arial"/>
              </a:rPr>
              <a:t>S</a:t>
            </a:r>
            <a:r>
              <a:rPr dirty="0" sz="450" spc="-25">
                <a:latin typeface="Arial"/>
                <a:cs typeface="Arial"/>
              </a:rPr>
              <a:t>ph</a:t>
            </a:r>
            <a:endParaRPr sz="450">
              <a:latin typeface="Arial"/>
              <a:cs typeface="Arial"/>
            </a:endParaRPr>
          </a:p>
        </p:txBody>
      </p:sp>
      <p:sp>
        <p:nvSpPr>
          <p:cNvPr id="89" name="object 89"/>
          <p:cNvSpPr txBox="1"/>
          <p:nvPr/>
        </p:nvSpPr>
        <p:spPr>
          <a:xfrm>
            <a:off x="3165783" y="5013231"/>
            <a:ext cx="3879215" cy="3496310"/>
          </a:xfrm>
          <a:prstGeom prst="rect">
            <a:avLst/>
          </a:prstGeom>
        </p:spPr>
        <p:txBody>
          <a:bodyPr wrap="square" lIns="0" tIns="40640" rIns="0" bIns="0" rtlCol="0" vert="horz">
            <a:spAutoFit/>
          </a:bodyPr>
          <a:lstStyle/>
          <a:p>
            <a:pPr marL="229235">
              <a:lnSpc>
                <a:spcPct val="100000"/>
              </a:lnSpc>
              <a:spcBef>
                <a:spcPts val="320"/>
              </a:spcBef>
            </a:pPr>
            <a:r>
              <a:rPr dirty="0" baseline="13888" sz="1200" spc="-75" i="1">
                <a:latin typeface="Arial"/>
                <a:cs typeface="Arial"/>
              </a:rPr>
              <a:t>S</a:t>
            </a:r>
            <a:r>
              <a:rPr dirty="0" sz="450" spc="-50">
                <a:latin typeface="Arial"/>
                <a:cs typeface="Arial"/>
              </a:rPr>
              <a:t>PE</a:t>
            </a:r>
            <a:endParaRPr sz="450">
              <a:latin typeface="Arial"/>
              <a:cs typeface="Arial"/>
            </a:endParaRPr>
          </a:p>
          <a:p>
            <a:pPr marL="38735">
              <a:lnSpc>
                <a:spcPct val="100000"/>
              </a:lnSpc>
              <a:spcBef>
                <a:spcPts val="225"/>
              </a:spcBef>
            </a:pPr>
            <a:r>
              <a:rPr dirty="0" sz="800" spc="-5" i="1">
                <a:solidFill>
                  <a:srgbClr val="231F20"/>
                </a:solidFill>
                <a:latin typeface="Arial"/>
                <a:cs typeface="Arial"/>
              </a:rPr>
              <a:t>S</a:t>
            </a:r>
            <a:r>
              <a:rPr dirty="0" baseline="-15151" sz="825" spc="-7">
                <a:solidFill>
                  <a:srgbClr val="231F20"/>
                </a:solidFill>
                <a:latin typeface="Arial"/>
                <a:cs typeface="Arial"/>
              </a:rPr>
              <a:t>ph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=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área de sección de los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conductores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fase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circuito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en cuestión en</a:t>
            </a:r>
            <a:r>
              <a:rPr dirty="0" sz="800" spc="-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mm</a:t>
            </a:r>
            <a:r>
              <a:rPr dirty="0" baseline="25252" sz="825">
                <a:solidFill>
                  <a:srgbClr val="231F20"/>
                </a:solidFill>
                <a:latin typeface="Arial"/>
                <a:cs typeface="Arial"/>
              </a:rPr>
              <a:t>2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.</a:t>
            </a:r>
            <a:endParaRPr sz="800">
              <a:latin typeface="Arial"/>
              <a:cs typeface="Arial"/>
            </a:endParaRPr>
          </a:p>
          <a:p>
            <a:pPr marL="38735">
              <a:lnSpc>
                <a:spcPct val="100000"/>
              </a:lnSpc>
              <a:spcBef>
                <a:spcPts val="150"/>
              </a:spcBef>
            </a:pPr>
            <a:r>
              <a:rPr dirty="0" sz="800" spc="-5" i="1">
                <a:solidFill>
                  <a:srgbClr val="231F20"/>
                </a:solidFill>
                <a:latin typeface="Arial"/>
                <a:cs typeface="Arial"/>
              </a:rPr>
              <a:t>S</a:t>
            </a:r>
            <a:r>
              <a:rPr dirty="0" baseline="-15151" sz="825" spc="-7">
                <a:solidFill>
                  <a:srgbClr val="231F20"/>
                </a:solidFill>
                <a:latin typeface="Arial"/>
                <a:cs typeface="Arial"/>
              </a:rPr>
              <a:t>PE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=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área de sección del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conductor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protección en cuestión en</a:t>
            </a:r>
            <a:r>
              <a:rPr dirty="0" sz="800" spc="-3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mm</a:t>
            </a:r>
            <a:r>
              <a:rPr dirty="0" baseline="25252" sz="825">
                <a:solidFill>
                  <a:srgbClr val="231F20"/>
                </a:solidFill>
                <a:latin typeface="Arial"/>
                <a:cs typeface="Arial"/>
              </a:rPr>
              <a:t>2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.</a:t>
            </a:r>
            <a:endParaRPr sz="800">
              <a:latin typeface="Arial"/>
              <a:cs typeface="Arial"/>
            </a:endParaRPr>
          </a:p>
          <a:p>
            <a:pPr marL="38100">
              <a:lnSpc>
                <a:spcPct val="100000"/>
              </a:lnSpc>
              <a:spcBef>
                <a:spcPts val="715"/>
              </a:spcBef>
            </a:pPr>
            <a:r>
              <a:rPr dirty="0" sz="1000" spc="-5" b="1">
                <a:solidFill>
                  <a:srgbClr val="231F20"/>
                </a:solidFill>
                <a:latin typeface="Arial"/>
                <a:cs typeface="Arial"/>
              </a:rPr>
              <a:t>Tablas</a:t>
            </a:r>
            <a:endParaRPr sz="1000">
              <a:latin typeface="Arial"/>
              <a:cs typeface="Arial"/>
            </a:endParaRPr>
          </a:p>
          <a:p>
            <a:pPr marL="38735" marR="30480">
              <a:lnSpc>
                <a:spcPct val="100000"/>
              </a:lnSpc>
              <a:spcBef>
                <a:spcPts val="275"/>
              </a:spcBef>
            </a:pP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siguientes tablas,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aplicables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los esquemas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TN, se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han establecido de acuerdo 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el “método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convencional”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descrito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anteriormente.</a:t>
            </a:r>
            <a:endParaRPr sz="800">
              <a:latin typeface="Arial"/>
              <a:cs typeface="Arial"/>
            </a:endParaRPr>
          </a:p>
          <a:p>
            <a:pPr marL="38735" marR="47625">
              <a:lnSpc>
                <a:spcPct val="100000"/>
              </a:lnSpc>
              <a:spcBef>
                <a:spcPts val="290"/>
              </a:spcBef>
            </a:pP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tablas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ofrecen unas longitudes 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circuito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máximas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superadas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cuales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resistencia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óhmica de los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conductores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limitará la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magnitud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la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corriente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cortocircuito 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un nivel por debajo del necesario para disparar el interruptor  automático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(o fundir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fusible)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que protege el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circuito con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rapidez suficiente como 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para garantizar la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seguridad contra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los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contactos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 indirectos.</a:t>
            </a:r>
            <a:endParaRPr sz="800">
              <a:latin typeface="Arial"/>
              <a:cs typeface="Arial"/>
            </a:endParaRPr>
          </a:p>
          <a:p>
            <a:pPr marL="38100">
              <a:lnSpc>
                <a:spcPct val="100000"/>
              </a:lnSpc>
              <a:spcBef>
                <a:spcPts val="430"/>
              </a:spcBef>
            </a:pPr>
            <a:r>
              <a:rPr dirty="0" sz="800" b="1">
                <a:solidFill>
                  <a:srgbClr val="231F20"/>
                </a:solidFill>
                <a:latin typeface="Arial"/>
                <a:cs typeface="Arial"/>
              </a:rPr>
              <a:t>Factor </a:t>
            </a:r>
            <a:r>
              <a:rPr dirty="0" sz="800" spc="5" b="1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800" b="1">
                <a:solidFill>
                  <a:srgbClr val="231F20"/>
                </a:solidFill>
                <a:latin typeface="Arial"/>
                <a:cs typeface="Arial"/>
              </a:rPr>
              <a:t>corrección</a:t>
            </a:r>
            <a:r>
              <a:rPr dirty="0" sz="800" spc="-1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10" b="1" i="1">
                <a:solidFill>
                  <a:srgbClr val="231F20"/>
                </a:solidFill>
                <a:latin typeface="Arial"/>
                <a:cs typeface="Arial"/>
              </a:rPr>
              <a:t>m</a:t>
            </a:r>
            <a:endParaRPr sz="800">
              <a:latin typeface="Arial"/>
              <a:cs typeface="Arial"/>
            </a:endParaRPr>
          </a:p>
          <a:p>
            <a:pPr marL="38735" marR="93980">
              <a:lnSpc>
                <a:spcPct val="100000"/>
              </a:lnSpc>
              <a:spcBef>
                <a:spcPts val="140"/>
              </a:spcBef>
            </a:pP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En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</a:t>
            </a:r>
            <a:r>
              <a:rPr dirty="0" sz="800" spc="-5" b="1">
                <a:solidFill>
                  <a:srgbClr val="009D57"/>
                </a:solidFill>
                <a:latin typeface="Arial"/>
                <a:cs typeface="Arial"/>
              </a:rPr>
              <a:t>Figura F44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indica el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factor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corrección que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debe aplicar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los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valores 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las </a:t>
            </a:r>
            <a:r>
              <a:rPr dirty="0" sz="800" spc="-10" b="1">
                <a:solidFill>
                  <a:srgbClr val="009D57"/>
                </a:solidFill>
                <a:latin typeface="Arial"/>
                <a:cs typeface="Arial"/>
              </a:rPr>
              <a:t>Figuras </a:t>
            </a:r>
            <a:r>
              <a:rPr dirty="0" sz="800" spc="-5" b="1">
                <a:solidFill>
                  <a:srgbClr val="009D57"/>
                </a:solidFill>
                <a:latin typeface="Arial"/>
                <a:cs typeface="Arial"/>
              </a:rPr>
              <a:t>F45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a </a:t>
            </a:r>
            <a:r>
              <a:rPr dirty="0" sz="800" spc="-5" b="1">
                <a:solidFill>
                  <a:srgbClr val="009D57"/>
                </a:solidFill>
                <a:latin typeface="Arial"/>
                <a:cs typeface="Arial"/>
              </a:rPr>
              <a:t>F48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las páginas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siguientes,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en función de la relación </a:t>
            </a:r>
            <a:r>
              <a:rPr dirty="0" sz="800" spc="-5" i="1">
                <a:solidFill>
                  <a:srgbClr val="231F20"/>
                </a:solidFill>
                <a:latin typeface="Arial"/>
                <a:cs typeface="Arial"/>
              </a:rPr>
              <a:t>S</a:t>
            </a:r>
            <a:r>
              <a:rPr dirty="0" baseline="-15151" sz="825" spc="-7">
                <a:solidFill>
                  <a:srgbClr val="231F20"/>
                </a:solidFill>
                <a:latin typeface="Arial"/>
                <a:cs typeface="Arial"/>
              </a:rPr>
              <a:t>ph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/  </a:t>
            </a:r>
            <a:r>
              <a:rPr dirty="0" sz="800" spc="-5" i="1">
                <a:solidFill>
                  <a:srgbClr val="231F20"/>
                </a:solidFill>
                <a:latin typeface="Arial"/>
                <a:cs typeface="Arial"/>
              </a:rPr>
              <a:t>S</a:t>
            </a:r>
            <a:r>
              <a:rPr dirty="0" baseline="-15151" sz="825" spc="-7">
                <a:solidFill>
                  <a:srgbClr val="231F20"/>
                </a:solidFill>
                <a:latin typeface="Arial"/>
                <a:cs typeface="Arial"/>
              </a:rPr>
              <a:t>PE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, del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tipo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circuito y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los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materiales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del</a:t>
            </a:r>
            <a:r>
              <a:rPr dirty="0" sz="800" spc="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conductor.</a:t>
            </a:r>
            <a:endParaRPr sz="800">
              <a:latin typeface="Arial"/>
              <a:cs typeface="Arial"/>
            </a:endParaRPr>
          </a:p>
          <a:p>
            <a:pPr marL="38735">
              <a:lnSpc>
                <a:spcPct val="100000"/>
              </a:lnSpc>
              <a:spcBef>
                <a:spcPts val="295"/>
              </a:spcBef>
            </a:pP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tablas tienen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en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 cuenta:</a:t>
            </a:r>
            <a:endParaRPr sz="800">
              <a:latin typeface="Arial"/>
              <a:cs typeface="Arial"/>
            </a:endParaRPr>
          </a:p>
          <a:p>
            <a:pPr marL="38735">
              <a:lnSpc>
                <a:spcPct val="100000"/>
              </a:lnSpc>
              <a:spcBef>
                <a:spcPts val="140"/>
              </a:spcBef>
            </a:pPr>
            <a:r>
              <a:rPr dirty="0" sz="800" spc="110">
                <a:solidFill>
                  <a:srgbClr val="009D57"/>
                </a:solidFill>
                <a:latin typeface="Times New Roman"/>
                <a:cs typeface="Times New Roman"/>
              </a:rPr>
              <a:t>c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El tipo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protección: interruptores automáticos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o</a:t>
            </a:r>
            <a:r>
              <a:rPr dirty="0" sz="800" spc="-8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fusibles.</a:t>
            </a:r>
            <a:endParaRPr sz="800">
              <a:latin typeface="Arial"/>
              <a:cs typeface="Arial"/>
            </a:endParaRPr>
          </a:p>
          <a:p>
            <a:pPr marL="38735">
              <a:lnSpc>
                <a:spcPct val="100000"/>
              </a:lnSpc>
              <a:spcBef>
                <a:spcPts val="145"/>
              </a:spcBef>
            </a:pPr>
            <a:r>
              <a:rPr dirty="0" sz="800" spc="110">
                <a:solidFill>
                  <a:srgbClr val="009D57"/>
                </a:solidFill>
                <a:latin typeface="Times New Roman"/>
                <a:cs typeface="Times New Roman"/>
              </a:rPr>
              <a:t>c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Ajustes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la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corriente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</a:t>
            </a:r>
            <a:r>
              <a:rPr dirty="0" sz="800" spc="-9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funcionamiento.</a:t>
            </a:r>
            <a:endParaRPr sz="800">
              <a:latin typeface="Arial"/>
              <a:cs typeface="Arial"/>
            </a:endParaRPr>
          </a:p>
          <a:p>
            <a:pPr marL="38735">
              <a:lnSpc>
                <a:spcPct val="100000"/>
              </a:lnSpc>
              <a:spcBef>
                <a:spcPts val="150"/>
              </a:spcBef>
            </a:pPr>
            <a:r>
              <a:rPr dirty="0" sz="800" spc="110">
                <a:solidFill>
                  <a:srgbClr val="009D57"/>
                </a:solidFill>
                <a:latin typeface="Times New Roman"/>
                <a:cs typeface="Times New Roman"/>
              </a:rPr>
              <a:t>c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Área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sección de los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conductores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fase y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los de</a:t>
            </a:r>
            <a:r>
              <a:rPr dirty="0" sz="800" spc="-10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protección.</a:t>
            </a:r>
            <a:endParaRPr sz="800">
              <a:latin typeface="Arial"/>
              <a:cs typeface="Arial"/>
            </a:endParaRPr>
          </a:p>
          <a:p>
            <a:pPr marL="38735">
              <a:lnSpc>
                <a:spcPct val="100000"/>
              </a:lnSpc>
              <a:spcBef>
                <a:spcPts val="145"/>
              </a:spcBef>
            </a:pPr>
            <a:r>
              <a:rPr dirty="0" sz="800" spc="110">
                <a:solidFill>
                  <a:srgbClr val="009D57"/>
                </a:solidFill>
                <a:latin typeface="Times New Roman"/>
                <a:cs typeface="Times New Roman"/>
              </a:rPr>
              <a:t>c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Tipo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conexión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a tierra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sistema (ver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</a:t>
            </a:r>
            <a:r>
              <a:rPr dirty="0" sz="800" spc="-5" b="1">
                <a:solidFill>
                  <a:srgbClr val="009D57"/>
                </a:solidFill>
                <a:latin typeface="Arial"/>
                <a:cs typeface="Arial"/>
              </a:rPr>
              <a:t>Figura F49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en la página</a:t>
            </a:r>
            <a:r>
              <a:rPr dirty="0" sz="800" spc="-1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F29).</a:t>
            </a:r>
            <a:endParaRPr sz="800">
              <a:latin typeface="Arial"/>
              <a:cs typeface="Arial"/>
            </a:endParaRPr>
          </a:p>
          <a:p>
            <a:pPr marL="38735">
              <a:lnSpc>
                <a:spcPct val="100000"/>
              </a:lnSpc>
              <a:spcBef>
                <a:spcPts val="140"/>
              </a:spcBef>
            </a:pPr>
            <a:r>
              <a:rPr dirty="0" sz="800" spc="110">
                <a:solidFill>
                  <a:srgbClr val="009D57"/>
                </a:solidFill>
                <a:latin typeface="Times New Roman"/>
                <a:cs typeface="Times New Roman"/>
              </a:rPr>
              <a:t>c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Tipo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interruptor automático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(esto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es,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B, C o</a:t>
            </a:r>
            <a:r>
              <a:rPr dirty="0" sz="800" spc="-8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D).</a:t>
            </a:r>
            <a:endParaRPr sz="800">
              <a:latin typeface="Arial"/>
              <a:cs typeface="Arial"/>
            </a:endParaRPr>
          </a:p>
          <a:p>
            <a:pPr marL="38735">
              <a:lnSpc>
                <a:spcPct val="100000"/>
              </a:lnSpc>
              <a:spcBef>
                <a:spcPts val="295"/>
              </a:spcBef>
            </a:pP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tablas se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pueden utilizar para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sistemas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230/400</a:t>
            </a:r>
            <a:r>
              <a:rPr dirty="0" sz="800" spc="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V.</a:t>
            </a:r>
            <a:endParaRPr sz="800">
              <a:latin typeface="Arial"/>
              <a:cs typeface="Arial"/>
            </a:endParaRPr>
          </a:p>
          <a:p>
            <a:pPr marL="38735" marR="207010">
              <a:lnSpc>
                <a:spcPct val="100000"/>
              </a:lnSpc>
              <a:spcBef>
                <a:spcPts val="290"/>
              </a:spcBef>
            </a:pP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incluyen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tablas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equivalentes para la protección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interruptores automáticos  Compact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y multi 9 (Merlin Gerin)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en los catálogos</a:t>
            </a:r>
            <a:r>
              <a:rPr dirty="0" sz="800" spc="-3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correspondientes.</a:t>
            </a:r>
            <a:endParaRPr sz="800">
              <a:latin typeface="Arial"/>
              <a:cs typeface="Arial"/>
            </a:endParaRPr>
          </a:p>
        </p:txBody>
      </p:sp>
      <p:sp>
        <p:nvSpPr>
          <p:cNvPr id="90" name="object 90"/>
          <p:cNvSpPr txBox="1"/>
          <p:nvPr/>
        </p:nvSpPr>
        <p:spPr>
          <a:xfrm>
            <a:off x="7055870" y="2925825"/>
            <a:ext cx="500380" cy="396240"/>
          </a:xfrm>
          <a:prstGeom prst="rect">
            <a:avLst/>
          </a:prstGeom>
          <a:solidFill>
            <a:srgbClr val="231F20"/>
          </a:solidFill>
        </p:spPr>
        <p:txBody>
          <a:bodyPr wrap="square" lIns="0" tIns="0" rIns="0" bIns="0" rtlCol="0" vert="horz">
            <a:spAutoFit/>
          </a:bodyPr>
          <a:lstStyle/>
          <a:p>
            <a:pPr marL="10160">
              <a:lnSpc>
                <a:spcPts val="1085"/>
              </a:lnSpc>
            </a:pPr>
            <a:r>
              <a:rPr dirty="0" sz="1000" spc="-5" b="1">
                <a:solidFill>
                  <a:srgbClr val="FFFFFF"/>
                </a:solidFill>
                <a:latin typeface="Arial"/>
                <a:cs typeface="Arial"/>
              </a:rPr>
              <a:t>F27</a:t>
            </a:r>
            <a:endParaRPr sz="1000">
              <a:latin typeface="Arial"/>
              <a:cs typeface="Arial"/>
            </a:endParaRPr>
          </a:p>
        </p:txBody>
      </p:sp>
      <p:graphicFrame>
        <p:nvGraphicFramePr>
          <p:cNvPr id="91" name="object 91"/>
          <p:cNvGraphicFramePr>
            <a:graphicFrameLocks noGrp="1"/>
          </p:cNvGraphicFramePr>
          <p:nvPr/>
        </p:nvGraphicFramePr>
        <p:xfrm>
          <a:off x="3344993" y="8955151"/>
          <a:ext cx="3521710" cy="48005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66775"/>
                <a:gridCol w="900430"/>
                <a:gridCol w="432434"/>
                <a:gridCol w="431800"/>
                <a:gridCol w="431800"/>
                <a:gridCol w="440054"/>
              </a:tblGrid>
              <a:tr h="125729">
                <a:tc rowSpan="2">
                  <a:txBody>
                    <a:bodyPr/>
                    <a:lstStyle/>
                    <a:p>
                      <a:pPr marL="17145">
                        <a:lnSpc>
                          <a:spcPts val="840"/>
                        </a:lnSpc>
                      </a:pPr>
                      <a:r>
                        <a:rPr dirty="0" sz="700" spc="-1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Circuito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R w="9525">
                      <a:solidFill>
                        <a:srgbClr val="009D57"/>
                      </a:solidFill>
                      <a:prstDash val="solid"/>
                    </a:lnR>
                    <a:solidFill>
                      <a:srgbClr val="C8E4D3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33020">
                        <a:lnSpc>
                          <a:spcPts val="840"/>
                        </a:lnSpc>
                      </a:pPr>
                      <a:r>
                        <a:rPr dirty="0" sz="700" spc="5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Material</a:t>
                      </a:r>
                      <a:r>
                        <a:rPr dirty="0" sz="700" spc="-25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spc="-5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conductor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9525">
                      <a:solidFill>
                        <a:srgbClr val="009D57"/>
                      </a:solidFill>
                      <a:prstDash val="solid"/>
                    </a:lnL>
                    <a:lnR w="9525">
                      <a:solidFill>
                        <a:srgbClr val="009D57"/>
                      </a:solidFill>
                      <a:prstDash val="solid"/>
                    </a:lnR>
                    <a:solidFill>
                      <a:srgbClr val="C8E4D3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33020">
                        <a:lnSpc>
                          <a:spcPts val="840"/>
                        </a:lnSpc>
                      </a:pPr>
                      <a:r>
                        <a:rPr dirty="0" sz="700" spc="10" b="1" i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m </a:t>
                      </a:r>
                      <a:r>
                        <a:rPr dirty="0" sz="700" spc="1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= </a:t>
                      </a:r>
                      <a:r>
                        <a:rPr dirty="0" sz="700" spc="-5" b="1" i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S</a:t>
                      </a:r>
                      <a:r>
                        <a:rPr dirty="0" baseline="-16666" sz="750" spc="-7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ph</a:t>
                      </a:r>
                      <a:r>
                        <a:rPr dirty="0" sz="700" spc="-5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/</a:t>
                      </a:r>
                      <a:r>
                        <a:rPr dirty="0" sz="700" spc="-5" b="1" i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S</a:t>
                      </a:r>
                      <a:r>
                        <a:rPr dirty="0" baseline="-16666" sz="750" spc="-7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PE </a:t>
                      </a:r>
                      <a:r>
                        <a:rPr dirty="0" sz="700" spc="-15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(o</a:t>
                      </a:r>
                      <a:r>
                        <a:rPr dirty="0" sz="700" spc="-114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spc="-1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PEN)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9525">
                      <a:solidFill>
                        <a:srgbClr val="009D57"/>
                      </a:solidFill>
                      <a:prstDash val="solid"/>
                    </a:lnL>
                    <a:solidFill>
                      <a:srgbClr val="C8E4D3"/>
                    </a:solidFil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104775"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R w="9525">
                      <a:solidFill>
                        <a:srgbClr val="009D57"/>
                      </a:solidFill>
                      <a:prstDash val="solid"/>
                    </a:lnR>
                    <a:solidFill>
                      <a:srgbClr val="C8E4D3"/>
                    </a:solidFill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9525">
                      <a:solidFill>
                        <a:srgbClr val="009D57"/>
                      </a:solidFill>
                      <a:prstDash val="solid"/>
                    </a:lnL>
                    <a:lnR w="9525">
                      <a:solidFill>
                        <a:srgbClr val="009D57"/>
                      </a:solidFill>
                      <a:prstDash val="solid"/>
                    </a:lnR>
                    <a:solidFill>
                      <a:srgbClr val="C8E4D3"/>
                    </a:solidFill>
                  </a:tcPr>
                </a:tc>
                <a:tc>
                  <a:txBody>
                    <a:bodyPr/>
                    <a:lstStyle/>
                    <a:p>
                      <a:pPr marL="33020">
                        <a:lnSpc>
                          <a:spcPts val="690"/>
                        </a:lnSpc>
                      </a:pPr>
                      <a:r>
                        <a:rPr dirty="0" sz="700" spc="10" b="1" i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m </a:t>
                      </a:r>
                      <a:r>
                        <a:rPr dirty="0" sz="700" spc="1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=</a:t>
                      </a:r>
                      <a:r>
                        <a:rPr dirty="0" sz="700" spc="-4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spc="-5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1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9525">
                      <a:solidFill>
                        <a:srgbClr val="009D57"/>
                      </a:solidFill>
                      <a:prstDash val="solid"/>
                    </a:lnL>
                    <a:lnR w="9525">
                      <a:solidFill>
                        <a:srgbClr val="009D57"/>
                      </a:solidFill>
                      <a:prstDash val="solid"/>
                    </a:lnR>
                    <a:solidFill>
                      <a:srgbClr val="C8E4D3"/>
                    </a:solidFill>
                  </a:tcPr>
                </a:tc>
                <a:tc>
                  <a:txBody>
                    <a:bodyPr/>
                    <a:lstStyle/>
                    <a:p>
                      <a:pPr marL="32384">
                        <a:lnSpc>
                          <a:spcPts val="690"/>
                        </a:lnSpc>
                      </a:pPr>
                      <a:r>
                        <a:rPr dirty="0" sz="700" spc="10" b="1" i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m </a:t>
                      </a:r>
                      <a:r>
                        <a:rPr dirty="0" sz="700" spc="1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=</a:t>
                      </a:r>
                      <a:r>
                        <a:rPr dirty="0" sz="700" spc="-35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spc="-5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2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9525">
                      <a:solidFill>
                        <a:srgbClr val="009D57"/>
                      </a:solidFill>
                      <a:prstDash val="solid"/>
                    </a:lnL>
                    <a:lnR w="9525">
                      <a:solidFill>
                        <a:srgbClr val="009D57"/>
                      </a:solidFill>
                      <a:prstDash val="solid"/>
                    </a:lnR>
                    <a:solidFill>
                      <a:srgbClr val="C8E4D3"/>
                    </a:solidFill>
                  </a:tcPr>
                </a:tc>
                <a:tc>
                  <a:txBody>
                    <a:bodyPr/>
                    <a:lstStyle/>
                    <a:p>
                      <a:pPr marL="32384">
                        <a:lnSpc>
                          <a:spcPts val="690"/>
                        </a:lnSpc>
                      </a:pPr>
                      <a:r>
                        <a:rPr dirty="0" sz="700" spc="10" b="1" i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m </a:t>
                      </a:r>
                      <a:r>
                        <a:rPr dirty="0" sz="700" spc="1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=</a:t>
                      </a:r>
                      <a:r>
                        <a:rPr dirty="0" sz="700" spc="-35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spc="-5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3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9525">
                      <a:solidFill>
                        <a:srgbClr val="009D57"/>
                      </a:solidFill>
                      <a:prstDash val="solid"/>
                    </a:lnL>
                    <a:lnR w="9525">
                      <a:solidFill>
                        <a:srgbClr val="009D57"/>
                      </a:solidFill>
                      <a:prstDash val="solid"/>
                    </a:lnR>
                    <a:solidFill>
                      <a:srgbClr val="C8E4D3"/>
                    </a:solidFill>
                  </a:tcPr>
                </a:tc>
                <a:tc>
                  <a:txBody>
                    <a:bodyPr/>
                    <a:lstStyle/>
                    <a:p>
                      <a:pPr marL="33655">
                        <a:lnSpc>
                          <a:spcPts val="690"/>
                        </a:lnSpc>
                      </a:pPr>
                      <a:r>
                        <a:rPr dirty="0" sz="700" spc="10" b="1" i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m </a:t>
                      </a:r>
                      <a:r>
                        <a:rPr dirty="0" sz="700" spc="1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=</a:t>
                      </a:r>
                      <a:r>
                        <a:rPr dirty="0" sz="700" spc="-35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spc="-5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4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9525">
                      <a:solidFill>
                        <a:srgbClr val="009D57"/>
                      </a:solidFill>
                      <a:prstDash val="solid"/>
                    </a:lnL>
                    <a:solidFill>
                      <a:srgbClr val="C8E4D3"/>
                    </a:solidFill>
                  </a:tcPr>
                </a:tc>
              </a:tr>
              <a:tr h="123444"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dirty="0" sz="700" spc="-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3P </a:t>
                      </a: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+ N o P +</a:t>
                      </a:r>
                      <a:r>
                        <a:rPr dirty="0" sz="700" spc="-3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N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635">
                    <a:lnR w="9525">
                      <a:solidFill>
                        <a:srgbClr val="009D57"/>
                      </a:solidFill>
                      <a:prstDash val="solid"/>
                    </a:lnR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2384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dirty="0" sz="700" spc="-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Cobre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635">
                    <a:lnL w="9525">
                      <a:solidFill>
                        <a:srgbClr val="009D57"/>
                      </a:solidFill>
                      <a:prstDash val="solid"/>
                    </a:lnL>
                    <a:lnR w="9525">
                      <a:solidFill>
                        <a:srgbClr val="009D57"/>
                      </a:solidFill>
                      <a:prstDash val="solid"/>
                    </a:lnR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2384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1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635">
                    <a:lnL w="9525">
                      <a:solidFill>
                        <a:srgbClr val="009D57"/>
                      </a:solidFill>
                      <a:prstDash val="solid"/>
                    </a:lnL>
                    <a:lnR w="9525">
                      <a:solidFill>
                        <a:srgbClr val="009D57"/>
                      </a:solidFill>
                      <a:prstDash val="solid"/>
                    </a:lnR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2384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dirty="0" sz="700" spc="-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0,67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635">
                    <a:lnL w="9525">
                      <a:solidFill>
                        <a:srgbClr val="009D57"/>
                      </a:solidFill>
                      <a:prstDash val="solid"/>
                    </a:lnL>
                    <a:lnR w="9525">
                      <a:solidFill>
                        <a:srgbClr val="009D57"/>
                      </a:solidFill>
                      <a:prstDash val="solid"/>
                    </a:lnR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2384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dirty="0" sz="700" spc="-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0,50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635">
                    <a:lnL w="9525">
                      <a:solidFill>
                        <a:srgbClr val="009D57"/>
                      </a:solidFill>
                      <a:prstDash val="solid"/>
                    </a:lnL>
                    <a:lnR w="9525">
                      <a:solidFill>
                        <a:srgbClr val="009D57"/>
                      </a:solidFill>
                      <a:prstDash val="solid"/>
                    </a:lnR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302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dirty="0" sz="700" spc="-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0,40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635">
                    <a:lnL w="9525">
                      <a:solidFill>
                        <a:srgbClr val="009D57"/>
                      </a:solidFill>
                      <a:prstDash val="solid"/>
                    </a:lnL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</a:tr>
              <a:tr h="119824"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635">
                    <a:lnR w="9525">
                      <a:solidFill>
                        <a:srgbClr val="009D57"/>
                      </a:solidFill>
                      <a:prstDash val="solid"/>
                    </a:lnR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2384">
                        <a:lnSpc>
                          <a:spcPts val="830"/>
                        </a:lnSpc>
                        <a:spcBef>
                          <a:spcPts val="10"/>
                        </a:spcBef>
                      </a:pPr>
                      <a:r>
                        <a:rPr dirty="0" sz="700" spc="-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Aluminio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L w="9525">
                      <a:solidFill>
                        <a:srgbClr val="009D57"/>
                      </a:solidFill>
                      <a:prstDash val="solid"/>
                    </a:lnL>
                    <a:lnR w="9525">
                      <a:solidFill>
                        <a:srgbClr val="009D57"/>
                      </a:solidFill>
                      <a:prstDash val="solid"/>
                    </a:lnR>
                    <a:lnT w="3175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2384">
                        <a:lnSpc>
                          <a:spcPts val="830"/>
                        </a:lnSpc>
                        <a:spcBef>
                          <a:spcPts val="10"/>
                        </a:spcBef>
                      </a:pPr>
                      <a:r>
                        <a:rPr dirty="0" sz="700" spc="-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0,62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L w="9525">
                      <a:solidFill>
                        <a:srgbClr val="009D57"/>
                      </a:solidFill>
                      <a:prstDash val="solid"/>
                    </a:lnL>
                    <a:lnR w="9525">
                      <a:solidFill>
                        <a:srgbClr val="009D57"/>
                      </a:solidFill>
                      <a:prstDash val="solid"/>
                    </a:lnR>
                    <a:lnT w="3175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750">
                        <a:lnSpc>
                          <a:spcPts val="830"/>
                        </a:lnSpc>
                        <a:spcBef>
                          <a:spcPts val="10"/>
                        </a:spcBef>
                      </a:pPr>
                      <a:r>
                        <a:rPr dirty="0" sz="700" spc="-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0,42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L w="9525">
                      <a:solidFill>
                        <a:srgbClr val="009D57"/>
                      </a:solidFill>
                      <a:prstDash val="solid"/>
                    </a:lnL>
                    <a:lnR w="9525">
                      <a:solidFill>
                        <a:srgbClr val="009D57"/>
                      </a:solidFill>
                      <a:prstDash val="solid"/>
                    </a:lnR>
                    <a:lnT w="3175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750">
                        <a:lnSpc>
                          <a:spcPts val="830"/>
                        </a:lnSpc>
                        <a:spcBef>
                          <a:spcPts val="10"/>
                        </a:spcBef>
                      </a:pPr>
                      <a:r>
                        <a:rPr dirty="0" sz="700" spc="-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0,31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L w="9525">
                      <a:solidFill>
                        <a:srgbClr val="009D57"/>
                      </a:solidFill>
                      <a:prstDash val="solid"/>
                    </a:lnL>
                    <a:lnR w="9525">
                      <a:solidFill>
                        <a:srgbClr val="009D57"/>
                      </a:solidFill>
                      <a:prstDash val="solid"/>
                    </a:lnR>
                    <a:lnT w="3175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3020">
                        <a:lnSpc>
                          <a:spcPts val="830"/>
                        </a:lnSpc>
                        <a:spcBef>
                          <a:spcPts val="15"/>
                        </a:spcBef>
                      </a:pPr>
                      <a:r>
                        <a:rPr dirty="0" sz="700" spc="-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0,25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905">
                    <a:lnL w="9525">
                      <a:solidFill>
                        <a:srgbClr val="009D57"/>
                      </a:solidFill>
                      <a:prstDash val="solid"/>
                    </a:lnL>
                    <a:lnT w="3175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92" name="object 92"/>
          <p:cNvSpPr txBox="1"/>
          <p:nvPr/>
        </p:nvSpPr>
        <p:spPr>
          <a:xfrm>
            <a:off x="485372" y="9170542"/>
            <a:ext cx="6433820" cy="6076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50800" marR="3950335">
              <a:lnSpc>
                <a:spcPct val="100000"/>
              </a:lnSpc>
              <a:spcBef>
                <a:spcPts val="100"/>
              </a:spcBef>
            </a:pPr>
            <a:r>
              <a:rPr dirty="0" sz="700" spc="-10" b="1" i="1">
                <a:solidFill>
                  <a:srgbClr val="009D57"/>
                </a:solidFill>
                <a:latin typeface="Arial"/>
                <a:cs typeface="Arial"/>
              </a:rPr>
              <a:t>Fig. </a:t>
            </a:r>
            <a:r>
              <a:rPr dirty="0" sz="700" spc="-15" b="1" i="1">
                <a:solidFill>
                  <a:srgbClr val="009D57"/>
                </a:solidFill>
                <a:latin typeface="Arial"/>
                <a:cs typeface="Arial"/>
              </a:rPr>
              <a:t>F43: </a:t>
            </a:r>
            <a:r>
              <a:rPr dirty="0" sz="700" i="1">
                <a:solidFill>
                  <a:srgbClr val="231F20"/>
                </a:solidFill>
                <a:latin typeface="Arial"/>
                <a:cs typeface="Arial"/>
              </a:rPr>
              <a:t>Cálculo </a:t>
            </a:r>
            <a:r>
              <a:rPr dirty="0" sz="700" spc="5" i="1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700" spc="-15" i="1">
                <a:solidFill>
                  <a:srgbClr val="231F20"/>
                </a:solidFill>
                <a:latin typeface="Arial"/>
                <a:cs typeface="Arial"/>
              </a:rPr>
              <a:t>la </a:t>
            </a:r>
            <a:r>
              <a:rPr dirty="0" sz="700" i="1">
                <a:solidFill>
                  <a:srgbClr val="231F20"/>
                </a:solidFill>
                <a:latin typeface="Arial"/>
                <a:cs typeface="Arial"/>
              </a:rPr>
              <a:t>L</a:t>
            </a:r>
            <a:r>
              <a:rPr dirty="0" baseline="-15151" sz="825">
                <a:solidFill>
                  <a:srgbClr val="231F20"/>
                </a:solidFill>
                <a:latin typeface="Arial"/>
                <a:cs typeface="Arial"/>
              </a:rPr>
              <a:t>máx</a:t>
            </a:r>
            <a:r>
              <a:rPr dirty="0" sz="700" i="1">
                <a:solidFill>
                  <a:srgbClr val="231F20"/>
                </a:solidFill>
                <a:latin typeface="Arial"/>
                <a:cs typeface="Arial"/>
              </a:rPr>
              <a:t>. </a:t>
            </a:r>
            <a:r>
              <a:rPr dirty="0" sz="700" spc="-10" i="1">
                <a:solidFill>
                  <a:srgbClr val="231F20"/>
                </a:solidFill>
                <a:latin typeface="Arial"/>
                <a:cs typeface="Arial"/>
              </a:rPr>
              <a:t>para </a:t>
            </a:r>
            <a:r>
              <a:rPr dirty="0" sz="700" spc="-5" i="1">
                <a:solidFill>
                  <a:srgbClr val="231F20"/>
                </a:solidFill>
                <a:latin typeface="Arial"/>
                <a:cs typeface="Arial"/>
              </a:rPr>
              <a:t>un esquema </a:t>
            </a:r>
            <a:r>
              <a:rPr dirty="0" sz="700" spc="-15" i="1">
                <a:solidFill>
                  <a:srgbClr val="231F20"/>
                </a:solidFill>
                <a:latin typeface="Arial"/>
                <a:cs typeface="Arial"/>
              </a:rPr>
              <a:t>TN </a:t>
            </a:r>
            <a:r>
              <a:rPr dirty="0" sz="700" spc="5" i="1">
                <a:solidFill>
                  <a:srgbClr val="231F20"/>
                </a:solidFill>
                <a:latin typeface="Arial"/>
                <a:cs typeface="Arial"/>
              </a:rPr>
              <a:t>conectado  </a:t>
            </a:r>
            <a:r>
              <a:rPr dirty="0" sz="700" spc="-30" i="1">
                <a:solidFill>
                  <a:srgbClr val="231F20"/>
                </a:solidFill>
                <a:latin typeface="Arial"/>
                <a:cs typeface="Arial"/>
              </a:rPr>
              <a:t>a </a:t>
            </a:r>
            <a:r>
              <a:rPr dirty="0" sz="700" spc="-5" i="1">
                <a:solidFill>
                  <a:srgbClr val="231F20"/>
                </a:solidFill>
                <a:latin typeface="Arial"/>
                <a:cs typeface="Arial"/>
              </a:rPr>
              <a:t>tierra utilizando </a:t>
            </a:r>
            <a:r>
              <a:rPr dirty="0" sz="700" spc="-10" i="1">
                <a:solidFill>
                  <a:srgbClr val="231F20"/>
                </a:solidFill>
                <a:latin typeface="Arial"/>
                <a:cs typeface="Arial"/>
              </a:rPr>
              <a:t>el </a:t>
            </a:r>
            <a:r>
              <a:rPr dirty="0" sz="700" spc="10" i="1">
                <a:solidFill>
                  <a:srgbClr val="231F20"/>
                </a:solidFill>
                <a:latin typeface="Arial"/>
                <a:cs typeface="Arial"/>
              </a:rPr>
              <a:t>método</a:t>
            </a:r>
            <a:r>
              <a:rPr dirty="0" sz="700" spc="25" i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 i="1">
                <a:solidFill>
                  <a:srgbClr val="231F20"/>
                </a:solidFill>
                <a:latin typeface="Arial"/>
                <a:cs typeface="Arial"/>
              </a:rPr>
              <a:t>convencional.</a:t>
            </a:r>
            <a:endParaRPr sz="7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050">
              <a:latin typeface="Times New Roman"/>
              <a:cs typeface="Times New Roman"/>
            </a:endParaRPr>
          </a:p>
          <a:p>
            <a:pPr marL="2718435" marR="17780">
              <a:lnSpc>
                <a:spcPct val="100000"/>
              </a:lnSpc>
            </a:pPr>
            <a:r>
              <a:rPr dirty="0" sz="700" spc="-10" b="1" i="1">
                <a:solidFill>
                  <a:srgbClr val="009D57"/>
                </a:solidFill>
                <a:latin typeface="Arial"/>
                <a:cs typeface="Arial"/>
              </a:rPr>
              <a:t>Fig. </a:t>
            </a:r>
            <a:r>
              <a:rPr dirty="0" sz="700" spc="-15" b="1" i="1">
                <a:solidFill>
                  <a:srgbClr val="009D57"/>
                </a:solidFill>
                <a:latin typeface="Arial"/>
                <a:cs typeface="Arial"/>
              </a:rPr>
              <a:t>F44: </a:t>
            </a:r>
            <a:r>
              <a:rPr dirty="0" sz="700" i="1">
                <a:solidFill>
                  <a:srgbClr val="231F20"/>
                </a:solidFill>
                <a:latin typeface="Arial"/>
                <a:cs typeface="Arial"/>
              </a:rPr>
              <a:t>Factor </a:t>
            </a:r>
            <a:r>
              <a:rPr dirty="0" sz="700" spc="5" i="1">
                <a:solidFill>
                  <a:srgbClr val="231F20"/>
                </a:solidFill>
                <a:latin typeface="Arial"/>
                <a:cs typeface="Arial"/>
              </a:rPr>
              <a:t>de corrección </a:t>
            </a:r>
            <a:r>
              <a:rPr dirty="0" sz="700" i="1">
                <a:solidFill>
                  <a:srgbClr val="231F20"/>
                </a:solidFill>
                <a:latin typeface="Arial"/>
                <a:cs typeface="Arial"/>
              </a:rPr>
              <a:t>que </a:t>
            </a:r>
            <a:r>
              <a:rPr dirty="0" sz="700" spc="-15" i="1">
                <a:solidFill>
                  <a:srgbClr val="231F20"/>
                </a:solidFill>
                <a:latin typeface="Arial"/>
                <a:cs typeface="Arial"/>
              </a:rPr>
              <a:t>se </a:t>
            </a:r>
            <a:r>
              <a:rPr dirty="0" sz="700" spc="5" i="1">
                <a:solidFill>
                  <a:srgbClr val="231F20"/>
                </a:solidFill>
                <a:latin typeface="Arial"/>
                <a:cs typeface="Arial"/>
              </a:rPr>
              <a:t>debe </a:t>
            </a:r>
            <a:r>
              <a:rPr dirty="0" sz="700" spc="-5" i="1">
                <a:solidFill>
                  <a:srgbClr val="231F20"/>
                </a:solidFill>
                <a:latin typeface="Arial"/>
                <a:cs typeface="Arial"/>
              </a:rPr>
              <a:t>aplicar </a:t>
            </a:r>
            <a:r>
              <a:rPr dirty="0" sz="700" spc="-30" i="1">
                <a:solidFill>
                  <a:srgbClr val="231F20"/>
                </a:solidFill>
                <a:latin typeface="Arial"/>
                <a:cs typeface="Arial"/>
              </a:rPr>
              <a:t>a </a:t>
            </a:r>
            <a:r>
              <a:rPr dirty="0" sz="700" spc="-15" i="1">
                <a:solidFill>
                  <a:srgbClr val="231F20"/>
                </a:solidFill>
                <a:latin typeface="Arial"/>
                <a:cs typeface="Arial"/>
              </a:rPr>
              <a:t>las </a:t>
            </a:r>
            <a:r>
              <a:rPr dirty="0" sz="700" spc="5" i="1">
                <a:solidFill>
                  <a:srgbClr val="231F20"/>
                </a:solidFill>
                <a:latin typeface="Arial"/>
                <a:cs typeface="Arial"/>
              </a:rPr>
              <a:t>longitudes </a:t>
            </a:r>
            <a:r>
              <a:rPr dirty="0" sz="700" i="1">
                <a:solidFill>
                  <a:srgbClr val="231F20"/>
                </a:solidFill>
                <a:latin typeface="Arial"/>
                <a:cs typeface="Arial"/>
              </a:rPr>
              <a:t>indicadas </a:t>
            </a:r>
            <a:r>
              <a:rPr dirty="0" sz="700" spc="-10" i="1">
                <a:solidFill>
                  <a:srgbClr val="231F20"/>
                </a:solidFill>
                <a:latin typeface="Arial"/>
                <a:cs typeface="Arial"/>
              </a:rPr>
              <a:t>en </a:t>
            </a:r>
            <a:r>
              <a:rPr dirty="0" sz="700" spc="-15" i="1">
                <a:solidFill>
                  <a:srgbClr val="231F20"/>
                </a:solidFill>
                <a:latin typeface="Arial"/>
                <a:cs typeface="Arial"/>
              </a:rPr>
              <a:t>las </a:t>
            </a:r>
            <a:r>
              <a:rPr dirty="0" sz="700" spc="-5" i="1">
                <a:solidFill>
                  <a:srgbClr val="231F20"/>
                </a:solidFill>
                <a:latin typeface="Arial"/>
                <a:cs typeface="Arial"/>
              </a:rPr>
              <a:t>tablas </a:t>
            </a:r>
            <a:r>
              <a:rPr dirty="0" sz="700" spc="5" i="1">
                <a:solidFill>
                  <a:srgbClr val="231F20"/>
                </a:solidFill>
                <a:latin typeface="Arial"/>
                <a:cs typeface="Arial"/>
              </a:rPr>
              <a:t>de  </a:t>
            </a:r>
            <a:r>
              <a:rPr dirty="0" sz="700" spc="-15" i="1">
                <a:solidFill>
                  <a:srgbClr val="231F20"/>
                </a:solidFill>
                <a:latin typeface="Arial"/>
                <a:cs typeface="Arial"/>
              </a:rPr>
              <a:t>las </a:t>
            </a:r>
            <a:r>
              <a:rPr dirty="0" sz="700" spc="-10" i="1">
                <a:solidFill>
                  <a:srgbClr val="231F20"/>
                </a:solidFill>
                <a:latin typeface="Arial"/>
                <a:cs typeface="Arial"/>
              </a:rPr>
              <a:t>Figuras F44 </a:t>
            </a:r>
            <a:r>
              <a:rPr dirty="0" sz="700" spc="-30" i="1">
                <a:solidFill>
                  <a:srgbClr val="231F20"/>
                </a:solidFill>
                <a:latin typeface="Arial"/>
                <a:cs typeface="Arial"/>
              </a:rPr>
              <a:t>a </a:t>
            </a:r>
            <a:r>
              <a:rPr dirty="0" sz="700" spc="-10" i="1">
                <a:solidFill>
                  <a:srgbClr val="231F20"/>
                </a:solidFill>
                <a:latin typeface="Arial"/>
                <a:cs typeface="Arial"/>
              </a:rPr>
              <a:t>F47 para </a:t>
            </a:r>
            <a:r>
              <a:rPr dirty="0" sz="700" spc="-5" i="1">
                <a:solidFill>
                  <a:srgbClr val="231F20"/>
                </a:solidFill>
                <a:latin typeface="Arial"/>
                <a:cs typeface="Arial"/>
              </a:rPr>
              <a:t>los </a:t>
            </a:r>
            <a:r>
              <a:rPr dirty="0" sz="700" spc="-10" i="1">
                <a:solidFill>
                  <a:srgbClr val="231F20"/>
                </a:solidFill>
                <a:latin typeface="Arial"/>
                <a:cs typeface="Arial"/>
              </a:rPr>
              <a:t>esquemas</a:t>
            </a:r>
            <a:r>
              <a:rPr dirty="0" sz="700" spc="90" i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 spc="-10" i="1">
                <a:solidFill>
                  <a:srgbClr val="231F20"/>
                </a:solidFill>
                <a:latin typeface="Arial"/>
                <a:cs typeface="Arial"/>
              </a:rPr>
              <a:t>TN.</a:t>
            </a:r>
            <a:endParaRPr sz="700">
              <a:latin typeface="Arial"/>
              <a:cs typeface="Arial"/>
            </a:endParaRPr>
          </a:p>
        </p:txBody>
      </p:sp>
      <p:sp>
        <p:nvSpPr>
          <p:cNvPr id="93" name="object 93"/>
          <p:cNvSpPr txBox="1"/>
          <p:nvPr/>
        </p:nvSpPr>
        <p:spPr>
          <a:xfrm>
            <a:off x="527307" y="10456164"/>
            <a:ext cx="640080" cy="1168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">
                <a:solidFill>
                  <a:srgbClr val="231F20"/>
                </a:solidFill>
                <a:latin typeface="Arial"/>
                <a:cs typeface="Arial"/>
              </a:rPr>
              <a:t>Schneider</a:t>
            </a:r>
            <a:r>
              <a:rPr dirty="0" sz="600" spc="-6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600">
                <a:solidFill>
                  <a:srgbClr val="231F20"/>
                </a:solidFill>
                <a:latin typeface="Arial"/>
                <a:cs typeface="Arial"/>
              </a:rPr>
              <a:t>Electric</a:t>
            </a:r>
            <a:endParaRPr sz="600">
              <a:latin typeface="Arial"/>
              <a:cs typeface="Arial"/>
            </a:endParaRPr>
          </a:p>
        </p:txBody>
      </p:sp>
      <p:sp>
        <p:nvSpPr>
          <p:cNvPr id="94" name="object 94"/>
          <p:cNvSpPr txBox="1"/>
          <p:nvPr/>
        </p:nvSpPr>
        <p:spPr>
          <a:xfrm>
            <a:off x="5474592" y="10456164"/>
            <a:ext cx="1558925" cy="1168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">
                <a:solidFill>
                  <a:srgbClr val="231F20"/>
                </a:solidFill>
                <a:latin typeface="Arial"/>
                <a:cs typeface="Arial"/>
              </a:rPr>
              <a:t>Guía </a:t>
            </a:r>
            <a:r>
              <a:rPr dirty="0" sz="600" spc="-5">
                <a:solidFill>
                  <a:srgbClr val="231F20"/>
                </a:solidFill>
                <a:latin typeface="Arial"/>
                <a:cs typeface="Arial"/>
              </a:rPr>
              <a:t>de diseño de instalaciones eléctricas</a:t>
            </a:r>
            <a:r>
              <a:rPr dirty="0" sz="600" spc="-4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600" spc="-5">
                <a:solidFill>
                  <a:srgbClr val="231F20"/>
                </a:solidFill>
                <a:latin typeface="Arial"/>
                <a:cs typeface="Arial"/>
              </a:rPr>
              <a:t>08</a:t>
            </a:r>
            <a:endParaRPr sz="600">
              <a:latin typeface="Arial"/>
              <a:cs typeface="Arial"/>
            </a:endParaRPr>
          </a:p>
        </p:txBody>
      </p:sp>
      <p:sp>
        <p:nvSpPr>
          <p:cNvPr id="95" name="object 95"/>
          <p:cNvSpPr/>
          <p:nvPr/>
        </p:nvSpPr>
        <p:spPr>
          <a:xfrm>
            <a:off x="3644118" y="10508992"/>
            <a:ext cx="113373" cy="11807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6" name="object 96"/>
          <p:cNvSpPr/>
          <p:nvPr/>
        </p:nvSpPr>
        <p:spPr>
          <a:xfrm>
            <a:off x="3557464" y="10441380"/>
            <a:ext cx="450037" cy="18249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7" name="object 97"/>
          <p:cNvSpPr/>
          <p:nvPr/>
        </p:nvSpPr>
        <p:spPr>
          <a:xfrm>
            <a:off x="3635086" y="10532262"/>
            <a:ext cx="108064" cy="9560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8" name="object 98"/>
          <p:cNvSpPr/>
          <p:nvPr/>
        </p:nvSpPr>
        <p:spPr>
          <a:xfrm>
            <a:off x="3652274" y="10532261"/>
            <a:ext cx="88895" cy="7158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40896" y="10409999"/>
            <a:ext cx="7015480" cy="0"/>
          </a:xfrm>
          <a:custGeom>
            <a:avLst/>
            <a:gdLst/>
            <a:ahLst/>
            <a:cxnLst/>
            <a:rect l="l" t="t" r="r" b="b"/>
            <a:pathLst>
              <a:path w="7015480" h="0">
                <a:moveTo>
                  <a:pt x="0" y="0"/>
                </a:moveTo>
                <a:lnTo>
                  <a:pt x="7015098" y="0"/>
                </a:lnTo>
              </a:path>
            </a:pathLst>
          </a:custGeom>
          <a:ln w="10287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539372" y="5082476"/>
            <a:ext cx="6480810" cy="0"/>
          </a:xfrm>
          <a:custGeom>
            <a:avLst/>
            <a:gdLst/>
            <a:ahLst/>
            <a:cxnLst/>
            <a:rect l="l" t="t" r="r" b="b"/>
            <a:pathLst>
              <a:path w="6480809" h="0">
                <a:moveTo>
                  <a:pt x="0" y="0"/>
                </a:moveTo>
                <a:lnTo>
                  <a:pt x="6480810" y="0"/>
                </a:lnTo>
              </a:path>
            </a:pathLst>
          </a:custGeom>
          <a:ln w="25526">
            <a:solidFill>
              <a:srgbClr val="009D5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539372" y="5748464"/>
            <a:ext cx="6480810" cy="0"/>
          </a:xfrm>
          <a:custGeom>
            <a:avLst/>
            <a:gdLst/>
            <a:ahLst/>
            <a:cxnLst/>
            <a:rect l="l" t="t" r="r" b="b"/>
            <a:pathLst>
              <a:path w="6480809" h="0">
                <a:moveTo>
                  <a:pt x="0" y="0"/>
                </a:moveTo>
                <a:lnTo>
                  <a:pt x="6480810" y="0"/>
                </a:lnTo>
              </a:path>
            </a:pathLst>
          </a:custGeom>
          <a:ln w="25526">
            <a:solidFill>
              <a:srgbClr val="009D5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539372" y="7881301"/>
            <a:ext cx="6480810" cy="0"/>
          </a:xfrm>
          <a:custGeom>
            <a:avLst/>
            <a:gdLst/>
            <a:ahLst/>
            <a:cxnLst/>
            <a:rect l="l" t="t" r="r" b="b"/>
            <a:pathLst>
              <a:path w="6480809" h="0">
                <a:moveTo>
                  <a:pt x="0" y="0"/>
                </a:moveTo>
                <a:lnTo>
                  <a:pt x="6480810" y="0"/>
                </a:lnTo>
              </a:path>
            </a:pathLst>
          </a:custGeom>
          <a:ln w="25526">
            <a:solidFill>
              <a:srgbClr val="009D5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533276" y="9998519"/>
            <a:ext cx="6487160" cy="0"/>
          </a:xfrm>
          <a:custGeom>
            <a:avLst/>
            <a:gdLst/>
            <a:ahLst/>
            <a:cxnLst/>
            <a:rect l="l" t="t" r="r" b="b"/>
            <a:pathLst>
              <a:path w="6487159" h="0">
                <a:moveTo>
                  <a:pt x="0" y="0"/>
                </a:moveTo>
                <a:lnTo>
                  <a:pt x="6486906" y="0"/>
                </a:lnTo>
              </a:path>
            </a:pathLst>
          </a:custGeom>
          <a:ln w="25526">
            <a:solidFill>
              <a:srgbClr val="009D57"/>
            </a:solidFill>
          </a:ln>
        </p:spPr>
        <p:txBody>
          <a:bodyPr wrap="square" lIns="0" tIns="0" rIns="0" bIns="0" rtlCol="0"/>
          <a:lstStyle/>
          <a:p/>
        </p:txBody>
      </p:sp>
      <p:graphicFrame>
        <p:nvGraphicFramePr>
          <p:cNvPr id="7" name="object 7"/>
          <p:cNvGraphicFramePr>
            <a:graphicFrameLocks noGrp="1"/>
          </p:cNvGraphicFramePr>
          <p:nvPr/>
        </p:nvGraphicFramePr>
        <p:xfrm>
          <a:off x="0" y="1890648"/>
          <a:ext cx="7033259" cy="26670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30860"/>
                <a:gridCol w="194309"/>
                <a:gridCol w="432434"/>
                <a:gridCol w="5864860"/>
              </a:tblGrid>
              <a:tr h="102933"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T w="28575">
                      <a:solidFill>
                        <a:srgbClr val="009D57"/>
                      </a:solidFill>
                      <a:prstDash val="solid"/>
                    </a:lnT>
                  </a:tcPr>
                </a:tc>
              </a:tr>
              <a:tr h="557910">
                <a:tc gridSpan="3">
                  <a:txBody>
                    <a:bodyPr/>
                    <a:lstStyle/>
                    <a:p>
                      <a:pPr algn="just" marL="35560" marR="253365">
                        <a:lnSpc>
                          <a:spcPct val="101699"/>
                        </a:lnSpc>
                        <a:spcBef>
                          <a:spcPts val="10"/>
                        </a:spcBef>
                      </a:pPr>
                      <a:r>
                        <a:rPr dirty="0" sz="700" spc="-5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Área </a:t>
                      </a:r>
                      <a:r>
                        <a:rPr dirty="0" sz="700" spc="5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de </a:t>
                      </a:r>
                      <a:r>
                        <a:rPr dirty="0" sz="700" spc="-5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sección  nominal </a:t>
                      </a:r>
                      <a:r>
                        <a:rPr dirty="0" sz="700" spc="5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de</a:t>
                      </a:r>
                      <a:r>
                        <a:rPr dirty="0" sz="700" spc="-15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spc="-1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los</a:t>
                      </a:r>
                      <a:endParaRPr sz="700">
                        <a:latin typeface="Arial"/>
                        <a:cs typeface="Arial"/>
                      </a:endParaRPr>
                    </a:p>
                    <a:p>
                      <a:pPr marL="35560">
                        <a:lnSpc>
                          <a:spcPct val="100000"/>
                        </a:lnSpc>
                      </a:pPr>
                      <a:r>
                        <a:rPr dirty="0" sz="700" spc="-5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conductores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R w="9525">
                      <a:solidFill>
                        <a:srgbClr val="009D57"/>
                      </a:solidFill>
                      <a:prstDash val="solid"/>
                    </a:lnR>
                    <a:lnB w="3175">
                      <a:solidFill>
                        <a:srgbClr val="231F20"/>
                      </a:solidFill>
                      <a:prstDash val="solid"/>
                    </a:lnB>
                    <a:solidFill>
                      <a:srgbClr val="C8E4D3"/>
                    </a:solidFil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30480">
                        <a:lnSpc>
                          <a:spcPts val="885"/>
                        </a:lnSpc>
                      </a:pPr>
                      <a:r>
                        <a:rPr dirty="0" sz="70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Corriente </a:t>
                      </a:r>
                      <a:r>
                        <a:rPr dirty="0" sz="700" spc="5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de </a:t>
                      </a:r>
                      <a:r>
                        <a:rPr dirty="0" sz="700" spc="-5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disparo instantáneo </a:t>
                      </a:r>
                      <a:r>
                        <a:rPr dirty="0" sz="70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o temporizado </a:t>
                      </a:r>
                      <a:r>
                        <a:rPr dirty="0" sz="700" spc="5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de corta </a:t>
                      </a:r>
                      <a:r>
                        <a:rPr dirty="0" sz="700" spc="-5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duración </a:t>
                      </a:r>
                      <a:r>
                        <a:rPr dirty="0" sz="800" spc="-5" b="1" i="1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I</a:t>
                      </a:r>
                      <a:r>
                        <a:rPr dirty="0" baseline="-16666" sz="750" spc="-7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m</a:t>
                      </a:r>
                      <a:r>
                        <a:rPr dirty="0" baseline="-16666" sz="750" spc="82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spc="-5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(amperios)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9525">
                      <a:solidFill>
                        <a:srgbClr val="009D57"/>
                      </a:solidFill>
                      <a:prstDash val="solid"/>
                    </a:lnL>
                    <a:lnB w="3175">
                      <a:solidFill>
                        <a:srgbClr val="231F20"/>
                      </a:solidFill>
                      <a:prstDash val="solid"/>
                    </a:lnB>
                    <a:solidFill>
                      <a:srgbClr val="C8E4D3"/>
                    </a:solidFill>
                  </a:tcPr>
                </a:tc>
              </a:tr>
              <a:tr h="12458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solidFill>
                      <a:srgbClr val="C8E4D3"/>
                    </a:solidFill>
                  </a:tcPr>
                </a:tc>
                <a:tc>
                  <a:txBody>
                    <a:bodyPr/>
                    <a:lstStyle/>
                    <a:p>
                      <a:pPr marL="26670">
                        <a:lnSpc>
                          <a:spcPct val="100000"/>
                        </a:lnSpc>
                        <a:spcBef>
                          <a:spcPts val="110"/>
                        </a:spcBef>
                      </a:pPr>
                      <a:r>
                        <a:rPr dirty="0" sz="600" spc="-65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mm</a:t>
                      </a:r>
                      <a:r>
                        <a:rPr dirty="0" baseline="27777" sz="600" spc="-97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2</a:t>
                      </a:r>
                      <a:endParaRPr baseline="27777" sz="600">
                        <a:latin typeface="Arial"/>
                        <a:cs typeface="Arial"/>
                      </a:endParaRPr>
                    </a:p>
                  </a:txBody>
                  <a:tcPr marL="0" marR="0" marB="0" marT="13970">
                    <a:lnR w="9525">
                      <a:solidFill>
                        <a:srgbClr val="009D57"/>
                      </a:solidFill>
                      <a:prstDash val="solid"/>
                    </a:lnR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  <a:solidFill>
                      <a:srgbClr val="C8E4D3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30480">
                        <a:lnSpc>
                          <a:spcPct val="100000"/>
                        </a:lnSpc>
                        <a:spcBef>
                          <a:spcPts val="110"/>
                        </a:spcBef>
                        <a:tabLst>
                          <a:tab pos="247015" algn="l"/>
                          <a:tab pos="462280" algn="l"/>
                          <a:tab pos="675640" algn="l"/>
                        </a:tabLst>
                      </a:pPr>
                      <a:r>
                        <a:rPr dirty="0" sz="600" spc="-55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50	63	80	100 125 160 200 250 320 400 500 560 630 700 800 875</a:t>
                      </a:r>
                      <a:r>
                        <a:rPr dirty="0" sz="600" spc="25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600" spc="-5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1.000 1.120 1.250 1.600 2.000 2.500 3.200 4.000 5.000 6.300 8.000 </a:t>
                      </a:r>
                      <a:r>
                        <a:rPr dirty="0" sz="600" spc="-55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10.000 12.500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13970">
                    <a:lnL w="9525">
                      <a:solidFill>
                        <a:srgbClr val="009D57"/>
                      </a:solidFill>
                      <a:prstDash val="solid"/>
                    </a:lnL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  <a:solidFill>
                      <a:srgbClr val="C8E4D3"/>
                    </a:solidFil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12420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solidFill>
                      <a:srgbClr val="C8E4D3"/>
                    </a:solidFill>
                  </a:tcPr>
                </a:tc>
                <a:tc>
                  <a:txBody>
                    <a:bodyPr/>
                    <a:lstStyle/>
                    <a:p>
                      <a:pPr marL="8255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1,5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R w="9525">
                      <a:solidFill>
                        <a:srgbClr val="009D57"/>
                      </a:solidFill>
                      <a:prstDash val="solid"/>
                    </a:lnR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  <a:solidFill>
                      <a:srgbClr val="C8E4D3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31115">
                        <a:lnSpc>
                          <a:spcPct val="100000"/>
                        </a:lnSpc>
                        <a:spcBef>
                          <a:spcPts val="10"/>
                        </a:spcBef>
                        <a:tabLst>
                          <a:tab pos="2622550" algn="l"/>
                          <a:tab pos="2838450" algn="l"/>
                          <a:tab pos="3054350" algn="l"/>
                          <a:tab pos="3270885" algn="l"/>
                          <a:tab pos="3486785" algn="l"/>
                          <a:tab pos="3702685" algn="l"/>
                          <a:tab pos="3918585" algn="l"/>
                        </a:tabLst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100   79     63     50     40     31     25     20     16     13 </a:t>
                      </a:r>
                      <a:r>
                        <a:rPr dirty="0" sz="700" spc="3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10   </a:t>
                      </a:r>
                      <a:r>
                        <a:rPr dirty="0" sz="700" spc="14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9	8	7	6	6	5	4	4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L w="9525">
                      <a:solidFill>
                        <a:srgbClr val="009D57"/>
                      </a:solidFill>
                      <a:prstDash val="solid"/>
                    </a:lnL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  <a:solidFill>
                      <a:srgbClr val="C8E4D3"/>
                    </a:solidFil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12458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8255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2,5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R w="9525">
                      <a:solidFill>
                        <a:srgbClr val="009D57"/>
                      </a:solidFill>
                      <a:prstDash val="solid"/>
                    </a:lnR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30480">
                        <a:lnSpc>
                          <a:spcPct val="100000"/>
                        </a:lnSpc>
                        <a:spcBef>
                          <a:spcPts val="10"/>
                        </a:spcBef>
                        <a:tabLst>
                          <a:tab pos="3702685" algn="l"/>
                          <a:tab pos="3918585" algn="l"/>
                          <a:tab pos="4134485" algn="l"/>
                          <a:tab pos="4350385" algn="l"/>
                        </a:tabLst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167   133   104  83     67     52     42     33     26     21     17     15     13     12     10</a:t>
                      </a:r>
                      <a:r>
                        <a:rPr dirty="0" sz="700" spc="16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10   </a:t>
                      </a:r>
                      <a:r>
                        <a:rPr dirty="0" sz="700" spc="14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8	7	7	5	4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L w="9525">
                      <a:solidFill>
                        <a:srgbClr val="009D57"/>
                      </a:solidFill>
                      <a:prstDash val="solid"/>
                    </a:lnL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12458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solidFill>
                      <a:srgbClr val="231F20"/>
                    </a:solidFill>
                  </a:tcPr>
                </a:tc>
                <a:tc>
                  <a:txBody>
                    <a:bodyPr/>
                    <a:lstStyle/>
                    <a:p>
                      <a:pPr marL="8255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4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R w="9525">
                      <a:solidFill>
                        <a:srgbClr val="009D57"/>
                      </a:solidFill>
                      <a:prstDash val="solid"/>
                    </a:lnR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30480">
                        <a:lnSpc>
                          <a:spcPct val="100000"/>
                        </a:lnSpc>
                        <a:spcBef>
                          <a:spcPts val="10"/>
                        </a:spcBef>
                        <a:tabLst>
                          <a:tab pos="4349750" algn="l"/>
                          <a:tab pos="4565650" algn="l"/>
                          <a:tab pos="4782185" algn="l"/>
                        </a:tabLst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267 </a:t>
                      </a:r>
                      <a:r>
                        <a:rPr dirty="0" sz="700" spc="14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212 </a:t>
                      </a:r>
                      <a:r>
                        <a:rPr dirty="0" sz="700" spc="14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167 </a:t>
                      </a:r>
                      <a:r>
                        <a:rPr dirty="0" sz="700" spc="12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133 </a:t>
                      </a:r>
                      <a:r>
                        <a:rPr dirty="0" sz="700" spc="17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107 </a:t>
                      </a:r>
                      <a:r>
                        <a:rPr dirty="0" sz="700" spc="14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83   </a:t>
                      </a:r>
                      <a:r>
                        <a:rPr dirty="0" sz="700" spc="14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67   </a:t>
                      </a:r>
                      <a:r>
                        <a:rPr dirty="0" sz="700" spc="14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53   </a:t>
                      </a:r>
                      <a:r>
                        <a:rPr dirty="0" sz="700" spc="14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42   </a:t>
                      </a:r>
                      <a:r>
                        <a:rPr dirty="0" sz="700" spc="14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33   </a:t>
                      </a:r>
                      <a:r>
                        <a:rPr dirty="0" sz="700" spc="13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27   </a:t>
                      </a:r>
                      <a:r>
                        <a:rPr dirty="0" sz="700" spc="14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24   </a:t>
                      </a:r>
                      <a:r>
                        <a:rPr dirty="0" sz="700" spc="14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21   </a:t>
                      </a:r>
                      <a:r>
                        <a:rPr dirty="0" sz="700" spc="14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19   </a:t>
                      </a:r>
                      <a:r>
                        <a:rPr dirty="0" sz="700" spc="14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17   </a:t>
                      </a:r>
                      <a:r>
                        <a:rPr dirty="0" sz="700" spc="14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15   </a:t>
                      </a:r>
                      <a:r>
                        <a:rPr dirty="0" sz="700" spc="14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13   </a:t>
                      </a:r>
                      <a:r>
                        <a:rPr dirty="0" sz="700" spc="14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12   </a:t>
                      </a:r>
                      <a:r>
                        <a:rPr dirty="0" sz="700" spc="14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11   </a:t>
                      </a:r>
                      <a:r>
                        <a:rPr dirty="0" sz="700" spc="14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8	7	5	4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L w="9525">
                      <a:solidFill>
                        <a:srgbClr val="009D57"/>
                      </a:solidFill>
                      <a:prstDash val="solid"/>
                    </a:lnL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12420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solidFill>
                      <a:srgbClr val="231F20"/>
                    </a:solidFill>
                  </a:tcPr>
                </a:tc>
                <a:tc>
                  <a:txBody>
                    <a:bodyPr/>
                    <a:lstStyle/>
                    <a:p>
                      <a:pPr marL="8255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6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R w="9525">
                      <a:solidFill>
                        <a:srgbClr val="009D57"/>
                      </a:solidFill>
                      <a:prstDash val="solid"/>
                    </a:lnR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30480">
                        <a:lnSpc>
                          <a:spcPct val="100000"/>
                        </a:lnSpc>
                        <a:spcBef>
                          <a:spcPts val="10"/>
                        </a:spcBef>
                        <a:tabLst>
                          <a:tab pos="4782820" algn="l"/>
                          <a:tab pos="4998720" algn="l"/>
                          <a:tab pos="5215255" algn="l"/>
                        </a:tabLst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400 </a:t>
                      </a:r>
                      <a:r>
                        <a:rPr dirty="0" sz="700" spc="14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317 </a:t>
                      </a:r>
                      <a:r>
                        <a:rPr dirty="0" sz="700" spc="14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250 </a:t>
                      </a:r>
                      <a:r>
                        <a:rPr dirty="0" sz="700" spc="12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200 </a:t>
                      </a:r>
                      <a:r>
                        <a:rPr dirty="0" sz="700" spc="17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160 </a:t>
                      </a:r>
                      <a:r>
                        <a:rPr dirty="0" sz="700" spc="14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125 </a:t>
                      </a:r>
                      <a:r>
                        <a:rPr dirty="0" sz="700" spc="14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100 </a:t>
                      </a:r>
                      <a:r>
                        <a:rPr dirty="0" sz="700" spc="14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80   </a:t>
                      </a:r>
                      <a:r>
                        <a:rPr dirty="0" sz="700" spc="14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63   </a:t>
                      </a:r>
                      <a:r>
                        <a:rPr dirty="0" sz="700" spc="14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50   </a:t>
                      </a:r>
                      <a:r>
                        <a:rPr dirty="0" sz="700" spc="13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40   </a:t>
                      </a:r>
                      <a:r>
                        <a:rPr dirty="0" sz="700" spc="14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36   </a:t>
                      </a:r>
                      <a:r>
                        <a:rPr dirty="0" sz="700" spc="14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32   </a:t>
                      </a:r>
                      <a:r>
                        <a:rPr dirty="0" sz="700" spc="14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29   </a:t>
                      </a:r>
                      <a:r>
                        <a:rPr dirty="0" sz="700" spc="14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25   </a:t>
                      </a:r>
                      <a:r>
                        <a:rPr dirty="0" sz="700" spc="14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23   </a:t>
                      </a:r>
                      <a:r>
                        <a:rPr dirty="0" sz="700" spc="14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20   </a:t>
                      </a:r>
                      <a:r>
                        <a:rPr dirty="0" sz="700" spc="14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18   </a:t>
                      </a:r>
                      <a:r>
                        <a:rPr dirty="0" sz="700" spc="14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16   </a:t>
                      </a:r>
                      <a:r>
                        <a:rPr dirty="0" sz="700" spc="14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13   </a:t>
                      </a:r>
                      <a:r>
                        <a:rPr dirty="0" sz="700" spc="13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10   </a:t>
                      </a:r>
                      <a:r>
                        <a:rPr dirty="0" sz="700" spc="14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8	6	5	4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L w="9525">
                      <a:solidFill>
                        <a:srgbClr val="009D57"/>
                      </a:solidFill>
                      <a:prstDash val="solid"/>
                    </a:lnL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12458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solidFill>
                      <a:srgbClr val="231F20"/>
                    </a:solidFill>
                  </a:tcPr>
                </a:tc>
                <a:tc>
                  <a:txBody>
                    <a:bodyPr/>
                    <a:lstStyle/>
                    <a:p>
                      <a:pPr marL="8255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10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R w="9525">
                      <a:solidFill>
                        <a:srgbClr val="009D57"/>
                      </a:solidFill>
                      <a:prstDash val="solid"/>
                    </a:lnR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462280">
                        <a:lnSpc>
                          <a:spcPct val="100000"/>
                        </a:lnSpc>
                        <a:spcBef>
                          <a:spcPts val="10"/>
                        </a:spcBef>
                        <a:tabLst>
                          <a:tab pos="5215255" algn="l"/>
                          <a:tab pos="5430520" algn="l"/>
                          <a:tab pos="5647055" algn="l"/>
                        </a:tabLst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417 </a:t>
                      </a:r>
                      <a:r>
                        <a:rPr dirty="0" sz="700" spc="114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333 </a:t>
                      </a:r>
                      <a:r>
                        <a:rPr dirty="0" sz="700" spc="17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267 </a:t>
                      </a:r>
                      <a:r>
                        <a:rPr dirty="0" sz="700" spc="14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208 </a:t>
                      </a:r>
                      <a:r>
                        <a:rPr dirty="0" sz="700" spc="14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167 </a:t>
                      </a:r>
                      <a:r>
                        <a:rPr dirty="0" sz="700" spc="14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133 </a:t>
                      </a:r>
                      <a:r>
                        <a:rPr dirty="0" sz="700" spc="14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104 </a:t>
                      </a:r>
                      <a:r>
                        <a:rPr dirty="0" sz="700" spc="15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83   </a:t>
                      </a:r>
                      <a:r>
                        <a:rPr dirty="0" sz="700" spc="14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67   </a:t>
                      </a:r>
                      <a:r>
                        <a:rPr dirty="0" sz="700" spc="14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60   </a:t>
                      </a:r>
                      <a:r>
                        <a:rPr dirty="0" sz="700" spc="13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53   </a:t>
                      </a:r>
                      <a:r>
                        <a:rPr dirty="0" sz="700" spc="14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48   </a:t>
                      </a:r>
                      <a:r>
                        <a:rPr dirty="0" sz="700" spc="14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42   </a:t>
                      </a:r>
                      <a:r>
                        <a:rPr dirty="0" sz="700" spc="14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38   </a:t>
                      </a:r>
                      <a:r>
                        <a:rPr dirty="0" sz="700" spc="14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33   </a:t>
                      </a:r>
                      <a:r>
                        <a:rPr dirty="0" sz="700" spc="14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30   </a:t>
                      </a:r>
                      <a:r>
                        <a:rPr dirty="0" sz="700" spc="14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27   </a:t>
                      </a:r>
                      <a:r>
                        <a:rPr dirty="0" sz="700" spc="14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21   </a:t>
                      </a:r>
                      <a:r>
                        <a:rPr dirty="0" sz="700" spc="14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17   </a:t>
                      </a:r>
                      <a:r>
                        <a:rPr dirty="0" sz="700" spc="14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13   </a:t>
                      </a:r>
                      <a:r>
                        <a:rPr dirty="0" sz="700" spc="14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10   </a:t>
                      </a:r>
                      <a:r>
                        <a:rPr dirty="0" sz="700" spc="14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8	7	5	4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L w="9525">
                      <a:solidFill>
                        <a:srgbClr val="009D57"/>
                      </a:solidFill>
                      <a:prstDash val="solid"/>
                    </a:lnL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12458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8255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16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R w="9525">
                      <a:solidFill>
                        <a:srgbClr val="009D57"/>
                      </a:solidFill>
                      <a:prstDash val="solid"/>
                    </a:lnR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894715">
                        <a:lnSpc>
                          <a:spcPct val="100000"/>
                        </a:lnSpc>
                        <a:spcBef>
                          <a:spcPts val="10"/>
                        </a:spcBef>
                        <a:tabLst>
                          <a:tab pos="5647055" algn="l"/>
                          <a:tab pos="5862955" algn="l"/>
                          <a:tab pos="6079490" algn="l"/>
                        </a:tabLst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427 </a:t>
                      </a:r>
                      <a:r>
                        <a:rPr dirty="0" sz="700" spc="14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333 </a:t>
                      </a:r>
                      <a:r>
                        <a:rPr dirty="0" sz="700" spc="14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267 </a:t>
                      </a:r>
                      <a:r>
                        <a:rPr dirty="0" sz="700" spc="14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213 </a:t>
                      </a:r>
                      <a:r>
                        <a:rPr dirty="0" sz="700" spc="14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167 </a:t>
                      </a:r>
                      <a:r>
                        <a:rPr dirty="0" sz="700" spc="15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133 </a:t>
                      </a:r>
                      <a:r>
                        <a:rPr dirty="0" sz="700" spc="14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107 </a:t>
                      </a:r>
                      <a:r>
                        <a:rPr dirty="0" sz="700" spc="14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95   </a:t>
                      </a:r>
                      <a:r>
                        <a:rPr dirty="0" sz="700" spc="14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85   </a:t>
                      </a:r>
                      <a:r>
                        <a:rPr dirty="0" sz="700" spc="14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76   </a:t>
                      </a:r>
                      <a:r>
                        <a:rPr dirty="0" sz="700" spc="13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67   </a:t>
                      </a:r>
                      <a:r>
                        <a:rPr dirty="0" sz="700" spc="14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61   </a:t>
                      </a:r>
                      <a:r>
                        <a:rPr dirty="0" sz="700" spc="14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53   </a:t>
                      </a:r>
                      <a:r>
                        <a:rPr dirty="0" sz="700" spc="14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48   </a:t>
                      </a:r>
                      <a:r>
                        <a:rPr dirty="0" sz="700" spc="14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43   </a:t>
                      </a:r>
                      <a:r>
                        <a:rPr dirty="0" sz="700" spc="14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33   </a:t>
                      </a:r>
                      <a:r>
                        <a:rPr dirty="0" sz="700" spc="14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27   </a:t>
                      </a:r>
                      <a:r>
                        <a:rPr dirty="0" sz="700" spc="14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21   </a:t>
                      </a:r>
                      <a:r>
                        <a:rPr dirty="0" sz="700" spc="14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17   </a:t>
                      </a:r>
                      <a:r>
                        <a:rPr dirty="0" sz="700" spc="14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13   </a:t>
                      </a:r>
                      <a:r>
                        <a:rPr dirty="0" sz="700" spc="13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11   </a:t>
                      </a:r>
                      <a:r>
                        <a:rPr dirty="0" sz="700" spc="14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8	7	5	4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L w="9525">
                      <a:solidFill>
                        <a:srgbClr val="009D57"/>
                      </a:solidFill>
                      <a:prstDash val="solid"/>
                    </a:lnL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12420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8255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25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R w="9525">
                      <a:solidFill>
                        <a:srgbClr val="009D57"/>
                      </a:solidFill>
                      <a:prstDash val="solid"/>
                    </a:lnR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1326515">
                        <a:lnSpc>
                          <a:spcPct val="100000"/>
                        </a:lnSpc>
                        <a:spcBef>
                          <a:spcPts val="10"/>
                        </a:spcBef>
                        <a:tabLst>
                          <a:tab pos="6079490" algn="l"/>
                        </a:tabLst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417 </a:t>
                      </a:r>
                      <a:r>
                        <a:rPr dirty="0" sz="700" spc="13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333 </a:t>
                      </a:r>
                      <a:r>
                        <a:rPr dirty="0" sz="700" spc="14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260 </a:t>
                      </a:r>
                      <a:r>
                        <a:rPr dirty="0" sz="700" spc="15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208 </a:t>
                      </a:r>
                      <a:r>
                        <a:rPr dirty="0" sz="700" spc="14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167 </a:t>
                      </a:r>
                      <a:r>
                        <a:rPr dirty="0" sz="700" spc="14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149 </a:t>
                      </a:r>
                      <a:r>
                        <a:rPr dirty="0" sz="700" spc="14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132 </a:t>
                      </a:r>
                      <a:r>
                        <a:rPr dirty="0" sz="700" spc="14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119 </a:t>
                      </a:r>
                      <a:r>
                        <a:rPr dirty="0" sz="700" spc="14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104 </a:t>
                      </a:r>
                      <a:r>
                        <a:rPr dirty="0" sz="700" spc="15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95   </a:t>
                      </a:r>
                      <a:r>
                        <a:rPr dirty="0" sz="700" spc="13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83   </a:t>
                      </a:r>
                      <a:r>
                        <a:rPr dirty="0" sz="700" spc="13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74   </a:t>
                      </a:r>
                      <a:r>
                        <a:rPr dirty="0" sz="700" spc="14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67   </a:t>
                      </a:r>
                      <a:r>
                        <a:rPr dirty="0" sz="700" spc="14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52   </a:t>
                      </a:r>
                      <a:r>
                        <a:rPr dirty="0" sz="700" spc="13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42   </a:t>
                      </a:r>
                      <a:r>
                        <a:rPr dirty="0" sz="700" spc="14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33   </a:t>
                      </a:r>
                      <a:r>
                        <a:rPr dirty="0" sz="700" spc="14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26   </a:t>
                      </a:r>
                      <a:r>
                        <a:rPr dirty="0" sz="700" spc="14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21   </a:t>
                      </a:r>
                      <a:r>
                        <a:rPr dirty="0" sz="700" spc="14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17   </a:t>
                      </a:r>
                      <a:r>
                        <a:rPr dirty="0" sz="700" spc="13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13   </a:t>
                      </a:r>
                      <a:r>
                        <a:rPr dirty="0" sz="700" spc="13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10   </a:t>
                      </a:r>
                      <a:r>
                        <a:rPr dirty="0" sz="700" spc="14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8	7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L w="9525">
                      <a:solidFill>
                        <a:srgbClr val="009D57"/>
                      </a:solidFill>
                      <a:prstDash val="solid"/>
                    </a:lnL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12458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8255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 spc="-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35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R w="9525">
                      <a:solidFill>
                        <a:srgbClr val="009D57"/>
                      </a:solidFill>
                      <a:prstDash val="solid"/>
                    </a:lnR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1542415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 spc="-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467 365 292 233 208 185 167 146 133 117 104 93 73 58 47 36 29 23 19 15 12</a:t>
                      </a:r>
                      <a:r>
                        <a:rPr dirty="0" sz="700" spc="8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9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L w="9525">
                      <a:solidFill>
                        <a:srgbClr val="009D57"/>
                      </a:solidFill>
                      <a:prstDash val="solid"/>
                    </a:lnL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12458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8255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 spc="-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50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R w="9525">
                      <a:solidFill>
                        <a:srgbClr val="009D57"/>
                      </a:solidFill>
                      <a:prstDash val="solid"/>
                    </a:lnR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1758314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 spc="-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495 396 317 283 251 226 198 181 158 141 127 99 79 63 49 40 32 25 20 16</a:t>
                      </a:r>
                      <a:r>
                        <a:rPr dirty="0" sz="700" spc="10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spc="-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13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L w="9525">
                      <a:solidFill>
                        <a:srgbClr val="009D57"/>
                      </a:solidFill>
                      <a:prstDash val="solid"/>
                    </a:lnL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12420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825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dirty="0" sz="700" spc="-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70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635">
                    <a:lnR w="9525">
                      <a:solidFill>
                        <a:srgbClr val="009D57"/>
                      </a:solidFill>
                      <a:prstDash val="solid"/>
                    </a:lnR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240665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dirty="0" sz="700" spc="-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417 370 333 292 267 233 208 187 146 117 93 73 58 47 37 29 23</a:t>
                      </a:r>
                      <a:r>
                        <a:rPr dirty="0" sz="700" spc="17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spc="-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19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635">
                    <a:lnL w="9525">
                      <a:solidFill>
                        <a:srgbClr val="009D57"/>
                      </a:solidFill>
                      <a:prstDash val="solid"/>
                    </a:lnL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12458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8255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95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R w="9525">
                      <a:solidFill>
                        <a:srgbClr val="009D57"/>
                      </a:solidFill>
                      <a:prstDash val="solid"/>
                    </a:lnR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2838450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 spc="-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452 396 362 317 283 263 198 158 127 99 79 63 50 40 32</a:t>
                      </a:r>
                      <a:r>
                        <a:rPr dirty="0" sz="700" spc="4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spc="-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25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L w="9525">
                      <a:solidFill>
                        <a:srgbClr val="009D57"/>
                      </a:solidFill>
                      <a:prstDash val="solid"/>
                    </a:lnL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12458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825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dirty="0" sz="700" spc="-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120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635">
                    <a:lnR w="9525">
                      <a:solidFill>
                        <a:srgbClr val="009D57"/>
                      </a:solidFill>
                      <a:prstDash val="solid"/>
                    </a:lnR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327088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dirty="0" sz="700" spc="-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457 400 357 320 250 200 160 125 100 80 63 50 40</a:t>
                      </a:r>
                      <a:r>
                        <a:rPr dirty="0" sz="700" spc="9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spc="-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32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635">
                    <a:lnL w="9525">
                      <a:solidFill>
                        <a:srgbClr val="009D57"/>
                      </a:solidFill>
                      <a:prstDash val="solid"/>
                    </a:lnL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12420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825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dirty="0" sz="700" spc="-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150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635">
                    <a:lnR w="9525">
                      <a:solidFill>
                        <a:srgbClr val="009D57"/>
                      </a:solidFill>
                      <a:prstDash val="solid"/>
                    </a:lnR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348742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dirty="0" sz="700" spc="-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435 388 348 272 217 174 136 109 87 69 54 43</a:t>
                      </a:r>
                      <a:r>
                        <a:rPr dirty="0" sz="700" spc="12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spc="-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35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635">
                    <a:lnL w="9525">
                      <a:solidFill>
                        <a:srgbClr val="009D57"/>
                      </a:solidFill>
                      <a:prstDash val="solid"/>
                    </a:lnL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12458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8255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 spc="-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185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R w="9525">
                      <a:solidFill>
                        <a:srgbClr val="009D57"/>
                      </a:solidFill>
                      <a:prstDash val="solid"/>
                    </a:lnR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3702685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 spc="-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459 411 321 257 206 161 128 103 82 64 51</a:t>
                      </a:r>
                      <a:r>
                        <a:rPr dirty="0" sz="700" spc="15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spc="-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41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L w="9525">
                      <a:solidFill>
                        <a:srgbClr val="009D57"/>
                      </a:solidFill>
                      <a:prstDash val="solid"/>
                    </a:lnL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11982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8255">
                        <a:lnSpc>
                          <a:spcPts val="835"/>
                        </a:lnSpc>
                        <a:spcBef>
                          <a:spcPts val="5"/>
                        </a:spcBef>
                      </a:pPr>
                      <a:r>
                        <a:rPr dirty="0" sz="700" spc="-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240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635">
                    <a:lnR w="9525">
                      <a:solidFill>
                        <a:srgbClr val="009D57"/>
                      </a:solidFill>
                      <a:prstDash val="solid"/>
                    </a:lnR>
                    <a:lnT w="3175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4135120">
                        <a:lnSpc>
                          <a:spcPts val="835"/>
                        </a:lnSpc>
                        <a:spcBef>
                          <a:spcPts val="5"/>
                        </a:spcBef>
                      </a:pPr>
                      <a:r>
                        <a:rPr dirty="0" sz="700" spc="-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400 320 256 200 160 128 102 80 64</a:t>
                      </a:r>
                      <a:r>
                        <a:rPr dirty="0" sz="700" spc="1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spc="-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51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635">
                    <a:lnL w="9525">
                      <a:solidFill>
                        <a:srgbClr val="009D57"/>
                      </a:solidFill>
                      <a:prstDash val="solid"/>
                    </a:lnL>
                    <a:lnT w="3175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</a:tbl>
          </a:graphicData>
        </a:graphic>
      </p:graphicFrame>
      <p:graphicFrame>
        <p:nvGraphicFramePr>
          <p:cNvPr id="8" name="object 8"/>
          <p:cNvGraphicFramePr>
            <a:graphicFrameLocks noGrp="1"/>
          </p:cNvGraphicFramePr>
          <p:nvPr/>
        </p:nvGraphicFramePr>
        <p:xfrm>
          <a:off x="1343473" y="6030975"/>
          <a:ext cx="4915535" cy="136207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56540"/>
                <a:gridCol w="4639945"/>
              </a:tblGrid>
              <a:tr h="115824">
                <a:tc>
                  <a:txBody>
                    <a:bodyPr/>
                    <a:lstStyle/>
                    <a:p>
                      <a:pPr marL="17780">
                        <a:lnSpc>
                          <a:spcPts val="725"/>
                        </a:lnSpc>
                        <a:spcBef>
                          <a:spcPts val="85"/>
                        </a:spcBef>
                      </a:pPr>
                      <a:r>
                        <a:rPr dirty="0" baseline="11904" sz="1050" spc="-22" b="1" i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S</a:t>
                      </a:r>
                      <a:r>
                        <a:rPr dirty="0" sz="500" spc="-15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ph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B="0" marT="10795">
                    <a:lnR w="9525">
                      <a:solidFill>
                        <a:srgbClr val="009D57"/>
                      </a:solidFill>
                      <a:prstDash val="solid"/>
                    </a:lnR>
                    <a:lnB w="3175">
                      <a:solidFill>
                        <a:srgbClr val="231F20"/>
                      </a:solidFill>
                      <a:prstDash val="solid"/>
                    </a:lnB>
                    <a:solidFill>
                      <a:srgbClr val="C8E4D3"/>
                    </a:solidFill>
                  </a:tcPr>
                </a:tc>
                <a:tc>
                  <a:txBody>
                    <a:bodyPr/>
                    <a:lstStyle/>
                    <a:p>
                      <a:pPr marL="31750">
                        <a:lnSpc>
                          <a:spcPts val="785"/>
                        </a:lnSpc>
                      </a:pPr>
                      <a:r>
                        <a:rPr dirty="0" sz="70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Corriente </a:t>
                      </a:r>
                      <a:r>
                        <a:rPr dirty="0" sz="700" spc="-5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nominal </a:t>
                      </a:r>
                      <a:r>
                        <a:rPr dirty="0" sz="700" spc="-3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(A)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9525">
                      <a:solidFill>
                        <a:srgbClr val="009D57"/>
                      </a:solidFill>
                      <a:prstDash val="solid"/>
                    </a:lnL>
                    <a:lnB w="3175">
                      <a:solidFill>
                        <a:srgbClr val="231F20"/>
                      </a:solidFill>
                      <a:prstDash val="solid"/>
                    </a:lnB>
                    <a:solidFill>
                      <a:srgbClr val="C8E4D3"/>
                    </a:solidFill>
                  </a:tcPr>
                </a:tc>
              </a:tr>
              <a:tr h="129285">
                <a:tc>
                  <a:txBody>
                    <a:bodyPr/>
                    <a:lstStyle/>
                    <a:p>
                      <a:pPr marL="17780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mm</a:t>
                      </a:r>
                      <a:r>
                        <a:rPr dirty="0" baseline="22222" sz="75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2</a:t>
                      </a:r>
                      <a:endParaRPr baseline="22222" sz="75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R w="9525">
                      <a:solidFill>
                        <a:srgbClr val="009D57"/>
                      </a:solidFill>
                      <a:prstDash val="solid"/>
                    </a:lnR>
                    <a:lnT w="3175">
                      <a:solidFill>
                        <a:srgbClr val="231F20"/>
                      </a:solidFill>
                      <a:prstDash val="solid"/>
                    </a:lnT>
                    <a:solidFill>
                      <a:srgbClr val="C8E4D3"/>
                    </a:solidFill>
                  </a:tcPr>
                </a:tc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15"/>
                        </a:spcBef>
                        <a:tabLst>
                          <a:tab pos="318770" algn="l"/>
                          <a:tab pos="607060" algn="l"/>
                          <a:tab pos="894715" algn="l"/>
                          <a:tab pos="1183005" algn="l"/>
                          <a:tab pos="1470660" algn="l"/>
                          <a:tab pos="1758950" algn="l"/>
                          <a:tab pos="2047239" algn="l"/>
                          <a:tab pos="2334895" algn="l"/>
                          <a:tab pos="2622550" algn="l"/>
                          <a:tab pos="2910840" algn="l"/>
                          <a:tab pos="3199765" algn="l"/>
                          <a:tab pos="3487420" algn="l"/>
                          <a:tab pos="3775075" algn="l"/>
                          <a:tab pos="4062729" algn="l"/>
                          <a:tab pos="4351020" algn="l"/>
                        </a:tabLst>
                      </a:pPr>
                      <a:r>
                        <a:rPr dirty="0" sz="700" spc="-5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1	2	3	4	6	10	16	20	25	32	40	50	63	80	100	125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905">
                    <a:lnL w="9525">
                      <a:solidFill>
                        <a:srgbClr val="009D57"/>
                      </a:solidFill>
                      <a:prstDash val="solid"/>
                    </a:lnL>
                    <a:lnT w="3175">
                      <a:solidFill>
                        <a:srgbClr val="231F20"/>
                      </a:solidFill>
                      <a:prstDash val="solid"/>
                    </a:lnT>
                    <a:solidFill>
                      <a:srgbClr val="C8E4D3"/>
                    </a:solidFill>
                  </a:tcPr>
                </a:tc>
              </a:tr>
              <a:tr h="119507">
                <a:tc>
                  <a:txBody>
                    <a:bodyPr/>
                    <a:lstStyle/>
                    <a:p>
                      <a:pPr>
                        <a:lnSpc>
                          <a:spcPts val="815"/>
                        </a:lnSpc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1,5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R w="9525">
                      <a:solidFill>
                        <a:srgbClr val="009D57"/>
                      </a:solidFill>
                      <a:prstDash val="solid"/>
                    </a:lnR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750">
                        <a:lnSpc>
                          <a:spcPts val="815"/>
                        </a:lnSpc>
                        <a:tabLst>
                          <a:tab pos="607695" algn="l"/>
                          <a:tab pos="895350" algn="l"/>
                          <a:tab pos="1183640" algn="l"/>
                          <a:tab pos="1471295" algn="l"/>
                          <a:tab pos="1759585" algn="l"/>
                          <a:tab pos="2047239" algn="l"/>
                          <a:tab pos="2335530" algn="l"/>
                          <a:tab pos="2623185" algn="l"/>
                          <a:tab pos="2911475" algn="l"/>
                          <a:tab pos="3199765" algn="l"/>
                          <a:tab pos="3486785" algn="l"/>
                          <a:tab pos="3775075" algn="l"/>
                          <a:tab pos="4062729" algn="l"/>
                          <a:tab pos="4351020" algn="l"/>
                        </a:tabLst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1.200 </a:t>
                      </a:r>
                      <a:r>
                        <a:rPr dirty="0" sz="700" spc="12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600	400	300	200	120	75	60	48	37	30	24	19	15	12	10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9525">
                      <a:solidFill>
                        <a:srgbClr val="009D57"/>
                      </a:solidFill>
                      <a:prstDash val="solid"/>
                    </a:lnL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</a:tr>
              <a:tr h="12458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2,5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R w="9525">
                      <a:solidFill>
                        <a:srgbClr val="009D57"/>
                      </a:solidFill>
                      <a:prstDash val="solid"/>
                    </a:lnR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9405">
                        <a:lnSpc>
                          <a:spcPct val="100000"/>
                        </a:lnSpc>
                        <a:spcBef>
                          <a:spcPts val="10"/>
                        </a:spcBef>
                        <a:tabLst>
                          <a:tab pos="895350" algn="l"/>
                          <a:tab pos="1183640" algn="l"/>
                          <a:tab pos="1471295" algn="l"/>
                          <a:tab pos="1759585" algn="l"/>
                          <a:tab pos="2047239" algn="l"/>
                          <a:tab pos="2335530" algn="l"/>
                          <a:tab pos="2623185" algn="l"/>
                          <a:tab pos="2911475" algn="l"/>
                          <a:tab pos="3199765" algn="l"/>
                          <a:tab pos="3486785" algn="l"/>
                          <a:tab pos="3775075" algn="l"/>
                          <a:tab pos="4062729" algn="l"/>
                          <a:tab pos="4351020" algn="l"/>
                        </a:tabLst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1.000 </a:t>
                      </a:r>
                      <a:r>
                        <a:rPr dirty="0" sz="700" spc="12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666	500	333	200	125	100	80	62	50	40	32	25	20	16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L w="9525">
                      <a:solidFill>
                        <a:srgbClr val="009D57"/>
                      </a:solidFill>
                      <a:prstDash val="solid"/>
                    </a:lnL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</a:tr>
              <a:tr h="12458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4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R w="9525">
                      <a:solidFill>
                        <a:srgbClr val="009D57"/>
                      </a:solidFill>
                      <a:prstDash val="solid"/>
                    </a:lnR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181610">
                        <a:lnSpc>
                          <a:spcPct val="100000"/>
                        </a:lnSpc>
                        <a:spcBef>
                          <a:spcPts val="10"/>
                        </a:spcBef>
                        <a:tabLst>
                          <a:tab pos="576580" algn="l"/>
                          <a:tab pos="863600" algn="l"/>
                          <a:tab pos="1152525" algn="l"/>
                          <a:tab pos="1439545" algn="l"/>
                          <a:tab pos="1727835" algn="l"/>
                          <a:tab pos="2015489" algn="l"/>
                          <a:tab pos="2303780" algn="l"/>
                          <a:tab pos="2592070" algn="l"/>
                          <a:tab pos="2879725" algn="l"/>
                          <a:tab pos="3167380" algn="l"/>
                          <a:tab pos="3455035" algn="l"/>
                          <a:tab pos="3743325" algn="l"/>
                        </a:tabLst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1.066  </a:t>
                      </a:r>
                      <a:r>
                        <a:rPr dirty="0" sz="700" spc="-7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800	533	320	200	160	128	100	80	64	51	40	32	26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L w="9525">
                      <a:solidFill>
                        <a:srgbClr val="009D57"/>
                      </a:solidFill>
                      <a:prstDash val="solid"/>
                    </a:lnL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</a:tr>
              <a:tr h="12420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6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R w="9525">
                      <a:solidFill>
                        <a:srgbClr val="009D57"/>
                      </a:solidFill>
                      <a:prstDash val="solid"/>
                    </a:lnR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180975">
                        <a:lnSpc>
                          <a:spcPct val="100000"/>
                        </a:lnSpc>
                        <a:spcBef>
                          <a:spcPts val="10"/>
                        </a:spcBef>
                        <a:tabLst>
                          <a:tab pos="576580" algn="l"/>
                          <a:tab pos="864869" algn="l"/>
                          <a:tab pos="1152525" algn="l"/>
                          <a:tab pos="1440180" algn="l"/>
                          <a:tab pos="1727835" algn="l"/>
                          <a:tab pos="2016125" algn="l"/>
                          <a:tab pos="2304415" algn="l"/>
                          <a:tab pos="2592070" algn="l"/>
                          <a:tab pos="2880360" algn="l"/>
                          <a:tab pos="3167380" algn="l"/>
                          <a:tab pos="3456304" algn="l"/>
                        </a:tabLst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1.200  </a:t>
                      </a:r>
                      <a:r>
                        <a:rPr dirty="0" sz="700" spc="-6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800	480	300	240	192	150	120	96	76	60	48	38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L w="9525">
                      <a:solidFill>
                        <a:srgbClr val="009D57"/>
                      </a:solidFill>
                      <a:prstDash val="solid"/>
                    </a:lnL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</a:tr>
              <a:tr h="12458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10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R w="9525">
                      <a:solidFill>
                        <a:srgbClr val="009D57"/>
                      </a:solidFill>
                      <a:prstDash val="solid"/>
                    </a:lnR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181610">
                        <a:lnSpc>
                          <a:spcPct val="100000"/>
                        </a:lnSpc>
                        <a:spcBef>
                          <a:spcPts val="10"/>
                        </a:spcBef>
                        <a:tabLst>
                          <a:tab pos="288290" algn="l"/>
                          <a:tab pos="575945" algn="l"/>
                          <a:tab pos="863600" algn="l"/>
                          <a:tab pos="1151255" algn="l"/>
                          <a:tab pos="1439545" algn="l"/>
                          <a:tab pos="1728470" algn="l"/>
                          <a:tab pos="2016125" algn="l"/>
                          <a:tab pos="2303780" algn="l"/>
                          <a:tab pos="2591435" algn="l"/>
                          <a:tab pos="2879725" algn="l"/>
                        </a:tabLst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800	500	400	320	250	200	160	127	100	80	64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L w="9525">
                      <a:solidFill>
                        <a:srgbClr val="009D57"/>
                      </a:solidFill>
                      <a:prstDash val="solid"/>
                    </a:lnL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</a:tr>
              <a:tr h="12458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16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R w="9525">
                      <a:solidFill>
                        <a:srgbClr val="009D57"/>
                      </a:solidFill>
                      <a:prstDash val="solid"/>
                    </a:lnR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132080">
                        <a:lnSpc>
                          <a:spcPct val="100000"/>
                        </a:lnSpc>
                        <a:spcBef>
                          <a:spcPts val="10"/>
                        </a:spcBef>
                        <a:tabLst>
                          <a:tab pos="287020" algn="l"/>
                          <a:tab pos="575310" algn="l"/>
                          <a:tab pos="862965" algn="l"/>
                          <a:tab pos="1151255" algn="l"/>
                          <a:tab pos="1439545" algn="l"/>
                          <a:tab pos="1727200" algn="l"/>
                          <a:tab pos="2014855" algn="l"/>
                          <a:tab pos="2302510" algn="l"/>
                          <a:tab pos="2591435" algn="l"/>
                        </a:tabLst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800	640	512	400	320	256	203	160	128	102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L w="9525">
                      <a:solidFill>
                        <a:srgbClr val="009D57"/>
                      </a:solidFill>
                      <a:prstDash val="solid"/>
                    </a:lnL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</a:tr>
              <a:tr h="12420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25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R w="9525">
                      <a:solidFill>
                        <a:srgbClr val="009D57"/>
                      </a:solidFill>
                      <a:prstDash val="solid"/>
                    </a:lnR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132080">
                        <a:lnSpc>
                          <a:spcPct val="100000"/>
                        </a:lnSpc>
                        <a:spcBef>
                          <a:spcPts val="10"/>
                        </a:spcBef>
                        <a:tabLst>
                          <a:tab pos="287020" algn="l"/>
                          <a:tab pos="575945" algn="l"/>
                          <a:tab pos="864235" algn="l"/>
                          <a:tab pos="1151890" algn="l"/>
                          <a:tab pos="1439545" algn="l"/>
                          <a:tab pos="1727200" algn="l"/>
                          <a:tab pos="2015489" algn="l"/>
                        </a:tabLst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800	625	500	400	317	250	200	160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L w="9525">
                      <a:solidFill>
                        <a:srgbClr val="009D57"/>
                      </a:solidFill>
                      <a:prstDash val="solid"/>
                    </a:lnL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</a:tr>
              <a:tr h="12458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35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R w="9525">
                      <a:solidFill>
                        <a:srgbClr val="009D57"/>
                      </a:solidFill>
                      <a:prstDash val="solid"/>
                    </a:lnR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131445">
                        <a:lnSpc>
                          <a:spcPct val="100000"/>
                        </a:lnSpc>
                        <a:spcBef>
                          <a:spcPts val="10"/>
                        </a:spcBef>
                        <a:tabLst>
                          <a:tab pos="288290" algn="l"/>
                          <a:tab pos="576580" algn="l"/>
                          <a:tab pos="864235" algn="l"/>
                          <a:tab pos="1151890" algn="l"/>
                          <a:tab pos="1439545" algn="l"/>
                          <a:tab pos="1728470" algn="l"/>
                        </a:tabLst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875	700	560	444	350	280	224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L w="9525">
                      <a:solidFill>
                        <a:srgbClr val="009D57"/>
                      </a:solidFill>
                      <a:prstDash val="solid"/>
                    </a:lnL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</a:tr>
              <a:tr h="119824">
                <a:tc>
                  <a:txBody>
                    <a:bodyPr/>
                    <a:lstStyle/>
                    <a:p>
                      <a:pPr>
                        <a:lnSpc>
                          <a:spcPts val="830"/>
                        </a:lnSpc>
                        <a:spcBef>
                          <a:spcPts val="10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50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R w="9525">
                      <a:solidFill>
                        <a:srgbClr val="009D57"/>
                      </a:solidFill>
                      <a:prstDash val="solid"/>
                    </a:lnR>
                    <a:lnT w="3175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132080">
                        <a:lnSpc>
                          <a:spcPts val="830"/>
                        </a:lnSpc>
                        <a:spcBef>
                          <a:spcPts val="10"/>
                        </a:spcBef>
                        <a:tabLst>
                          <a:tab pos="287020" algn="l"/>
                          <a:tab pos="575310" algn="l"/>
                          <a:tab pos="862965" algn="l"/>
                          <a:tab pos="1151255" algn="l"/>
                        </a:tabLst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760	603	475	380	304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L w="9525">
                      <a:solidFill>
                        <a:srgbClr val="009D57"/>
                      </a:solidFill>
                      <a:prstDash val="solid"/>
                    </a:lnL>
                    <a:lnT w="3175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graphicFrame>
        <p:nvGraphicFramePr>
          <p:cNvPr id="9" name="object 9"/>
          <p:cNvGraphicFramePr>
            <a:graphicFrameLocks noGrp="1"/>
          </p:cNvGraphicFramePr>
          <p:nvPr/>
        </p:nvGraphicFramePr>
        <p:xfrm>
          <a:off x="1343473" y="8165845"/>
          <a:ext cx="4915535" cy="136207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56540"/>
                <a:gridCol w="4639945"/>
              </a:tblGrid>
              <a:tr h="115697">
                <a:tc>
                  <a:txBody>
                    <a:bodyPr/>
                    <a:lstStyle/>
                    <a:p>
                      <a:pPr marL="17780">
                        <a:lnSpc>
                          <a:spcPts val="725"/>
                        </a:lnSpc>
                        <a:spcBef>
                          <a:spcPts val="85"/>
                        </a:spcBef>
                      </a:pPr>
                      <a:r>
                        <a:rPr dirty="0" baseline="11904" sz="1050" spc="-22" b="1" i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S</a:t>
                      </a:r>
                      <a:r>
                        <a:rPr dirty="0" sz="500" spc="-15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ph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B="0" marT="10795">
                    <a:lnR w="9525">
                      <a:solidFill>
                        <a:srgbClr val="009D57"/>
                      </a:solidFill>
                      <a:prstDash val="solid"/>
                    </a:lnR>
                    <a:lnB w="3175">
                      <a:solidFill>
                        <a:srgbClr val="231F20"/>
                      </a:solidFill>
                      <a:prstDash val="solid"/>
                    </a:lnB>
                    <a:solidFill>
                      <a:srgbClr val="C8E4D3"/>
                    </a:solidFill>
                  </a:tcPr>
                </a:tc>
                <a:tc>
                  <a:txBody>
                    <a:bodyPr/>
                    <a:lstStyle/>
                    <a:p>
                      <a:pPr marL="31750">
                        <a:lnSpc>
                          <a:spcPts val="785"/>
                        </a:lnSpc>
                      </a:pPr>
                      <a:r>
                        <a:rPr dirty="0" sz="70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Corriente </a:t>
                      </a:r>
                      <a:r>
                        <a:rPr dirty="0" sz="700" spc="-5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nominal </a:t>
                      </a:r>
                      <a:r>
                        <a:rPr dirty="0" sz="700" spc="-3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(A)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9525">
                      <a:solidFill>
                        <a:srgbClr val="009D57"/>
                      </a:solidFill>
                      <a:prstDash val="solid"/>
                    </a:lnL>
                    <a:lnB w="3175">
                      <a:solidFill>
                        <a:srgbClr val="231F20"/>
                      </a:solidFill>
                      <a:prstDash val="solid"/>
                    </a:lnB>
                    <a:solidFill>
                      <a:srgbClr val="C8E4D3"/>
                    </a:solidFill>
                  </a:tcPr>
                </a:tc>
              </a:tr>
              <a:tr h="125602">
                <a:tc>
                  <a:txBody>
                    <a:bodyPr/>
                    <a:lstStyle/>
                    <a:p>
                      <a:pPr marL="17780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mm</a:t>
                      </a:r>
                      <a:r>
                        <a:rPr dirty="0" baseline="22222" sz="75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2</a:t>
                      </a:r>
                      <a:endParaRPr baseline="22222" sz="75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R w="9525">
                      <a:solidFill>
                        <a:srgbClr val="009D57"/>
                      </a:solidFill>
                      <a:prstDash val="solid"/>
                    </a:lnR>
                    <a:lnT w="3175">
                      <a:solidFill>
                        <a:srgbClr val="231F20"/>
                      </a:solidFill>
                      <a:prstDash val="solid"/>
                    </a:lnT>
                    <a:solidFill>
                      <a:srgbClr val="C8E4D3"/>
                    </a:solidFill>
                  </a:tcPr>
                </a:tc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15"/>
                        </a:spcBef>
                        <a:tabLst>
                          <a:tab pos="318770" algn="l"/>
                          <a:tab pos="607060" algn="l"/>
                          <a:tab pos="894715" algn="l"/>
                          <a:tab pos="1183005" algn="l"/>
                          <a:tab pos="1470660" algn="l"/>
                          <a:tab pos="1758950" algn="l"/>
                          <a:tab pos="2047239" algn="l"/>
                          <a:tab pos="2334895" algn="l"/>
                          <a:tab pos="2622550" algn="l"/>
                          <a:tab pos="2910840" algn="l"/>
                          <a:tab pos="3199765" algn="l"/>
                          <a:tab pos="3487420" algn="l"/>
                          <a:tab pos="3775075" algn="l"/>
                          <a:tab pos="4062729" algn="l"/>
                          <a:tab pos="4351020" algn="l"/>
                        </a:tabLst>
                      </a:pPr>
                      <a:r>
                        <a:rPr dirty="0" sz="700" spc="-5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1	2	3	4	6	10	16	20	25	32	40	50	63	80	100	125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905">
                    <a:lnL w="9525">
                      <a:solidFill>
                        <a:srgbClr val="009D57"/>
                      </a:solidFill>
                      <a:prstDash val="solid"/>
                    </a:lnL>
                    <a:lnT w="3175">
                      <a:solidFill>
                        <a:srgbClr val="231F20"/>
                      </a:solidFill>
                      <a:prstDash val="solid"/>
                    </a:lnT>
                    <a:solidFill>
                      <a:srgbClr val="C8E4D3"/>
                    </a:solidFill>
                  </a:tcPr>
                </a:tc>
              </a:tr>
              <a:tr h="12357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1,5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635">
                    <a:lnR w="9525">
                      <a:solidFill>
                        <a:srgbClr val="009D57"/>
                      </a:solidFill>
                      <a:prstDash val="solid"/>
                    </a:lnR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5"/>
                        </a:spcBef>
                        <a:tabLst>
                          <a:tab pos="319405" algn="l"/>
                          <a:tab pos="607060" algn="l"/>
                          <a:tab pos="894715" algn="l"/>
                          <a:tab pos="1183005" algn="l"/>
                          <a:tab pos="1470660" algn="l"/>
                          <a:tab pos="1759585" algn="l"/>
                          <a:tab pos="2047239" algn="l"/>
                          <a:tab pos="2334895" algn="l"/>
                          <a:tab pos="2622550" algn="l"/>
                          <a:tab pos="2910840" algn="l"/>
                          <a:tab pos="3199130" algn="l"/>
                          <a:tab pos="3486785" algn="l"/>
                          <a:tab pos="3775075" algn="l"/>
                          <a:tab pos="4062729" algn="l"/>
                          <a:tab pos="4351020" algn="l"/>
                        </a:tabLst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600	300	200	150	100	60	37	30	24	18	15	12	9	7	6	5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635">
                    <a:lnL w="9525">
                      <a:solidFill>
                        <a:srgbClr val="009D57"/>
                      </a:solidFill>
                      <a:prstDash val="solid"/>
                    </a:lnL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</a:tr>
              <a:tr h="12420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2,5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R w="9525">
                      <a:solidFill>
                        <a:srgbClr val="009D57"/>
                      </a:solidFill>
                      <a:prstDash val="solid"/>
                    </a:lnR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9405">
                        <a:lnSpc>
                          <a:spcPct val="100000"/>
                        </a:lnSpc>
                        <a:spcBef>
                          <a:spcPts val="10"/>
                        </a:spcBef>
                        <a:tabLst>
                          <a:tab pos="607060" algn="l"/>
                          <a:tab pos="894715" algn="l"/>
                          <a:tab pos="1183640" algn="l"/>
                          <a:tab pos="1471295" algn="l"/>
                          <a:tab pos="1759585" algn="l"/>
                          <a:tab pos="2047239" algn="l"/>
                          <a:tab pos="2334895" algn="l"/>
                          <a:tab pos="2622550" algn="l"/>
                          <a:tab pos="2910840" algn="l"/>
                          <a:tab pos="3199130" algn="l"/>
                          <a:tab pos="3486785" algn="l"/>
                          <a:tab pos="3775075" algn="l"/>
                          <a:tab pos="4062729" algn="l"/>
                          <a:tab pos="4351020" algn="l"/>
                        </a:tabLst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500	333	250	167	100	62	50	40	31	25	20	16	12	10	8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L w="9525">
                      <a:solidFill>
                        <a:srgbClr val="009D57"/>
                      </a:solidFill>
                      <a:prstDash val="solid"/>
                    </a:lnL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</a:tr>
              <a:tr h="12458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4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R w="9525">
                      <a:solidFill>
                        <a:srgbClr val="009D57"/>
                      </a:solidFill>
                      <a:prstDash val="solid"/>
                    </a:lnR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181610">
                        <a:lnSpc>
                          <a:spcPct val="100000"/>
                        </a:lnSpc>
                        <a:spcBef>
                          <a:spcPts val="10"/>
                        </a:spcBef>
                        <a:tabLst>
                          <a:tab pos="287020" algn="l"/>
                          <a:tab pos="575945" algn="l"/>
                          <a:tab pos="863600" algn="l"/>
                          <a:tab pos="1151890" algn="l"/>
                          <a:tab pos="1439545" algn="l"/>
                          <a:tab pos="1727835" algn="l"/>
                          <a:tab pos="2015489" algn="l"/>
                          <a:tab pos="2303780" algn="l"/>
                          <a:tab pos="2592070" algn="l"/>
                          <a:tab pos="2879725" algn="l"/>
                          <a:tab pos="3167380" algn="l"/>
                          <a:tab pos="3455035" algn="l"/>
                          <a:tab pos="3743325" algn="l"/>
                        </a:tabLst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533	400	267	160	100	80	64	50	40	32	25	20	16	13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L w="9525">
                      <a:solidFill>
                        <a:srgbClr val="009D57"/>
                      </a:solidFill>
                      <a:prstDash val="solid"/>
                    </a:lnL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</a:tr>
              <a:tr h="12458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6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R w="9525">
                      <a:solidFill>
                        <a:srgbClr val="009D57"/>
                      </a:solidFill>
                      <a:prstDash val="solid"/>
                    </a:lnR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181610">
                        <a:lnSpc>
                          <a:spcPct val="100000"/>
                        </a:lnSpc>
                        <a:spcBef>
                          <a:spcPts val="10"/>
                        </a:spcBef>
                        <a:tabLst>
                          <a:tab pos="288290" algn="l"/>
                          <a:tab pos="575945" algn="l"/>
                          <a:tab pos="864235" algn="l"/>
                          <a:tab pos="1151890" algn="l"/>
                          <a:tab pos="1440180" algn="l"/>
                          <a:tab pos="1727835" algn="l"/>
                          <a:tab pos="2016125" algn="l"/>
                          <a:tab pos="2304415" algn="l"/>
                          <a:tab pos="2592070" algn="l"/>
                          <a:tab pos="2879725" algn="l"/>
                          <a:tab pos="3167380" algn="l"/>
                          <a:tab pos="3455670" algn="l"/>
                        </a:tabLst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600	400	240	150	120	96	75	60	48	38	30	24	19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L w="9525">
                      <a:solidFill>
                        <a:srgbClr val="009D57"/>
                      </a:solidFill>
                      <a:prstDash val="solid"/>
                    </a:lnL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</a:tr>
              <a:tr h="12420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10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R w="9525">
                      <a:solidFill>
                        <a:srgbClr val="009D57"/>
                      </a:solidFill>
                      <a:prstDash val="solid"/>
                    </a:lnR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181610">
                        <a:lnSpc>
                          <a:spcPct val="100000"/>
                        </a:lnSpc>
                        <a:spcBef>
                          <a:spcPts val="10"/>
                        </a:spcBef>
                        <a:tabLst>
                          <a:tab pos="287020" algn="l"/>
                          <a:tab pos="575945" algn="l"/>
                          <a:tab pos="863600" algn="l"/>
                          <a:tab pos="1151255" algn="l"/>
                          <a:tab pos="1438910" algn="l"/>
                          <a:tab pos="1727200" algn="l"/>
                          <a:tab pos="2016125" algn="l"/>
                          <a:tab pos="2303145" algn="l"/>
                          <a:tab pos="2591435" algn="l"/>
                          <a:tab pos="2879090" algn="l"/>
                          <a:tab pos="3167380" algn="l"/>
                        </a:tabLst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667	400	250	200	160	125	100	80	63	50	40	32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L w="9525">
                      <a:solidFill>
                        <a:srgbClr val="009D57"/>
                      </a:solidFill>
                      <a:prstDash val="solid"/>
                    </a:lnL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</a:tr>
              <a:tr h="12458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16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R w="9525">
                      <a:solidFill>
                        <a:srgbClr val="009D57"/>
                      </a:solidFill>
                      <a:prstDash val="solid"/>
                    </a:lnR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181610">
                        <a:lnSpc>
                          <a:spcPct val="100000"/>
                        </a:lnSpc>
                        <a:spcBef>
                          <a:spcPts val="10"/>
                        </a:spcBef>
                        <a:tabLst>
                          <a:tab pos="288290" algn="l"/>
                          <a:tab pos="575945" algn="l"/>
                          <a:tab pos="863600" algn="l"/>
                          <a:tab pos="1151255" algn="l"/>
                          <a:tab pos="1439545" algn="l"/>
                          <a:tab pos="1728470" algn="l"/>
                          <a:tab pos="2016125" algn="l"/>
                          <a:tab pos="2303780" algn="l"/>
                          <a:tab pos="2591435" algn="l"/>
                          <a:tab pos="2879725" algn="l"/>
                        </a:tabLst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640	400	320	256	200	160	128	101	80	64	51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L w="9525">
                      <a:solidFill>
                        <a:srgbClr val="009D57"/>
                      </a:solidFill>
                      <a:prstDash val="solid"/>
                    </a:lnL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</a:tr>
              <a:tr h="12458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25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R w="9525">
                      <a:solidFill>
                        <a:srgbClr val="009D57"/>
                      </a:solidFill>
                      <a:prstDash val="solid"/>
                    </a:lnR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180975">
                        <a:lnSpc>
                          <a:spcPct val="100000"/>
                        </a:lnSpc>
                        <a:spcBef>
                          <a:spcPts val="10"/>
                        </a:spcBef>
                        <a:tabLst>
                          <a:tab pos="287020" algn="l"/>
                          <a:tab pos="575310" algn="l"/>
                          <a:tab pos="862965" algn="l"/>
                          <a:tab pos="1151255" algn="l"/>
                          <a:tab pos="1439545" algn="l"/>
                          <a:tab pos="1727200" algn="l"/>
                          <a:tab pos="2015489" algn="l"/>
                          <a:tab pos="2303145" algn="l"/>
                          <a:tab pos="2591435" algn="l"/>
                        </a:tabLst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625	500	400	312	250	200	159	125	100	80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L w="9525">
                      <a:solidFill>
                        <a:srgbClr val="009D57"/>
                      </a:solidFill>
                      <a:prstDash val="solid"/>
                    </a:lnL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</a:tr>
              <a:tr h="12420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35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R w="9525">
                      <a:solidFill>
                        <a:srgbClr val="009D57"/>
                      </a:solidFill>
                      <a:prstDash val="solid"/>
                    </a:lnR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132080">
                        <a:lnSpc>
                          <a:spcPct val="100000"/>
                        </a:lnSpc>
                        <a:spcBef>
                          <a:spcPts val="10"/>
                        </a:spcBef>
                        <a:tabLst>
                          <a:tab pos="287020" algn="l"/>
                          <a:tab pos="575310" algn="l"/>
                          <a:tab pos="862965" algn="l"/>
                          <a:tab pos="1151255" algn="l"/>
                          <a:tab pos="1439545" algn="l"/>
                          <a:tab pos="1727200" algn="l"/>
                          <a:tab pos="2014855" algn="l"/>
                          <a:tab pos="2302510" algn="l"/>
                          <a:tab pos="2591435" algn="l"/>
                        </a:tabLst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875	700	560	437	350	280	222	175	140	112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L w="9525">
                      <a:solidFill>
                        <a:srgbClr val="009D57"/>
                      </a:solidFill>
                      <a:prstDash val="solid"/>
                    </a:lnL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</a:tr>
              <a:tr h="119824">
                <a:tc>
                  <a:txBody>
                    <a:bodyPr/>
                    <a:lstStyle/>
                    <a:p>
                      <a:pPr>
                        <a:lnSpc>
                          <a:spcPts val="830"/>
                        </a:lnSpc>
                        <a:spcBef>
                          <a:spcPts val="10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50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R w="9525">
                      <a:solidFill>
                        <a:srgbClr val="009D57"/>
                      </a:solidFill>
                      <a:prstDash val="solid"/>
                    </a:lnR>
                    <a:lnT w="3175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132080">
                        <a:lnSpc>
                          <a:spcPts val="830"/>
                        </a:lnSpc>
                        <a:spcBef>
                          <a:spcPts val="10"/>
                        </a:spcBef>
                        <a:tabLst>
                          <a:tab pos="287020" algn="l"/>
                          <a:tab pos="575945" algn="l"/>
                          <a:tab pos="864235" algn="l"/>
                          <a:tab pos="1151890" algn="l"/>
                          <a:tab pos="1439545" algn="l"/>
                          <a:tab pos="1727200" algn="l"/>
                          <a:tab pos="2015489" algn="l"/>
                        </a:tabLst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760	594	475	380	301	237	190	152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L w="9525">
                      <a:solidFill>
                        <a:srgbClr val="009D57"/>
                      </a:solidFill>
                      <a:prstDash val="solid"/>
                    </a:lnL>
                    <a:lnT w="3175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10" name="object 10"/>
          <p:cNvSpPr txBox="1"/>
          <p:nvPr/>
        </p:nvSpPr>
        <p:spPr>
          <a:xfrm>
            <a:off x="528196" y="237870"/>
            <a:ext cx="2091055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-15" b="1">
                <a:solidFill>
                  <a:srgbClr val="009D57"/>
                </a:solidFill>
                <a:latin typeface="Arial"/>
                <a:cs typeface="Arial"/>
              </a:rPr>
              <a:t>F </a:t>
            </a:r>
            <a:r>
              <a:rPr dirty="0" sz="800" spc="55" b="1">
                <a:solidFill>
                  <a:srgbClr val="009D57"/>
                </a:solidFill>
                <a:latin typeface="Arial"/>
                <a:cs typeface="Arial"/>
              </a:rPr>
              <a:t>- </a:t>
            </a:r>
            <a:r>
              <a:rPr dirty="0" sz="800" b="1">
                <a:solidFill>
                  <a:srgbClr val="009D57"/>
                </a:solidFill>
                <a:latin typeface="Arial"/>
                <a:cs typeface="Arial"/>
              </a:rPr>
              <a:t>Protección contra descargas</a:t>
            </a:r>
            <a:r>
              <a:rPr dirty="0" sz="800" spc="-40" b="1">
                <a:solidFill>
                  <a:srgbClr val="009D57"/>
                </a:solidFill>
                <a:latin typeface="Arial"/>
                <a:cs typeface="Arial"/>
              </a:rPr>
              <a:t> </a:t>
            </a:r>
            <a:r>
              <a:rPr dirty="0" sz="800" b="1">
                <a:solidFill>
                  <a:srgbClr val="009D57"/>
                </a:solidFill>
                <a:latin typeface="Arial"/>
                <a:cs typeface="Arial"/>
              </a:rPr>
              <a:t>eléctricas</a:t>
            </a:r>
            <a:endParaRPr sz="8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191386" y="212597"/>
            <a:ext cx="3491229" cy="574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tabLst>
                <a:tab pos="266700" algn="l"/>
              </a:tabLst>
            </a:pPr>
            <a:r>
              <a:rPr dirty="0" sz="1800" spc="-5" b="1">
                <a:solidFill>
                  <a:srgbClr val="BCBEC0"/>
                </a:solidFill>
                <a:latin typeface="Arial"/>
                <a:cs typeface="Arial"/>
              </a:rPr>
              <a:t>6	</a:t>
            </a:r>
            <a:r>
              <a:rPr dirty="0" sz="1800" spc="5" b="1">
                <a:solidFill>
                  <a:srgbClr val="BCBEC0"/>
                </a:solidFill>
                <a:latin typeface="Arial"/>
                <a:cs typeface="Arial"/>
              </a:rPr>
              <a:t>Implementación </a:t>
            </a:r>
            <a:r>
              <a:rPr dirty="0" sz="1800" spc="-5" b="1">
                <a:solidFill>
                  <a:srgbClr val="BCBEC0"/>
                </a:solidFill>
                <a:latin typeface="Arial"/>
                <a:cs typeface="Arial"/>
              </a:rPr>
              <a:t>del</a:t>
            </a:r>
            <a:r>
              <a:rPr dirty="0" sz="1800" spc="-20" b="1">
                <a:solidFill>
                  <a:srgbClr val="BCBEC0"/>
                </a:solidFill>
                <a:latin typeface="Arial"/>
                <a:cs typeface="Arial"/>
              </a:rPr>
              <a:t> </a:t>
            </a:r>
            <a:r>
              <a:rPr dirty="0" sz="1800" spc="5" b="1">
                <a:solidFill>
                  <a:srgbClr val="BCBEC0"/>
                </a:solidFill>
                <a:latin typeface="Arial"/>
                <a:cs typeface="Arial"/>
              </a:rPr>
              <a:t>esquema  </a:t>
            </a:r>
            <a:r>
              <a:rPr dirty="0" sz="1800" spc="15" b="1">
                <a:solidFill>
                  <a:srgbClr val="BCBEC0"/>
                </a:solidFill>
                <a:latin typeface="Arial"/>
                <a:cs typeface="Arial"/>
              </a:rPr>
              <a:t>TN</a:t>
            </a:r>
            <a:endParaRPr sz="18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191717" y="1408302"/>
            <a:ext cx="3246755" cy="2692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3335">
              <a:lnSpc>
                <a:spcPct val="100000"/>
              </a:lnSpc>
              <a:spcBef>
                <a:spcPts val="100"/>
              </a:spcBef>
            </a:pPr>
            <a:r>
              <a:rPr dirty="0" sz="800" spc="-5" b="1">
                <a:solidFill>
                  <a:srgbClr val="231F20"/>
                </a:solidFill>
                <a:latin typeface="Arial"/>
                <a:cs typeface="Arial"/>
              </a:rPr>
              <a:t>Circuitos protegidos </a:t>
            </a:r>
            <a:r>
              <a:rPr dirty="0" sz="800" b="1">
                <a:solidFill>
                  <a:srgbClr val="231F20"/>
                </a:solidFill>
                <a:latin typeface="Arial"/>
                <a:cs typeface="Arial"/>
              </a:rPr>
              <a:t>por </a:t>
            </a:r>
            <a:r>
              <a:rPr dirty="0" sz="800" spc="-5" b="1">
                <a:solidFill>
                  <a:srgbClr val="231F20"/>
                </a:solidFill>
                <a:latin typeface="Arial"/>
                <a:cs typeface="Arial"/>
              </a:rPr>
              <a:t>interruptores </a:t>
            </a:r>
            <a:r>
              <a:rPr dirty="0" sz="800" b="1">
                <a:solidFill>
                  <a:srgbClr val="231F20"/>
                </a:solidFill>
                <a:latin typeface="Arial"/>
                <a:cs typeface="Arial"/>
              </a:rPr>
              <a:t>automáticos </a:t>
            </a:r>
            <a:r>
              <a:rPr dirty="0" sz="800" spc="5" b="1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800" spc="-10" b="1">
                <a:solidFill>
                  <a:srgbClr val="231F20"/>
                </a:solidFill>
                <a:latin typeface="Arial"/>
                <a:cs typeface="Arial"/>
              </a:rPr>
              <a:t>uso</a:t>
            </a:r>
            <a:r>
              <a:rPr dirty="0" sz="800" spc="10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b="1">
                <a:solidFill>
                  <a:srgbClr val="231F20"/>
                </a:solidFill>
                <a:latin typeface="Arial"/>
                <a:cs typeface="Arial"/>
              </a:rPr>
              <a:t>general</a:t>
            </a:r>
            <a:endParaRPr sz="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(</a:t>
            </a:r>
            <a:r>
              <a:rPr dirty="0" sz="800" spc="-5" b="1">
                <a:solidFill>
                  <a:srgbClr val="009D57"/>
                </a:solidFill>
                <a:latin typeface="Arial"/>
                <a:cs typeface="Arial"/>
              </a:rPr>
              <a:t>Figura</a:t>
            </a:r>
            <a:r>
              <a:rPr dirty="0" sz="800" spc="-10" b="1">
                <a:solidFill>
                  <a:srgbClr val="009D57"/>
                </a:solidFill>
                <a:latin typeface="Arial"/>
                <a:cs typeface="Arial"/>
              </a:rPr>
              <a:t> </a:t>
            </a:r>
            <a:r>
              <a:rPr dirty="0" sz="800" spc="-5" b="1">
                <a:solidFill>
                  <a:srgbClr val="009D57"/>
                </a:solidFill>
                <a:latin typeface="Arial"/>
                <a:cs typeface="Arial"/>
              </a:rPr>
              <a:t>F45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)</a:t>
            </a:r>
            <a:endParaRPr sz="8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54257" y="2898520"/>
            <a:ext cx="245110" cy="177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00" b="1">
                <a:solidFill>
                  <a:srgbClr val="FFFFFF"/>
                </a:solidFill>
                <a:latin typeface="Arial"/>
                <a:cs typeface="Arial"/>
              </a:rPr>
              <a:t>F</a:t>
            </a:r>
            <a:r>
              <a:rPr dirty="0" sz="1000" spc="-5" b="1">
                <a:solidFill>
                  <a:srgbClr val="FFFFFF"/>
                </a:solidFill>
                <a:latin typeface="Arial"/>
                <a:cs typeface="Arial"/>
              </a:rPr>
              <a:t>28</a:t>
            </a:r>
            <a:endParaRPr sz="10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26672" y="4777625"/>
            <a:ext cx="6133465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700" spc="-10" b="1" i="1">
                <a:solidFill>
                  <a:srgbClr val="009D57"/>
                </a:solidFill>
                <a:latin typeface="Arial"/>
                <a:cs typeface="Arial"/>
              </a:rPr>
              <a:t>Fig. </a:t>
            </a:r>
            <a:r>
              <a:rPr dirty="0" sz="700" spc="-15" b="1" i="1">
                <a:solidFill>
                  <a:srgbClr val="009D57"/>
                </a:solidFill>
                <a:latin typeface="Arial"/>
                <a:cs typeface="Arial"/>
              </a:rPr>
              <a:t>F45: </a:t>
            </a:r>
            <a:r>
              <a:rPr dirty="0" sz="700" spc="5" i="1">
                <a:solidFill>
                  <a:srgbClr val="231F20"/>
                </a:solidFill>
                <a:latin typeface="Arial"/>
                <a:cs typeface="Arial"/>
              </a:rPr>
              <a:t>Longitudes de </a:t>
            </a:r>
            <a:r>
              <a:rPr dirty="0" sz="700" spc="10" i="1">
                <a:solidFill>
                  <a:srgbClr val="231F20"/>
                </a:solidFill>
                <a:latin typeface="Arial"/>
                <a:cs typeface="Arial"/>
              </a:rPr>
              <a:t>circuito </a:t>
            </a:r>
            <a:r>
              <a:rPr dirty="0" sz="700" spc="-10" i="1">
                <a:solidFill>
                  <a:srgbClr val="231F20"/>
                </a:solidFill>
                <a:latin typeface="Arial"/>
                <a:cs typeface="Arial"/>
              </a:rPr>
              <a:t>máximas </a:t>
            </a:r>
            <a:r>
              <a:rPr dirty="0" sz="700" spc="-25" i="1">
                <a:solidFill>
                  <a:srgbClr val="231F20"/>
                </a:solidFill>
                <a:latin typeface="Arial"/>
                <a:cs typeface="Arial"/>
              </a:rPr>
              <a:t>(en </a:t>
            </a:r>
            <a:r>
              <a:rPr dirty="0" sz="700" spc="-5" i="1">
                <a:solidFill>
                  <a:srgbClr val="231F20"/>
                </a:solidFill>
                <a:latin typeface="Arial"/>
                <a:cs typeface="Arial"/>
              </a:rPr>
              <a:t>metros) </a:t>
            </a:r>
            <a:r>
              <a:rPr dirty="0" sz="700" spc="-10" i="1">
                <a:solidFill>
                  <a:srgbClr val="231F20"/>
                </a:solidFill>
                <a:latin typeface="Arial"/>
                <a:cs typeface="Arial"/>
              </a:rPr>
              <a:t>para </a:t>
            </a:r>
            <a:r>
              <a:rPr dirty="0" sz="700" spc="-5" i="1">
                <a:solidFill>
                  <a:srgbClr val="231F20"/>
                </a:solidFill>
                <a:latin typeface="Arial"/>
                <a:cs typeface="Arial"/>
              </a:rPr>
              <a:t>tamaños </a:t>
            </a:r>
            <a:r>
              <a:rPr dirty="0" sz="700" i="1">
                <a:solidFill>
                  <a:srgbClr val="231F20"/>
                </a:solidFill>
                <a:latin typeface="Arial"/>
                <a:cs typeface="Arial"/>
              </a:rPr>
              <a:t>diferentes </a:t>
            </a:r>
            <a:r>
              <a:rPr dirty="0" sz="700" spc="5" i="1">
                <a:solidFill>
                  <a:srgbClr val="231F20"/>
                </a:solidFill>
                <a:latin typeface="Arial"/>
                <a:cs typeface="Arial"/>
              </a:rPr>
              <a:t>de conductores de </a:t>
            </a:r>
            <a:r>
              <a:rPr dirty="0" sz="700" spc="10" i="1">
                <a:solidFill>
                  <a:srgbClr val="231F20"/>
                </a:solidFill>
                <a:latin typeface="Arial"/>
                <a:cs typeface="Arial"/>
              </a:rPr>
              <a:t>cobre </a:t>
            </a:r>
            <a:r>
              <a:rPr dirty="0" sz="700" spc="-15" i="1">
                <a:solidFill>
                  <a:srgbClr val="231F20"/>
                </a:solidFill>
                <a:latin typeface="Arial"/>
                <a:cs typeface="Arial"/>
              </a:rPr>
              <a:t>y </a:t>
            </a:r>
            <a:r>
              <a:rPr dirty="0" sz="700" spc="-10" i="1">
                <a:solidFill>
                  <a:srgbClr val="231F20"/>
                </a:solidFill>
                <a:latin typeface="Arial"/>
                <a:cs typeface="Arial"/>
              </a:rPr>
              <a:t>ajustes </a:t>
            </a:r>
            <a:r>
              <a:rPr dirty="0" sz="700" spc="5" i="1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700" i="1">
                <a:solidFill>
                  <a:srgbClr val="231F20"/>
                </a:solidFill>
                <a:latin typeface="Arial"/>
                <a:cs typeface="Arial"/>
              </a:rPr>
              <a:t>corriente </a:t>
            </a:r>
            <a:r>
              <a:rPr dirty="0" sz="700" spc="5" i="1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700" i="1">
                <a:solidFill>
                  <a:srgbClr val="231F20"/>
                </a:solidFill>
                <a:latin typeface="Arial"/>
                <a:cs typeface="Arial"/>
              </a:rPr>
              <a:t>disparo </a:t>
            </a:r>
            <a:r>
              <a:rPr dirty="0" sz="700" spc="-5" i="1">
                <a:solidFill>
                  <a:srgbClr val="231F20"/>
                </a:solidFill>
                <a:latin typeface="Arial"/>
                <a:cs typeface="Arial"/>
              </a:rPr>
              <a:t>instantáneo </a:t>
            </a:r>
            <a:r>
              <a:rPr dirty="0" sz="700" spc="-10" i="1">
                <a:solidFill>
                  <a:srgbClr val="231F20"/>
                </a:solidFill>
                <a:latin typeface="Arial"/>
                <a:cs typeface="Arial"/>
              </a:rPr>
              <a:t>para  </a:t>
            </a:r>
            <a:r>
              <a:rPr dirty="0" sz="700" i="1">
                <a:solidFill>
                  <a:srgbClr val="231F20"/>
                </a:solidFill>
                <a:latin typeface="Arial"/>
                <a:cs typeface="Arial"/>
              </a:rPr>
              <a:t>interruptores automáticos </a:t>
            </a:r>
            <a:r>
              <a:rPr dirty="0" sz="700" spc="5" i="1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700" spc="-5" i="1">
                <a:solidFill>
                  <a:srgbClr val="231F20"/>
                </a:solidFill>
                <a:latin typeface="Arial"/>
                <a:cs typeface="Arial"/>
              </a:rPr>
              <a:t>uso </a:t>
            </a:r>
            <a:r>
              <a:rPr dirty="0" sz="700" spc="-10" i="1">
                <a:solidFill>
                  <a:srgbClr val="231F20"/>
                </a:solidFill>
                <a:latin typeface="Arial"/>
                <a:cs typeface="Arial"/>
              </a:rPr>
              <a:t>general en esquemas </a:t>
            </a:r>
            <a:r>
              <a:rPr dirty="0" sz="700" spc="-15" i="1">
                <a:solidFill>
                  <a:srgbClr val="231F20"/>
                </a:solidFill>
                <a:latin typeface="Arial"/>
                <a:cs typeface="Arial"/>
              </a:rPr>
              <a:t>TN </a:t>
            </a:r>
            <a:r>
              <a:rPr dirty="0" sz="700" spc="5" i="1">
                <a:solidFill>
                  <a:srgbClr val="231F20"/>
                </a:solidFill>
                <a:latin typeface="Arial"/>
                <a:cs typeface="Arial"/>
              </a:rPr>
              <a:t>de 230/240 </a:t>
            </a:r>
            <a:r>
              <a:rPr dirty="0" sz="700" spc="-40" i="1">
                <a:solidFill>
                  <a:srgbClr val="231F20"/>
                </a:solidFill>
                <a:latin typeface="Arial"/>
                <a:cs typeface="Arial"/>
              </a:rPr>
              <a:t>V </a:t>
            </a:r>
            <a:r>
              <a:rPr dirty="0" sz="700" spc="10" i="1">
                <a:solidFill>
                  <a:srgbClr val="231F20"/>
                </a:solidFill>
                <a:latin typeface="Arial"/>
                <a:cs typeface="Arial"/>
              </a:rPr>
              <a:t>con m =</a:t>
            </a:r>
            <a:r>
              <a:rPr dirty="0" sz="700" spc="65" i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 i="1">
                <a:solidFill>
                  <a:srgbClr val="231F20"/>
                </a:solidFill>
                <a:latin typeface="Arial"/>
                <a:cs typeface="Arial"/>
              </a:rPr>
              <a:t>1.</a:t>
            </a:r>
            <a:endParaRPr sz="7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3166367" y="5324982"/>
            <a:ext cx="3658870" cy="2692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 marR="30480" indent="635">
              <a:lnSpc>
                <a:spcPct val="100000"/>
              </a:lnSpc>
              <a:spcBef>
                <a:spcPts val="100"/>
              </a:spcBef>
            </a:pPr>
            <a:r>
              <a:rPr dirty="0" sz="800" spc="-5" b="1">
                <a:solidFill>
                  <a:srgbClr val="231F20"/>
                </a:solidFill>
                <a:latin typeface="Arial"/>
                <a:cs typeface="Arial"/>
              </a:rPr>
              <a:t>Circuitos protegidos </a:t>
            </a:r>
            <a:r>
              <a:rPr dirty="0" sz="800" b="1">
                <a:solidFill>
                  <a:srgbClr val="231F20"/>
                </a:solidFill>
                <a:latin typeface="Arial"/>
                <a:cs typeface="Arial"/>
              </a:rPr>
              <a:t>con </a:t>
            </a:r>
            <a:r>
              <a:rPr dirty="0" sz="800" spc="-5" b="1">
                <a:solidFill>
                  <a:srgbClr val="231F20"/>
                </a:solidFill>
                <a:latin typeface="Arial"/>
                <a:cs typeface="Arial"/>
              </a:rPr>
              <a:t>interruptores </a:t>
            </a:r>
            <a:r>
              <a:rPr dirty="0" sz="800" b="1">
                <a:solidFill>
                  <a:srgbClr val="231F20"/>
                </a:solidFill>
                <a:latin typeface="Arial"/>
                <a:cs typeface="Arial"/>
              </a:rPr>
              <a:t>automáticos </a:t>
            </a:r>
            <a:r>
              <a:rPr dirty="0" sz="800" spc="5" b="1">
                <a:solidFill>
                  <a:srgbClr val="231F20"/>
                </a:solidFill>
                <a:latin typeface="Arial"/>
                <a:cs typeface="Arial"/>
              </a:rPr>
              <a:t>Compact</a:t>
            </a:r>
            <a:r>
              <a:rPr dirty="0" baseline="25252" sz="825" spc="7">
                <a:solidFill>
                  <a:srgbClr val="231F20"/>
                </a:solidFill>
                <a:latin typeface="Arial"/>
                <a:cs typeface="Arial"/>
              </a:rPr>
              <a:t>(1) </a:t>
            </a:r>
            <a:r>
              <a:rPr dirty="0" sz="800" b="1">
                <a:solidFill>
                  <a:srgbClr val="231F20"/>
                </a:solidFill>
                <a:latin typeface="Arial"/>
                <a:cs typeface="Arial"/>
              </a:rPr>
              <a:t>o </a:t>
            </a:r>
            <a:r>
              <a:rPr dirty="0" sz="800" spc="-5" b="1">
                <a:solidFill>
                  <a:srgbClr val="231F20"/>
                </a:solidFill>
                <a:latin typeface="Arial"/>
                <a:cs typeface="Arial"/>
              </a:rPr>
              <a:t>multi 9</a:t>
            </a:r>
            <a:r>
              <a:rPr dirty="0" baseline="25252" sz="825" spc="-7">
                <a:solidFill>
                  <a:srgbClr val="231F20"/>
                </a:solidFill>
                <a:latin typeface="Arial"/>
                <a:cs typeface="Arial"/>
              </a:rPr>
              <a:t>(1)  </a:t>
            </a:r>
            <a:r>
              <a:rPr dirty="0" sz="800" spc="5" b="1">
                <a:solidFill>
                  <a:srgbClr val="231F20"/>
                </a:solidFill>
                <a:latin typeface="Arial"/>
                <a:cs typeface="Arial"/>
              </a:rPr>
              <a:t>para </a:t>
            </a:r>
            <a:r>
              <a:rPr dirty="0" sz="800" spc="-10" b="1">
                <a:solidFill>
                  <a:srgbClr val="231F20"/>
                </a:solidFill>
                <a:latin typeface="Arial"/>
                <a:cs typeface="Arial"/>
              </a:rPr>
              <a:t>uso industrial </a:t>
            </a:r>
            <a:r>
              <a:rPr dirty="0" sz="800" b="1">
                <a:solidFill>
                  <a:srgbClr val="231F20"/>
                </a:solidFill>
                <a:latin typeface="Arial"/>
                <a:cs typeface="Arial"/>
              </a:rPr>
              <a:t>o doméstico </a:t>
            </a:r>
            <a:r>
              <a:rPr dirty="0" sz="800" spc="-10">
                <a:solidFill>
                  <a:srgbClr val="231F20"/>
                </a:solidFill>
                <a:latin typeface="Arial"/>
                <a:cs typeface="Arial"/>
              </a:rPr>
              <a:t>(</a:t>
            </a:r>
            <a:r>
              <a:rPr dirty="0" sz="800" spc="-10" b="1">
                <a:solidFill>
                  <a:srgbClr val="009D57"/>
                </a:solidFill>
                <a:latin typeface="Arial"/>
                <a:cs typeface="Arial"/>
              </a:rPr>
              <a:t>Figuras </a:t>
            </a:r>
            <a:r>
              <a:rPr dirty="0" sz="800" spc="-5" b="1">
                <a:solidFill>
                  <a:srgbClr val="009D57"/>
                </a:solidFill>
                <a:latin typeface="Arial"/>
                <a:cs typeface="Arial"/>
              </a:rPr>
              <a:t>F46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a</a:t>
            </a:r>
            <a:r>
              <a:rPr dirty="0" sz="8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 b="1">
                <a:solidFill>
                  <a:srgbClr val="009D57"/>
                </a:solidFill>
                <a:latin typeface="Arial"/>
                <a:cs typeface="Arial"/>
              </a:rPr>
              <a:t>F48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)</a:t>
            </a:r>
            <a:endParaRPr sz="8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501247" y="7576959"/>
            <a:ext cx="6465570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 marR="30480">
              <a:lnSpc>
                <a:spcPct val="100000"/>
              </a:lnSpc>
              <a:spcBef>
                <a:spcPts val="100"/>
              </a:spcBef>
            </a:pPr>
            <a:r>
              <a:rPr dirty="0" sz="700" spc="-10" b="1" i="1">
                <a:solidFill>
                  <a:srgbClr val="009D57"/>
                </a:solidFill>
                <a:latin typeface="Arial"/>
                <a:cs typeface="Arial"/>
              </a:rPr>
              <a:t>Fig. </a:t>
            </a:r>
            <a:r>
              <a:rPr dirty="0" sz="700" spc="-15" b="1" i="1">
                <a:solidFill>
                  <a:srgbClr val="009D57"/>
                </a:solidFill>
                <a:latin typeface="Arial"/>
                <a:cs typeface="Arial"/>
              </a:rPr>
              <a:t>F46: </a:t>
            </a:r>
            <a:r>
              <a:rPr dirty="0" sz="700" spc="5" i="1">
                <a:solidFill>
                  <a:srgbClr val="231F20"/>
                </a:solidFill>
                <a:latin typeface="Arial"/>
                <a:cs typeface="Arial"/>
              </a:rPr>
              <a:t>Longitudes de </a:t>
            </a:r>
            <a:r>
              <a:rPr dirty="0" sz="700" spc="10" i="1">
                <a:solidFill>
                  <a:srgbClr val="231F20"/>
                </a:solidFill>
                <a:latin typeface="Arial"/>
                <a:cs typeface="Arial"/>
              </a:rPr>
              <a:t>circuito </a:t>
            </a:r>
            <a:r>
              <a:rPr dirty="0" sz="700" spc="-10" i="1">
                <a:solidFill>
                  <a:srgbClr val="231F20"/>
                </a:solidFill>
                <a:latin typeface="Arial"/>
                <a:cs typeface="Arial"/>
              </a:rPr>
              <a:t>máximas </a:t>
            </a:r>
            <a:r>
              <a:rPr dirty="0" sz="700" spc="-25" i="1">
                <a:solidFill>
                  <a:srgbClr val="231F20"/>
                </a:solidFill>
                <a:latin typeface="Arial"/>
                <a:cs typeface="Arial"/>
              </a:rPr>
              <a:t>(en </a:t>
            </a:r>
            <a:r>
              <a:rPr dirty="0" sz="700" spc="-5" i="1">
                <a:solidFill>
                  <a:srgbClr val="231F20"/>
                </a:solidFill>
                <a:latin typeface="Arial"/>
                <a:cs typeface="Arial"/>
              </a:rPr>
              <a:t>metros) </a:t>
            </a:r>
            <a:r>
              <a:rPr dirty="0" sz="700" spc="-10" i="1">
                <a:solidFill>
                  <a:srgbClr val="231F20"/>
                </a:solidFill>
                <a:latin typeface="Arial"/>
                <a:cs typeface="Arial"/>
              </a:rPr>
              <a:t>para </a:t>
            </a:r>
            <a:r>
              <a:rPr dirty="0" sz="700" i="1">
                <a:solidFill>
                  <a:srgbClr val="231F20"/>
                </a:solidFill>
                <a:latin typeface="Arial"/>
                <a:cs typeface="Arial"/>
              </a:rPr>
              <a:t>diferentes </a:t>
            </a:r>
            <a:r>
              <a:rPr dirty="0" sz="700" spc="-5" i="1">
                <a:solidFill>
                  <a:srgbClr val="231F20"/>
                </a:solidFill>
                <a:latin typeface="Arial"/>
                <a:cs typeface="Arial"/>
              </a:rPr>
              <a:t>tamaños </a:t>
            </a:r>
            <a:r>
              <a:rPr dirty="0" sz="700" spc="5" i="1">
                <a:solidFill>
                  <a:srgbClr val="231F20"/>
                </a:solidFill>
                <a:latin typeface="Arial"/>
                <a:cs typeface="Arial"/>
              </a:rPr>
              <a:t>de conductores de </a:t>
            </a:r>
            <a:r>
              <a:rPr dirty="0" sz="700" spc="10" i="1">
                <a:solidFill>
                  <a:srgbClr val="231F20"/>
                </a:solidFill>
                <a:latin typeface="Arial"/>
                <a:cs typeface="Arial"/>
              </a:rPr>
              <a:t>cobre </a:t>
            </a:r>
            <a:r>
              <a:rPr dirty="0" sz="700" spc="-15" i="1">
                <a:solidFill>
                  <a:srgbClr val="231F20"/>
                </a:solidFill>
                <a:latin typeface="Arial"/>
                <a:cs typeface="Arial"/>
              </a:rPr>
              <a:t>y </a:t>
            </a:r>
            <a:r>
              <a:rPr dirty="0" sz="700" i="1">
                <a:solidFill>
                  <a:srgbClr val="231F20"/>
                </a:solidFill>
                <a:latin typeface="Arial"/>
                <a:cs typeface="Arial"/>
              </a:rPr>
              <a:t>corrientes </a:t>
            </a:r>
            <a:r>
              <a:rPr dirty="0" sz="700" spc="-5" i="1">
                <a:solidFill>
                  <a:srgbClr val="231F20"/>
                </a:solidFill>
                <a:latin typeface="Arial"/>
                <a:cs typeface="Arial"/>
              </a:rPr>
              <a:t>nominales </a:t>
            </a:r>
            <a:r>
              <a:rPr dirty="0" sz="700" spc="-10" i="1">
                <a:solidFill>
                  <a:srgbClr val="231F20"/>
                </a:solidFill>
                <a:latin typeface="Arial"/>
                <a:cs typeface="Arial"/>
              </a:rPr>
              <a:t>para </a:t>
            </a:r>
            <a:r>
              <a:rPr dirty="0" sz="700" i="1">
                <a:solidFill>
                  <a:srgbClr val="231F20"/>
                </a:solidFill>
                <a:latin typeface="Arial"/>
                <a:cs typeface="Arial"/>
              </a:rPr>
              <a:t>interruptores automáticos </a:t>
            </a:r>
            <a:r>
              <a:rPr dirty="0" sz="700" spc="5" i="1">
                <a:solidFill>
                  <a:srgbClr val="231F20"/>
                </a:solidFill>
                <a:latin typeface="Arial"/>
                <a:cs typeface="Arial"/>
              </a:rPr>
              <a:t>de  </a:t>
            </a:r>
            <a:r>
              <a:rPr dirty="0" sz="700" spc="15" i="1">
                <a:solidFill>
                  <a:srgbClr val="231F20"/>
                </a:solidFill>
                <a:latin typeface="Arial"/>
                <a:cs typeface="Arial"/>
              </a:rPr>
              <a:t>tipo </a:t>
            </a:r>
            <a:r>
              <a:rPr dirty="0" sz="700" spc="-20">
                <a:solidFill>
                  <a:srgbClr val="231F20"/>
                </a:solidFill>
                <a:latin typeface="Arial"/>
                <a:cs typeface="Arial"/>
              </a:rPr>
              <a:t>B</a:t>
            </a:r>
            <a:r>
              <a:rPr dirty="0" baseline="20202" sz="825" spc="-30" i="1">
                <a:solidFill>
                  <a:srgbClr val="231F20"/>
                </a:solidFill>
                <a:latin typeface="Arial"/>
                <a:cs typeface="Arial"/>
              </a:rPr>
              <a:t>(2) </a:t>
            </a:r>
            <a:r>
              <a:rPr dirty="0" sz="700" spc="-10" i="1">
                <a:solidFill>
                  <a:srgbClr val="231F20"/>
                </a:solidFill>
                <a:latin typeface="Arial"/>
                <a:cs typeface="Arial"/>
              </a:rPr>
              <a:t>en </a:t>
            </a:r>
            <a:r>
              <a:rPr dirty="0" sz="700" spc="-5" i="1">
                <a:solidFill>
                  <a:srgbClr val="231F20"/>
                </a:solidFill>
                <a:latin typeface="Arial"/>
                <a:cs typeface="Arial"/>
              </a:rPr>
              <a:t>un esquema </a:t>
            </a:r>
            <a:r>
              <a:rPr dirty="0" sz="700" spc="5" i="1">
                <a:solidFill>
                  <a:srgbClr val="231F20"/>
                </a:solidFill>
                <a:latin typeface="Arial"/>
                <a:cs typeface="Arial"/>
              </a:rPr>
              <a:t>de 230/240 </a:t>
            </a:r>
            <a:r>
              <a:rPr dirty="0" sz="700" spc="-40" i="1">
                <a:solidFill>
                  <a:srgbClr val="231F20"/>
                </a:solidFill>
                <a:latin typeface="Arial"/>
                <a:cs typeface="Arial"/>
              </a:rPr>
              <a:t>V </a:t>
            </a:r>
            <a:r>
              <a:rPr dirty="0" sz="700" spc="5" i="1">
                <a:solidFill>
                  <a:srgbClr val="231F20"/>
                </a:solidFill>
                <a:latin typeface="Arial"/>
                <a:cs typeface="Arial"/>
              </a:rPr>
              <a:t>monofásico </a:t>
            </a:r>
            <a:r>
              <a:rPr dirty="0" sz="700" spc="10" i="1">
                <a:solidFill>
                  <a:srgbClr val="231F20"/>
                </a:solidFill>
                <a:latin typeface="Arial"/>
                <a:cs typeface="Arial"/>
              </a:rPr>
              <a:t>o </a:t>
            </a:r>
            <a:r>
              <a:rPr dirty="0" sz="700" i="1">
                <a:solidFill>
                  <a:srgbClr val="231F20"/>
                </a:solidFill>
                <a:latin typeface="Arial"/>
                <a:cs typeface="Arial"/>
              </a:rPr>
              <a:t>trifásico </a:t>
            </a:r>
            <a:r>
              <a:rPr dirty="0" sz="700" spc="-15" i="1">
                <a:solidFill>
                  <a:srgbClr val="231F20"/>
                </a:solidFill>
                <a:latin typeface="Arial"/>
                <a:cs typeface="Arial"/>
              </a:rPr>
              <a:t>TN </a:t>
            </a:r>
            <a:r>
              <a:rPr dirty="0" sz="700" spc="10" i="1">
                <a:solidFill>
                  <a:srgbClr val="231F20"/>
                </a:solidFill>
                <a:latin typeface="Arial"/>
                <a:cs typeface="Arial"/>
              </a:rPr>
              <a:t>con m =</a:t>
            </a:r>
            <a:r>
              <a:rPr dirty="0" sz="700" spc="-60" i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 i="1">
                <a:solidFill>
                  <a:srgbClr val="231F20"/>
                </a:solidFill>
                <a:latin typeface="Arial"/>
                <a:cs typeface="Arial"/>
              </a:rPr>
              <a:t>1.</a:t>
            </a:r>
            <a:endParaRPr sz="7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482502" y="9694214"/>
            <a:ext cx="6490335" cy="7061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50800" marR="43180" indent="-635">
              <a:lnSpc>
                <a:spcPct val="100000"/>
              </a:lnSpc>
              <a:spcBef>
                <a:spcPts val="100"/>
              </a:spcBef>
            </a:pPr>
            <a:r>
              <a:rPr dirty="0" sz="700" spc="-10" b="1" i="1">
                <a:solidFill>
                  <a:srgbClr val="009D57"/>
                </a:solidFill>
                <a:latin typeface="Arial"/>
                <a:cs typeface="Arial"/>
              </a:rPr>
              <a:t>Fig. </a:t>
            </a:r>
            <a:r>
              <a:rPr dirty="0" sz="700" spc="-15" b="1" i="1">
                <a:solidFill>
                  <a:srgbClr val="009D57"/>
                </a:solidFill>
                <a:latin typeface="Arial"/>
                <a:cs typeface="Arial"/>
              </a:rPr>
              <a:t>F47: </a:t>
            </a:r>
            <a:r>
              <a:rPr dirty="0" sz="700" spc="5" i="1">
                <a:solidFill>
                  <a:srgbClr val="231F20"/>
                </a:solidFill>
                <a:latin typeface="Arial"/>
                <a:cs typeface="Arial"/>
              </a:rPr>
              <a:t>Longitudes de </a:t>
            </a:r>
            <a:r>
              <a:rPr dirty="0" sz="700" spc="10" i="1">
                <a:solidFill>
                  <a:srgbClr val="231F20"/>
                </a:solidFill>
                <a:latin typeface="Arial"/>
                <a:cs typeface="Arial"/>
              </a:rPr>
              <a:t>circuito </a:t>
            </a:r>
            <a:r>
              <a:rPr dirty="0" sz="700" spc="-10" i="1">
                <a:solidFill>
                  <a:srgbClr val="231F20"/>
                </a:solidFill>
                <a:latin typeface="Arial"/>
                <a:cs typeface="Arial"/>
              </a:rPr>
              <a:t>máximas </a:t>
            </a:r>
            <a:r>
              <a:rPr dirty="0" sz="700" spc="-25" i="1">
                <a:solidFill>
                  <a:srgbClr val="231F20"/>
                </a:solidFill>
                <a:latin typeface="Arial"/>
                <a:cs typeface="Arial"/>
              </a:rPr>
              <a:t>(en </a:t>
            </a:r>
            <a:r>
              <a:rPr dirty="0" sz="700" spc="-5" i="1">
                <a:solidFill>
                  <a:srgbClr val="231F20"/>
                </a:solidFill>
                <a:latin typeface="Arial"/>
                <a:cs typeface="Arial"/>
              </a:rPr>
              <a:t>metros) </a:t>
            </a:r>
            <a:r>
              <a:rPr dirty="0" sz="700" spc="-10" i="1">
                <a:solidFill>
                  <a:srgbClr val="231F20"/>
                </a:solidFill>
                <a:latin typeface="Arial"/>
                <a:cs typeface="Arial"/>
              </a:rPr>
              <a:t>para </a:t>
            </a:r>
            <a:r>
              <a:rPr dirty="0" sz="700" i="1">
                <a:solidFill>
                  <a:srgbClr val="231F20"/>
                </a:solidFill>
                <a:latin typeface="Arial"/>
                <a:cs typeface="Arial"/>
              </a:rPr>
              <a:t>diferentes </a:t>
            </a:r>
            <a:r>
              <a:rPr dirty="0" sz="700" spc="-5" i="1">
                <a:solidFill>
                  <a:srgbClr val="231F20"/>
                </a:solidFill>
                <a:latin typeface="Arial"/>
                <a:cs typeface="Arial"/>
              </a:rPr>
              <a:t>tamaños </a:t>
            </a:r>
            <a:r>
              <a:rPr dirty="0" sz="700" spc="5" i="1">
                <a:solidFill>
                  <a:srgbClr val="231F20"/>
                </a:solidFill>
                <a:latin typeface="Arial"/>
                <a:cs typeface="Arial"/>
              </a:rPr>
              <a:t>de conductores de </a:t>
            </a:r>
            <a:r>
              <a:rPr dirty="0" sz="700" spc="10" i="1">
                <a:solidFill>
                  <a:srgbClr val="231F20"/>
                </a:solidFill>
                <a:latin typeface="Arial"/>
                <a:cs typeface="Arial"/>
              </a:rPr>
              <a:t>cobre </a:t>
            </a:r>
            <a:r>
              <a:rPr dirty="0" sz="700" spc="-15" i="1">
                <a:solidFill>
                  <a:srgbClr val="231F20"/>
                </a:solidFill>
                <a:latin typeface="Arial"/>
                <a:cs typeface="Arial"/>
              </a:rPr>
              <a:t>y </a:t>
            </a:r>
            <a:r>
              <a:rPr dirty="0" sz="700" i="1">
                <a:solidFill>
                  <a:srgbClr val="231F20"/>
                </a:solidFill>
                <a:latin typeface="Arial"/>
                <a:cs typeface="Arial"/>
              </a:rPr>
              <a:t>corrientes </a:t>
            </a:r>
            <a:r>
              <a:rPr dirty="0" sz="700" spc="-5" i="1">
                <a:solidFill>
                  <a:srgbClr val="231F20"/>
                </a:solidFill>
                <a:latin typeface="Arial"/>
                <a:cs typeface="Arial"/>
              </a:rPr>
              <a:t>nominales </a:t>
            </a:r>
            <a:r>
              <a:rPr dirty="0" sz="700" spc="-10" i="1">
                <a:solidFill>
                  <a:srgbClr val="231F20"/>
                </a:solidFill>
                <a:latin typeface="Arial"/>
                <a:cs typeface="Arial"/>
              </a:rPr>
              <a:t>para </a:t>
            </a:r>
            <a:r>
              <a:rPr dirty="0" sz="700" i="1">
                <a:solidFill>
                  <a:srgbClr val="231F20"/>
                </a:solidFill>
                <a:latin typeface="Arial"/>
                <a:cs typeface="Arial"/>
              </a:rPr>
              <a:t>interruptores automáticos </a:t>
            </a:r>
            <a:r>
              <a:rPr dirty="0" sz="700" spc="5" i="1">
                <a:solidFill>
                  <a:srgbClr val="231F20"/>
                </a:solidFill>
                <a:latin typeface="Arial"/>
                <a:cs typeface="Arial"/>
              </a:rPr>
              <a:t>de  </a:t>
            </a:r>
            <a:r>
              <a:rPr dirty="0" sz="700" spc="15" i="1">
                <a:solidFill>
                  <a:srgbClr val="231F20"/>
                </a:solidFill>
                <a:latin typeface="Arial"/>
                <a:cs typeface="Arial"/>
              </a:rPr>
              <a:t>tipo </a:t>
            </a:r>
            <a:r>
              <a:rPr dirty="0" sz="700" spc="-25">
                <a:solidFill>
                  <a:srgbClr val="231F20"/>
                </a:solidFill>
                <a:latin typeface="Arial"/>
                <a:cs typeface="Arial"/>
              </a:rPr>
              <a:t>C</a:t>
            </a:r>
            <a:r>
              <a:rPr dirty="0" baseline="20202" sz="825" spc="-37" i="1">
                <a:solidFill>
                  <a:srgbClr val="231F20"/>
                </a:solidFill>
                <a:latin typeface="Arial"/>
                <a:cs typeface="Arial"/>
              </a:rPr>
              <a:t>(2) </a:t>
            </a:r>
            <a:r>
              <a:rPr dirty="0" sz="700" spc="-10" i="1">
                <a:solidFill>
                  <a:srgbClr val="231F20"/>
                </a:solidFill>
                <a:latin typeface="Arial"/>
                <a:cs typeface="Arial"/>
              </a:rPr>
              <a:t>en </a:t>
            </a:r>
            <a:r>
              <a:rPr dirty="0" sz="700" spc="-5" i="1">
                <a:solidFill>
                  <a:srgbClr val="231F20"/>
                </a:solidFill>
                <a:latin typeface="Arial"/>
                <a:cs typeface="Arial"/>
              </a:rPr>
              <a:t>un esquema </a:t>
            </a:r>
            <a:r>
              <a:rPr dirty="0" sz="700" spc="5" i="1">
                <a:solidFill>
                  <a:srgbClr val="231F20"/>
                </a:solidFill>
                <a:latin typeface="Arial"/>
                <a:cs typeface="Arial"/>
              </a:rPr>
              <a:t>de 230/240 </a:t>
            </a:r>
            <a:r>
              <a:rPr dirty="0" sz="700" spc="-40" i="1">
                <a:solidFill>
                  <a:srgbClr val="231F20"/>
                </a:solidFill>
                <a:latin typeface="Arial"/>
                <a:cs typeface="Arial"/>
              </a:rPr>
              <a:t>V </a:t>
            </a:r>
            <a:r>
              <a:rPr dirty="0" sz="700" spc="5" i="1">
                <a:solidFill>
                  <a:srgbClr val="231F20"/>
                </a:solidFill>
                <a:latin typeface="Arial"/>
                <a:cs typeface="Arial"/>
              </a:rPr>
              <a:t>monofásico </a:t>
            </a:r>
            <a:r>
              <a:rPr dirty="0" sz="700" spc="10" i="1">
                <a:solidFill>
                  <a:srgbClr val="231F20"/>
                </a:solidFill>
                <a:latin typeface="Arial"/>
                <a:cs typeface="Arial"/>
              </a:rPr>
              <a:t>o </a:t>
            </a:r>
            <a:r>
              <a:rPr dirty="0" sz="700" i="1">
                <a:solidFill>
                  <a:srgbClr val="231F20"/>
                </a:solidFill>
                <a:latin typeface="Arial"/>
                <a:cs typeface="Arial"/>
              </a:rPr>
              <a:t>trifásico </a:t>
            </a:r>
            <a:r>
              <a:rPr dirty="0" sz="700" spc="-15" i="1">
                <a:solidFill>
                  <a:srgbClr val="231F20"/>
                </a:solidFill>
                <a:latin typeface="Arial"/>
                <a:cs typeface="Arial"/>
              </a:rPr>
              <a:t>TN </a:t>
            </a:r>
            <a:r>
              <a:rPr dirty="0" sz="700" spc="10" i="1">
                <a:solidFill>
                  <a:srgbClr val="231F20"/>
                </a:solidFill>
                <a:latin typeface="Arial"/>
                <a:cs typeface="Arial"/>
              </a:rPr>
              <a:t>con m =</a:t>
            </a:r>
            <a:r>
              <a:rPr dirty="0" sz="700" spc="-55" i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 i="1">
                <a:solidFill>
                  <a:srgbClr val="231F20"/>
                </a:solidFill>
                <a:latin typeface="Arial"/>
                <a:cs typeface="Arial"/>
              </a:rPr>
              <a:t>1.</a:t>
            </a:r>
            <a:endParaRPr sz="7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850">
              <a:latin typeface="Times New Roman"/>
              <a:cs typeface="Times New Roman"/>
            </a:endParaRPr>
          </a:p>
          <a:p>
            <a:pPr marL="184150" indent="-134620">
              <a:lnSpc>
                <a:spcPct val="100000"/>
              </a:lnSpc>
              <a:buAutoNum type="arabicParenBoth"/>
              <a:tabLst>
                <a:tab pos="184785" algn="l"/>
              </a:tabLst>
            </a:pP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Productos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Merlin Gerin.</a:t>
            </a:r>
            <a:endParaRPr sz="700">
              <a:latin typeface="Arial"/>
              <a:cs typeface="Arial"/>
            </a:endParaRPr>
          </a:p>
          <a:p>
            <a:pPr marL="50165" marR="4326890">
              <a:lnSpc>
                <a:spcPct val="100000"/>
              </a:lnSpc>
              <a:spcBef>
                <a:spcPts val="145"/>
              </a:spcBef>
              <a:buAutoNum type="arabicParenBoth"/>
              <a:tabLst>
                <a:tab pos="184150" algn="l"/>
              </a:tabLst>
            </a:pP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Para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la definición de los interruptores automáticos  de 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tipo B, consultar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el 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capítulo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H, 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subapartado</a:t>
            </a:r>
            <a:r>
              <a:rPr dirty="0" sz="700" spc="-5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4.2.</a:t>
            </a:r>
            <a:endParaRPr sz="7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528196" y="10456164"/>
            <a:ext cx="1558925" cy="1168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">
                <a:solidFill>
                  <a:srgbClr val="231F20"/>
                </a:solidFill>
                <a:latin typeface="Arial"/>
                <a:cs typeface="Arial"/>
              </a:rPr>
              <a:t>Guía </a:t>
            </a:r>
            <a:r>
              <a:rPr dirty="0" sz="600" spc="-5">
                <a:solidFill>
                  <a:srgbClr val="231F20"/>
                </a:solidFill>
                <a:latin typeface="Arial"/>
                <a:cs typeface="Arial"/>
              </a:rPr>
              <a:t>de diseño de instalaciones eléctricas</a:t>
            </a:r>
            <a:r>
              <a:rPr dirty="0" sz="600" spc="-4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600" spc="-5">
                <a:solidFill>
                  <a:srgbClr val="231F20"/>
                </a:solidFill>
                <a:latin typeface="Arial"/>
                <a:cs typeface="Arial"/>
              </a:rPr>
              <a:t>08</a:t>
            </a:r>
            <a:endParaRPr sz="6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6394072" y="10456164"/>
            <a:ext cx="640080" cy="1168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">
                <a:solidFill>
                  <a:srgbClr val="231F20"/>
                </a:solidFill>
                <a:latin typeface="Arial"/>
                <a:cs typeface="Arial"/>
              </a:rPr>
              <a:t>Schneider</a:t>
            </a:r>
            <a:r>
              <a:rPr dirty="0" sz="600" spc="-6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600">
                <a:solidFill>
                  <a:srgbClr val="231F20"/>
                </a:solidFill>
                <a:latin typeface="Arial"/>
                <a:cs typeface="Arial"/>
              </a:rPr>
              <a:t>Electric</a:t>
            </a:r>
            <a:endParaRPr sz="600">
              <a:latin typeface="Arial"/>
              <a:cs typeface="Arial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3641067" y="10508992"/>
            <a:ext cx="113884" cy="11807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3554924" y="10441380"/>
            <a:ext cx="450037" cy="18249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3632546" y="10532262"/>
            <a:ext cx="108064" cy="9560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/>
          <p:nvPr/>
        </p:nvSpPr>
        <p:spPr>
          <a:xfrm>
            <a:off x="3649733" y="10532261"/>
            <a:ext cx="88895" cy="7158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325745" y="0"/>
            <a:ext cx="230504" cy="2926080"/>
          </a:xfrm>
          <a:custGeom>
            <a:avLst/>
            <a:gdLst/>
            <a:ahLst/>
            <a:cxnLst/>
            <a:rect l="l" t="t" r="r" b="b"/>
            <a:pathLst>
              <a:path w="230504" h="2926080">
                <a:moveTo>
                  <a:pt x="0" y="2925825"/>
                </a:moveTo>
                <a:lnTo>
                  <a:pt x="230250" y="2925825"/>
                </a:lnTo>
                <a:lnTo>
                  <a:pt x="230250" y="0"/>
                </a:lnTo>
                <a:lnTo>
                  <a:pt x="0" y="0"/>
                </a:lnTo>
                <a:lnTo>
                  <a:pt x="0" y="2925825"/>
                </a:lnTo>
                <a:close/>
              </a:path>
            </a:pathLst>
          </a:custGeom>
          <a:solidFill>
            <a:srgbClr val="009D5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7325745" y="3322065"/>
            <a:ext cx="230504" cy="7371080"/>
          </a:xfrm>
          <a:custGeom>
            <a:avLst/>
            <a:gdLst/>
            <a:ahLst/>
            <a:cxnLst/>
            <a:rect l="l" t="t" r="r" b="b"/>
            <a:pathLst>
              <a:path w="230504" h="7371080">
                <a:moveTo>
                  <a:pt x="0" y="7370829"/>
                </a:moveTo>
                <a:lnTo>
                  <a:pt x="230250" y="7370829"/>
                </a:lnTo>
                <a:lnTo>
                  <a:pt x="230250" y="0"/>
                </a:lnTo>
                <a:lnTo>
                  <a:pt x="0" y="0"/>
                </a:lnTo>
                <a:lnTo>
                  <a:pt x="0" y="7370829"/>
                </a:lnTo>
                <a:close/>
              </a:path>
            </a:pathLst>
          </a:custGeom>
          <a:solidFill>
            <a:srgbClr val="009D5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0" y="1338389"/>
            <a:ext cx="7019925" cy="0"/>
          </a:xfrm>
          <a:custGeom>
            <a:avLst/>
            <a:gdLst/>
            <a:ahLst/>
            <a:cxnLst/>
            <a:rect l="l" t="t" r="r" b="b"/>
            <a:pathLst>
              <a:path w="7019925" h="0">
                <a:moveTo>
                  <a:pt x="0" y="0"/>
                </a:moveTo>
                <a:lnTo>
                  <a:pt x="7019674" y="0"/>
                </a:lnTo>
              </a:path>
            </a:pathLst>
          </a:custGeom>
          <a:ln w="10286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0" y="10409999"/>
            <a:ext cx="7020559" cy="0"/>
          </a:xfrm>
          <a:custGeom>
            <a:avLst/>
            <a:gdLst/>
            <a:ahLst/>
            <a:cxnLst/>
            <a:rect l="l" t="t" r="r" b="b"/>
            <a:pathLst>
              <a:path w="7020559" h="0">
                <a:moveTo>
                  <a:pt x="0" y="0"/>
                </a:moveTo>
                <a:lnTo>
                  <a:pt x="7020436" y="0"/>
                </a:lnTo>
              </a:path>
            </a:pathLst>
          </a:custGeom>
          <a:ln w="10287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547246" y="3462464"/>
            <a:ext cx="6473190" cy="0"/>
          </a:xfrm>
          <a:custGeom>
            <a:avLst/>
            <a:gdLst/>
            <a:ahLst/>
            <a:cxnLst/>
            <a:rect l="l" t="t" r="r" b="b"/>
            <a:pathLst>
              <a:path w="6473190" h="0">
                <a:moveTo>
                  <a:pt x="0" y="0"/>
                </a:moveTo>
                <a:lnTo>
                  <a:pt x="6473190" y="0"/>
                </a:lnTo>
              </a:path>
            </a:pathLst>
          </a:custGeom>
          <a:ln w="25526">
            <a:solidFill>
              <a:srgbClr val="009D5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547246" y="6691439"/>
            <a:ext cx="2476500" cy="0"/>
          </a:xfrm>
          <a:custGeom>
            <a:avLst/>
            <a:gdLst/>
            <a:ahLst/>
            <a:cxnLst/>
            <a:rect l="l" t="t" r="r" b="b"/>
            <a:pathLst>
              <a:path w="2476500" h="0">
                <a:moveTo>
                  <a:pt x="0" y="0"/>
                </a:moveTo>
                <a:lnTo>
                  <a:pt x="2476500" y="0"/>
                </a:lnTo>
              </a:path>
            </a:pathLst>
          </a:custGeom>
          <a:ln w="25526">
            <a:solidFill>
              <a:srgbClr val="009D5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1395276" y="4920132"/>
            <a:ext cx="0" cy="200025"/>
          </a:xfrm>
          <a:custGeom>
            <a:avLst/>
            <a:gdLst/>
            <a:ahLst/>
            <a:cxnLst/>
            <a:rect l="l" t="t" r="r" b="b"/>
            <a:pathLst>
              <a:path w="0" h="200025">
                <a:moveTo>
                  <a:pt x="0" y="0"/>
                </a:moveTo>
                <a:lnTo>
                  <a:pt x="0" y="199529"/>
                </a:lnTo>
              </a:path>
            </a:pathLst>
          </a:custGeom>
          <a:ln w="12700">
            <a:solidFill>
              <a:srgbClr val="231F20"/>
            </a:solidFill>
            <a:prstDash val="sysDash"/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1395276" y="5317235"/>
            <a:ext cx="0" cy="129539"/>
          </a:xfrm>
          <a:custGeom>
            <a:avLst/>
            <a:gdLst/>
            <a:ahLst/>
            <a:cxnLst/>
            <a:rect l="l" t="t" r="r" b="b"/>
            <a:pathLst>
              <a:path w="0" h="129539">
                <a:moveTo>
                  <a:pt x="0" y="0"/>
                </a:moveTo>
                <a:lnTo>
                  <a:pt x="0" y="129387"/>
                </a:lnTo>
              </a:path>
            </a:pathLst>
          </a:custGeom>
          <a:ln w="12700">
            <a:solidFill>
              <a:srgbClr val="231F20"/>
            </a:solidFill>
            <a:prstDash val="sysDash"/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1395276" y="5626404"/>
            <a:ext cx="0" cy="163195"/>
          </a:xfrm>
          <a:custGeom>
            <a:avLst/>
            <a:gdLst/>
            <a:ahLst/>
            <a:cxnLst/>
            <a:rect l="l" t="t" r="r" b="b"/>
            <a:pathLst>
              <a:path w="0" h="163195">
                <a:moveTo>
                  <a:pt x="0" y="0"/>
                </a:moveTo>
                <a:lnTo>
                  <a:pt x="0" y="163004"/>
                </a:lnTo>
              </a:path>
            </a:pathLst>
          </a:custGeom>
          <a:ln w="12700">
            <a:solidFill>
              <a:srgbClr val="231F20"/>
            </a:solidFill>
            <a:prstDash val="sysDash"/>
          </a:ln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1233262" y="4921135"/>
            <a:ext cx="1041400" cy="0"/>
          </a:xfrm>
          <a:custGeom>
            <a:avLst/>
            <a:gdLst/>
            <a:ahLst/>
            <a:cxnLst/>
            <a:rect l="l" t="t" r="r" b="b"/>
            <a:pathLst>
              <a:path w="1041400" h="0">
                <a:moveTo>
                  <a:pt x="0" y="0"/>
                </a:moveTo>
                <a:lnTo>
                  <a:pt x="1041222" y="0"/>
                </a:lnTo>
              </a:path>
            </a:pathLst>
          </a:custGeom>
          <a:ln w="12700">
            <a:solidFill>
              <a:srgbClr val="231F20"/>
            </a:solidFill>
            <a:prstDash val="sysDash"/>
          </a:ln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983339" y="4921135"/>
            <a:ext cx="52705" cy="0"/>
          </a:xfrm>
          <a:custGeom>
            <a:avLst/>
            <a:gdLst/>
            <a:ahLst/>
            <a:cxnLst/>
            <a:rect l="l" t="t" r="r" b="b"/>
            <a:pathLst>
              <a:path w="52705" h="0">
                <a:moveTo>
                  <a:pt x="0" y="0"/>
                </a:moveTo>
                <a:lnTo>
                  <a:pt x="52349" y="0"/>
                </a:lnTo>
              </a:path>
            </a:pathLst>
          </a:custGeom>
          <a:ln w="12700">
            <a:solidFill>
              <a:srgbClr val="231F20"/>
            </a:solidFill>
            <a:prstDash val="sysDash"/>
          </a:ln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539626" y="4495736"/>
            <a:ext cx="2484120" cy="0"/>
          </a:xfrm>
          <a:custGeom>
            <a:avLst/>
            <a:gdLst/>
            <a:ahLst/>
            <a:cxnLst/>
            <a:rect l="l" t="t" r="r" b="b"/>
            <a:pathLst>
              <a:path w="2484120" h="0">
                <a:moveTo>
                  <a:pt x="0" y="0"/>
                </a:moveTo>
                <a:lnTo>
                  <a:pt x="2484120" y="0"/>
                </a:lnTo>
              </a:path>
            </a:pathLst>
          </a:custGeom>
          <a:ln w="25526">
            <a:solidFill>
              <a:srgbClr val="009D5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547246" y="8682164"/>
            <a:ext cx="2476500" cy="0"/>
          </a:xfrm>
          <a:custGeom>
            <a:avLst/>
            <a:gdLst/>
            <a:ahLst/>
            <a:cxnLst/>
            <a:rect l="l" t="t" r="r" b="b"/>
            <a:pathLst>
              <a:path w="2476500" h="0">
                <a:moveTo>
                  <a:pt x="0" y="0"/>
                </a:moveTo>
                <a:lnTo>
                  <a:pt x="2476500" y="0"/>
                </a:lnTo>
              </a:path>
            </a:pathLst>
          </a:custGeom>
          <a:ln w="25526">
            <a:solidFill>
              <a:srgbClr val="009D5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6441913" y="4845418"/>
            <a:ext cx="149860" cy="0"/>
          </a:xfrm>
          <a:custGeom>
            <a:avLst/>
            <a:gdLst/>
            <a:ahLst/>
            <a:cxnLst/>
            <a:rect l="l" t="t" r="r" b="b"/>
            <a:pathLst>
              <a:path w="149859" h="0">
                <a:moveTo>
                  <a:pt x="0" y="0"/>
                </a:moveTo>
                <a:lnTo>
                  <a:pt x="149580" y="0"/>
                </a:lnTo>
              </a:path>
            </a:pathLst>
          </a:custGeom>
          <a:ln w="476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aphicFrame>
        <p:nvGraphicFramePr>
          <p:cNvPr id="16" name="object 16"/>
          <p:cNvGraphicFramePr>
            <a:graphicFrameLocks noGrp="1"/>
          </p:cNvGraphicFramePr>
          <p:nvPr/>
        </p:nvGraphicFramePr>
        <p:xfrm>
          <a:off x="1343473" y="1616455"/>
          <a:ext cx="4915535" cy="136207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56540"/>
                <a:gridCol w="244475"/>
                <a:gridCol w="318134"/>
                <a:gridCol w="264159"/>
                <a:gridCol w="288290"/>
                <a:gridCol w="288289"/>
                <a:gridCol w="288289"/>
                <a:gridCol w="288289"/>
                <a:gridCol w="288289"/>
                <a:gridCol w="288289"/>
                <a:gridCol w="288289"/>
                <a:gridCol w="288925"/>
                <a:gridCol w="288925"/>
                <a:gridCol w="288925"/>
                <a:gridCol w="288925"/>
                <a:gridCol w="288289"/>
                <a:gridCol w="359410"/>
              </a:tblGrid>
              <a:tr h="116078">
                <a:tc>
                  <a:txBody>
                    <a:bodyPr/>
                    <a:lstStyle/>
                    <a:p>
                      <a:pPr marL="17145">
                        <a:lnSpc>
                          <a:spcPts val="730"/>
                        </a:lnSpc>
                        <a:spcBef>
                          <a:spcPts val="85"/>
                        </a:spcBef>
                      </a:pPr>
                      <a:r>
                        <a:rPr dirty="0" baseline="11904" sz="1050" spc="-22" b="1" i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S</a:t>
                      </a:r>
                      <a:r>
                        <a:rPr dirty="0" sz="500" spc="-15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ph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B="0" marT="10795">
                    <a:lnR w="9525">
                      <a:solidFill>
                        <a:srgbClr val="009D57"/>
                      </a:solidFill>
                      <a:prstDash val="solid"/>
                    </a:lnR>
                    <a:lnB w="3175">
                      <a:solidFill>
                        <a:srgbClr val="231F20"/>
                      </a:solidFill>
                      <a:prstDash val="solid"/>
                    </a:lnB>
                    <a:solidFill>
                      <a:srgbClr val="C8E4D3"/>
                    </a:solidFill>
                  </a:tcPr>
                </a:tc>
                <a:tc>
                  <a:txBody>
                    <a:bodyPr/>
                    <a:lstStyle/>
                    <a:p>
                      <a:pPr marL="31750">
                        <a:lnSpc>
                          <a:spcPts val="785"/>
                        </a:lnSpc>
                      </a:pPr>
                      <a:r>
                        <a:rPr dirty="0" sz="70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Corri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9525">
                      <a:solidFill>
                        <a:srgbClr val="009D57"/>
                      </a:solidFill>
                      <a:prstDash val="solid"/>
                    </a:lnL>
                    <a:lnB w="3175">
                      <a:solidFill>
                        <a:srgbClr val="231F20"/>
                      </a:solidFill>
                      <a:prstDash val="solid"/>
                    </a:lnB>
                    <a:solidFill>
                      <a:srgbClr val="C8E4D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785"/>
                        </a:lnSpc>
                      </a:pPr>
                      <a:r>
                        <a:rPr dirty="0" sz="700" spc="5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ente</a:t>
                      </a:r>
                      <a:r>
                        <a:rPr dirty="0" sz="700" spc="-9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spc="-1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no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B w="3175">
                      <a:solidFill>
                        <a:srgbClr val="231F20"/>
                      </a:solidFill>
                      <a:prstDash val="solid"/>
                    </a:lnB>
                    <a:solidFill>
                      <a:srgbClr val="C8E4D3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ts val="785"/>
                        </a:lnSpc>
                      </a:pPr>
                      <a:r>
                        <a:rPr dirty="0" sz="700" spc="-5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minal</a:t>
                      </a:r>
                      <a:r>
                        <a:rPr dirty="0" sz="700" spc="-1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spc="-3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(A)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B w="3175">
                      <a:solidFill>
                        <a:srgbClr val="231F20"/>
                      </a:solidFill>
                      <a:prstDash val="solid"/>
                    </a:lnB>
                    <a:solidFill>
                      <a:srgbClr val="C8E4D3"/>
                    </a:solidFil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B w="3175">
                      <a:solidFill>
                        <a:srgbClr val="231F20"/>
                      </a:solidFill>
                      <a:prstDash val="solid"/>
                    </a:lnB>
                    <a:solidFill>
                      <a:srgbClr val="C8E4D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B w="3175">
                      <a:solidFill>
                        <a:srgbClr val="231F20"/>
                      </a:solidFill>
                      <a:prstDash val="solid"/>
                    </a:lnB>
                    <a:solidFill>
                      <a:srgbClr val="C8E4D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B w="3175">
                      <a:solidFill>
                        <a:srgbClr val="231F20"/>
                      </a:solidFill>
                      <a:prstDash val="solid"/>
                    </a:lnB>
                    <a:solidFill>
                      <a:srgbClr val="C8E4D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B w="3175">
                      <a:solidFill>
                        <a:srgbClr val="231F20"/>
                      </a:solidFill>
                      <a:prstDash val="solid"/>
                    </a:lnB>
                    <a:solidFill>
                      <a:srgbClr val="C8E4D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B w="3175">
                      <a:solidFill>
                        <a:srgbClr val="231F20"/>
                      </a:solidFill>
                      <a:prstDash val="solid"/>
                    </a:lnB>
                    <a:solidFill>
                      <a:srgbClr val="C8E4D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B w="3175">
                      <a:solidFill>
                        <a:srgbClr val="231F20"/>
                      </a:solidFill>
                      <a:prstDash val="solid"/>
                    </a:lnB>
                    <a:solidFill>
                      <a:srgbClr val="C8E4D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B w="3175">
                      <a:solidFill>
                        <a:srgbClr val="231F20"/>
                      </a:solidFill>
                      <a:prstDash val="solid"/>
                    </a:lnB>
                    <a:solidFill>
                      <a:srgbClr val="C8E4D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B w="3175">
                      <a:solidFill>
                        <a:srgbClr val="231F20"/>
                      </a:solidFill>
                      <a:prstDash val="solid"/>
                    </a:lnB>
                    <a:solidFill>
                      <a:srgbClr val="C8E4D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B w="3175">
                      <a:solidFill>
                        <a:srgbClr val="231F20"/>
                      </a:solidFill>
                      <a:prstDash val="solid"/>
                    </a:lnB>
                    <a:solidFill>
                      <a:srgbClr val="C8E4D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B w="3175">
                      <a:solidFill>
                        <a:srgbClr val="231F20"/>
                      </a:solidFill>
                      <a:prstDash val="solid"/>
                    </a:lnB>
                    <a:solidFill>
                      <a:srgbClr val="C8E4D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B w="3175">
                      <a:solidFill>
                        <a:srgbClr val="231F20"/>
                      </a:solidFill>
                      <a:prstDash val="solid"/>
                    </a:lnB>
                    <a:solidFill>
                      <a:srgbClr val="C8E4D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B w="3175">
                      <a:solidFill>
                        <a:srgbClr val="231F20"/>
                      </a:solidFill>
                      <a:prstDash val="solid"/>
                    </a:lnB>
                    <a:solidFill>
                      <a:srgbClr val="C8E4D3"/>
                    </a:solidFill>
                  </a:tcPr>
                </a:tc>
              </a:tr>
              <a:tr h="12522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mm</a:t>
                      </a:r>
                      <a:r>
                        <a:rPr dirty="0" baseline="22222" sz="75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2</a:t>
                      </a:r>
                      <a:endParaRPr baseline="22222" sz="75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R w="9525">
                      <a:solidFill>
                        <a:srgbClr val="009D57"/>
                      </a:solidFill>
                      <a:prstDash val="solid"/>
                    </a:lnR>
                    <a:lnT w="3175">
                      <a:solidFill>
                        <a:srgbClr val="231F20"/>
                      </a:solidFill>
                      <a:prstDash val="solid"/>
                    </a:lnT>
                    <a:solidFill>
                      <a:srgbClr val="C8E4D3"/>
                    </a:solidFill>
                  </a:tcPr>
                </a:tc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1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L w="9525">
                      <a:solidFill>
                        <a:srgbClr val="009D57"/>
                      </a:solidFill>
                      <a:prstDash val="solid"/>
                    </a:lnL>
                    <a:lnT w="3175">
                      <a:solidFill>
                        <a:srgbClr val="231F20"/>
                      </a:solidFill>
                      <a:prstDash val="solid"/>
                    </a:lnT>
                    <a:solidFill>
                      <a:srgbClr val="C8E4D3"/>
                    </a:solidFill>
                  </a:tcPr>
                </a:tc>
                <a:tc>
                  <a:txBody>
                    <a:bodyPr/>
                    <a:lstStyle/>
                    <a:p>
                      <a:pPr marL="74930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2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T w="3175">
                      <a:solidFill>
                        <a:srgbClr val="231F20"/>
                      </a:solidFill>
                      <a:prstDash val="solid"/>
                    </a:lnT>
                    <a:solidFill>
                      <a:srgbClr val="C8E4D3"/>
                    </a:solidFill>
                  </a:tcPr>
                </a:tc>
                <a:tc>
                  <a:txBody>
                    <a:bodyPr/>
                    <a:lstStyle/>
                    <a:p>
                      <a:pPr marL="45720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3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T w="3175">
                      <a:solidFill>
                        <a:srgbClr val="231F20"/>
                      </a:solidFill>
                      <a:prstDash val="solid"/>
                    </a:lnT>
                    <a:solidFill>
                      <a:srgbClr val="C8E4D3"/>
                    </a:solidFill>
                  </a:tcPr>
                </a:tc>
                <a:tc>
                  <a:txBody>
                    <a:bodyPr/>
                    <a:lstStyle/>
                    <a:p>
                      <a:pPr marL="69215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4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T w="3175">
                      <a:solidFill>
                        <a:srgbClr val="231F20"/>
                      </a:solidFill>
                      <a:prstDash val="solid"/>
                    </a:lnT>
                    <a:solidFill>
                      <a:srgbClr val="C8E4D3"/>
                    </a:solidFill>
                  </a:tcPr>
                </a:tc>
                <a:tc>
                  <a:txBody>
                    <a:bodyPr/>
                    <a:lstStyle/>
                    <a:p>
                      <a:pPr marL="69215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6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T w="3175">
                      <a:solidFill>
                        <a:srgbClr val="231F20"/>
                      </a:solidFill>
                      <a:prstDash val="solid"/>
                    </a:lnT>
                    <a:solidFill>
                      <a:srgbClr val="C8E4D3"/>
                    </a:solidFill>
                  </a:tcPr>
                </a:tc>
                <a:tc>
                  <a:txBody>
                    <a:bodyPr/>
                    <a:lstStyle/>
                    <a:p>
                      <a:pPr marL="69215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 spc="-5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10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T w="3175">
                      <a:solidFill>
                        <a:srgbClr val="231F20"/>
                      </a:solidFill>
                      <a:prstDash val="solid"/>
                    </a:lnT>
                    <a:solidFill>
                      <a:srgbClr val="C8E4D3"/>
                    </a:solidFill>
                  </a:tcPr>
                </a:tc>
                <a:tc>
                  <a:txBody>
                    <a:bodyPr/>
                    <a:lstStyle/>
                    <a:p>
                      <a:pPr algn="ctr" marR="40640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 spc="-5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16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T w="3175">
                      <a:solidFill>
                        <a:srgbClr val="231F20"/>
                      </a:solidFill>
                      <a:prstDash val="solid"/>
                    </a:lnT>
                    <a:solidFill>
                      <a:srgbClr val="C8E4D3"/>
                    </a:solidFill>
                  </a:tcPr>
                </a:tc>
                <a:tc>
                  <a:txBody>
                    <a:bodyPr/>
                    <a:lstStyle/>
                    <a:p>
                      <a:pPr algn="ctr" marR="41910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 spc="-5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20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T w="3175">
                      <a:solidFill>
                        <a:srgbClr val="231F20"/>
                      </a:solidFill>
                      <a:prstDash val="solid"/>
                    </a:lnT>
                    <a:solidFill>
                      <a:srgbClr val="C8E4D3"/>
                    </a:solidFill>
                  </a:tcPr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 spc="-5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25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T w="3175">
                      <a:solidFill>
                        <a:srgbClr val="231F20"/>
                      </a:solidFill>
                      <a:prstDash val="solid"/>
                    </a:lnT>
                    <a:solidFill>
                      <a:srgbClr val="C8E4D3"/>
                    </a:solidFill>
                  </a:tcPr>
                </a:tc>
                <a:tc>
                  <a:txBody>
                    <a:bodyPr/>
                    <a:lstStyle/>
                    <a:p>
                      <a:pPr algn="ctr" marR="41275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 spc="-5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32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T w="3175">
                      <a:solidFill>
                        <a:srgbClr val="231F20"/>
                      </a:solidFill>
                      <a:prstDash val="solid"/>
                    </a:lnT>
                    <a:solidFill>
                      <a:srgbClr val="C8E4D3"/>
                    </a:solidFill>
                  </a:tcPr>
                </a:tc>
                <a:tc>
                  <a:txBody>
                    <a:bodyPr/>
                    <a:lstStyle/>
                    <a:p>
                      <a:pPr algn="ctr" marR="40640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 spc="-5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40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T w="3175">
                      <a:solidFill>
                        <a:srgbClr val="231F20"/>
                      </a:solidFill>
                      <a:prstDash val="solid"/>
                    </a:lnT>
                    <a:solidFill>
                      <a:srgbClr val="C8E4D3"/>
                    </a:solidFill>
                  </a:tcPr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 spc="-5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50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T w="3175">
                      <a:solidFill>
                        <a:srgbClr val="231F20"/>
                      </a:solidFill>
                      <a:prstDash val="solid"/>
                    </a:lnT>
                    <a:solidFill>
                      <a:srgbClr val="C8E4D3"/>
                    </a:solidFill>
                  </a:tcPr>
                </a:tc>
                <a:tc>
                  <a:txBody>
                    <a:bodyPr/>
                    <a:lstStyle/>
                    <a:p>
                      <a:pPr algn="ctr" marR="41275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 spc="-5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63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T w="3175">
                      <a:solidFill>
                        <a:srgbClr val="231F20"/>
                      </a:solidFill>
                      <a:prstDash val="solid"/>
                    </a:lnT>
                    <a:solidFill>
                      <a:srgbClr val="C8E4D3"/>
                    </a:solidFill>
                  </a:tcPr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 spc="-5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80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T w="3175">
                      <a:solidFill>
                        <a:srgbClr val="231F20"/>
                      </a:solidFill>
                      <a:prstDash val="solid"/>
                    </a:lnT>
                    <a:solidFill>
                      <a:srgbClr val="C8E4D3"/>
                    </a:solidFill>
                  </a:tcPr>
                </a:tc>
                <a:tc>
                  <a:txBody>
                    <a:bodyPr/>
                    <a:lstStyle/>
                    <a:p>
                      <a:pPr marL="69215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 spc="-5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100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T w="3175">
                      <a:solidFill>
                        <a:srgbClr val="231F20"/>
                      </a:solidFill>
                      <a:prstDash val="solid"/>
                    </a:lnT>
                    <a:solidFill>
                      <a:srgbClr val="C8E4D3"/>
                    </a:solidFill>
                  </a:tcPr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 spc="-5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125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T w="3175">
                      <a:solidFill>
                        <a:srgbClr val="231F20"/>
                      </a:solidFill>
                      <a:prstDash val="solid"/>
                    </a:lnT>
                    <a:solidFill>
                      <a:srgbClr val="C8E4D3"/>
                    </a:solidFill>
                  </a:tcPr>
                </a:tc>
              </a:tr>
              <a:tr h="12357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1,5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635">
                    <a:lnR w="9525">
                      <a:solidFill>
                        <a:srgbClr val="009D57"/>
                      </a:solidFill>
                      <a:prstDash val="solid"/>
                    </a:lnR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 gridSpan="16"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5"/>
                        </a:spcBef>
                        <a:tabLst>
                          <a:tab pos="319405" algn="l"/>
                          <a:tab pos="607695" algn="l"/>
                          <a:tab pos="895350" algn="l"/>
                          <a:tab pos="1183640" algn="l"/>
                          <a:tab pos="1471295" algn="l"/>
                          <a:tab pos="1759585" algn="l"/>
                          <a:tab pos="2047239" algn="l"/>
                          <a:tab pos="2335530" algn="l"/>
                          <a:tab pos="2623185" algn="l"/>
                          <a:tab pos="2910840" algn="l"/>
                          <a:tab pos="3199765" algn="l"/>
                          <a:tab pos="3487420" algn="l"/>
                          <a:tab pos="3775710" algn="l"/>
                          <a:tab pos="4063365" algn="l"/>
                          <a:tab pos="4351020" algn="l"/>
                        </a:tabLst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429	214	143	107	71	43	27	21	17	13	11	9	7	5	4	3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635">
                    <a:lnL w="9525">
                      <a:solidFill>
                        <a:srgbClr val="009D57"/>
                      </a:solidFill>
                      <a:prstDash val="solid"/>
                    </a:lnL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12458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2,5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R w="9525">
                      <a:solidFill>
                        <a:srgbClr val="009D57"/>
                      </a:solidFill>
                      <a:prstDash val="solid"/>
                    </a:lnR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714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L w="9525">
                      <a:solidFill>
                        <a:srgbClr val="009D57"/>
                      </a:solidFill>
                      <a:prstDash val="solid"/>
                    </a:lnL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4930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357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5720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238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215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179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215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119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215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71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R="40640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45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R="41275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36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29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R="41275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22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R="41275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18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14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R="41275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11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9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215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7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6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</a:tr>
              <a:tr h="12420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4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R w="9525">
                      <a:solidFill>
                        <a:srgbClr val="009D57"/>
                      </a:solidFill>
                      <a:prstDash val="solid"/>
                    </a:lnR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009D57"/>
                      </a:solidFill>
                      <a:prstDash val="solid"/>
                    </a:lnL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4930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571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5085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381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215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286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215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190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215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114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R="40640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71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R="41910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80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46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R="41275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36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R="41275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29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23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R="41910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18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14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215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11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215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9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</a:tr>
              <a:tr h="12458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6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R w="9525">
                      <a:solidFill>
                        <a:srgbClr val="009D57"/>
                      </a:solidFill>
                      <a:prstDash val="solid"/>
                    </a:lnR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009D57"/>
                      </a:solidFill>
                      <a:prstDash val="solid"/>
                    </a:lnL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4930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857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5085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571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215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429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215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286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215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171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635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107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120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69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R="41275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54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R="41275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43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34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R="41910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27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21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215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17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14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</a:tr>
              <a:tr h="12458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10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R w="9525">
                      <a:solidFill>
                        <a:srgbClr val="009D57"/>
                      </a:solidFill>
                      <a:prstDash val="solid"/>
                    </a:lnR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009D57"/>
                      </a:solidFill>
                      <a:prstDash val="solid"/>
                    </a:lnL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5085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952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714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215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476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215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286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179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200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114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R="41275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89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R="41275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71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57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R="41910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45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36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215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29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215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23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</a:tr>
              <a:tr h="12420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16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R w="9525">
                      <a:solidFill>
                        <a:srgbClr val="009D57"/>
                      </a:solidFill>
                      <a:prstDash val="solid"/>
                    </a:lnR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009D57"/>
                      </a:solidFill>
                      <a:prstDash val="solid"/>
                    </a:lnL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762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457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286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320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215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183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143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114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91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R="41910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73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57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215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46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215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37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</a:tr>
              <a:tr h="12458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25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R w="9525">
                      <a:solidFill>
                        <a:srgbClr val="009D57"/>
                      </a:solidFill>
                      <a:prstDash val="solid"/>
                    </a:lnR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009D57"/>
                      </a:solidFill>
                      <a:prstDash val="solid"/>
                    </a:lnL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714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446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500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215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286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223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179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143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113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89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215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71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57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</a:tr>
              <a:tr h="12458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35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R w="9525">
                      <a:solidFill>
                        <a:srgbClr val="009D57"/>
                      </a:solidFill>
                      <a:prstDash val="solid"/>
                    </a:lnR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009D57"/>
                      </a:solidFill>
                      <a:prstDash val="solid"/>
                    </a:lnL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625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700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215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400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313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250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200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159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125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215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80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100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</a:tr>
              <a:tr h="119443">
                <a:tc>
                  <a:txBody>
                    <a:bodyPr/>
                    <a:lstStyle/>
                    <a:p>
                      <a:pPr>
                        <a:lnSpc>
                          <a:spcPts val="830"/>
                        </a:lnSpc>
                        <a:spcBef>
                          <a:spcPts val="10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50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R w="9525">
                      <a:solidFill>
                        <a:srgbClr val="009D57"/>
                      </a:solidFill>
                      <a:prstDash val="solid"/>
                    </a:lnR>
                    <a:lnT w="3175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009D57"/>
                      </a:solidFill>
                      <a:prstDash val="solid"/>
                    </a:lnL>
                    <a:lnT w="3175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T w="3175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T w="3175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T w="3175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T w="3175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T w="3175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T w="3175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30"/>
                        </a:lnSpc>
                        <a:spcBef>
                          <a:spcPts val="10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848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T w="3175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215">
                        <a:lnSpc>
                          <a:spcPts val="830"/>
                        </a:lnSpc>
                        <a:spcBef>
                          <a:spcPts val="10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543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T w="3175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30"/>
                        </a:lnSpc>
                        <a:spcBef>
                          <a:spcPts val="10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424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T w="3175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30"/>
                        </a:lnSpc>
                        <a:spcBef>
                          <a:spcPts val="10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339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T w="3175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215">
                        <a:lnSpc>
                          <a:spcPts val="830"/>
                        </a:lnSpc>
                        <a:spcBef>
                          <a:spcPts val="10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271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T w="3175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30"/>
                        </a:lnSpc>
                        <a:spcBef>
                          <a:spcPts val="10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215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T w="3175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215">
                        <a:lnSpc>
                          <a:spcPts val="830"/>
                        </a:lnSpc>
                        <a:spcBef>
                          <a:spcPts val="10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170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T w="3175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215">
                        <a:lnSpc>
                          <a:spcPts val="830"/>
                        </a:lnSpc>
                        <a:spcBef>
                          <a:spcPts val="10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136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T w="3175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215">
                        <a:lnSpc>
                          <a:spcPts val="830"/>
                        </a:lnSpc>
                        <a:spcBef>
                          <a:spcPts val="10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109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T w="3175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17" name="object 17"/>
          <p:cNvSpPr txBox="1"/>
          <p:nvPr/>
        </p:nvSpPr>
        <p:spPr>
          <a:xfrm>
            <a:off x="527307" y="237870"/>
            <a:ext cx="2091055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-15" b="1">
                <a:solidFill>
                  <a:srgbClr val="009D57"/>
                </a:solidFill>
                <a:latin typeface="Arial"/>
                <a:cs typeface="Arial"/>
              </a:rPr>
              <a:t>F </a:t>
            </a:r>
            <a:r>
              <a:rPr dirty="0" sz="800" spc="55" b="1">
                <a:solidFill>
                  <a:srgbClr val="009D57"/>
                </a:solidFill>
                <a:latin typeface="Arial"/>
                <a:cs typeface="Arial"/>
              </a:rPr>
              <a:t>- </a:t>
            </a:r>
            <a:r>
              <a:rPr dirty="0" sz="800" b="1">
                <a:solidFill>
                  <a:srgbClr val="009D57"/>
                </a:solidFill>
                <a:latin typeface="Arial"/>
                <a:cs typeface="Arial"/>
              </a:rPr>
              <a:t>Protección contra descargas</a:t>
            </a:r>
            <a:r>
              <a:rPr dirty="0" sz="800" spc="-40" b="1">
                <a:solidFill>
                  <a:srgbClr val="009D57"/>
                </a:solidFill>
                <a:latin typeface="Arial"/>
                <a:cs typeface="Arial"/>
              </a:rPr>
              <a:t> </a:t>
            </a:r>
            <a:r>
              <a:rPr dirty="0" sz="800" b="1">
                <a:solidFill>
                  <a:srgbClr val="009D57"/>
                </a:solidFill>
                <a:latin typeface="Arial"/>
                <a:cs typeface="Arial"/>
              </a:rPr>
              <a:t>eléctricas</a:t>
            </a:r>
            <a:endParaRPr sz="8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3191259" y="212597"/>
            <a:ext cx="3491229" cy="574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tabLst>
                <a:tab pos="266700" algn="l"/>
              </a:tabLst>
            </a:pPr>
            <a:r>
              <a:rPr dirty="0" sz="1800" spc="-5" b="1">
                <a:solidFill>
                  <a:srgbClr val="BCBEC0"/>
                </a:solidFill>
                <a:latin typeface="Arial"/>
                <a:cs typeface="Arial"/>
              </a:rPr>
              <a:t>6	</a:t>
            </a:r>
            <a:r>
              <a:rPr dirty="0" sz="1800" spc="5" b="1">
                <a:solidFill>
                  <a:srgbClr val="BCBEC0"/>
                </a:solidFill>
                <a:latin typeface="Arial"/>
                <a:cs typeface="Arial"/>
              </a:rPr>
              <a:t>Implementación </a:t>
            </a:r>
            <a:r>
              <a:rPr dirty="0" sz="1800" spc="-5" b="1">
                <a:solidFill>
                  <a:srgbClr val="BCBEC0"/>
                </a:solidFill>
                <a:latin typeface="Arial"/>
                <a:cs typeface="Arial"/>
              </a:rPr>
              <a:t>del</a:t>
            </a:r>
            <a:r>
              <a:rPr dirty="0" sz="1800" spc="-20" b="1">
                <a:solidFill>
                  <a:srgbClr val="BCBEC0"/>
                </a:solidFill>
                <a:latin typeface="Arial"/>
                <a:cs typeface="Arial"/>
              </a:rPr>
              <a:t> </a:t>
            </a:r>
            <a:r>
              <a:rPr dirty="0" sz="1800" spc="5" b="1">
                <a:solidFill>
                  <a:srgbClr val="BCBEC0"/>
                </a:solidFill>
                <a:latin typeface="Arial"/>
                <a:cs typeface="Arial"/>
              </a:rPr>
              <a:t>esquema  </a:t>
            </a:r>
            <a:r>
              <a:rPr dirty="0" sz="1800" spc="15" b="1">
                <a:solidFill>
                  <a:srgbClr val="BCBEC0"/>
                </a:solidFill>
                <a:latin typeface="Arial"/>
                <a:cs typeface="Arial"/>
              </a:rPr>
              <a:t>TN</a:t>
            </a:r>
            <a:endParaRPr sz="18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508588" y="3158159"/>
            <a:ext cx="6464935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 marR="30480" indent="-635">
              <a:lnSpc>
                <a:spcPct val="100000"/>
              </a:lnSpc>
              <a:spcBef>
                <a:spcPts val="100"/>
              </a:spcBef>
            </a:pPr>
            <a:r>
              <a:rPr dirty="0" sz="700" spc="-10" b="1" i="1">
                <a:solidFill>
                  <a:srgbClr val="009D57"/>
                </a:solidFill>
                <a:latin typeface="Arial"/>
                <a:cs typeface="Arial"/>
              </a:rPr>
              <a:t>Fig. </a:t>
            </a:r>
            <a:r>
              <a:rPr dirty="0" sz="700" spc="-15" b="1" i="1">
                <a:solidFill>
                  <a:srgbClr val="009D57"/>
                </a:solidFill>
                <a:latin typeface="Arial"/>
                <a:cs typeface="Arial"/>
              </a:rPr>
              <a:t>F48: </a:t>
            </a:r>
            <a:r>
              <a:rPr dirty="0" sz="700" spc="5" i="1">
                <a:solidFill>
                  <a:srgbClr val="231F20"/>
                </a:solidFill>
                <a:latin typeface="Arial"/>
                <a:cs typeface="Arial"/>
              </a:rPr>
              <a:t>Longitudes de </a:t>
            </a:r>
            <a:r>
              <a:rPr dirty="0" sz="700" spc="10" i="1">
                <a:solidFill>
                  <a:srgbClr val="231F20"/>
                </a:solidFill>
                <a:latin typeface="Arial"/>
                <a:cs typeface="Arial"/>
              </a:rPr>
              <a:t>circuito </a:t>
            </a:r>
            <a:r>
              <a:rPr dirty="0" sz="700" spc="-10" i="1">
                <a:solidFill>
                  <a:srgbClr val="231F20"/>
                </a:solidFill>
                <a:latin typeface="Arial"/>
                <a:cs typeface="Arial"/>
              </a:rPr>
              <a:t>máximas </a:t>
            </a:r>
            <a:r>
              <a:rPr dirty="0" sz="700" spc="-25" i="1">
                <a:solidFill>
                  <a:srgbClr val="231F20"/>
                </a:solidFill>
                <a:latin typeface="Arial"/>
                <a:cs typeface="Arial"/>
              </a:rPr>
              <a:t>(en </a:t>
            </a:r>
            <a:r>
              <a:rPr dirty="0" sz="700" spc="-5" i="1">
                <a:solidFill>
                  <a:srgbClr val="231F20"/>
                </a:solidFill>
                <a:latin typeface="Arial"/>
                <a:cs typeface="Arial"/>
              </a:rPr>
              <a:t>metros) </a:t>
            </a:r>
            <a:r>
              <a:rPr dirty="0" sz="700" spc="-10" i="1">
                <a:solidFill>
                  <a:srgbClr val="231F20"/>
                </a:solidFill>
                <a:latin typeface="Arial"/>
                <a:cs typeface="Arial"/>
              </a:rPr>
              <a:t>para </a:t>
            </a:r>
            <a:r>
              <a:rPr dirty="0" sz="700" i="1">
                <a:solidFill>
                  <a:srgbClr val="231F20"/>
                </a:solidFill>
                <a:latin typeface="Arial"/>
                <a:cs typeface="Arial"/>
              </a:rPr>
              <a:t>diferentes </a:t>
            </a:r>
            <a:r>
              <a:rPr dirty="0" sz="700" spc="-5" i="1">
                <a:solidFill>
                  <a:srgbClr val="231F20"/>
                </a:solidFill>
                <a:latin typeface="Arial"/>
                <a:cs typeface="Arial"/>
              </a:rPr>
              <a:t>tamaños </a:t>
            </a:r>
            <a:r>
              <a:rPr dirty="0" sz="700" spc="5" i="1">
                <a:solidFill>
                  <a:srgbClr val="231F20"/>
                </a:solidFill>
                <a:latin typeface="Arial"/>
                <a:cs typeface="Arial"/>
              </a:rPr>
              <a:t>de conductores de </a:t>
            </a:r>
            <a:r>
              <a:rPr dirty="0" sz="700" spc="10" i="1">
                <a:solidFill>
                  <a:srgbClr val="231F20"/>
                </a:solidFill>
                <a:latin typeface="Arial"/>
                <a:cs typeface="Arial"/>
              </a:rPr>
              <a:t>cobre </a:t>
            </a:r>
            <a:r>
              <a:rPr dirty="0" sz="700" spc="-15" i="1">
                <a:solidFill>
                  <a:srgbClr val="231F20"/>
                </a:solidFill>
                <a:latin typeface="Arial"/>
                <a:cs typeface="Arial"/>
              </a:rPr>
              <a:t>y </a:t>
            </a:r>
            <a:r>
              <a:rPr dirty="0" sz="700" i="1">
                <a:solidFill>
                  <a:srgbClr val="231F20"/>
                </a:solidFill>
                <a:latin typeface="Arial"/>
                <a:cs typeface="Arial"/>
              </a:rPr>
              <a:t>corrientes </a:t>
            </a:r>
            <a:r>
              <a:rPr dirty="0" sz="700" spc="-5" i="1">
                <a:solidFill>
                  <a:srgbClr val="231F20"/>
                </a:solidFill>
                <a:latin typeface="Arial"/>
                <a:cs typeface="Arial"/>
              </a:rPr>
              <a:t>nominales </a:t>
            </a:r>
            <a:r>
              <a:rPr dirty="0" sz="700" spc="-10" i="1">
                <a:solidFill>
                  <a:srgbClr val="231F20"/>
                </a:solidFill>
                <a:latin typeface="Arial"/>
                <a:cs typeface="Arial"/>
              </a:rPr>
              <a:t>para </a:t>
            </a:r>
            <a:r>
              <a:rPr dirty="0" sz="700" i="1">
                <a:solidFill>
                  <a:srgbClr val="231F20"/>
                </a:solidFill>
                <a:latin typeface="Arial"/>
                <a:cs typeface="Arial"/>
              </a:rPr>
              <a:t>interruptores automáticos </a:t>
            </a:r>
            <a:r>
              <a:rPr dirty="0" sz="700" spc="5" i="1">
                <a:solidFill>
                  <a:srgbClr val="231F20"/>
                </a:solidFill>
                <a:latin typeface="Arial"/>
                <a:cs typeface="Arial"/>
              </a:rPr>
              <a:t>de  </a:t>
            </a:r>
            <a:r>
              <a:rPr dirty="0" sz="700" spc="15" i="1">
                <a:solidFill>
                  <a:srgbClr val="231F20"/>
                </a:solidFill>
                <a:latin typeface="Arial"/>
                <a:cs typeface="Arial"/>
              </a:rPr>
              <a:t>tipo </a:t>
            </a:r>
            <a:r>
              <a:rPr dirty="0" sz="700" spc="-25">
                <a:solidFill>
                  <a:srgbClr val="231F20"/>
                </a:solidFill>
                <a:latin typeface="Arial"/>
                <a:cs typeface="Arial"/>
              </a:rPr>
              <a:t>D</a:t>
            </a:r>
            <a:r>
              <a:rPr dirty="0" baseline="20202" sz="825" spc="-37" i="1">
                <a:solidFill>
                  <a:srgbClr val="231F20"/>
                </a:solidFill>
                <a:latin typeface="Arial"/>
                <a:cs typeface="Arial"/>
              </a:rPr>
              <a:t>(1) </a:t>
            </a:r>
            <a:r>
              <a:rPr dirty="0" sz="700" spc="-10" i="1">
                <a:solidFill>
                  <a:srgbClr val="231F20"/>
                </a:solidFill>
                <a:latin typeface="Arial"/>
                <a:cs typeface="Arial"/>
              </a:rPr>
              <a:t>en </a:t>
            </a:r>
            <a:r>
              <a:rPr dirty="0" sz="700" spc="-5" i="1">
                <a:solidFill>
                  <a:srgbClr val="231F20"/>
                </a:solidFill>
                <a:latin typeface="Arial"/>
                <a:cs typeface="Arial"/>
              </a:rPr>
              <a:t>un esquema </a:t>
            </a:r>
            <a:r>
              <a:rPr dirty="0" sz="700" spc="5" i="1">
                <a:solidFill>
                  <a:srgbClr val="231F20"/>
                </a:solidFill>
                <a:latin typeface="Arial"/>
                <a:cs typeface="Arial"/>
              </a:rPr>
              <a:t>de 230/240 </a:t>
            </a:r>
            <a:r>
              <a:rPr dirty="0" sz="700" spc="-40" i="1">
                <a:solidFill>
                  <a:srgbClr val="231F20"/>
                </a:solidFill>
                <a:latin typeface="Arial"/>
                <a:cs typeface="Arial"/>
              </a:rPr>
              <a:t>V </a:t>
            </a:r>
            <a:r>
              <a:rPr dirty="0" sz="700" spc="5" i="1">
                <a:solidFill>
                  <a:srgbClr val="231F20"/>
                </a:solidFill>
                <a:latin typeface="Arial"/>
                <a:cs typeface="Arial"/>
              </a:rPr>
              <a:t>monofásico </a:t>
            </a:r>
            <a:r>
              <a:rPr dirty="0" sz="700" spc="10" i="1">
                <a:solidFill>
                  <a:srgbClr val="231F20"/>
                </a:solidFill>
                <a:latin typeface="Arial"/>
                <a:cs typeface="Arial"/>
              </a:rPr>
              <a:t>o </a:t>
            </a:r>
            <a:r>
              <a:rPr dirty="0" sz="700" i="1">
                <a:solidFill>
                  <a:srgbClr val="231F20"/>
                </a:solidFill>
                <a:latin typeface="Arial"/>
                <a:cs typeface="Arial"/>
              </a:rPr>
              <a:t>trifásico </a:t>
            </a:r>
            <a:r>
              <a:rPr dirty="0" sz="700" spc="-15" i="1">
                <a:solidFill>
                  <a:srgbClr val="231F20"/>
                </a:solidFill>
                <a:latin typeface="Arial"/>
                <a:cs typeface="Arial"/>
              </a:rPr>
              <a:t>TN </a:t>
            </a:r>
            <a:r>
              <a:rPr dirty="0" sz="700" spc="10" i="1">
                <a:solidFill>
                  <a:srgbClr val="231F20"/>
                </a:solidFill>
                <a:latin typeface="Arial"/>
                <a:cs typeface="Arial"/>
              </a:rPr>
              <a:t>con m =</a:t>
            </a:r>
            <a:r>
              <a:rPr dirty="0" sz="700" spc="-55" i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 i="1">
                <a:solidFill>
                  <a:srgbClr val="231F20"/>
                </a:solidFill>
                <a:latin typeface="Arial"/>
                <a:cs typeface="Arial"/>
              </a:rPr>
              <a:t>1.</a:t>
            </a:r>
            <a:endParaRPr sz="7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7055870" y="2925825"/>
            <a:ext cx="500380" cy="396240"/>
          </a:xfrm>
          <a:prstGeom prst="rect">
            <a:avLst/>
          </a:prstGeom>
          <a:solidFill>
            <a:srgbClr val="231F20"/>
          </a:solidFill>
        </p:spPr>
        <p:txBody>
          <a:bodyPr wrap="square" lIns="0" tIns="0" rIns="0" bIns="0" rtlCol="0" vert="horz">
            <a:spAutoFit/>
          </a:bodyPr>
          <a:lstStyle/>
          <a:p>
            <a:pPr marL="10160">
              <a:lnSpc>
                <a:spcPts val="1085"/>
              </a:lnSpc>
            </a:pPr>
            <a:r>
              <a:rPr dirty="0" sz="1000" spc="-5" b="1">
                <a:solidFill>
                  <a:srgbClr val="FFFFFF"/>
                </a:solidFill>
                <a:latin typeface="Arial"/>
                <a:cs typeface="Arial"/>
              </a:rPr>
              <a:t>F29</a:t>
            </a:r>
            <a:endParaRPr sz="1000">
              <a:latin typeface="Arial"/>
              <a:cs typeface="Arial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2294220" y="4921135"/>
            <a:ext cx="306705" cy="1026794"/>
          </a:xfrm>
          <a:custGeom>
            <a:avLst/>
            <a:gdLst/>
            <a:ahLst/>
            <a:cxnLst/>
            <a:rect l="l" t="t" r="r" b="b"/>
            <a:pathLst>
              <a:path w="306705" h="1026795">
                <a:moveTo>
                  <a:pt x="0" y="0"/>
                </a:moveTo>
                <a:lnTo>
                  <a:pt x="306247" y="0"/>
                </a:lnTo>
                <a:lnTo>
                  <a:pt x="306247" y="1026312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1711392" y="5789409"/>
            <a:ext cx="0" cy="155575"/>
          </a:xfrm>
          <a:custGeom>
            <a:avLst/>
            <a:gdLst/>
            <a:ahLst/>
            <a:cxnLst/>
            <a:rect l="l" t="t" r="r" b="b"/>
            <a:pathLst>
              <a:path w="0" h="155575">
                <a:moveTo>
                  <a:pt x="0" y="155092"/>
                </a:moveTo>
                <a:lnTo>
                  <a:pt x="0" y="0"/>
                </a:lnTo>
              </a:path>
            </a:pathLst>
          </a:custGeom>
          <a:ln w="12700">
            <a:solidFill>
              <a:srgbClr val="231F20"/>
            </a:solidFill>
            <a:prstDash val="sysDash"/>
          </a:ln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/>
          <p:nvPr/>
        </p:nvSpPr>
        <p:spPr>
          <a:xfrm>
            <a:off x="861838" y="4920132"/>
            <a:ext cx="1146175" cy="869315"/>
          </a:xfrm>
          <a:custGeom>
            <a:avLst/>
            <a:gdLst/>
            <a:ahLst/>
            <a:cxnLst/>
            <a:rect l="l" t="t" r="r" b="b"/>
            <a:pathLst>
              <a:path w="1146175" h="869314">
                <a:moveTo>
                  <a:pt x="1145908" y="0"/>
                </a:moveTo>
                <a:lnTo>
                  <a:pt x="1145908" y="869276"/>
                </a:lnTo>
                <a:lnTo>
                  <a:pt x="0" y="869276"/>
                </a:lnTo>
              </a:path>
            </a:pathLst>
          </a:custGeom>
          <a:ln w="12700">
            <a:solidFill>
              <a:srgbClr val="231F20"/>
            </a:solidFill>
            <a:prstDash val="sysDash"/>
          </a:ln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/>
          <p:nvPr/>
        </p:nvSpPr>
        <p:spPr>
          <a:xfrm>
            <a:off x="867769" y="5028793"/>
            <a:ext cx="0" cy="913765"/>
          </a:xfrm>
          <a:custGeom>
            <a:avLst/>
            <a:gdLst/>
            <a:ahLst/>
            <a:cxnLst/>
            <a:rect l="l" t="t" r="r" b="b"/>
            <a:pathLst>
              <a:path w="0" h="913764">
                <a:moveTo>
                  <a:pt x="0" y="913714"/>
                </a:moveTo>
                <a:lnTo>
                  <a:pt x="0" y="0"/>
                </a:lnTo>
              </a:path>
            </a:pathLst>
          </a:custGeom>
          <a:ln w="12700">
            <a:solidFill>
              <a:srgbClr val="231F20"/>
            </a:solidFill>
            <a:prstDash val="sysDash"/>
          </a:ln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/>
          <p:nvPr/>
        </p:nvSpPr>
        <p:spPr>
          <a:xfrm>
            <a:off x="583822" y="4799202"/>
            <a:ext cx="401916" cy="23594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/>
          <p:nvPr/>
        </p:nvSpPr>
        <p:spPr>
          <a:xfrm>
            <a:off x="797627" y="5946469"/>
            <a:ext cx="139700" cy="0"/>
          </a:xfrm>
          <a:custGeom>
            <a:avLst/>
            <a:gdLst/>
            <a:ahLst/>
            <a:cxnLst/>
            <a:rect l="l" t="t" r="r" b="b"/>
            <a:pathLst>
              <a:path w="139700" h="0">
                <a:moveTo>
                  <a:pt x="0" y="0"/>
                </a:moveTo>
                <a:lnTo>
                  <a:pt x="139280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/>
          <p:nvPr/>
        </p:nvSpPr>
        <p:spPr>
          <a:xfrm>
            <a:off x="851957" y="6001778"/>
            <a:ext cx="31115" cy="0"/>
          </a:xfrm>
          <a:custGeom>
            <a:avLst/>
            <a:gdLst/>
            <a:ahLst/>
            <a:cxnLst/>
            <a:rect l="l" t="t" r="r" b="b"/>
            <a:pathLst>
              <a:path w="31115" h="0">
                <a:moveTo>
                  <a:pt x="0" y="0"/>
                </a:moveTo>
                <a:lnTo>
                  <a:pt x="30606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8" name="object 28"/>
          <p:cNvSpPr/>
          <p:nvPr/>
        </p:nvSpPr>
        <p:spPr>
          <a:xfrm>
            <a:off x="821909" y="5974130"/>
            <a:ext cx="90805" cy="0"/>
          </a:xfrm>
          <a:custGeom>
            <a:avLst/>
            <a:gdLst/>
            <a:ahLst/>
            <a:cxnLst/>
            <a:rect l="l" t="t" r="r" b="b"/>
            <a:pathLst>
              <a:path w="90805" h="0">
                <a:moveTo>
                  <a:pt x="0" y="0"/>
                </a:moveTo>
                <a:lnTo>
                  <a:pt x="90716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9" name="object 29"/>
          <p:cNvSpPr/>
          <p:nvPr/>
        </p:nvSpPr>
        <p:spPr>
          <a:xfrm>
            <a:off x="1641745" y="5946469"/>
            <a:ext cx="139700" cy="0"/>
          </a:xfrm>
          <a:custGeom>
            <a:avLst/>
            <a:gdLst/>
            <a:ahLst/>
            <a:cxnLst/>
            <a:rect l="l" t="t" r="r" b="b"/>
            <a:pathLst>
              <a:path w="139700" h="0">
                <a:moveTo>
                  <a:pt x="0" y="0"/>
                </a:moveTo>
                <a:lnTo>
                  <a:pt x="139293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0" name="object 30"/>
          <p:cNvSpPr/>
          <p:nvPr/>
        </p:nvSpPr>
        <p:spPr>
          <a:xfrm>
            <a:off x="1696088" y="6001778"/>
            <a:ext cx="31115" cy="0"/>
          </a:xfrm>
          <a:custGeom>
            <a:avLst/>
            <a:gdLst/>
            <a:ahLst/>
            <a:cxnLst/>
            <a:rect l="l" t="t" r="r" b="b"/>
            <a:pathLst>
              <a:path w="31114" h="0">
                <a:moveTo>
                  <a:pt x="0" y="0"/>
                </a:moveTo>
                <a:lnTo>
                  <a:pt x="30606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1" name="object 31"/>
          <p:cNvSpPr/>
          <p:nvPr/>
        </p:nvSpPr>
        <p:spPr>
          <a:xfrm>
            <a:off x="1666027" y="5974130"/>
            <a:ext cx="90805" cy="0"/>
          </a:xfrm>
          <a:custGeom>
            <a:avLst/>
            <a:gdLst/>
            <a:ahLst/>
            <a:cxnLst/>
            <a:rect l="l" t="t" r="r" b="b"/>
            <a:pathLst>
              <a:path w="90805" h="0">
                <a:moveTo>
                  <a:pt x="0" y="0"/>
                </a:moveTo>
                <a:lnTo>
                  <a:pt x="90716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2" name="object 32"/>
          <p:cNvSpPr/>
          <p:nvPr/>
        </p:nvSpPr>
        <p:spPr>
          <a:xfrm>
            <a:off x="2530821" y="5946469"/>
            <a:ext cx="139700" cy="0"/>
          </a:xfrm>
          <a:custGeom>
            <a:avLst/>
            <a:gdLst/>
            <a:ahLst/>
            <a:cxnLst/>
            <a:rect l="l" t="t" r="r" b="b"/>
            <a:pathLst>
              <a:path w="139700" h="0">
                <a:moveTo>
                  <a:pt x="0" y="0"/>
                </a:moveTo>
                <a:lnTo>
                  <a:pt x="139293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3" name="object 33"/>
          <p:cNvSpPr/>
          <p:nvPr/>
        </p:nvSpPr>
        <p:spPr>
          <a:xfrm>
            <a:off x="2585165" y="6001778"/>
            <a:ext cx="31115" cy="0"/>
          </a:xfrm>
          <a:custGeom>
            <a:avLst/>
            <a:gdLst/>
            <a:ahLst/>
            <a:cxnLst/>
            <a:rect l="l" t="t" r="r" b="b"/>
            <a:pathLst>
              <a:path w="31114" h="0">
                <a:moveTo>
                  <a:pt x="0" y="0"/>
                </a:moveTo>
                <a:lnTo>
                  <a:pt x="30594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4" name="object 34"/>
          <p:cNvSpPr/>
          <p:nvPr/>
        </p:nvSpPr>
        <p:spPr>
          <a:xfrm>
            <a:off x="2555104" y="5974130"/>
            <a:ext cx="90805" cy="0"/>
          </a:xfrm>
          <a:custGeom>
            <a:avLst/>
            <a:gdLst/>
            <a:ahLst/>
            <a:cxnLst/>
            <a:rect l="l" t="t" r="r" b="b"/>
            <a:pathLst>
              <a:path w="90805" h="0">
                <a:moveTo>
                  <a:pt x="0" y="0"/>
                </a:moveTo>
                <a:lnTo>
                  <a:pt x="90728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5" name="object 35"/>
          <p:cNvSpPr/>
          <p:nvPr/>
        </p:nvSpPr>
        <p:spPr>
          <a:xfrm>
            <a:off x="1955397" y="5119661"/>
            <a:ext cx="114935" cy="198120"/>
          </a:xfrm>
          <a:custGeom>
            <a:avLst/>
            <a:gdLst/>
            <a:ahLst/>
            <a:cxnLst/>
            <a:rect l="l" t="t" r="r" b="b"/>
            <a:pathLst>
              <a:path w="114935" h="198120">
                <a:moveTo>
                  <a:pt x="0" y="197573"/>
                </a:moveTo>
                <a:lnTo>
                  <a:pt x="114579" y="197573"/>
                </a:lnTo>
                <a:lnTo>
                  <a:pt x="114579" y="0"/>
                </a:lnTo>
                <a:lnTo>
                  <a:pt x="0" y="0"/>
                </a:lnTo>
                <a:lnTo>
                  <a:pt x="0" y="197573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6" name="object 36"/>
          <p:cNvSpPr/>
          <p:nvPr/>
        </p:nvSpPr>
        <p:spPr>
          <a:xfrm>
            <a:off x="1955397" y="5119661"/>
            <a:ext cx="114935" cy="198120"/>
          </a:xfrm>
          <a:custGeom>
            <a:avLst/>
            <a:gdLst/>
            <a:ahLst/>
            <a:cxnLst/>
            <a:rect l="l" t="t" r="r" b="b"/>
            <a:pathLst>
              <a:path w="114935" h="198120">
                <a:moveTo>
                  <a:pt x="0" y="197573"/>
                </a:moveTo>
                <a:lnTo>
                  <a:pt x="114579" y="197573"/>
                </a:lnTo>
                <a:lnTo>
                  <a:pt x="114579" y="0"/>
                </a:lnTo>
                <a:lnTo>
                  <a:pt x="0" y="0"/>
                </a:lnTo>
                <a:lnTo>
                  <a:pt x="0" y="197573"/>
                </a:lnTo>
                <a:close/>
              </a:path>
            </a:pathLst>
          </a:custGeom>
          <a:ln w="12700">
            <a:solidFill>
              <a:srgbClr val="231F20"/>
            </a:solidFill>
            <a:prstDash val="sysDash"/>
          </a:ln>
        </p:spPr>
        <p:txBody>
          <a:bodyPr wrap="square" lIns="0" tIns="0" rIns="0" bIns="0" rtlCol="0"/>
          <a:lstStyle/>
          <a:p/>
        </p:txBody>
      </p:sp>
      <p:sp>
        <p:nvSpPr>
          <p:cNvPr id="37" name="object 37"/>
          <p:cNvSpPr/>
          <p:nvPr/>
        </p:nvSpPr>
        <p:spPr>
          <a:xfrm>
            <a:off x="1857594" y="5446623"/>
            <a:ext cx="298450" cy="180340"/>
          </a:xfrm>
          <a:custGeom>
            <a:avLst/>
            <a:gdLst/>
            <a:ahLst/>
            <a:cxnLst/>
            <a:rect l="l" t="t" r="r" b="b"/>
            <a:pathLst>
              <a:path w="298450" h="180339">
                <a:moveTo>
                  <a:pt x="0" y="0"/>
                </a:moveTo>
                <a:lnTo>
                  <a:pt x="298335" y="0"/>
                </a:lnTo>
                <a:lnTo>
                  <a:pt x="298335" y="179781"/>
                </a:lnTo>
                <a:lnTo>
                  <a:pt x="0" y="179781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8" name="object 38"/>
          <p:cNvSpPr/>
          <p:nvPr/>
        </p:nvSpPr>
        <p:spPr>
          <a:xfrm>
            <a:off x="1857594" y="5446623"/>
            <a:ext cx="298450" cy="180340"/>
          </a:xfrm>
          <a:custGeom>
            <a:avLst/>
            <a:gdLst/>
            <a:ahLst/>
            <a:cxnLst/>
            <a:rect l="l" t="t" r="r" b="b"/>
            <a:pathLst>
              <a:path w="298450" h="180339">
                <a:moveTo>
                  <a:pt x="0" y="0"/>
                </a:moveTo>
                <a:lnTo>
                  <a:pt x="298335" y="0"/>
                </a:lnTo>
                <a:lnTo>
                  <a:pt x="298335" y="179781"/>
                </a:lnTo>
                <a:lnTo>
                  <a:pt x="0" y="179781"/>
                </a:lnTo>
                <a:lnTo>
                  <a:pt x="0" y="0"/>
                </a:lnTo>
                <a:close/>
              </a:path>
            </a:pathLst>
          </a:custGeom>
          <a:ln w="12699">
            <a:solidFill>
              <a:srgbClr val="231F20"/>
            </a:solidFill>
            <a:prstDash val="sysDash"/>
          </a:ln>
        </p:spPr>
        <p:txBody>
          <a:bodyPr wrap="square" lIns="0" tIns="0" rIns="0" bIns="0" rtlCol="0"/>
          <a:lstStyle/>
          <a:p/>
        </p:txBody>
      </p:sp>
      <p:sp>
        <p:nvSpPr>
          <p:cNvPr id="39" name="object 39"/>
          <p:cNvSpPr txBox="1"/>
          <p:nvPr/>
        </p:nvSpPr>
        <p:spPr>
          <a:xfrm>
            <a:off x="1582414" y="6039380"/>
            <a:ext cx="218440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baseline="15873" sz="1050" spc="-7" i="1">
                <a:solidFill>
                  <a:srgbClr val="231F20"/>
                </a:solidFill>
                <a:latin typeface="Arial"/>
                <a:cs typeface="Arial"/>
              </a:rPr>
              <a:t>R</a:t>
            </a:r>
            <a:r>
              <a:rPr dirty="0" sz="500" spc="-5">
                <a:solidFill>
                  <a:srgbClr val="231F20"/>
                </a:solidFill>
                <a:latin typeface="Arial"/>
                <a:cs typeface="Arial"/>
              </a:rPr>
              <a:t>A1</a:t>
            </a:r>
            <a:endParaRPr sz="500">
              <a:latin typeface="Arial"/>
              <a:cs typeface="Arial"/>
            </a:endParaRPr>
          </a:p>
        </p:txBody>
      </p:sp>
      <p:sp>
        <p:nvSpPr>
          <p:cNvPr id="40" name="object 40"/>
          <p:cNvSpPr/>
          <p:nvPr/>
        </p:nvSpPr>
        <p:spPr>
          <a:xfrm>
            <a:off x="2538213" y="5119661"/>
            <a:ext cx="114935" cy="198120"/>
          </a:xfrm>
          <a:custGeom>
            <a:avLst/>
            <a:gdLst/>
            <a:ahLst/>
            <a:cxnLst/>
            <a:rect l="l" t="t" r="r" b="b"/>
            <a:pathLst>
              <a:path w="114935" h="198120">
                <a:moveTo>
                  <a:pt x="0" y="197573"/>
                </a:moveTo>
                <a:lnTo>
                  <a:pt x="114604" y="197573"/>
                </a:lnTo>
                <a:lnTo>
                  <a:pt x="114604" y="0"/>
                </a:lnTo>
                <a:lnTo>
                  <a:pt x="0" y="0"/>
                </a:lnTo>
                <a:lnTo>
                  <a:pt x="0" y="197573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1" name="object 41"/>
          <p:cNvSpPr/>
          <p:nvPr/>
        </p:nvSpPr>
        <p:spPr>
          <a:xfrm>
            <a:off x="2538213" y="5119661"/>
            <a:ext cx="114935" cy="198120"/>
          </a:xfrm>
          <a:custGeom>
            <a:avLst/>
            <a:gdLst/>
            <a:ahLst/>
            <a:cxnLst/>
            <a:rect l="l" t="t" r="r" b="b"/>
            <a:pathLst>
              <a:path w="114935" h="198120">
                <a:moveTo>
                  <a:pt x="0" y="197573"/>
                </a:moveTo>
                <a:lnTo>
                  <a:pt x="114604" y="197573"/>
                </a:lnTo>
                <a:lnTo>
                  <a:pt x="114604" y="0"/>
                </a:lnTo>
                <a:lnTo>
                  <a:pt x="0" y="0"/>
                </a:lnTo>
                <a:lnTo>
                  <a:pt x="0" y="197573"/>
                </a:lnTo>
                <a:close/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2" name="object 42"/>
          <p:cNvSpPr/>
          <p:nvPr/>
        </p:nvSpPr>
        <p:spPr>
          <a:xfrm>
            <a:off x="2440435" y="5446623"/>
            <a:ext cx="298450" cy="180340"/>
          </a:xfrm>
          <a:custGeom>
            <a:avLst/>
            <a:gdLst/>
            <a:ahLst/>
            <a:cxnLst/>
            <a:rect l="l" t="t" r="r" b="b"/>
            <a:pathLst>
              <a:path w="298450" h="180339">
                <a:moveTo>
                  <a:pt x="0" y="0"/>
                </a:moveTo>
                <a:lnTo>
                  <a:pt x="298335" y="0"/>
                </a:lnTo>
                <a:lnTo>
                  <a:pt x="298335" y="179781"/>
                </a:lnTo>
                <a:lnTo>
                  <a:pt x="0" y="179781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3" name="object 43"/>
          <p:cNvSpPr/>
          <p:nvPr/>
        </p:nvSpPr>
        <p:spPr>
          <a:xfrm>
            <a:off x="2440435" y="5446623"/>
            <a:ext cx="298450" cy="180340"/>
          </a:xfrm>
          <a:custGeom>
            <a:avLst/>
            <a:gdLst/>
            <a:ahLst/>
            <a:cxnLst/>
            <a:rect l="l" t="t" r="r" b="b"/>
            <a:pathLst>
              <a:path w="298450" h="180339">
                <a:moveTo>
                  <a:pt x="0" y="0"/>
                </a:moveTo>
                <a:lnTo>
                  <a:pt x="298335" y="0"/>
                </a:lnTo>
                <a:lnTo>
                  <a:pt x="298335" y="179781"/>
                </a:lnTo>
                <a:lnTo>
                  <a:pt x="0" y="179781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4" name="object 44"/>
          <p:cNvSpPr/>
          <p:nvPr/>
        </p:nvSpPr>
        <p:spPr>
          <a:xfrm>
            <a:off x="1342927" y="5119661"/>
            <a:ext cx="114935" cy="198120"/>
          </a:xfrm>
          <a:custGeom>
            <a:avLst/>
            <a:gdLst/>
            <a:ahLst/>
            <a:cxnLst/>
            <a:rect l="l" t="t" r="r" b="b"/>
            <a:pathLst>
              <a:path w="114934" h="198120">
                <a:moveTo>
                  <a:pt x="0" y="197573"/>
                </a:moveTo>
                <a:lnTo>
                  <a:pt x="114579" y="197573"/>
                </a:lnTo>
                <a:lnTo>
                  <a:pt x="114579" y="0"/>
                </a:lnTo>
                <a:lnTo>
                  <a:pt x="0" y="0"/>
                </a:lnTo>
                <a:lnTo>
                  <a:pt x="0" y="197573"/>
                </a:lnTo>
                <a:close/>
              </a:path>
            </a:pathLst>
          </a:custGeom>
          <a:ln w="12700">
            <a:solidFill>
              <a:srgbClr val="231F20"/>
            </a:solidFill>
            <a:prstDash val="sysDash"/>
          </a:ln>
        </p:spPr>
        <p:txBody>
          <a:bodyPr wrap="square" lIns="0" tIns="0" rIns="0" bIns="0" rtlCol="0"/>
          <a:lstStyle/>
          <a:p/>
        </p:txBody>
      </p:sp>
      <p:sp>
        <p:nvSpPr>
          <p:cNvPr id="45" name="object 45"/>
          <p:cNvSpPr/>
          <p:nvPr/>
        </p:nvSpPr>
        <p:spPr>
          <a:xfrm>
            <a:off x="1245124" y="5446623"/>
            <a:ext cx="298450" cy="180340"/>
          </a:xfrm>
          <a:custGeom>
            <a:avLst/>
            <a:gdLst/>
            <a:ahLst/>
            <a:cxnLst/>
            <a:rect l="l" t="t" r="r" b="b"/>
            <a:pathLst>
              <a:path w="298450" h="180339">
                <a:moveTo>
                  <a:pt x="0" y="0"/>
                </a:moveTo>
                <a:lnTo>
                  <a:pt x="298335" y="0"/>
                </a:lnTo>
                <a:lnTo>
                  <a:pt x="298335" y="179781"/>
                </a:lnTo>
                <a:lnTo>
                  <a:pt x="0" y="179781"/>
                </a:lnTo>
                <a:lnTo>
                  <a:pt x="0" y="0"/>
                </a:lnTo>
                <a:close/>
              </a:path>
            </a:pathLst>
          </a:custGeom>
          <a:ln w="12699">
            <a:solidFill>
              <a:srgbClr val="231F20"/>
            </a:solidFill>
            <a:prstDash val="sysDash"/>
          </a:ln>
        </p:spPr>
        <p:txBody>
          <a:bodyPr wrap="square" lIns="0" tIns="0" rIns="0" bIns="0" rtlCol="0"/>
          <a:lstStyle/>
          <a:p/>
        </p:txBody>
      </p:sp>
      <p:sp>
        <p:nvSpPr>
          <p:cNvPr id="46" name="object 46"/>
          <p:cNvSpPr/>
          <p:nvPr/>
        </p:nvSpPr>
        <p:spPr>
          <a:xfrm>
            <a:off x="1035688" y="4861851"/>
            <a:ext cx="198120" cy="114935"/>
          </a:xfrm>
          <a:custGeom>
            <a:avLst/>
            <a:gdLst/>
            <a:ahLst/>
            <a:cxnLst/>
            <a:rect l="l" t="t" r="r" b="b"/>
            <a:pathLst>
              <a:path w="198119" h="114935">
                <a:moveTo>
                  <a:pt x="0" y="114592"/>
                </a:moveTo>
                <a:lnTo>
                  <a:pt x="197573" y="114592"/>
                </a:lnTo>
                <a:lnTo>
                  <a:pt x="197573" y="0"/>
                </a:lnTo>
                <a:lnTo>
                  <a:pt x="0" y="0"/>
                </a:lnTo>
                <a:lnTo>
                  <a:pt x="0" y="114592"/>
                </a:lnTo>
                <a:close/>
              </a:path>
            </a:pathLst>
          </a:custGeom>
          <a:ln w="12700">
            <a:solidFill>
              <a:srgbClr val="231F20"/>
            </a:solidFill>
            <a:prstDash val="sysDash"/>
          </a:ln>
        </p:spPr>
        <p:txBody>
          <a:bodyPr wrap="square" lIns="0" tIns="0" rIns="0" bIns="0" rtlCol="0"/>
          <a:lstStyle/>
          <a:p/>
        </p:txBody>
      </p:sp>
      <p:sp>
        <p:nvSpPr>
          <p:cNvPr id="47" name="object 47"/>
          <p:cNvSpPr/>
          <p:nvPr/>
        </p:nvSpPr>
        <p:spPr>
          <a:xfrm>
            <a:off x="839118" y="4877663"/>
            <a:ext cx="141605" cy="84455"/>
          </a:xfrm>
          <a:custGeom>
            <a:avLst/>
            <a:gdLst/>
            <a:ahLst/>
            <a:cxnLst/>
            <a:rect l="l" t="t" r="r" b="b"/>
            <a:pathLst>
              <a:path w="141605" h="84454">
                <a:moveTo>
                  <a:pt x="141262" y="42468"/>
                </a:moveTo>
                <a:lnTo>
                  <a:pt x="42481" y="42468"/>
                </a:lnTo>
                <a:lnTo>
                  <a:pt x="0" y="0"/>
                </a:lnTo>
                <a:lnTo>
                  <a:pt x="42481" y="42468"/>
                </a:lnTo>
                <a:lnTo>
                  <a:pt x="977" y="83959"/>
                </a:lnTo>
              </a:path>
            </a:pathLst>
          </a:custGeom>
          <a:ln w="12700">
            <a:solidFill>
              <a:srgbClr val="231F20"/>
            </a:solidFill>
            <a:prstDash val="sysDash"/>
          </a:ln>
        </p:spPr>
        <p:txBody>
          <a:bodyPr wrap="square" lIns="0" tIns="0" rIns="0" bIns="0" rtlCol="0"/>
          <a:lstStyle/>
          <a:p/>
        </p:txBody>
      </p:sp>
      <p:sp>
        <p:nvSpPr>
          <p:cNvPr id="48" name="object 48"/>
          <p:cNvSpPr/>
          <p:nvPr/>
        </p:nvSpPr>
        <p:spPr>
          <a:xfrm>
            <a:off x="1377496" y="4901374"/>
            <a:ext cx="35560" cy="35560"/>
          </a:xfrm>
          <a:custGeom>
            <a:avLst/>
            <a:gdLst/>
            <a:ahLst/>
            <a:cxnLst/>
            <a:rect l="l" t="t" r="r" b="b"/>
            <a:pathLst>
              <a:path w="35559" h="35560">
                <a:moveTo>
                  <a:pt x="26670" y="0"/>
                </a:moveTo>
                <a:lnTo>
                  <a:pt x="8890" y="0"/>
                </a:lnTo>
                <a:lnTo>
                  <a:pt x="0" y="8877"/>
                </a:lnTo>
                <a:lnTo>
                  <a:pt x="0" y="26657"/>
                </a:lnTo>
                <a:lnTo>
                  <a:pt x="8890" y="35560"/>
                </a:lnTo>
                <a:lnTo>
                  <a:pt x="26670" y="35560"/>
                </a:lnTo>
                <a:lnTo>
                  <a:pt x="35560" y="26657"/>
                </a:lnTo>
                <a:lnTo>
                  <a:pt x="35560" y="8877"/>
                </a:lnTo>
                <a:lnTo>
                  <a:pt x="26670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9" name="object 49"/>
          <p:cNvSpPr/>
          <p:nvPr/>
        </p:nvSpPr>
        <p:spPr>
          <a:xfrm>
            <a:off x="1377496" y="4901374"/>
            <a:ext cx="35560" cy="35560"/>
          </a:xfrm>
          <a:custGeom>
            <a:avLst/>
            <a:gdLst/>
            <a:ahLst/>
            <a:cxnLst/>
            <a:rect l="l" t="t" r="r" b="b"/>
            <a:pathLst>
              <a:path w="35559" h="35560">
                <a:moveTo>
                  <a:pt x="0" y="17767"/>
                </a:moveTo>
                <a:lnTo>
                  <a:pt x="0" y="8877"/>
                </a:lnTo>
                <a:lnTo>
                  <a:pt x="8890" y="0"/>
                </a:lnTo>
                <a:lnTo>
                  <a:pt x="17780" y="0"/>
                </a:lnTo>
                <a:lnTo>
                  <a:pt x="26670" y="0"/>
                </a:lnTo>
                <a:lnTo>
                  <a:pt x="35560" y="8877"/>
                </a:lnTo>
                <a:lnTo>
                  <a:pt x="35560" y="17767"/>
                </a:lnTo>
                <a:lnTo>
                  <a:pt x="35560" y="26657"/>
                </a:lnTo>
                <a:lnTo>
                  <a:pt x="26670" y="35560"/>
                </a:lnTo>
                <a:lnTo>
                  <a:pt x="17780" y="35560"/>
                </a:lnTo>
                <a:lnTo>
                  <a:pt x="8890" y="35560"/>
                </a:lnTo>
                <a:lnTo>
                  <a:pt x="0" y="26657"/>
                </a:lnTo>
                <a:lnTo>
                  <a:pt x="0" y="17767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0" name="object 50"/>
          <p:cNvSpPr/>
          <p:nvPr/>
        </p:nvSpPr>
        <p:spPr>
          <a:xfrm>
            <a:off x="1989966" y="4901374"/>
            <a:ext cx="35560" cy="35560"/>
          </a:xfrm>
          <a:custGeom>
            <a:avLst/>
            <a:gdLst/>
            <a:ahLst/>
            <a:cxnLst/>
            <a:rect l="l" t="t" r="r" b="b"/>
            <a:pathLst>
              <a:path w="35560" h="35560">
                <a:moveTo>
                  <a:pt x="26670" y="0"/>
                </a:moveTo>
                <a:lnTo>
                  <a:pt x="8902" y="0"/>
                </a:lnTo>
                <a:lnTo>
                  <a:pt x="0" y="8877"/>
                </a:lnTo>
                <a:lnTo>
                  <a:pt x="0" y="26657"/>
                </a:lnTo>
                <a:lnTo>
                  <a:pt x="8902" y="35560"/>
                </a:lnTo>
                <a:lnTo>
                  <a:pt x="26670" y="35560"/>
                </a:lnTo>
                <a:lnTo>
                  <a:pt x="35560" y="26657"/>
                </a:lnTo>
                <a:lnTo>
                  <a:pt x="35560" y="8877"/>
                </a:lnTo>
                <a:lnTo>
                  <a:pt x="26670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1" name="object 51"/>
          <p:cNvSpPr/>
          <p:nvPr/>
        </p:nvSpPr>
        <p:spPr>
          <a:xfrm>
            <a:off x="1989966" y="4901374"/>
            <a:ext cx="35560" cy="35560"/>
          </a:xfrm>
          <a:custGeom>
            <a:avLst/>
            <a:gdLst/>
            <a:ahLst/>
            <a:cxnLst/>
            <a:rect l="l" t="t" r="r" b="b"/>
            <a:pathLst>
              <a:path w="35560" h="35560">
                <a:moveTo>
                  <a:pt x="0" y="17767"/>
                </a:moveTo>
                <a:lnTo>
                  <a:pt x="0" y="8877"/>
                </a:lnTo>
                <a:lnTo>
                  <a:pt x="8902" y="0"/>
                </a:lnTo>
                <a:lnTo>
                  <a:pt x="17780" y="0"/>
                </a:lnTo>
                <a:lnTo>
                  <a:pt x="26670" y="0"/>
                </a:lnTo>
                <a:lnTo>
                  <a:pt x="35560" y="8877"/>
                </a:lnTo>
                <a:lnTo>
                  <a:pt x="35560" y="17767"/>
                </a:lnTo>
                <a:lnTo>
                  <a:pt x="35560" y="26657"/>
                </a:lnTo>
                <a:lnTo>
                  <a:pt x="26670" y="35560"/>
                </a:lnTo>
                <a:lnTo>
                  <a:pt x="17780" y="35560"/>
                </a:lnTo>
                <a:lnTo>
                  <a:pt x="8902" y="35560"/>
                </a:lnTo>
                <a:lnTo>
                  <a:pt x="0" y="26657"/>
                </a:lnTo>
                <a:lnTo>
                  <a:pt x="0" y="17767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2" name="object 52"/>
          <p:cNvSpPr/>
          <p:nvPr/>
        </p:nvSpPr>
        <p:spPr>
          <a:xfrm>
            <a:off x="1377496" y="5770625"/>
            <a:ext cx="35560" cy="36195"/>
          </a:xfrm>
          <a:custGeom>
            <a:avLst/>
            <a:gdLst/>
            <a:ahLst/>
            <a:cxnLst/>
            <a:rect l="l" t="t" r="r" b="b"/>
            <a:pathLst>
              <a:path w="35559" h="36195">
                <a:moveTo>
                  <a:pt x="26670" y="0"/>
                </a:moveTo>
                <a:lnTo>
                  <a:pt x="8890" y="0"/>
                </a:lnTo>
                <a:lnTo>
                  <a:pt x="0" y="8889"/>
                </a:lnTo>
                <a:lnTo>
                  <a:pt x="0" y="26682"/>
                </a:lnTo>
                <a:lnTo>
                  <a:pt x="8890" y="35572"/>
                </a:lnTo>
                <a:lnTo>
                  <a:pt x="26670" y="35572"/>
                </a:lnTo>
                <a:lnTo>
                  <a:pt x="35560" y="26682"/>
                </a:lnTo>
                <a:lnTo>
                  <a:pt x="35560" y="8889"/>
                </a:lnTo>
                <a:lnTo>
                  <a:pt x="26670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3" name="object 53"/>
          <p:cNvSpPr/>
          <p:nvPr/>
        </p:nvSpPr>
        <p:spPr>
          <a:xfrm>
            <a:off x="1377496" y="5770625"/>
            <a:ext cx="35560" cy="36195"/>
          </a:xfrm>
          <a:custGeom>
            <a:avLst/>
            <a:gdLst/>
            <a:ahLst/>
            <a:cxnLst/>
            <a:rect l="l" t="t" r="r" b="b"/>
            <a:pathLst>
              <a:path w="35559" h="36195">
                <a:moveTo>
                  <a:pt x="0" y="17805"/>
                </a:moveTo>
                <a:lnTo>
                  <a:pt x="0" y="8889"/>
                </a:lnTo>
                <a:lnTo>
                  <a:pt x="8890" y="0"/>
                </a:lnTo>
                <a:lnTo>
                  <a:pt x="17780" y="0"/>
                </a:lnTo>
                <a:lnTo>
                  <a:pt x="26670" y="0"/>
                </a:lnTo>
                <a:lnTo>
                  <a:pt x="35560" y="8889"/>
                </a:lnTo>
                <a:lnTo>
                  <a:pt x="35560" y="17805"/>
                </a:lnTo>
                <a:lnTo>
                  <a:pt x="35560" y="26682"/>
                </a:lnTo>
                <a:lnTo>
                  <a:pt x="26670" y="35572"/>
                </a:lnTo>
                <a:lnTo>
                  <a:pt x="17780" y="35572"/>
                </a:lnTo>
                <a:lnTo>
                  <a:pt x="8890" y="35572"/>
                </a:lnTo>
                <a:lnTo>
                  <a:pt x="0" y="26682"/>
                </a:lnTo>
                <a:lnTo>
                  <a:pt x="0" y="17805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4" name="object 54"/>
          <p:cNvSpPr/>
          <p:nvPr/>
        </p:nvSpPr>
        <p:spPr>
          <a:xfrm>
            <a:off x="1690653" y="5770625"/>
            <a:ext cx="35560" cy="36195"/>
          </a:xfrm>
          <a:custGeom>
            <a:avLst/>
            <a:gdLst/>
            <a:ahLst/>
            <a:cxnLst/>
            <a:rect l="l" t="t" r="r" b="b"/>
            <a:pathLst>
              <a:path w="35560" h="36195">
                <a:moveTo>
                  <a:pt x="26670" y="0"/>
                </a:moveTo>
                <a:lnTo>
                  <a:pt x="8877" y="0"/>
                </a:lnTo>
                <a:lnTo>
                  <a:pt x="0" y="8889"/>
                </a:lnTo>
                <a:lnTo>
                  <a:pt x="0" y="26682"/>
                </a:lnTo>
                <a:lnTo>
                  <a:pt x="8877" y="35572"/>
                </a:lnTo>
                <a:lnTo>
                  <a:pt x="26670" y="35572"/>
                </a:lnTo>
                <a:lnTo>
                  <a:pt x="35560" y="26682"/>
                </a:lnTo>
                <a:lnTo>
                  <a:pt x="35560" y="8889"/>
                </a:lnTo>
                <a:lnTo>
                  <a:pt x="26670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5" name="object 55"/>
          <p:cNvSpPr/>
          <p:nvPr/>
        </p:nvSpPr>
        <p:spPr>
          <a:xfrm>
            <a:off x="1690653" y="5770625"/>
            <a:ext cx="35560" cy="36195"/>
          </a:xfrm>
          <a:custGeom>
            <a:avLst/>
            <a:gdLst/>
            <a:ahLst/>
            <a:cxnLst/>
            <a:rect l="l" t="t" r="r" b="b"/>
            <a:pathLst>
              <a:path w="35560" h="36195">
                <a:moveTo>
                  <a:pt x="0" y="17805"/>
                </a:moveTo>
                <a:lnTo>
                  <a:pt x="0" y="8889"/>
                </a:lnTo>
                <a:lnTo>
                  <a:pt x="8877" y="0"/>
                </a:lnTo>
                <a:lnTo>
                  <a:pt x="17780" y="0"/>
                </a:lnTo>
                <a:lnTo>
                  <a:pt x="26670" y="0"/>
                </a:lnTo>
                <a:lnTo>
                  <a:pt x="35560" y="8889"/>
                </a:lnTo>
                <a:lnTo>
                  <a:pt x="35560" y="17805"/>
                </a:lnTo>
                <a:lnTo>
                  <a:pt x="35560" y="26682"/>
                </a:lnTo>
                <a:lnTo>
                  <a:pt x="26670" y="35572"/>
                </a:lnTo>
                <a:lnTo>
                  <a:pt x="17780" y="35572"/>
                </a:lnTo>
                <a:lnTo>
                  <a:pt x="8877" y="35572"/>
                </a:lnTo>
                <a:lnTo>
                  <a:pt x="0" y="26682"/>
                </a:lnTo>
                <a:lnTo>
                  <a:pt x="0" y="17805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6" name="object 56"/>
          <p:cNvSpPr/>
          <p:nvPr/>
        </p:nvSpPr>
        <p:spPr>
          <a:xfrm>
            <a:off x="848998" y="5770625"/>
            <a:ext cx="35560" cy="36195"/>
          </a:xfrm>
          <a:custGeom>
            <a:avLst/>
            <a:gdLst/>
            <a:ahLst/>
            <a:cxnLst/>
            <a:rect l="l" t="t" r="r" b="b"/>
            <a:pathLst>
              <a:path w="35559" h="36195">
                <a:moveTo>
                  <a:pt x="26670" y="0"/>
                </a:moveTo>
                <a:lnTo>
                  <a:pt x="8890" y="0"/>
                </a:lnTo>
                <a:lnTo>
                  <a:pt x="0" y="8889"/>
                </a:lnTo>
                <a:lnTo>
                  <a:pt x="0" y="26682"/>
                </a:lnTo>
                <a:lnTo>
                  <a:pt x="8890" y="35572"/>
                </a:lnTo>
                <a:lnTo>
                  <a:pt x="26670" y="35572"/>
                </a:lnTo>
                <a:lnTo>
                  <a:pt x="35547" y="26682"/>
                </a:lnTo>
                <a:lnTo>
                  <a:pt x="35547" y="8889"/>
                </a:lnTo>
                <a:lnTo>
                  <a:pt x="26670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7" name="object 57"/>
          <p:cNvSpPr/>
          <p:nvPr/>
        </p:nvSpPr>
        <p:spPr>
          <a:xfrm>
            <a:off x="848998" y="5770625"/>
            <a:ext cx="35560" cy="36195"/>
          </a:xfrm>
          <a:custGeom>
            <a:avLst/>
            <a:gdLst/>
            <a:ahLst/>
            <a:cxnLst/>
            <a:rect l="l" t="t" r="r" b="b"/>
            <a:pathLst>
              <a:path w="35559" h="36195">
                <a:moveTo>
                  <a:pt x="0" y="17805"/>
                </a:moveTo>
                <a:lnTo>
                  <a:pt x="0" y="8889"/>
                </a:lnTo>
                <a:lnTo>
                  <a:pt x="8890" y="0"/>
                </a:lnTo>
                <a:lnTo>
                  <a:pt x="17767" y="0"/>
                </a:lnTo>
                <a:lnTo>
                  <a:pt x="26670" y="0"/>
                </a:lnTo>
                <a:lnTo>
                  <a:pt x="35547" y="8889"/>
                </a:lnTo>
                <a:lnTo>
                  <a:pt x="35547" y="17805"/>
                </a:lnTo>
                <a:lnTo>
                  <a:pt x="35547" y="26682"/>
                </a:lnTo>
                <a:lnTo>
                  <a:pt x="26670" y="35572"/>
                </a:lnTo>
                <a:lnTo>
                  <a:pt x="17767" y="35572"/>
                </a:lnTo>
                <a:lnTo>
                  <a:pt x="8890" y="35572"/>
                </a:lnTo>
                <a:lnTo>
                  <a:pt x="0" y="26682"/>
                </a:lnTo>
                <a:lnTo>
                  <a:pt x="0" y="17805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8" name="object 58"/>
          <p:cNvSpPr/>
          <p:nvPr/>
        </p:nvSpPr>
        <p:spPr>
          <a:xfrm>
            <a:off x="2288315" y="6116370"/>
            <a:ext cx="622935" cy="69215"/>
          </a:xfrm>
          <a:custGeom>
            <a:avLst/>
            <a:gdLst/>
            <a:ahLst/>
            <a:cxnLst/>
            <a:rect l="l" t="t" r="r" b="b"/>
            <a:pathLst>
              <a:path w="622935" h="69214">
                <a:moveTo>
                  <a:pt x="622350" y="0"/>
                </a:moveTo>
                <a:lnTo>
                  <a:pt x="587756" y="34569"/>
                </a:lnTo>
                <a:lnTo>
                  <a:pt x="345744" y="34569"/>
                </a:lnTo>
                <a:lnTo>
                  <a:pt x="311175" y="69138"/>
                </a:lnTo>
                <a:lnTo>
                  <a:pt x="276593" y="34569"/>
                </a:lnTo>
                <a:lnTo>
                  <a:pt x="34556" y="34569"/>
                </a:lnTo>
                <a:lnTo>
                  <a:pt x="0" y="0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9" name="object 59"/>
          <p:cNvSpPr/>
          <p:nvPr/>
        </p:nvSpPr>
        <p:spPr>
          <a:xfrm>
            <a:off x="2508774" y="5200738"/>
            <a:ext cx="267347" cy="21115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0" name="object 60"/>
          <p:cNvSpPr/>
          <p:nvPr/>
        </p:nvSpPr>
        <p:spPr>
          <a:xfrm>
            <a:off x="2284352" y="4843093"/>
            <a:ext cx="0" cy="1410970"/>
          </a:xfrm>
          <a:custGeom>
            <a:avLst/>
            <a:gdLst/>
            <a:ahLst/>
            <a:cxnLst/>
            <a:rect l="l" t="t" r="r" b="b"/>
            <a:pathLst>
              <a:path w="0" h="1410970">
                <a:moveTo>
                  <a:pt x="0" y="1410576"/>
                </a:moveTo>
                <a:lnTo>
                  <a:pt x="0" y="0"/>
                </a:lnTo>
              </a:path>
            </a:pathLst>
          </a:custGeom>
          <a:ln w="12700">
            <a:solidFill>
              <a:srgbClr val="009D57"/>
            </a:solidFill>
            <a:prstDash val="lgDashDot"/>
          </a:ln>
        </p:spPr>
        <p:txBody>
          <a:bodyPr wrap="square" lIns="0" tIns="0" rIns="0" bIns="0" rtlCol="0"/>
          <a:lstStyle/>
          <a:p/>
        </p:txBody>
      </p:sp>
      <p:sp>
        <p:nvSpPr>
          <p:cNvPr id="61" name="object 61"/>
          <p:cNvSpPr txBox="1"/>
          <p:nvPr/>
        </p:nvSpPr>
        <p:spPr>
          <a:xfrm>
            <a:off x="2268402" y="5986615"/>
            <a:ext cx="768350" cy="343535"/>
          </a:xfrm>
          <a:prstGeom prst="rect">
            <a:avLst/>
          </a:prstGeom>
        </p:spPr>
        <p:txBody>
          <a:bodyPr wrap="square" lIns="0" tIns="64769" rIns="0" bIns="0" rtlCol="0" vert="horz">
            <a:spAutoFit/>
          </a:bodyPr>
          <a:lstStyle/>
          <a:p>
            <a:pPr algn="ctr" marR="90170">
              <a:lnSpc>
                <a:spcPct val="100000"/>
              </a:lnSpc>
              <a:spcBef>
                <a:spcPts val="509"/>
              </a:spcBef>
            </a:pPr>
            <a:r>
              <a:rPr dirty="0" baseline="15873" sz="1050" spc="-7" i="1">
                <a:solidFill>
                  <a:srgbClr val="231F20"/>
                </a:solidFill>
                <a:latin typeface="Arial"/>
                <a:cs typeface="Arial"/>
              </a:rPr>
              <a:t>R</a:t>
            </a:r>
            <a:r>
              <a:rPr dirty="0" sz="500" spc="-5">
                <a:solidFill>
                  <a:srgbClr val="231F20"/>
                </a:solidFill>
                <a:latin typeface="Arial"/>
                <a:cs typeface="Arial"/>
              </a:rPr>
              <a:t>A2</a:t>
            </a:r>
            <a:endParaRPr sz="500">
              <a:latin typeface="Arial"/>
              <a:cs typeface="Arial"/>
            </a:endParaRPr>
          </a:p>
          <a:p>
            <a:pPr marL="38100">
              <a:lnSpc>
                <a:spcPct val="100000"/>
              </a:lnSpc>
              <a:spcBef>
                <a:spcPts val="409"/>
              </a:spcBef>
            </a:pP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Ubicación</a:t>
            </a:r>
            <a:r>
              <a:rPr dirty="0" sz="700" spc="-4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remota</a:t>
            </a:r>
            <a:endParaRPr sz="700">
              <a:latin typeface="Arial"/>
              <a:cs typeface="Arial"/>
            </a:endParaRPr>
          </a:p>
        </p:txBody>
      </p:sp>
      <p:sp>
        <p:nvSpPr>
          <p:cNvPr id="62" name="object 62"/>
          <p:cNvSpPr txBox="1"/>
          <p:nvPr/>
        </p:nvSpPr>
        <p:spPr>
          <a:xfrm>
            <a:off x="534546" y="6494017"/>
            <a:ext cx="1393825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 spc="-10" b="1" i="1">
                <a:solidFill>
                  <a:srgbClr val="009D57"/>
                </a:solidFill>
                <a:latin typeface="Arial"/>
                <a:cs typeface="Arial"/>
              </a:rPr>
              <a:t>Fig. </a:t>
            </a:r>
            <a:r>
              <a:rPr dirty="0" sz="700" spc="-15" b="1" i="1">
                <a:solidFill>
                  <a:srgbClr val="009D57"/>
                </a:solidFill>
                <a:latin typeface="Arial"/>
                <a:cs typeface="Arial"/>
              </a:rPr>
              <a:t>F49: </a:t>
            </a:r>
            <a:r>
              <a:rPr dirty="0" sz="700" spc="-10" i="1">
                <a:solidFill>
                  <a:srgbClr val="231F20"/>
                </a:solidFill>
                <a:latin typeface="Arial"/>
                <a:cs typeface="Arial"/>
              </a:rPr>
              <a:t>Toma </a:t>
            </a:r>
            <a:r>
              <a:rPr dirty="0" sz="700" spc="5" i="1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700" spc="-5" i="1">
                <a:solidFill>
                  <a:srgbClr val="231F20"/>
                </a:solidFill>
                <a:latin typeface="Arial"/>
                <a:cs typeface="Arial"/>
              </a:rPr>
              <a:t>tierra </a:t>
            </a:r>
            <a:r>
              <a:rPr dirty="0" sz="700" spc="-10" i="1">
                <a:solidFill>
                  <a:srgbClr val="231F20"/>
                </a:solidFill>
                <a:latin typeface="Arial"/>
                <a:cs typeface="Arial"/>
              </a:rPr>
              <a:t>separada.</a:t>
            </a:r>
            <a:endParaRPr sz="700">
              <a:latin typeface="Arial"/>
              <a:cs typeface="Arial"/>
            </a:endParaRPr>
          </a:p>
        </p:txBody>
      </p:sp>
      <p:sp>
        <p:nvSpPr>
          <p:cNvPr id="63" name="object 63"/>
          <p:cNvSpPr/>
          <p:nvPr/>
        </p:nvSpPr>
        <p:spPr>
          <a:xfrm>
            <a:off x="889981" y="7123810"/>
            <a:ext cx="1486535" cy="868680"/>
          </a:xfrm>
          <a:custGeom>
            <a:avLst/>
            <a:gdLst/>
            <a:ahLst/>
            <a:cxnLst/>
            <a:rect l="l" t="t" r="r" b="b"/>
            <a:pathLst>
              <a:path w="1486535" h="868679">
                <a:moveTo>
                  <a:pt x="121488" y="0"/>
                </a:moveTo>
                <a:lnTo>
                  <a:pt x="1486496" y="0"/>
                </a:lnTo>
                <a:lnTo>
                  <a:pt x="1486496" y="868197"/>
                </a:lnTo>
                <a:lnTo>
                  <a:pt x="0" y="868197"/>
                </a:lnTo>
              </a:path>
            </a:pathLst>
          </a:custGeom>
          <a:ln w="12700">
            <a:solidFill>
              <a:srgbClr val="231F20"/>
            </a:solidFill>
            <a:prstDash val="sysDash"/>
          </a:ln>
        </p:spPr>
        <p:txBody>
          <a:bodyPr wrap="square" lIns="0" tIns="0" rIns="0" bIns="0" rtlCol="0"/>
          <a:lstStyle/>
          <a:p/>
        </p:txBody>
      </p:sp>
      <p:sp>
        <p:nvSpPr>
          <p:cNvPr id="64" name="object 64"/>
          <p:cNvSpPr/>
          <p:nvPr/>
        </p:nvSpPr>
        <p:spPr>
          <a:xfrm>
            <a:off x="1546800" y="7123810"/>
            <a:ext cx="0" cy="139700"/>
          </a:xfrm>
          <a:custGeom>
            <a:avLst/>
            <a:gdLst/>
            <a:ahLst/>
            <a:cxnLst/>
            <a:rect l="l" t="t" r="r" b="b"/>
            <a:pathLst>
              <a:path w="0" h="139700">
                <a:moveTo>
                  <a:pt x="0" y="0"/>
                </a:moveTo>
                <a:lnTo>
                  <a:pt x="0" y="139268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5" name="object 65"/>
          <p:cNvSpPr/>
          <p:nvPr/>
        </p:nvSpPr>
        <p:spPr>
          <a:xfrm>
            <a:off x="1546800" y="7460614"/>
            <a:ext cx="0" cy="186055"/>
          </a:xfrm>
          <a:custGeom>
            <a:avLst/>
            <a:gdLst/>
            <a:ahLst/>
            <a:cxnLst/>
            <a:rect l="l" t="t" r="r" b="b"/>
            <a:pathLst>
              <a:path w="0" h="186054">
                <a:moveTo>
                  <a:pt x="0" y="0"/>
                </a:moveTo>
                <a:lnTo>
                  <a:pt x="0" y="185686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6" name="object 66"/>
          <p:cNvSpPr/>
          <p:nvPr/>
        </p:nvSpPr>
        <p:spPr>
          <a:xfrm>
            <a:off x="1818427" y="7992008"/>
            <a:ext cx="0" cy="155575"/>
          </a:xfrm>
          <a:custGeom>
            <a:avLst/>
            <a:gdLst/>
            <a:ahLst/>
            <a:cxnLst/>
            <a:rect l="l" t="t" r="r" b="b"/>
            <a:pathLst>
              <a:path w="0" h="155575">
                <a:moveTo>
                  <a:pt x="0" y="155067"/>
                </a:moveTo>
                <a:lnTo>
                  <a:pt x="0" y="0"/>
                </a:lnTo>
              </a:path>
            </a:pathLst>
          </a:custGeom>
          <a:ln w="12700">
            <a:solidFill>
              <a:srgbClr val="231F20"/>
            </a:solidFill>
            <a:prstDash val="sysDash"/>
          </a:ln>
        </p:spPr>
        <p:txBody>
          <a:bodyPr wrap="square" lIns="0" tIns="0" rIns="0" bIns="0" rtlCol="0"/>
          <a:lstStyle/>
          <a:p/>
        </p:txBody>
      </p:sp>
      <p:sp>
        <p:nvSpPr>
          <p:cNvPr id="67" name="object 67"/>
          <p:cNvSpPr/>
          <p:nvPr/>
        </p:nvSpPr>
        <p:spPr>
          <a:xfrm>
            <a:off x="618366" y="7008241"/>
            <a:ext cx="389255" cy="223520"/>
          </a:xfrm>
          <a:custGeom>
            <a:avLst/>
            <a:gdLst/>
            <a:ahLst/>
            <a:cxnLst/>
            <a:rect l="l" t="t" r="r" b="b"/>
            <a:pathLst>
              <a:path w="389255" h="223520">
                <a:moveTo>
                  <a:pt x="111607" y="0"/>
                </a:moveTo>
                <a:lnTo>
                  <a:pt x="68338" y="8827"/>
                </a:lnTo>
                <a:lnTo>
                  <a:pt x="32843" y="32840"/>
                </a:lnTo>
                <a:lnTo>
                  <a:pt x="8828" y="68338"/>
                </a:lnTo>
                <a:lnTo>
                  <a:pt x="0" y="111620"/>
                </a:lnTo>
                <a:lnTo>
                  <a:pt x="8828" y="154889"/>
                </a:lnTo>
                <a:lnTo>
                  <a:pt x="32843" y="190384"/>
                </a:lnTo>
                <a:lnTo>
                  <a:pt x="68338" y="214399"/>
                </a:lnTo>
                <a:lnTo>
                  <a:pt x="111607" y="223227"/>
                </a:lnTo>
                <a:lnTo>
                  <a:pt x="154883" y="214399"/>
                </a:lnTo>
                <a:lnTo>
                  <a:pt x="190382" y="190384"/>
                </a:lnTo>
                <a:lnTo>
                  <a:pt x="194576" y="184185"/>
                </a:lnTo>
                <a:lnTo>
                  <a:pt x="174754" y="154889"/>
                </a:lnTo>
                <a:lnTo>
                  <a:pt x="165925" y="111620"/>
                </a:lnTo>
                <a:lnTo>
                  <a:pt x="174754" y="68338"/>
                </a:lnTo>
                <a:lnTo>
                  <a:pt x="194576" y="39039"/>
                </a:lnTo>
                <a:lnTo>
                  <a:pt x="190382" y="32840"/>
                </a:lnTo>
                <a:lnTo>
                  <a:pt x="154883" y="8827"/>
                </a:lnTo>
                <a:lnTo>
                  <a:pt x="111607" y="0"/>
                </a:lnTo>
                <a:close/>
              </a:path>
              <a:path w="389255" h="223520">
                <a:moveTo>
                  <a:pt x="277545" y="0"/>
                </a:moveTo>
                <a:lnTo>
                  <a:pt x="234269" y="8827"/>
                </a:lnTo>
                <a:lnTo>
                  <a:pt x="198770" y="32840"/>
                </a:lnTo>
                <a:lnTo>
                  <a:pt x="194576" y="39039"/>
                </a:lnTo>
                <a:lnTo>
                  <a:pt x="214399" y="68338"/>
                </a:lnTo>
                <a:lnTo>
                  <a:pt x="223227" y="111620"/>
                </a:lnTo>
                <a:lnTo>
                  <a:pt x="214399" y="154889"/>
                </a:lnTo>
                <a:lnTo>
                  <a:pt x="194576" y="184185"/>
                </a:lnTo>
                <a:lnTo>
                  <a:pt x="198770" y="190384"/>
                </a:lnTo>
                <a:lnTo>
                  <a:pt x="234269" y="214399"/>
                </a:lnTo>
                <a:lnTo>
                  <a:pt x="277545" y="223227"/>
                </a:lnTo>
                <a:lnTo>
                  <a:pt x="320821" y="214399"/>
                </a:lnTo>
                <a:lnTo>
                  <a:pt x="356320" y="190384"/>
                </a:lnTo>
                <a:lnTo>
                  <a:pt x="380337" y="154889"/>
                </a:lnTo>
                <a:lnTo>
                  <a:pt x="389166" y="111620"/>
                </a:lnTo>
                <a:lnTo>
                  <a:pt x="380337" y="68338"/>
                </a:lnTo>
                <a:lnTo>
                  <a:pt x="356320" y="32840"/>
                </a:lnTo>
                <a:lnTo>
                  <a:pt x="320821" y="8827"/>
                </a:lnTo>
                <a:lnTo>
                  <a:pt x="277545" y="0"/>
                </a:lnTo>
                <a:close/>
              </a:path>
              <a:path w="389255" h="223520">
                <a:moveTo>
                  <a:pt x="194576" y="39039"/>
                </a:moveTo>
                <a:lnTo>
                  <a:pt x="174754" y="68338"/>
                </a:lnTo>
                <a:lnTo>
                  <a:pt x="165925" y="111620"/>
                </a:lnTo>
                <a:lnTo>
                  <a:pt x="174754" y="154889"/>
                </a:lnTo>
                <a:lnTo>
                  <a:pt x="194576" y="184185"/>
                </a:lnTo>
                <a:lnTo>
                  <a:pt x="214399" y="154889"/>
                </a:lnTo>
                <a:lnTo>
                  <a:pt x="223227" y="111620"/>
                </a:lnTo>
                <a:lnTo>
                  <a:pt x="214399" y="68338"/>
                </a:lnTo>
                <a:lnTo>
                  <a:pt x="194576" y="3903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8" name="object 68"/>
          <p:cNvSpPr/>
          <p:nvPr/>
        </p:nvSpPr>
        <p:spPr>
          <a:xfrm>
            <a:off x="612016" y="7001891"/>
            <a:ext cx="401866" cy="23592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9" name="object 69"/>
          <p:cNvSpPr/>
          <p:nvPr/>
        </p:nvSpPr>
        <p:spPr>
          <a:xfrm>
            <a:off x="895912" y="7231468"/>
            <a:ext cx="0" cy="913765"/>
          </a:xfrm>
          <a:custGeom>
            <a:avLst/>
            <a:gdLst/>
            <a:ahLst/>
            <a:cxnLst/>
            <a:rect l="l" t="t" r="r" b="b"/>
            <a:pathLst>
              <a:path w="0" h="913765">
                <a:moveTo>
                  <a:pt x="0" y="913625"/>
                </a:moveTo>
                <a:lnTo>
                  <a:pt x="0" y="0"/>
                </a:lnTo>
              </a:path>
            </a:pathLst>
          </a:custGeom>
          <a:ln w="12700">
            <a:solidFill>
              <a:srgbClr val="231F20"/>
            </a:solidFill>
            <a:prstDash val="sysDash"/>
          </a:ln>
        </p:spPr>
        <p:txBody>
          <a:bodyPr wrap="square" lIns="0" tIns="0" rIns="0" bIns="0" rtlCol="0"/>
          <a:lstStyle/>
          <a:p/>
        </p:txBody>
      </p:sp>
      <p:sp>
        <p:nvSpPr>
          <p:cNvPr id="70" name="object 70"/>
          <p:cNvSpPr/>
          <p:nvPr/>
        </p:nvSpPr>
        <p:spPr>
          <a:xfrm>
            <a:off x="2324116" y="7263079"/>
            <a:ext cx="114935" cy="198120"/>
          </a:xfrm>
          <a:custGeom>
            <a:avLst/>
            <a:gdLst/>
            <a:ahLst/>
            <a:cxnLst/>
            <a:rect l="l" t="t" r="r" b="b"/>
            <a:pathLst>
              <a:path w="114935" h="198120">
                <a:moveTo>
                  <a:pt x="0" y="197535"/>
                </a:moveTo>
                <a:lnTo>
                  <a:pt x="114579" y="197535"/>
                </a:lnTo>
                <a:lnTo>
                  <a:pt x="114579" y="0"/>
                </a:lnTo>
                <a:lnTo>
                  <a:pt x="0" y="0"/>
                </a:lnTo>
                <a:lnTo>
                  <a:pt x="0" y="197535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1" name="object 71"/>
          <p:cNvSpPr/>
          <p:nvPr/>
        </p:nvSpPr>
        <p:spPr>
          <a:xfrm>
            <a:off x="2324116" y="7263079"/>
            <a:ext cx="114935" cy="198120"/>
          </a:xfrm>
          <a:custGeom>
            <a:avLst/>
            <a:gdLst/>
            <a:ahLst/>
            <a:cxnLst/>
            <a:rect l="l" t="t" r="r" b="b"/>
            <a:pathLst>
              <a:path w="114935" h="198120">
                <a:moveTo>
                  <a:pt x="0" y="197535"/>
                </a:moveTo>
                <a:lnTo>
                  <a:pt x="114579" y="197535"/>
                </a:lnTo>
                <a:lnTo>
                  <a:pt x="114579" y="0"/>
                </a:lnTo>
                <a:lnTo>
                  <a:pt x="0" y="0"/>
                </a:lnTo>
                <a:lnTo>
                  <a:pt x="0" y="197535"/>
                </a:lnTo>
                <a:close/>
              </a:path>
            </a:pathLst>
          </a:custGeom>
          <a:ln w="12700">
            <a:solidFill>
              <a:srgbClr val="231F20"/>
            </a:solidFill>
            <a:prstDash val="sysDash"/>
          </a:ln>
        </p:spPr>
        <p:txBody>
          <a:bodyPr wrap="square" lIns="0" tIns="0" rIns="0" bIns="0" rtlCol="0"/>
          <a:lstStyle/>
          <a:p/>
        </p:txBody>
      </p:sp>
      <p:sp>
        <p:nvSpPr>
          <p:cNvPr id="72" name="object 72"/>
          <p:cNvSpPr/>
          <p:nvPr/>
        </p:nvSpPr>
        <p:spPr>
          <a:xfrm>
            <a:off x="2226339" y="7649260"/>
            <a:ext cx="298450" cy="180340"/>
          </a:xfrm>
          <a:custGeom>
            <a:avLst/>
            <a:gdLst/>
            <a:ahLst/>
            <a:cxnLst/>
            <a:rect l="l" t="t" r="r" b="b"/>
            <a:pathLst>
              <a:path w="298450" h="180340">
                <a:moveTo>
                  <a:pt x="0" y="0"/>
                </a:moveTo>
                <a:lnTo>
                  <a:pt x="298284" y="0"/>
                </a:lnTo>
                <a:lnTo>
                  <a:pt x="298284" y="179768"/>
                </a:lnTo>
                <a:lnTo>
                  <a:pt x="0" y="17976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3" name="object 73"/>
          <p:cNvSpPr/>
          <p:nvPr/>
        </p:nvSpPr>
        <p:spPr>
          <a:xfrm>
            <a:off x="2226339" y="7649260"/>
            <a:ext cx="298450" cy="180340"/>
          </a:xfrm>
          <a:custGeom>
            <a:avLst/>
            <a:gdLst/>
            <a:ahLst/>
            <a:cxnLst/>
            <a:rect l="l" t="t" r="r" b="b"/>
            <a:pathLst>
              <a:path w="298450" h="180340">
                <a:moveTo>
                  <a:pt x="0" y="0"/>
                </a:moveTo>
                <a:lnTo>
                  <a:pt x="298284" y="0"/>
                </a:lnTo>
                <a:lnTo>
                  <a:pt x="298284" y="179768"/>
                </a:lnTo>
                <a:lnTo>
                  <a:pt x="0" y="179768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231F20"/>
            </a:solidFill>
            <a:prstDash val="sysDash"/>
          </a:ln>
        </p:spPr>
        <p:txBody>
          <a:bodyPr wrap="square" lIns="0" tIns="0" rIns="0" bIns="0" rtlCol="0"/>
          <a:lstStyle/>
          <a:p/>
        </p:txBody>
      </p:sp>
      <p:sp>
        <p:nvSpPr>
          <p:cNvPr id="74" name="object 74"/>
          <p:cNvSpPr/>
          <p:nvPr/>
        </p:nvSpPr>
        <p:spPr>
          <a:xfrm>
            <a:off x="1484583" y="7263079"/>
            <a:ext cx="114935" cy="198120"/>
          </a:xfrm>
          <a:custGeom>
            <a:avLst/>
            <a:gdLst/>
            <a:ahLst/>
            <a:cxnLst/>
            <a:rect l="l" t="t" r="r" b="b"/>
            <a:pathLst>
              <a:path w="114934" h="198120">
                <a:moveTo>
                  <a:pt x="0" y="197535"/>
                </a:moveTo>
                <a:lnTo>
                  <a:pt x="114566" y="197535"/>
                </a:lnTo>
                <a:lnTo>
                  <a:pt x="114566" y="0"/>
                </a:lnTo>
                <a:lnTo>
                  <a:pt x="0" y="0"/>
                </a:lnTo>
                <a:lnTo>
                  <a:pt x="0" y="197535"/>
                </a:lnTo>
                <a:close/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5" name="object 75"/>
          <p:cNvSpPr/>
          <p:nvPr/>
        </p:nvSpPr>
        <p:spPr>
          <a:xfrm>
            <a:off x="1063832" y="7064540"/>
            <a:ext cx="198120" cy="114935"/>
          </a:xfrm>
          <a:custGeom>
            <a:avLst/>
            <a:gdLst/>
            <a:ahLst/>
            <a:cxnLst/>
            <a:rect l="l" t="t" r="r" b="b"/>
            <a:pathLst>
              <a:path w="198119" h="114934">
                <a:moveTo>
                  <a:pt x="0" y="114579"/>
                </a:moveTo>
                <a:lnTo>
                  <a:pt x="197535" y="114579"/>
                </a:lnTo>
                <a:lnTo>
                  <a:pt x="197535" y="0"/>
                </a:lnTo>
                <a:lnTo>
                  <a:pt x="0" y="0"/>
                </a:lnTo>
                <a:lnTo>
                  <a:pt x="0" y="11457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6" name="object 76"/>
          <p:cNvSpPr/>
          <p:nvPr/>
        </p:nvSpPr>
        <p:spPr>
          <a:xfrm>
            <a:off x="1063832" y="7064540"/>
            <a:ext cx="198120" cy="114935"/>
          </a:xfrm>
          <a:custGeom>
            <a:avLst/>
            <a:gdLst/>
            <a:ahLst/>
            <a:cxnLst/>
            <a:rect l="l" t="t" r="r" b="b"/>
            <a:pathLst>
              <a:path w="198119" h="114934">
                <a:moveTo>
                  <a:pt x="0" y="114579"/>
                </a:moveTo>
                <a:lnTo>
                  <a:pt x="197535" y="114579"/>
                </a:lnTo>
                <a:lnTo>
                  <a:pt x="197535" y="0"/>
                </a:lnTo>
                <a:lnTo>
                  <a:pt x="0" y="0"/>
                </a:lnTo>
                <a:lnTo>
                  <a:pt x="0" y="114579"/>
                </a:lnTo>
                <a:close/>
              </a:path>
            </a:pathLst>
          </a:custGeom>
          <a:ln w="12700">
            <a:solidFill>
              <a:srgbClr val="231F20"/>
            </a:solidFill>
            <a:prstDash val="sysDash"/>
          </a:ln>
        </p:spPr>
        <p:txBody>
          <a:bodyPr wrap="square" lIns="0" tIns="0" rIns="0" bIns="0" rtlCol="0"/>
          <a:lstStyle/>
          <a:p/>
        </p:txBody>
      </p:sp>
      <p:sp>
        <p:nvSpPr>
          <p:cNvPr id="77" name="object 77"/>
          <p:cNvSpPr/>
          <p:nvPr/>
        </p:nvSpPr>
        <p:spPr>
          <a:xfrm>
            <a:off x="860924" y="7074001"/>
            <a:ext cx="153936" cy="96647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8" name="object 78"/>
          <p:cNvSpPr/>
          <p:nvPr/>
        </p:nvSpPr>
        <p:spPr>
          <a:xfrm>
            <a:off x="1529033" y="7104062"/>
            <a:ext cx="35560" cy="35560"/>
          </a:xfrm>
          <a:custGeom>
            <a:avLst/>
            <a:gdLst/>
            <a:ahLst/>
            <a:cxnLst/>
            <a:rect l="l" t="t" r="r" b="b"/>
            <a:pathLst>
              <a:path w="35559" h="35559">
                <a:moveTo>
                  <a:pt x="26657" y="0"/>
                </a:moveTo>
                <a:lnTo>
                  <a:pt x="8890" y="0"/>
                </a:lnTo>
                <a:lnTo>
                  <a:pt x="0" y="8877"/>
                </a:lnTo>
                <a:lnTo>
                  <a:pt x="0" y="26644"/>
                </a:lnTo>
                <a:lnTo>
                  <a:pt x="8890" y="35547"/>
                </a:lnTo>
                <a:lnTo>
                  <a:pt x="26657" y="35547"/>
                </a:lnTo>
                <a:lnTo>
                  <a:pt x="35547" y="26644"/>
                </a:lnTo>
                <a:lnTo>
                  <a:pt x="35547" y="8877"/>
                </a:lnTo>
                <a:lnTo>
                  <a:pt x="26657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9" name="object 79"/>
          <p:cNvSpPr/>
          <p:nvPr/>
        </p:nvSpPr>
        <p:spPr>
          <a:xfrm>
            <a:off x="1529033" y="7104062"/>
            <a:ext cx="35560" cy="35560"/>
          </a:xfrm>
          <a:custGeom>
            <a:avLst/>
            <a:gdLst/>
            <a:ahLst/>
            <a:cxnLst/>
            <a:rect l="l" t="t" r="r" b="b"/>
            <a:pathLst>
              <a:path w="35559" h="35559">
                <a:moveTo>
                  <a:pt x="0" y="17767"/>
                </a:moveTo>
                <a:lnTo>
                  <a:pt x="0" y="8877"/>
                </a:lnTo>
                <a:lnTo>
                  <a:pt x="8890" y="0"/>
                </a:lnTo>
                <a:lnTo>
                  <a:pt x="17767" y="0"/>
                </a:lnTo>
                <a:lnTo>
                  <a:pt x="26657" y="0"/>
                </a:lnTo>
                <a:lnTo>
                  <a:pt x="35547" y="8877"/>
                </a:lnTo>
                <a:lnTo>
                  <a:pt x="35547" y="17767"/>
                </a:lnTo>
                <a:lnTo>
                  <a:pt x="35547" y="26644"/>
                </a:lnTo>
                <a:lnTo>
                  <a:pt x="26657" y="35547"/>
                </a:lnTo>
                <a:lnTo>
                  <a:pt x="17767" y="35547"/>
                </a:lnTo>
                <a:lnTo>
                  <a:pt x="8890" y="35547"/>
                </a:lnTo>
                <a:lnTo>
                  <a:pt x="0" y="26644"/>
                </a:lnTo>
                <a:lnTo>
                  <a:pt x="0" y="17767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0" name="object 80"/>
          <p:cNvSpPr/>
          <p:nvPr/>
        </p:nvSpPr>
        <p:spPr>
          <a:xfrm>
            <a:off x="1799657" y="7973224"/>
            <a:ext cx="35560" cy="36195"/>
          </a:xfrm>
          <a:custGeom>
            <a:avLst/>
            <a:gdLst/>
            <a:ahLst/>
            <a:cxnLst/>
            <a:rect l="l" t="t" r="r" b="b"/>
            <a:pathLst>
              <a:path w="35560" h="36195">
                <a:moveTo>
                  <a:pt x="26670" y="0"/>
                </a:moveTo>
                <a:lnTo>
                  <a:pt x="8890" y="0"/>
                </a:lnTo>
                <a:lnTo>
                  <a:pt x="0" y="8890"/>
                </a:lnTo>
                <a:lnTo>
                  <a:pt x="0" y="26682"/>
                </a:lnTo>
                <a:lnTo>
                  <a:pt x="8890" y="35572"/>
                </a:lnTo>
                <a:lnTo>
                  <a:pt x="26670" y="35572"/>
                </a:lnTo>
                <a:lnTo>
                  <a:pt x="35560" y="26682"/>
                </a:lnTo>
                <a:lnTo>
                  <a:pt x="35560" y="8890"/>
                </a:lnTo>
                <a:lnTo>
                  <a:pt x="26670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1" name="object 81"/>
          <p:cNvSpPr/>
          <p:nvPr/>
        </p:nvSpPr>
        <p:spPr>
          <a:xfrm>
            <a:off x="1799657" y="7973224"/>
            <a:ext cx="35560" cy="36195"/>
          </a:xfrm>
          <a:custGeom>
            <a:avLst/>
            <a:gdLst/>
            <a:ahLst/>
            <a:cxnLst/>
            <a:rect l="l" t="t" r="r" b="b"/>
            <a:pathLst>
              <a:path w="35560" h="36195">
                <a:moveTo>
                  <a:pt x="0" y="17805"/>
                </a:moveTo>
                <a:lnTo>
                  <a:pt x="0" y="8890"/>
                </a:lnTo>
                <a:lnTo>
                  <a:pt x="8890" y="0"/>
                </a:lnTo>
                <a:lnTo>
                  <a:pt x="17780" y="0"/>
                </a:lnTo>
                <a:lnTo>
                  <a:pt x="26670" y="0"/>
                </a:lnTo>
                <a:lnTo>
                  <a:pt x="35560" y="8890"/>
                </a:lnTo>
                <a:lnTo>
                  <a:pt x="35560" y="17805"/>
                </a:lnTo>
                <a:lnTo>
                  <a:pt x="35560" y="26682"/>
                </a:lnTo>
                <a:lnTo>
                  <a:pt x="26670" y="35572"/>
                </a:lnTo>
                <a:lnTo>
                  <a:pt x="17780" y="35572"/>
                </a:lnTo>
                <a:lnTo>
                  <a:pt x="8890" y="35572"/>
                </a:lnTo>
                <a:lnTo>
                  <a:pt x="0" y="26682"/>
                </a:lnTo>
                <a:lnTo>
                  <a:pt x="0" y="17805"/>
                </a:lnTo>
                <a:close/>
              </a:path>
            </a:pathLst>
          </a:custGeom>
          <a:ln w="7619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2" name="object 82"/>
          <p:cNvSpPr/>
          <p:nvPr/>
        </p:nvSpPr>
        <p:spPr>
          <a:xfrm>
            <a:off x="877154" y="7973224"/>
            <a:ext cx="35560" cy="36195"/>
          </a:xfrm>
          <a:custGeom>
            <a:avLst/>
            <a:gdLst/>
            <a:ahLst/>
            <a:cxnLst/>
            <a:rect l="l" t="t" r="r" b="b"/>
            <a:pathLst>
              <a:path w="35559" h="36195">
                <a:moveTo>
                  <a:pt x="26670" y="0"/>
                </a:moveTo>
                <a:lnTo>
                  <a:pt x="8890" y="0"/>
                </a:lnTo>
                <a:lnTo>
                  <a:pt x="0" y="8890"/>
                </a:lnTo>
                <a:lnTo>
                  <a:pt x="0" y="26682"/>
                </a:lnTo>
                <a:lnTo>
                  <a:pt x="8890" y="35572"/>
                </a:lnTo>
                <a:lnTo>
                  <a:pt x="26670" y="35572"/>
                </a:lnTo>
                <a:lnTo>
                  <a:pt x="35547" y="26682"/>
                </a:lnTo>
                <a:lnTo>
                  <a:pt x="35547" y="8890"/>
                </a:lnTo>
                <a:lnTo>
                  <a:pt x="26670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3" name="object 83"/>
          <p:cNvSpPr/>
          <p:nvPr/>
        </p:nvSpPr>
        <p:spPr>
          <a:xfrm>
            <a:off x="877154" y="7973224"/>
            <a:ext cx="35560" cy="36195"/>
          </a:xfrm>
          <a:custGeom>
            <a:avLst/>
            <a:gdLst/>
            <a:ahLst/>
            <a:cxnLst/>
            <a:rect l="l" t="t" r="r" b="b"/>
            <a:pathLst>
              <a:path w="35559" h="36195">
                <a:moveTo>
                  <a:pt x="0" y="17805"/>
                </a:moveTo>
                <a:lnTo>
                  <a:pt x="0" y="8890"/>
                </a:lnTo>
                <a:lnTo>
                  <a:pt x="8890" y="0"/>
                </a:lnTo>
                <a:lnTo>
                  <a:pt x="17767" y="0"/>
                </a:lnTo>
                <a:lnTo>
                  <a:pt x="26670" y="0"/>
                </a:lnTo>
                <a:lnTo>
                  <a:pt x="35547" y="8890"/>
                </a:lnTo>
                <a:lnTo>
                  <a:pt x="35547" y="17805"/>
                </a:lnTo>
                <a:lnTo>
                  <a:pt x="35547" y="26682"/>
                </a:lnTo>
                <a:lnTo>
                  <a:pt x="26670" y="35572"/>
                </a:lnTo>
                <a:lnTo>
                  <a:pt x="17767" y="35572"/>
                </a:lnTo>
                <a:lnTo>
                  <a:pt x="8890" y="35572"/>
                </a:lnTo>
                <a:lnTo>
                  <a:pt x="0" y="26682"/>
                </a:lnTo>
                <a:lnTo>
                  <a:pt x="0" y="17805"/>
                </a:lnTo>
                <a:close/>
              </a:path>
            </a:pathLst>
          </a:custGeom>
          <a:ln w="7619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4" name="object 84"/>
          <p:cNvSpPr/>
          <p:nvPr/>
        </p:nvSpPr>
        <p:spPr>
          <a:xfrm>
            <a:off x="1359145" y="7651229"/>
            <a:ext cx="375920" cy="152400"/>
          </a:xfrm>
          <a:custGeom>
            <a:avLst/>
            <a:gdLst/>
            <a:ahLst/>
            <a:cxnLst/>
            <a:rect l="l" t="t" r="r" b="b"/>
            <a:pathLst>
              <a:path w="375919" h="152400">
                <a:moveTo>
                  <a:pt x="0" y="144221"/>
                </a:moveTo>
                <a:lnTo>
                  <a:pt x="0" y="0"/>
                </a:lnTo>
                <a:lnTo>
                  <a:pt x="375323" y="0"/>
                </a:lnTo>
                <a:lnTo>
                  <a:pt x="375323" y="15212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5" name="object 85"/>
          <p:cNvSpPr/>
          <p:nvPr/>
        </p:nvSpPr>
        <p:spPr>
          <a:xfrm>
            <a:off x="1529033" y="7629511"/>
            <a:ext cx="35560" cy="35560"/>
          </a:xfrm>
          <a:custGeom>
            <a:avLst/>
            <a:gdLst/>
            <a:ahLst/>
            <a:cxnLst/>
            <a:rect l="l" t="t" r="r" b="b"/>
            <a:pathLst>
              <a:path w="35559" h="35559">
                <a:moveTo>
                  <a:pt x="26657" y="0"/>
                </a:moveTo>
                <a:lnTo>
                  <a:pt x="8890" y="0"/>
                </a:lnTo>
                <a:lnTo>
                  <a:pt x="0" y="8902"/>
                </a:lnTo>
                <a:lnTo>
                  <a:pt x="0" y="26669"/>
                </a:lnTo>
                <a:lnTo>
                  <a:pt x="8890" y="35559"/>
                </a:lnTo>
                <a:lnTo>
                  <a:pt x="26657" y="35559"/>
                </a:lnTo>
                <a:lnTo>
                  <a:pt x="35547" y="26669"/>
                </a:lnTo>
                <a:lnTo>
                  <a:pt x="35547" y="8902"/>
                </a:lnTo>
                <a:lnTo>
                  <a:pt x="26657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6" name="object 86"/>
          <p:cNvSpPr/>
          <p:nvPr/>
        </p:nvSpPr>
        <p:spPr>
          <a:xfrm>
            <a:off x="1529033" y="7629511"/>
            <a:ext cx="35560" cy="35560"/>
          </a:xfrm>
          <a:custGeom>
            <a:avLst/>
            <a:gdLst/>
            <a:ahLst/>
            <a:cxnLst/>
            <a:rect l="l" t="t" r="r" b="b"/>
            <a:pathLst>
              <a:path w="35559" h="35559">
                <a:moveTo>
                  <a:pt x="0" y="17779"/>
                </a:moveTo>
                <a:lnTo>
                  <a:pt x="0" y="8902"/>
                </a:lnTo>
                <a:lnTo>
                  <a:pt x="8890" y="0"/>
                </a:lnTo>
                <a:lnTo>
                  <a:pt x="17767" y="0"/>
                </a:lnTo>
                <a:lnTo>
                  <a:pt x="26657" y="0"/>
                </a:lnTo>
                <a:lnTo>
                  <a:pt x="35547" y="8902"/>
                </a:lnTo>
                <a:lnTo>
                  <a:pt x="35547" y="17779"/>
                </a:lnTo>
                <a:lnTo>
                  <a:pt x="35547" y="26669"/>
                </a:lnTo>
                <a:lnTo>
                  <a:pt x="26657" y="35559"/>
                </a:lnTo>
                <a:lnTo>
                  <a:pt x="17767" y="35559"/>
                </a:lnTo>
                <a:lnTo>
                  <a:pt x="8890" y="35559"/>
                </a:lnTo>
                <a:lnTo>
                  <a:pt x="0" y="26669"/>
                </a:lnTo>
                <a:lnTo>
                  <a:pt x="0" y="17779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7" name="object 87"/>
          <p:cNvSpPr/>
          <p:nvPr/>
        </p:nvSpPr>
        <p:spPr>
          <a:xfrm>
            <a:off x="1283656" y="7762430"/>
            <a:ext cx="147027" cy="250177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8" name="object 88"/>
          <p:cNvSpPr/>
          <p:nvPr/>
        </p:nvSpPr>
        <p:spPr>
          <a:xfrm>
            <a:off x="1660960" y="7762430"/>
            <a:ext cx="147027" cy="25017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9" name="object 89"/>
          <p:cNvSpPr/>
          <p:nvPr/>
        </p:nvSpPr>
        <p:spPr>
          <a:xfrm>
            <a:off x="1599149" y="7932737"/>
            <a:ext cx="1058545" cy="363855"/>
          </a:xfrm>
          <a:custGeom>
            <a:avLst/>
            <a:gdLst/>
            <a:ahLst/>
            <a:cxnLst/>
            <a:rect l="l" t="t" r="r" b="b"/>
            <a:pathLst>
              <a:path w="1058545" h="363854">
                <a:moveTo>
                  <a:pt x="1051915" y="276555"/>
                </a:moveTo>
                <a:lnTo>
                  <a:pt x="1057997" y="298513"/>
                </a:lnTo>
                <a:lnTo>
                  <a:pt x="1053624" y="317400"/>
                </a:lnTo>
                <a:lnTo>
                  <a:pt x="1039737" y="333158"/>
                </a:lnTo>
                <a:lnTo>
                  <a:pt x="1017278" y="345731"/>
                </a:lnTo>
                <a:lnTo>
                  <a:pt x="987187" y="355061"/>
                </a:lnTo>
                <a:lnTo>
                  <a:pt x="950407" y="361093"/>
                </a:lnTo>
                <a:lnTo>
                  <a:pt x="907879" y="363770"/>
                </a:lnTo>
                <a:lnTo>
                  <a:pt x="860545" y="363034"/>
                </a:lnTo>
                <a:lnTo>
                  <a:pt x="809345" y="358829"/>
                </a:lnTo>
                <a:lnTo>
                  <a:pt x="755221" y="351098"/>
                </a:lnTo>
                <a:lnTo>
                  <a:pt x="699114" y="339785"/>
                </a:lnTo>
                <a:lnTo>
                  <a:pt x="641967" y="324832"/>
                </a:lnTo>
                <a:lnTo>
                  <a:pt x="584720" y="306184"/>
                </a:lnTo>
                <a:lnTo>
                  <a:pt x="552885" y="300374"/>
                </a:lnTo>
                <a:lnTo>
                  <a:pt x="509614" y="299879"/>
                </a:lnTo>
                <a:lnTo>
                  <a:pt x="457691" y="303437"/>
                </a:lnTo>
                <a:lnTo>
                  <a:pt x="399901" y="309787"/>
                </a:lnTo>
                <a:lnTo>
                  <a:pt x="339029" y="317666"/>
                </a:lnTo>
                <a:lnTo>
                  <a:pt x="277861" y="325812"/>
                </a:lnTo>
                <a:lnTo>
                  <a:pt x="219182" y="332963"/>
                </a:lnTo>
                <a:lnTo>
                  <a:pt x="165777" y="337857"/>
                </a:lnTo>
                <a:lnTo>
                  <a:pt x="120430" y="339232"/>
                </a:lnTo>
                <a:lnTo>
                  <a:pt x="85928" y="335826"/>
                </a:lnTo>
                <a:lnTo>
                  <a:pt x="58851" y="323992"/>
                </a:lnTo>
                <a:lnTo>
                  <a:pt x="43214" y="303883"/>
                </a:lnTo>
                <a:lnTo>
                  <a:pt x="36672" y="277100"/>
                </a:lnTo>
                <a:lnTo>
                  <a:pt x="36878" y="245246"/>
                </a:lnTo>
                <a:lnTo>
                  <a:pt x="41488" y="209921"/>
                </a:lnTo>
                <a:lnTo>
                  <a:pt x="48155" y="172727"/>
                </a:lnTo>
                <a:lnTo>
                  <a:pt x="54533" y="135266"/>
                </a:lnTo>
                <a:lnTo>
                  <a:pt x="58277" y="99139"/>
                </a:lnTo>
                <a:lnTo>
                  <a:pt x="57042" y="65947"/>
                </a:lnTo>
                <a:lnTo>
                  <a:pt x="48481" y="37292"/>
                </a:lnTo>
                <a:lnTo>
                  <a:pt x="30249" y="14776"/>
                </a:lnTo>
                <a:lnTo>
                  <a:pt x="0" y="0"/>
                </a:lnTo>
              </a:path>
            </a:pathLst>
          </a:custGeom>
          <a:ln w="2159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0" name="object 90"/>
          <p:cNvSpPr/>
          <p:nvPr/>
        </p:nvSpPr>
        <p:spPr>
          <a:xfrm>
            <a:off x="2524636" y="7907070"/>
            <a:ext cx="323215" cy="274955"/>
          </a:xfrm>
          <a:custGeom>
            <a:avLst/>
            <a:gdLst/>
            <a:ahLst/>
            <a:cxnLst/>
            <a:rect l="l" t="t" r="r" b="b"/>
            <a:pathLst>
              <a:path w="323214" h="274954">
                <a:moveTo>
                  <a:pt x="83947" y="274573"/>
                </a:moveTo>
                <a:lnTo>
                  <a:pt x="11836" y="114553"/>
                </a:lnTo>
                <a:lnTo>
                  <a:pt x="0" y="40474"/>
                </a:lnTo>
                <a:lnTo>
                  <a:pt x="172834" y="2946"/>
                </a:lnTo>
                <a:lnTo>
                  <a:pt x="199517" y="7886"/>
                </a:lnTo>
                <a:lnTo>
                  <a:pt x="264680" y="0"/>
                </a:lnTo>
                <a:lnTo>
                  <a:pt x="271602" y="14808"/>
                </a:lnTo>
                <a:lnTo>
                  <a:pt x="313093" y="5918"/>
                </a:lnTo>
                <a:lnTo>
                  <a:pt x="322973" y="32588"/>
                </a:lnTo>
                <a:lnTo>
                  <a:pt x="281482" y="41465"/>
                </a:lnTo>
                <a:lnTo>
                  <a:pt x="286410" y="56273"/>
                </a:lnTo>
                <a:lnTo>
                  <a:pt x="219252" y="67157"/>
                </a:lnTo>
                <a:lnTo>
                  <a:pt x="194576" y="81965"/>
                </a:lnTo>
                <a:lnTo>
                  <a:pt x="120497" y="101726"/>
                </a:lnTo>
                <a:lnTo>
                  <a:pt x="113576" y="151117"/>
                </a:lnTo>
                <a:lnTo>
                  <a:pt x="158013" y="254812"/>
                </a:lnTo>
                <a:lnTo>
                  <a:pt x="83947" y="274573"/>
                </a:lnTo>
                <a:close/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1" name="object 91"/>
          <p:cNvSpPr/>
          <p:nvPr/>
        </p:nvSpPr>
        <p:spPr>
          <a:xfrm>
            <a:off x="2664895" y="8003844"/>
            <a:ext cx="13335" cy="47625"/>
          </a:xfrm>
          <a:custGeom>
            <a:avLst/>
            <a:gdLst/>
            <a:ahLst/>
            <a:cxnLst/>
            <a:rect l="l" t="t" r="r" b="b"/>
            <a:pathLst>
              <a:path w="13335" h="47625">
                <a:moveTo>
                  <a:pt x="0" y="0"/>
                </a:moveTo>
                <a:lnTo>
                  <a:pt x="12814" y="27660"/>
                </a:lnTo>
                <a:lnTo>
                  <a:pt x="4927" y="47421"/>
                </a:lnTo>
              </a:path>
            </a:pathLst>
          </a:custGeom>
          <a:ln w="2159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2" name="object 92"/>
          <p:cNvSpPr/>
          <p:nvPr/>
        </p:nvSpPr>
        <p:spPr>
          <a:xfrm>
            <a:off x="2842670" y="7900148"/>
            <a:ext cx="106680" cy="24765"/>
          </a:xfrm>
          <a:custGeom>
            <a:avLst/>
            <a:gdLst/>
            <a:ahLst/>
            <a:cxnLst/>
            <a:rect l="l" t="t" r="r" b="b"/>
            <a:pathLst>
              <a:path w="106680" h="24765">
                <a:moveTo>
                  <a:pt x="0" y="24688"/>
                </a:moveTo>
                <a:lnTo>
                  <a:pt x="106667" y="0"/>
                </a:lnTo>
              </a:path>
            </a:pathLst>
          </a:custGeom>
          <a:ln w="2159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3" name="object 93"/>
          <p:cNvSpPr/>
          <p:nvPr/>
        </p:nvSpPr>
        <p:spPr>
          <a:xfrm>
            <a:off x="2545515" y="7909178"/>
            <a:ext cx="142925" cy="71818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4" name="object 94"/>
          <p:cNvSpPr/>
          <p:nvPr/>
        </p:nvSpPr>
        <p:spPr>
          <a:xfrm>
            <a:off x="2618464" y="8171763"/>
            <a:ext cx="44450" cy="44450"/>
          </a:xfrm>
          <a:custGeom>
            <a:avLst/>
            <a:gdLst/>
            <a:ahLst/>
            <a:cxnLst/>
            <a:rect l="l" t="t" r="r" b="b"/>
            <a:pathLst>
              <a:path w="44450" h="44450">
                <a:moveTo>
                  <a:pt x="37528" y="0"/>
                </a:moveTo>
                <a:lnTo>
                  <a:pt x="0" y="7912"/>
                </a:lnTo>
                <a:lnTo>
                  <a:pt x="19748" y="44449"/>
                </a:lnTo>
                <a:lnTo>
                  <a:pt x="44450" y="37528"/>
                </a:lnTo>
                <a:lnTo>
                  <a:pt x="37528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5" name="object 95"/>
          <p:cNvSpPr/>
          <p:nvPr/>
        </p:nvSpPr>
        <p:spPr>
          <a:xfrm>
            <a:off x="2618464" y="8171763"/>
            <a:ext cx="44450" cy="44450"/>
          </a:xfrm>
          <a:custGeom>
            <a:avLst/>
            <a:gdLst/>
            <a:ahLst/>
            <a:cxnLst/>
            <a:rect l="l" t="t" r="r" b="b"/>
            <a:pathLst>
              <a:path w="44450" h="44450">
                <a:moveTo>
                  <a:pt x="0" y="7912"/>
                </a:moveTo>
                <a:lnTo>
                  <a:pt x="19748" y="44449"/>
                </a:lnTo>
                <a:lnTo>
                  <a:pt x="44450" y="37528"/>
                </a:lnTo>
                <a:lnTo>
                  <a:pt x="37528" y="0"/>
                </a:lnTo>
                <a:lnTo>
                  <a:pt x="0" y="7912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6" name="object 96"/>
          <p:cNvSpPr/>
          <p:nvPr/>
        </p:nvSpPr>
        <p:spPr>
          <a:xfrm>
            <a:off x="1456998" y="7839481"/>
            <a:ext cx="164312" cy="115404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7" name="object 97"/>
          <p:cNvSpPr/>
          <p:nvPr/>
        </p:nvSpPr>
        <p:spPr>
          <a:xfrm>
            <a:off x="1454141" y="7350061"/>
            <a:ext cx="267309" cy="211124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8" name="object 98"/>
          <p:cNvSpPr/>
          <p:nvPr/>
        </p:nvSpPr>
        <p:spPr>
          <a:xfrm>
            <a:off x="850573" y="8172754"/>
            <a:ext cx="90805" cy="0"/>
          </a:xfrm>
          <a:custGeom>
            <a:avLst/>
            <a:gdLst/>
            <a:ahLst/>
            <a:cxnLst/>
            <a:rect l="l" t="t" r="r" b="b"/>
            <a:pathLst>
              <a:path w="90805" h="0">
                <a:moveTo>
                  <a:pt x="0" y="0"/>
                </a:moveTo>
                <a:lnTo>
                  <a:pt x="90690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9" name="object 99"/>
          <p:cNvSpPr/>
          <p:nvPr/>
        </p:nvSpPr>
        <p:spPr>
          <a:xfrm>
            <a:off x="880621" y="8200402"/>
            <a:ext cx="31115" cy="0"/>
          </a:xfrm>
          <a:custGeom>
            <a:avLst/>
            <a:gdLst/>
            <a:ahLst/>
            <a:cxnLst/>
            <a:rect l="l" t="t" r="r" b="b"/>
            <a:pathLst>
              <a:path w="31115" h="0">
                <a:moveTo>
                  <a:pt x="0" y="0"/>
                </a:moveTo>
                <a:lnTo>
                  <a:pt x="30581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0" name="object 100"/>
          <p:cNvSpPr/>
          <p:nvPr/>
        </p:nvSpPr>
        <p:spPr>
          <a:xfrm>
            <a:off x="826291" y="8145094"/>
            <a:ext cx="139700" cy="0"/>
          </a:xfrm>
          <a:custGeom>
            <a:avLst/>
            <a:gdLst/>
            <a:ahLst/>
            <a:cxnLst/>
            <a:rect l="l" t="t" r="r" b="b"/>
            <a:pathLst>
              <a:path w="139700" h="0">
                <a:moveTo>
                  <a:pt x="0" y="0"/>
                </a:moveTo>
                <a:lnTo>
                  <a:pt x="139255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1" name="object 101"/>
          <p:cNvSpPr/>
          <p:nvPr/>
        </p:nvSpPr>
        <p:spPr>
          <a:xfrm>
            <a:off x="1773076" y="8172754"/>
            <a:ext cx="90805" cy="0"/>
          </a:xfrm>
          <a:custGeom>
            <a:avLst/>
            <a:gdLst/>
            <a:ahLst/>
            <a:cxnLst/>
            <a:rect l="l" t="t" r="r" b="b"/>
            <a:pathLst>
              <a:path w="90805" h="0">
                <a:moveTo>
                  <a:pt x="0" y="0"/>
                </a:moveTo>
                <a:lnTo>
                  <a:pt x="90703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2" name="object 102"/>
          <p:cNvSpPr/>
          <p:nvPr/>
        </p:nvSpPr>
        <p:spPr>
          <a:xfrm>
            <a:off x="1803124" y="8200402"/>
            <a:ext cx="31115" cy="0"/>
          </a:xfrm>
          <a:custGeom>
            <a:avLst/>
            <a:gdLst/>
            <a:ahLst/>
            <a:cxnLst/>
            <a:rect l="l" t="t" r="r" b="b"/>
            <a:pathLst>
              <a:path w="31114" h="0">
                <a:moveTo>
                  <a:pt x="0" y="0"/>
                </a:moveTo>
                <a:lnTo>
                  <a:pt x="30594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3" name="object 103"/>
          <p:cNvSpPr/>
          <p:nvPr/>
        </p:nvSpPr>
        <p:spPr>
          <a:xfrm>
            <a:off x="1748793" y="8145094"/>
            <a:ext cx="139700" cy="0"/>
          </a:xfrm>
          <a:custGeom>
            <a:avLst/>
            <a:gdLst/>
            <a:ahLst/>
            <a:cxnLst/>
            <a:rect l="l" t="t" r="r" b="b"/>
            <a:pathLst>
              <a:path w="139700" h="0">
                <a:moveTo>
                  <a:pt x="0" y="0"/>
                </a:moveTo>
                <a:lnTo>
                  <a:pt x="139255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4" name="object 104"/>
          <p:cNvSpPr txBox="1"/>
          <p:nvPr/>
        </p:nvSpPr>
        <p:spPr>
          <a:xfrm>
            <a:off x="534546" y="8484742"/>
            <a:ext cx="2327275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 spc="-10" b="1" i="1">
                <a:solidFill>
                  <a:srgbClr val="009D57"/>
                </a:solidFill>
                <a:latin typeface="Arial"/>
                <a:cs typeface="Arial"/>
              </a:rPr>
              <a:t>Fig. </a:t>
            </a:r>
            <a:r>
              <a:rPr dirty="0" sz="700" spc="-15" b="1" i="1">
                <a:solidFill>
                  <a:srgbClr val="009D57"/>
                </a:solidFill>
                <a:latin typeface="Arial"/>
                <a:cs typeface="Arial"/>
              </a:rPr>
              <a:t>F50: </a:t>
            </a:r>
            <a:r>
              <a:rPr dirty="0" sz="700" spc="5" i="1">
                <a:solidFill>
                  <a:srgbClr val="231F20"/>
                </a:solidFill>
                <a:latin typeface="Arial"/>
                <a:cs typeface="Arial"/>
              </a:rPr>
              <a:t>Circuitos de </a:t>
            </a:r>
            <a:r>
              <a:rPr dirty="0" sz="700" i="1">
                <a:solidFill>
                  <a:srgbClr val="231F20"/>
                </a:solidFill>
                <a:latin typeface="Arial"/>
                <a:cs typeface="Arial"/>
              </a:rPr>
              <a:t>alimentación </a:t>
            </a:r>
            <a:r>
              <a:rPr dirty="0" sz="700" spc="5" i="1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700" i="1">
                <a:solidFill>
                  <a:srgbClr val="231F20"/>
                </a:solidFill>
                <a:latin typeface="Arial"/>
                <a:cs typeface="Arial"/>
              </a:rPr>
              <a:t>tomas </a:t>
            </a:r>
            <a:r>
              <a:rPr dirty="0" sz="700" spc="5" i="1">
                <a:solidFill>
                  <a:srgbClr val="231F20"/>
                </a:solidFill>
                <a:latin typeface="Arial"/>
                <a:cs typeface="Arial"/>
              </a:rPr>
              <a:t>de</a:t>
            </a:r>
            <a:r>
              <a:rPr dirty="0" sz="700" i="1">
                <a:solidFill>
                  <a:srgbClr val="231F20"/>
                </a:solidFill>
                <a:latin typeface="Arial"/>
                <a:cs typeface="Arial"/>
              </a:rPr>
              <a:t> corriente.</a:t>
            </a:r>
            <a:endParaRPr sz="700">
              <a:latin typeface="Arial"/>
              <a:cs typeface="Arial"/>
            </a:endParaRPr>
          </a:p>
        </p:txBody>
      </p:sp>
      <p:sp>
        <p:nvSpPr>
          <p:cNvPr id="105" name="object 105"/>
          <p:cNvSpPr txBox="1"/>
          <p:nvPr/>
        </p:nvSpPr>
        <p:spPr>
          <a:xfrm>
            <a:off x="3127734" y="3586124"/>
            <a:ext cx="3918585" cy="1720214"/>
          </a:xfrm>
          <a:prstGeom prst="rect">
            <a:avLst/>
          </a:prstGeom>
        </p:spPr>
        <p:txBody>
          <a:bodyPr wrap="square" lIns="0" tIns="30480" rIns="0" bIns="0" rtlCol="0" vert="horz">
            <a:spAutoFit/>
          </a:bodyPr>
          <a:lstStyle/>
          <a:p>
            <a:pPr marL="76200">
              <a:lnSpc>
                <a:spcPct val="100000"/>
              </a:lnSpc>
              <a:spcBef>
                <a:spcPts val="240"/>
              </a:spcBef>
            </a:pPr>
            <a:r>
              <a:rPr dirty="0" sz="800" spc="-5" b="1">
                <a:solidFill>
                  <a:srgbClr val="231F20"/>
                </a:solidFill>
                <a:latin typeface="Arial"/>
                <a:cs typeface="Arial"/>
              </a:rPr>
              <a:t>Ejemplo</a:t>
            </a:r>
            <a:endParaRPr sz="800">
              <a:latin typeface="Arial"/>
              <a:cs typeface="Arial"/>
            </a:endParaRPr>
          </a:p>
          <a:p>
            <a:pPr marL="76835" marR="225425">
              <a:lnSpc>
                <a:spcPct val="100000"/>
              </a:lnSpc>
              <a:spcBef>
                <a:spcPts val="140"/>
              </a:spcBef>
            </a:pP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Un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circuito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está protegido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un interruptor automático 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tipo B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especificado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a 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63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A y se compone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un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cable con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núcleo de aluminio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y conductores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fase 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50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mm</a:t>
            </a:r>
            <a:r>
              <a:rPr dirty="0" baseline="25252" sz="825">
                <a:solidFill>
                  <a:srgbClr val="231F20"/>
                </a:solidFill>
                <a:latin typeface="Arial"/>
                <a:cs typeface="Arial"/>
              </a:rPr>
              <a:t>2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así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como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un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conductor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neutro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(PEN)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25</a:t>
            </a:r>
            <a:r>
              <a:rPr dirty="0" sz="800" spc="-12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mm</a:t>
            </a:r>
            <a:r>
              <a:rPr dirty="0" baseline="25252" sz="825">
                <a:solidFill>
                  <a:srgbClr val="231F20"/>
                </a:solidFill>
                <a:latin typeface="Arial"/>
                <a:cs typeface="Arial"/>
              </a:rPr>
              <a:t>2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.</a:t>
            </a:r>
            <a:endParaRPr sz="800">
              <a:latin typeface="Arial"/>
              <a:cs typeface="Arial"/>
            </a:endParaRPr>
          </a:p>
          <a:p>
            <a:pPr marL="76835" marR="89535">
              <a:lnSpc>
                <a:spcPct val="100000"/>
              </a:lnSpc>
              <a:spcBef>
                <a:spcPts val="290"/>
              </a:spcBef>
            </a:pP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¿Cuál es la longitud máxima del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circuito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por debajo de la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cual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queda garantizada la  protección de las personas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contra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los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riesgos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contactos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indirectos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mediante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un 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relé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disparo magnético instantáneo del interruptor</a:t>
            </a:r>
            <a:r>
              <a:rPr dirty="0" sz="800" spc="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automático?</a:t>
            </a:r>
            <a:endParaRPr sz="800">
              <a:latin typeface="Arial"/>
              <a:cs typeface="Arial"/>
            </a:endParaRPr>
          </a:p>
          <a:p>
            <a:pPr marL="76200">
              <a:lnSpc>
                <a:spcPct val="100000"/>
              </a:lnSpc>
              <a:spcBef>
                <a:spcPts val="5"/>
              </a:spcBef>
            </a:pP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En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</a:t>
            </a:r>
            <a:r>
              <a:rPr dirty="0" sz="800" spc="-5" b="1">
                <a:solidFill>
                  <a:srgbClr val="009D57"/>
                </a:solidFill>
                <a:latin typeface="Arial"/>
                <a:cs typeface="Arial"/>
              </a:rPr>
              <a:t>Figura F46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indica, para 50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mm</a:t>
            </a:r>
            <a:r>
              <a:rPr dirty="0" baseline="25252" sz="825">
                <a:solidFill>
                  <a:srgbClr val="231F20"/>
                </a:solidFill>
                <a:latin typeface="Arial"/>
                <a:cs typeface="Arial"/>
              </a:rPr>
              <a:t>2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y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un interruptor automático de 63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A tipo</a:t>
            </a:r>
            <a:r>
              <a:rPr dirty="0" sz="800" spc="-1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B,</a:t>
            </a:r>
            <a:endParaRPr sz="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800">
              <a:latin typeface="Times New Roman"/>
              <a:cs typeface="Times New Roman"/>
            </a:endParaRPr>
          </a:p>
          <a:p>
            <a:pPr marL="76200">
              <a:lnSpc>
                <a:spcPts val="890"/>
              </a:lnSpc>
            </a:pP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603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m, 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lo que debe aplicarse un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factor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0,42 </a:t>
            </a:r>
            <a:r>
              <a:rPr dirty="0" sz="800" spc="-10">
                <a:solidFill>
                  <a:srgbClr val="231F20"/>
                </a:solidFill>
                <a:latin typeface="Arial"/>
                <a:cs typeface="Arial"/>
              </a:rPr>
              <a:t>(</a:t>
            </a:r>
            <a:r>
              <a:rPr dirty="0" sz="800" spc="-10" b="1">
                <a:solidFill>
                  <a:srgbClr val="009D57"/>
                </a:solidFill>
                <a:latin typeface="Arial"/>
                <a:cs typeface="Arial"/>
              </a:rPr>
              <a:t>Figura </a:t>
            </a:r>
            <a:r>
              <a:rPr dirty="0" sz="800" spc="-5" b="1">
                <a:solidFill>
                  <a:srgbClr val="009D57"/>
                </a:solidFill>
                <a:latin typeface="Arial"/>
                <a:cs typeface="Arial"/>
              </a:rPr>
              <a:t>F44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para </a:t>
            </a:r>
            <a:r>
              <a:rPr dirty="0" sz="800" spc="10" i="1">
                <a:latin typeface="Arial"/>
                <a:cs typeface="Arial"/>
              </a:rPr>
              <a:t>m = </a:t>
            </a:r>
            <a:r>
              <a:rPr dirty="0" baseline="41666" sz="1200" spc="-30" i="1">
                <a:latin typeface="Arial"/>
                <a:cs typeface="Arial"/>
              </a:rPr>
              <a:t>S</a:t>
            </a:r>
            <a:r>
              <a:rPr dirty="0" baseline="49382" sz="675" spc="-30">
                <a:latin typeface="Arial"/>
                <a:cs typeface="Arial"/>
              </a:rPr>
              <a:t>ph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=</a:t>
            </a:r>
            <a:r>
              <a:rPr dirty="0" sz="800" spc="13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2).</a:t>
            </a:r>
            <a:endParaRPr sz="800">
              <a:latin typeface="Arial"/>
              <a:cs typeface="Arial"/>
            </a:endParaRPr>
          </a:p>
          <a:p>
            <a:pPr algn="r" marR="462280">
              <a:lnSpc>
                <a:spcPts val="890"/>
              </a:lnSpc>
            </a:pPr>
            <a:r>
              <a:rPr dirty="0" baseline="13888" sz="1200" spc="-142" i="1">
                <a:latin typeface="Arial"/>
                <a:cs typeface="Arial"/>
              </a:rPr>
              <a:t>S</a:t>
            </a:r>
            <a:r>
              <a:rPr dirty="0" sz="450" spc="-25">
                <a:latin typeface="Arial"/>
                <a:cs typeface="Arial"/>
              </a:rPr>
              <a:t>PE</a:t>
            </a:r>
            <a:endParaRPr sz="450">
              <a:latin typeface="Arial"/>
              <a:cs typeface="Arial"/>
            </a:endParaRPr>
          </a:p>
          <a:p>
            <a:pPr marL="76200">
              <a:lnSpc>
                <a:spcPct val="100000"/>
              </a:lnSpc>
              <a:spcBef>
                <a:spcPts val="130"/>
              </a:spcBef>
            </a:pP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longitud máxima del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circuito será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por lo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tanto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</a:t>
            </a:r>
            <a:r>
              <a:rPr dirty="0" sz="800" spc="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siguiente:</a:t>
            </a:r>
            <a:endParaRPr sz="800">
              <a:latin typeface="Arial"/>
              <a:cs typeface="Arial"/>
            </a:endParaRPr>
          </a:p>
          <a:p>
            <a:pPr marL="76835">
              <a:lnSpc>
                <a:spcPct val="100000"/>
              </a:lnSpc>
              <a:spcBef>
                <a:spcPts val="284"/>
              </a:spcBef>
            </a:pP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603 </a:t>
            </a:r>
            <a:r>
              <a:rPr dirty="0" sz="800">
                <a:solidFill>
                  <a:srgbClr val="231F20"/>
                </a:solidFill>
                <a:latin typeface="Symbol"/>
                <a:cs typeface="Symbol"/>
              </a:rPr>
              <a:t></a:t>
            </a:r>
            <a:r>
              <a:rPr dirty="0" sz="80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0,42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=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253</a:t>
            </a:r>
            <a:r>
              <a:rPr dirty="0" sz="800" spc="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m.</a:t>
            </a:r>
            <a:endParaRPr sz="800">
              <a:latin typeface="Arial"/>
              <a:cs typeface="Arial"/>
            </a:endParaRPr>
          </a:p>
        </p:txBody>
      </p:sp>
      <p:sp>
        <p:nvSpPr>
          <p:cNvPr id="106" name="object 106"/>
          <p:cNvSpPr txBox="1"/>
          <p:nvPr/>
        </p:nvSpPr>
        <p:spPr>
          <a:xfrm>
            <a:off x="3165859" y="5383783"/>
            <a:ext cx="3889375" cy="11709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 marR="254000">
              <a:lnSpc>
                <a:spcPct val="100000"/>
              </a:lnSpc>
              <a:spcBef>
                <a:spcPts val="100"/>
              </a:spcBef>
            </a:pPr>
            <a:r>
              <a:rPr dirty="0" sz="1000" b="1">
                <a:solidFill>
                  <a:srgbClr val="231F20"/>
                </a:solidFill>
                <a:latin typeface="Arial"/>
                <a:cs typeface="Arial"/>
              </a:rPr>
              <a:t>Caso particular en </a:t>
            </a:r>
            <a:r>
              <a:rPr dirty="0" sz="1000" spc="-5" b="1">
                <a:solidFill>
                  <a:srgbClr val="231F20"/>
                </a:solidFill>
                <a:latin typeface="Arial"/>
                <a:cs typeface="Arial"/>
              </a:rPr>
              <a:t>el </a:t>
            </a:r>
            <a:r>
              <a:rPr dirty="0" sz="1000" b="1">
                <a:solidFill>
                  <a:srgbClr val="231F20"/>
                </a:solidFill>
                <a:latin typeface="Arial"/>
                <a:cs typeface="Arial"/>
              </a:rPr>
              <a:t>que </a:t>
            </a:r>
            <a:r>
              <a:rPr dirty="0" sz="1000" spc="-10" b="1">
                <a:solidFill>
                  <a:srgbClr val="231F20"/>
                </a:solidFill>
                <a:latin typeface="Arial"/>
                <a:cs typeface="Arial"/>
              </a:rPr>
              <a:t>una </a:t>
            </a:r>
            <a:r>
              <a:rPr dirty="0" sz="1000" b="1">
                <a:solidFill>
                  <a:srgbClr val="231F20"/>
                </a:solidFill>
                <a:latin typeface="Arial"/>
                <a:cs typeface="Arial"/>
              </a:rPr>
              <a:t>o </a:t>
            </a:r>
            <a:r>
              <a:rPr dirty="0" sz="1000" spc="-10" b="1">
                <a:solidFill>
                  <a:srgbClr val="231F20"/>
                </a:solidFill>
                <a:latin typeface="Arial"/>
                <a:cs typeface="Arial"/>
              </a:rPr>
              <a:t>varias </a:t>
            </a:r>
            <a:r>
              <a:rPr dirty="0" sz="1000" spc="5" b="1">
                <a:solidFill>
                  <a:srgbClr val="231F20"/>
                </a:solidFill>
                <a:latin typeface="Arial"/>
                <a:cs typeface="Arial"/>
              </a:rPr>
              <a:t>partes </a:t>
            </a:r>
            <a:r>
              <a:rPr dirty="0" sz="1000" b="1">
                <a:solidFill>
                  <a:srgbClr val="231F20"/>
                </a:solidFill>
                <a:latin typeface="Arial"/>
                <a:cs typeface="Arial"/>
              </a:rPr>
              <a:t>conductoras  </a:t>
            </a:r>
            <a:r>
              <a:rPr dirty="0" sz="1000" spc="-5" b="1">
                <a:solidFill>
                  <a:srgbClr val="231F20"/>
                </a:solidFill>
                <a:latin typeface="Arial"/>
                <a:cs typeface="Arial"/>
              </a:rPr>
              <a:t>expuestas </a:t>
            </a:r>
            <a:r>
              <a:rPr dirty="0" sz="1000" b="1">
                <a:solidFill>
                  <a:srgbClr val="231F20"/>
                </a:solidFill>
                <a:latin typeface="Arial"/>
                <a:cs typeface="Arial"/>
              </a:rPr>
              <a:t>están </a:t>
            </a:r>
            <a:r>
              <a:rPr dirty="0" sz="1000" spc="5" b="1">
                <a:solidFill>
                  <a:srgbClr val="231F20"/>
                </a:solidFill>
                <a:latin typeface="Arial"/>
                <a:cs typeface="Arial"/>
              </a:rPr>
              <a:t>conectadas </a:t>
            </a:r>
            <a:r>
              <a:rPr dirty="0" sz="1000" spc="15" b="1">
                <a:solidFill>
                  <a:srgbClr val="231F20"/>
                </a:solidFill>
                <a:latin typeface="Arial"/>
                <a:cs typeface="Arial"/>
              </a:rPr>
              <a:t>a </a:t>
            </a:r>
            <a:r>
              <a:rPr dirty="0" sz="1000" spc="5" b="1">
                <a:solidFill>
                  <a:srgbClr val="231F20"/>
                </a:solidFill>
                <a:latin typeface="Arial"/>
                <a:cs typeface="Arial"/>
              </a:rPr>
              <a:t>tierra mediante </a:t>
            </a:r>
            <a:r>
              <a:rPr dirty="0" sz="1000" spc="-10" b="1">
                <a:solidFill>
                  <a:srgbClr val="231F20"/>
                </a:solidFill>
                <a:latin typeface="Arial"/>
                <a:cs typeface="Arial"/>
              </a:rPr>
              <a:t>una </a:t>
            </a:r>
            <a:r>
              <a:rPr dirty="0" sz="1000" spc="10" b="1">
                <a:solidFill>
                  <a:srgbClr val="231F20"/>
                </a:solidFill>
                <a:latin typeface="Arial"/>
                <a:cs typeface="Arial"/>
              </a:rPr>
              <a:t>toma </a:t>
            </a:r>
            <a:r>
              <a:rPr dirty="0" sz="1000" spc="5" b="1">
                <a:solidFill>
                  <a:srgbClr val="231F20"/>
                </a:solidFill>
                <a:latin typeface="Arial"/>
                <a:cs typeface="Arial"/>
              </a:rPr>
              <a:t>de  tierra</a:t>
            </a:r>
            <a:r>
              <a:rPr dirty="0" sz="1000" spc="-1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5" b="1">
                <a:solidFill>
                  <a:srgbClr val="231F20"/>
                </a:solidFill>
                <a:latin typeface="Arial"/>
                <a:cs typeface="Arial"/>
              </a:rPr>
              <a:t>separada</a:t>
            </a:r>
            <a:endParaRPr sz="1000">
              <a:latin typeface="Arial"/>
              <a:cs typeface="Arial"/>
            </a:endParaRPr>
          </a:p>
          <a:p>
            <a:pPr marL="38735" marR="30480">
              <a:lnSpc>
                <a:spcPct val="100000"/>
              </a:lnSpc>
              <a:spcBef>
                <a:spcPts val="330"/>
              </a:spcBef>
            </a:pP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Debe proporcionarse protección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contra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los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contactos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indirectos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un DDR en el  origen 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cualquier circuito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que alimente un aparato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grupo de aparatos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cuyas 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partes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conductoras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expuestas estén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conectadas 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una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toma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tierra</a:t>
            </a:r>
            <a:r>
              <a:rPr dirty="0" sz="800" spc="-7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independiente.</a:t>
            </a:r>
            <a:endParaRPr sz="800">
              <a:latin typeface="Arial"/>
              <a:cs typeface="Arial"/>
            </a:endParaRPr>
          </a:p>
          <a:p>
            <a:pPr marL="38735" marR="305435">
              <a:lnSpc>
                <a:spcPct val="100000"/>
              </a:lnSpc>
              <a:spcBef>
                <a:spcPts val="290"/>
              </a:spcBef>
            </a:pP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sensibilidad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del DDR debe adaptarse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resistencia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la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toma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tierra  </a:t>
            </a:r>
            <a:r>
              <a:rPr dirty="0" sz="800" spc="-10">
                <a:solidFill>
                  <a:srgbClr val="231F20"/>
                </a:solidFill>
                <a:latin typeface="Arial"/>
                <a:cs typeface="Arial"/>
              </a:rPr>
              <a:t>(</a:t>
            </a:r>
            <a:r>
              <a:rPr dirty="0" sz="800" spc="-10" i="1">
                <a:solidFill>
                  <a:srgbClr val="231F20"/>
                </a:solidFill>
                <a:latin typeface="Arial"/>
                <a:cs typeface="Arial"/>
              </a:rPr>
              <a:t>R</a:t>
            </a:r>
            <a:r>
              <a:rPr dirty="0" baseline="-15151" sz="825" spc="-15">
                <a:solidFill>
                  <a:srgbClr val="231F20"/>
                </a:solidFill>
                <a:latin typeface="Arial"/>
                <a:cs typeface="Arial"/>
              </a:rPr>
              <a:t>A2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en </a:t>
            </a:r>
            <a:r>
              <a:rPr dirty="0" sz="800" spc="-5" b="1">
                <a:solidFill>
                  <a:srgbClr val="009D57"/>
                </a:solidFill>
                <a:latin typeface="Arial"/>
                <a:cs typeface="Arial"/>
              </a:rPr>
              <a:t>Figura F49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). Consultar las especificaciones aplicables al esquema</a:t>
            </a:r>
            <a:r>
              <a:rPr dirty="0" sz="800" spc="-114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TT.</a:t>
            </a:r>
            <a:endParaRPr sz="800">
              <a:latin typeface="Arial"/>
              <a:cs typeface="Arial"/>
            </a:endParaRPr>
          </a:p>
        </p:txBody>
      </p:sp>
      <p:sp>
        <p:nvSpPr>
          <p:cNvPr id="107" name="object 107"/>
          <p:cNvSpPr txBox="1"/>
          <p:nvPr/>
        </p:nvSpPr>
        <p:spPr>
          <a:xfrm>
            <a:off x="3165859" y="6822947"/>
            <a:ext cx="3867150" cy="24415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1200" spc="-5" b="1">
                <a:solidFill>
                  <a:srgbClr val="231F20"/>
                </a:solidFill>
                <a:latin typeface="Arial"/>
                <a:cs typeface="Arial"/>
              </a:rPr>
              <a:t>6.3 </a:t>
            </a:r>
            <a:r>
              <a:rPr dirty="0" sz="1200" spc="15" b="1">
                <a:solidFill>
                  <a:srgbClr val="231F20"/>
                </a:solidFill>
                <a:latin typeface="Arial"/>
                <a:cs typeface="Arial"/>
              </a:rPr>
              <a:t>DDR </a:t>
            </a:r>
            <a:r>
              <a:rPr dirty="0" sz="1200" spc="10" b="1">
                <a:solidFill>
                  <a:srgbClr val="231F20"/>
                </a:solidFill>
                <a:latin typeface="Arial"/>
                <a:cs typeface="Arial"/>
              </a:rPr>
              <a:t>de alta</a:t>
            </a:r>
            <a:r>
              <a:rPr dirty="0" sz="1200" spc="-2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200" spc="-10" b="1">
                <a:solidFill>
                  <a:srgbClr val="231F20"/>
                </a:solidFill>
                <a:latin typeface="Arial"/>
                <a:cs typeface="Arial"/>
              </a:rPr>
              <a:t>sensibilidad</a:t>
            </a:r>
            <a:endParaRPr sz="1200">
              <a:latin typeface="Arial"/>
              <a:cs typeface="Arial"/>
            </a:endParaRPr>
          </a:p>
          <a:p>
            <a:pPr marL="38735" marR="47625">
              <a:lnSpc>
                <a:spcPct val="100000"/>
              </a:lnSpc>
              <a:spcBef>
                <a:spcPts val="915"/>
              </a:spcBef>
            </a:pP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norma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IEC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60364-4-471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recomienda firmemente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utilización de un DDR de alta 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sensibilidad </a:t>
            </a:r>
            <a:r>
              <a:rPr dirty="0" sz="800" spc="100">
                <a:solidFill>
                  <a:srgbClr val="231F20"/>
                </a:solidFill>
                <a:latin typeface="Arial"/>
                <a:cs typeface="Arial"/>
              </a:rPr>
              <a:t>(</a:t>
            </a:r>
            <a:r>
              <a:rPr dirty="0" sz="800" spc="100">
                <a:solidFill>
                  <a:srgbClr val="231F20"/>
                </a:solidFill>
                <a:latin typeface="Times New Roman"/>
                <a:cs typeface="Times New Roman"/>
              </a:rPr>
              <a:t>i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30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mA)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en los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siguientes casos (ver </a:t>
            </a:r>
            <a:r>
              <a:rPr dirty="0" sz="800" spc="-5" b="1">
                <a:solidFill>
                  <a:srgbClr val="009D57"/>
                </a:solidFill>
                <a:latin typeface="Arial"/>
                <a:cs typeface="Arial"/>
              </a:rPr>
              <a:t>Figura</a:t>
            </a:r>
            <a:r>
              <a:rPr dirty="0" sz="800" spc="-105" b="1">
                <a:solidFill>
                  <a:srgbClr val="009D57"/>
                </a:solidFill>
                <a:latin typeface="Arial"/>
                <a:cs typeface="Arial"/>
              </a:rPr>
              <a:t> </a:t>
            </a:r>
            <a:r>
              <a:rPr dirty="0" sz="800" spc="-5" b="1">
                <a:solidFill>
                  <a:srgbClr val="009D57"/>
                </a:solidFill>
                <a:latin typeface="Arial"/>
                <a:cs typeface="Arial"/>
              </a:rPr>
              <a:t>F50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):</a:t>
            </a:r>
            <a:endParaRPr sz="800">
              <a:latin typeface="Arial"/>
              <a:cs typeface="Arial"/>
            </a:endParaRPr>
          </a:p>
          <a:p>
            <a:pPr marL="38735" marR="86360">
              <a:lnSpc>
                <a:spcPct val="100000"/>
              </a:lnSpc>
              <a:spcBef>
                <a:spcPts val="145"/>
              </a:spcBef>
            </a:pPr>
            <a:r>
              <a:rPr dirty="0" sz="800" spc="110">
                <a:solidFill>
                  <a:srgbClr val="009D57"/>
                </a:solidFill>
                <a:latin typeface="Times New Roman"/>
                <a:cs typeface="Times New Roman"/>
              </a:rPr>
              <a:t>c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Circuitos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 toma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corriente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para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corrientes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nominales de </a:t>
            </a:r>
            <a:r>
              <a:rPr dirty="0" sz="800" spc="204">
                <a:solidFill>
                  <a:srgbClr val="231F20"/>
                </a:solidFill>
                <a:latin typeface="Times New Roman"/>
                <a:cs typeface="Times New Roman"/>
              </a:rPr>
              <a:t>i</a:t>
            </a:r>
            <a:r>
              <a:rPr dirty="0" sz="800" spc="-13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32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cualquier 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ubicación</a:t>
            </a:r>
            <a:r>
              <a:rPr dirty="0" baseline="25252" sz="825" spc="-7">
                <a:solidFill>
                  <a:srgbClr val="231F20"/>
                </a:solidFill>
                <a:latin typeface="Arial"/>
                <a:cs typeface="Arial"/>
              </a:rPr>
              <a:t>(2)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.</a:t>
            </a:r>
            <a:endParaRPr sz="800">
              <a:latin typeface="Arial"/>
              <a:cs typeface="Arial"/>
            </a:endParaRPr>
          </a:p>
          <a:p>
            <a:pPr marL="38735" marR="507365">
              <a:lnSpc>
                <a:spcPct val="100000"/>
              </a:lnSpc>
              <a:spcBef>
                <a:spcPts val="150"/>
              </a:spcBef>
            </a:pPr>
            <a:r>
              <a:rPr dirty="0" sz="800" spc="110">
                <a:solidFill>
                  <a:srgbClr val="009D57"/>
                </a:solidFill>
                <a:latin typeface="Times New Roman"/>
                <a:cs typeface="Times New Roman"/>
              </a:rPr>
              <a:t>c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Circuitos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 toma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corriente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en ubicaciones húmedas para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todas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las  especificaciones de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corriente</a:t>
            </a:r>
            <a:r>
              <a:rPr dirty="0" baseline="25252" sz="825" spc="-7">
                <a:solidFill>
                  <a:srgbClr val="231F20"/>
                </a:solidFill>
                <a:latin typeface="Arial"/>
                <a:cs typeface="Arial"/>
              </a:rPr>
              <a:t>(2)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.</a:t>
            </a:r>
            <a:endParaRPr sz="800">
              <a:latin typeface="Arial"/>
              <a:cs typeface="Arial"/>
            </a:endParaRPr>
          </a:p>
          <a:p>
            <a:pPr marL="38735">
              <a:lnSpc>
                <a:spcPct val="100000"/>
              </a:lnSpc>
              <a:spcBef>
                <a:spcPts val="140"/>
              </a:spcBef>
            </a:pPr>
            <a:r>
              <a:rPr dirty="0" sz="800" spc="110">
                <a:solidFill>
                  <a:srgbClr val="009D57"/>
                </a:solidFill>
                <a:latin typeface="Times New Roman"/>
                <a:cs typeface="Times New Roman"/>
              </a:rPr>
              <a:t>c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Circuitos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 toma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corriente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en instalaciones</a:t>
            </a:r>
            <a:r>
              <a:rPr dirty="0" sz="800" spc="-1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provisionales</a:t>
            </a:r>
            <a:r>
              <a:rPr dirty="0" baseline="25252" sz="825" spc="-7">
                <a:solidFill>
                  <a:srgbClr val="231F20"/>
                </a:solidFill>
                <a:latin typeface="Arial"/>
                <a:cs typeface="Arial"/>
              </a:rPr>
              <a:t>(2)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.</a:t>
            </a:r>
            <a:endParaRPr sz="800">
              <a:latin typeface="Arial"/>
              <a:cs typeface="Arial"/>
            </a:endParaRPr>
          </a:p>
          <a:p>
            <a:pPr marL="38735">
              <a:lnSpc>
                <a:spcPct val="100000"/>
              </a:lnSpc>
              <a:spcBef>
                <a:spcPts val="145"/>
              </a:spcBef>
            </a:pPr>
            <a:r>
              <a:rPr dirty="0" sz="800" spc="110">
                <a:solidFill>
                  <a:srgbClr val="009D57"/>
                </a:solidFill>
                <a:latin typeface="Times New Roman"/>
                <a:cs typeface="Times New Roman"/>
              </a:rPr>
              <a:t>c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Circuitos 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suministro 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lavanderías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y</a:t>
            </a:r>
            <a:r>
              <a:rPr dirty="0" sz="800" spc="-8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piscinas</a:t>
            </a:r>
            <a:r>
              <a:rPr dirty="0" baseline="25252" sz="825" spc="-7">
                <a:solidFill>
                  <a:srgbClr val="231F20"/>
                </a:solidFill>
                <a:latin typeface="Arial"/>
                <a:cs typeface="Arial"/>
              </a:rPr>
              <a:t>(2)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.</a:t>
            </a:r>
            <a:endParaRPr sz="800">
              <a:latin typeface="Arial"/>
              <a:cs typeface="Arial"/>
            </a:endParaRPr>
          </a:p>
          <a:p>
            <a:pPr marL="38735" marR="642620">
              <a:lnSpc>
                <a:spcPct val="100000"/>
              </a:lnSpc>
              <a:spcBef>
                <a:spcPts val="150"/>
              </a:spcBef>
            </a:pPr>
            <a:r>
              <a:rPr dirty="0" sz="800" spc="110">
                <a:solidFill>
                  <a:srgbClr val="009D57"/>
                </a:solidFill>
                <a:latin typeface="Times New Roman"/>
                <a:cs typeface="Times New Roman"/>
              </a:rPr>
              <a:t>c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Circuitos de alimentación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lugares 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trabajo, caravanas,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barcos de  entretenimiento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y</a:t>
            </a:r>
            <a:r>
              <a:rPr dirty="0" sz="800" spc="-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ferias</a:t>
            </a:r>
            <a:r>
              <a:rPr dirty="0" baseline="25252" sz="825" spc="-7">
                <a:solidFill>
                  <a:srgbClr val="231F20"/>
                </a:solidFill>
                <a:latin typeface="Arial"/>
                <a:cs typeface="Arial"/>
              </a:rPr>
              <a:t>(2)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.</a:t>
            </a:r>
            <a:endParaRPr sz="800">
              <a:latin typeface="Arial"/>
              <a:cs typeface="Arial"/>
            </a:endParaRPr>
          </a:p>
          <a:p>
            <a:pPr marL="38735">
              <a:lnSpc>
                <a:spcPct val="100000"/>
              </a:lnSpc>
              <a:spcBef>
                <a:spcPts val="285"/>
              </a:spcBef>
            </a:pP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Esta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protección puede destinarse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a circuitos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individuales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o 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grupos de</a:t>
            </a:r>
            <a:r>
              <a:rPr dirty="0" sz="800" spc="-2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circuitos:</a:t>
            </a:r>
            <a:endParaRPr sz="800">
              <a:latin typeface="Arial"/>
              <a:cs typeface="Arial"/>
            </a:endParaRPr>
          </a:p>
          <a:p>
            <a:pPr marL="38735" marR="30480">
              <a:lnSpc>
                <a:spcPct val="100000"/>
              </a:lnSpc>
              <a:spcBef>
                <a:spcPts val="150"/>
              </a:spcBef>
            </a:pPr>
            <a:r>
              <a:rPr dirty="0" sz="800" spc="110">
                <a:solidFill>
                  <a:srgbClr val="009D57"/>
                </a:solidFill>
                <a:latin typeface="Times New Roman"/>
                <a:cs typeface="Times New Roman"/>
              </a:rPr>
              <a:t>c</a:t>
            </a:r>
            <a:r>
              <a:rPr dirty="0" sz="800" spc="-70">
                <a:solidFill>
                  <a:srgbClr val="009D57"/>
                </a:solidFill>
                <a:latin typeface="Times New Roman"/>
                <a:cs typeface="Times New Roman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Altamente recomendada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para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circuitos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tomas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corriente </a:t>
            </a:r>
            <a:r>
              <a:rPr dirty="0" sz="800" spc="25">
                <a:solidFill>
                  <a:srgbClr val="231F20"/>
                </a:solidFill>
                <a:latin typeface="Times New Roman"/>
                <a:cs typeface="Times New Roman"/>
              </a:rPr>
              <a:t>u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20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A (obligatoria si  van 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alimentar equipos portátiles para uso en</a:t>
            </a:r>
            <a:r>
              <a:rPr dirty="0" sz="8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exteriores).</a:t>
            </a:r>
            <a:endParaRPr sz="800">
              <a:latin typeface="Arial"/>
              <a:cs typeface="Arial"/>
            </a:endParaRPr>
          </a:p>
          <a:p>
            <a:pPr marL="38735" marR="253365">
              <a:lnSpc>
                <a:spcPct val="100000"/>
              </a:lnSpc>
              <a:spcBef>
                <a:spcPts val="145"/>
              </a:spcBef>
            </a:pPr>
            <a:r>
              <a:rPr dirty="0" sz="800" spc="110">
                <a:solidFill>
                  <a:srgbClr val="009D57"/>
                </a:solidFill>
                <a:latin typeface="Times New Roman"/>
                <a:cs typeface="Times New Roman"/>
              </a:rPr>
              <a:t>c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En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algunos países este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requisito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es obligatorio para los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circuitos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tomas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corriente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800" spc="204">
                <a:solidFill>
                  <a:srgbClr val="231F20"/>
                </a:solidFill>
                <a:latin typeface="Times New Roman"/>
                <a:cs typeface="Times New Roman"/>
              </a:rPr>
              <a:t>i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32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A.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También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 recomienda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para limitar el número 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tomas 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corriente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protegidas por un DDR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(p.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ej., 10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tomas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para un</a:t>
            </a:r>
            <a:r>
              <a:rPr dirty="0" sz="800" spc="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DDR).</a:t>
            </a:r>
            <a:endParaRPr sz="800">
              <a:latin typeface="Arial"/>
              <a:cs typeface="Arial"/>
            </a:endParaRPr>
          </a:p>
        </p:txBody>
      </p:sp>
      <p:sp>
        <p:nvSpPr>
          <p:cNvPr id="108" name="object 108"/>
          <p:cNvSpPr txBox="1"/>
          <p:nvPr/>
        </p:nvSpPr>
        <p:spPr>
          <a:xfrm>
            <a:off x="526928" y="10036555"/>
            <a:ext cx="2484755" cy="3638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359410">
              <a:lnSpc>
                <a:spcPct val="100000"/>
              </a:lnSpc>
              <a:spcBef>
                <a:spcPts val="100"/>
              </a:spcBef>
              <a:buAutoNum type="arabicParenBoth"/>
              <a:tabLst>
                <a:tab pos="146685" algn="l"/>
              </a:tabLst>
            </a:pP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Para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la definición de los interruptores automáticos  de 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tipo B, consultar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el 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capítulo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H, 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subapartado</a:t>
            </a:r>
            <a:r>
              <a:rPr dirty="0" sz="700" spc="-5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4.2.</a:t>
            </a:r>
            <a:endParaRPr sz="700">
              <a:latin typeface="Arial"/>
              <a:cs typeface="Arial"/>
            </a:endParaRPr>
          </a:p>
          <a:p>
            <a:pPr marL="142875" indent="-130810">
              <a:lnSpc>
                <a:spcPct val="100000"/>
              </a:lnSpc>
              <a:spcBef>
                <a:spcPts val="140"/>
              </a:spcBef>
              <a:buAutoNum type="arabicParenBoth"/>
              <a:tabLst>
                <a:tab pos="143510" algn="l"/>
              </a:tabLst>
            </a:pPr>
            <a:r>
              <a:rPr dirty="0" sz="700" spc="-10">
                <a:solidFill>
                  <a:srgbClr val="231F20"/>
                </a:solidFill>
                <a:latin typeface="Arial"/>
                <a:cs typeface="Arial"/>
              </a:rPr>
              <a:t>Estos casos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se </a:t>
            </a:r>
            <a:r>
              <a:rPr dirty="0" sz="700" spc="-10">
                <a:solidFill>
                  <a:srgbClr val="231F20"/>
                </a:solidFill>
                <a:latin typeface="Arial"/>
                <a:cs typeface="Arial"/>
              </a:rPr>
              <a:t>tratan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en </a:t>
            </a:r>
            <a:r>
              <a:rPr dirty="0" sz="700" spc="-10">
                <a:solidFill>
                  <a:srgbClr val="231F20"/>
                </a:solidFill>
                <a:latin typeface="Arial"/>
                <a:cs typeface="Arial"/>
              </a:rPr>
              <a:t>detalle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en el </a:t>
            </a:r>
            <a:r>
              <a:rPr dirty="0" sz="700" spc="-10">
                <a:solidFill>
                  <a:srgbClr val="231F20"/>
                </a:solidFill>
                <a:latin typeface="Arial"/>
                <a:cs typeface="Arial"/>
              </a:rPr>
              <a:t>capítulo 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P </a:t>
            </a:r>
            <a:r>
              <a:rPr dirty="0" sz="700" spc="-10">
                <a:solidFill>
                  <a:srgbClr val="231F20"/>
                </a:solidFill>
                <a:latin typeface="Arial"/>
                <a:cs typeface="Arial"/>
              </a:rPr>
              <a:t>apartado</a:t>
            </a:r>
            <a:r>
              <a:rPr dirty="0" sz="700" spc="-13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 spc="-10">
                <a:solidFill>
                  <a:srgbClr val="231F20"/>
                </a:solidFill>
                <a:latin typeface="Arial"/>
                <a:cs typeface="Arial"/>
              </a:rPr>
              <a:t>3.</a:t>
            </a:r>
            <a:endParaRPr sz="700">
              <a:latin typeface="Arial"/>
              <a:cs typeface="Arial"/>
            </a:endParaRPr>
          </a:p>
        </p:txBody>
      </p:sp>
      <p:sp>
        <p:nvSpPr>
          <p:cNvPr id="109" name="object 109"/>
          <p:cNvSpPr txBox="1"/>
          <p:nvPr/>
        </p:nvSpPr>
        <p:spPr>
          <a:xfrm>
            <a:off x="527307" y="10456164"/>
            <a:ext cx="640080" cy="1168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">
                <a:solidFill>
                  <a:srgbClr val="231F20"/>
                </a:solidFill>
                <a:latin typeface="Arial"/>
                <a:cs typeface="Arial"/>
              </a:rPr>
              <a:t>Schneider</a:t>
            </a:r>
            <a:r>
              <a:rPr dirty="0" sz="600" spc="-6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600">
                <a:solidFill>
                  <a:srgbClr val="231F20"/>
                </a:solidFill>
                <a:latin typeface="Arial"/>
                <a:cs typeface="Arial"/>
              </a:rPr>
              <a:t>Electric</a:t>
            </a:r>
            <a:endParaRPr sz="600">
              <a:latin typeface="Arial"/>
              <a:cs typeface="Arial"/>
            </a:endParaRPr>
          </a:p>
        </p:txBody>
      </p:sp>
      <p:sp>
        <p:nvSpPr>
          <p:cNvPr id="110" name="object 110"/>
          <p:cNvSpPr txBox="1"/>
          <p:nvPr/>
        </p:nvSpPr>
        <p:spPr>
          <a:xfrm>
            <a:off x="5474592" y="10456164"/>
            <a:ext cx="1558925" cy="1168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">
                <a:solidFill>
                  <a:srgbClr val="231F20"/>
                </a:solidFill>
                <a:latin typeface="Arial"/>
                <a:cs typeface="Arial"/>
              </a:rPr>
              <a:t>Guía </a:t>
            </a:r>
            <a:r>
              <a:rPr dirty="0" sz="600" spc="-5">
                <a:solidFill>
                  <a:srgbClr val="231F20"/>
                </a:solidFill>
                <a:latin typeface="Arial"/>
                <a:cs typeface="Arial"/>
              </a:rPr>
              <a:t>de diseño de instalaciones eléctricas</a:t>
            </a:r>
            <a:r>
              <a:rPr dirty="0" sz="600" spc="-4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600" spc="-5">
                <a:solidFill>
                  <a:srgbClr val="231F20"/>
                </a:solidFill>
                <a:latin typeface="Arial"/>
                <a:cs typeface="Arial"/>
              </a:rPr>
              <a:t>08</a:t>
            </a:r>
            <a:endParaRPr sz="600">
              <a:latin typeface="Arial"/>
              <a:cs typeface="Arial"/>
            </a:endParaRPr>
          </a:p>
        </p:txBody>
      </p:sp>
      <p:sp>
        <p:nvSpPr>
          <p:cNvPr id="111" name="object 111"/>
          <p:cNvSpPr/>
          <p:nvPr/>
        </p:nvSpPr>
        <p:spPr>
          <a:xfrm>
            <a:off x="3644118" y="10508992"/>
            <a:ext cx="113373" cy="118075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2" name="object 112"/>
          <p:cNvSpPr/>
          <p:nvPr/>
        </p:nvSpPr>
        <p:spPr>
          <a:xfrm>
            <a:off x="3557464" y="10441380"/>
            <a:ext cx="450037" cy="182499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3" name="object 113"/>
          <p:cNvSpPr/>
          <p:nvPr/>
        </p:nvSpPr>
        <p:spPr>
          <a:xfrm>
            <a:off x="3635086" y="10532262"/>
            <a:ext cx="108064" cy="95602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4" name="object 114"/>
          <p:cNvSpPr/>
          <p:nvPr/>
        </p:nvSpPr>
        <p:spPr>
          <a:xfrm>
            <a:off x="3652274" y="10532261"/>
            <a:ext cx="88895" cy="71589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40896" y="10409999"/>
            <a:ext cx="7015480" cy="0"/>
          </a:xfrm>
          <a:custGeom>
            <a:avLst/>
            <a:gdLst/>
            <a:ahLst/>
            <a:cxnLst/>
            <a:rect l="l" t="t" r="r" b="b"/>
            <a:pathLst>
              <a:path w="7015480" h="0">
                <a:moveTo>
                  <a:pt x="0" y="0"/>
                </a:moveTo>
                <a:lnTo>
                  <a:pt x="7015098" y="0"/>
                </a:lnTo>
              </a:path>
            </a:pathLst>
          </a:custGeom>
          <a:ln w="10287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539372" y="5818187"/>
            <a:ext cx="2484120" cy="0"/>
          </a:xfrm>
          <a:custGeom>
            <a:avLst/>
            <a:gdLst/>
            <a:ahLst/>
            <a:cxnLst/>
            <a:rect l="l" t="t" r="r" b="b"/>
            <a:pathLst>
              <a:path w="2484120" h="0">
                <a:moveTo>
                  <a:pt x="0" y="0"/>
                </a:moveTo>
                <a:lnTo>
                  <a:pt x="2484120" y="0"/>
                </a:lnTo>
              </a:path>
            </a:pathLst>
          </a:custGeom>
          <a:ln w="25526">
            <a:solidFill>
              <a:srgbClr val="009D5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870880" y="5428360"/>
            <a:ext cx="31115" cy="0"/>
          </a:xfrm>
          <a:custGeom>
            <a:avLst/>
            <a:gdLst/>
            <a:ahLst/>
            <a:cxnLst/>
            <a:rect l="l" t="t" r="r" b="b"/>
            <a:pathLst>
              <a:path w="31115" h="0">
                <a:moveTo>
                  <a:pt x="0" y="0"/>
                </a:moveTo>
                <a:lnTo>
                  <a:pt x="30594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539372" y="7735379"/>
            <a:ext cx="2484120" cy="0"/>
          </a:xfrm>
          <a:custGeom>
            <a:avLst/>
            <a:gdLst/>
            <a:ahLst/>
            <a:cxnLst/>
            <a:rect l="l" t="t" r="r" b="b"/>
            <a:pathLst>
              <a:path w="2484120" h="0">
                <a:moveTo>
                  <a:pt x="0" y="0"/>
                </a:moveTo>
                <a:lnTo>
                  <a:pt x="2484120" y="0"/>
                </a:lnTo>
              </a:path>
            </a:pathLst>
          </a:custGeom>
          <a:ln w="25526">
            <a:solidFill>
              <a:srgbClr val="009D5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745214" y="6112306"/>
            <a:ext cx="2111375" cy="0"/>
          </a:xfrm>
          <a:custGeom>
            <a:avLst/>
            <a:gdLst/>
            <a:ahLst/>
            <a:cxnLst/>
            <a:rect l="l" t="t" r="r" b="b"/>
            <a:pathLst>
              <a:path w="2111375" h="0">
                <a:moveTo>
                  <a:pt x="0" y="0"/>
                </a:moveTo>
                <a:lnTo>
                  <a:pt x="2111349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539372" y="9755060"/>
            <a:ext cx="2484120" cy="0"/>
          </a:xfrm>
          <a:custGeom>
            <a:avLst/>
            <a:gdLst/>
            <a:ahLst/>
            <a:cxnLst/>
            <a:rect l="l" t="t" r="r" b="b"/>
            <a:pathLst>
              <a:path w="2484120" h="0">
                <a:moveTo>
                  <a:pt x="0" y="0"/>
                </a:moveTo>
                <a:lnTo>
                  <a:pt x="2484120" y="0"/>
                </a:lnTo>
              </a:path>
            </a:pathLst>
          </a:custGeom>
          <a:ln w="25526">
            <a:solidFill>
              <a:srgbClr val="009D5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539372" y="3946334"/>
            <a:ext cx="2484120" cy="0"/>
          </a:xfrm>
          <a:custGeom>
            <a:avLst/>
            <a:gdLst/>
            <a:ahLst/>
            <a:cxnLst/>
            <a:rect l="l" t="t" r="r" b="b"/>
            <a:pathLst>
              <a:path w="2484120" h="0">
                <a:moveTo>
                  <a:pt x="0" y="0"/>
                </a:moveTo>
                <a:lnTo>
                  <a:pt x="2484120" y="0"/>
                </a:lnTo>
              </a:path>
            </a:pathLst>
          </a:custGeom>
          <a:ln w="25526">
            <a:solidFill>
              <a:srgbClr val="009D5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3204086" y="10284269"/>
            <a:ext cx="3816350" cy="0"/>
          </a:xfrm>
          <a:custGeom>
            <a:avLst/>
            <a:gdLst/>
            <a:ahLst/>
            <a:cxnLst/>
            <a:rect l="l" t="t" r="r" b="b"/>
            <a:pathLst>
              <a:path w="3816350" h="0">
                <a:moveTo>
                  <a:pt x="0" y="0"/>
                </a:moveTo>
                <a:lnTo>
                  <a:pt x="3816096" y="0"/>
                </a:lnTo>
              </a:path>
            </a:pathLst>
          </a:custGeom>
          <a:ln w="25526">
            <a:solidFill>
              <a:srgbClr val="009D5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3204086" y="8546147"/>
            <a:ext cx="3816350" cy="0"/>
          </a:xfrm>
          <a:custGeom>
            <a:avLst/>
            <a:gdLst/>
            <a:ahLst/>
            <a:cxnLst/>
            <a:rect l="l" t="t" r="r" b="b"/>
            <a:pathLst>
              <a:path w="3816350" h="0">
                <a:moveTo>
                  <a:pt x="0" y="0"/>
                </a:moveTo>
                <a:lnTo>
                  <a:pt x="3816096" y="0"/>
                </a:lnTo>
              </a:path>
            </a:pathLst>
          </a:custGeom>
          <a:ln w="25526">
            <a:solidFill>
              <a:srgbClr val="009D5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 txBox="1"/>
          <p:nvPr/>
        </p:nvSpPr>
        <p:spPr>
          <a:xfrm>
            <a:off x="528196" y="237870"/>
            <a:ext cx="2091055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-15" b="1">
                <a:solidFill>
                  <a:srgbClr val="009D57"/>
                </a:solidFill>
                <a:latin typeface="Arial"/>
                <a:cs typeface="Arial"/>
              </a:rPr>
              <a:t>F </a:t>
            </a:r>
            <a:r>
              <a:rPr dirty="0" sz="800" spc="55" b="1">
                <a:solidFill>
                  <a:srgbClr val="009D57"/>
                </a:solidFill>
                <a:latin typeface="Arial"/>
                <a:cs typeface="Arial"/>
              </a:rPr>
              <a:t>- </a:t>
            </a:r>
            <a:r>
              <a:rPr dirty="0" sz="800" b="1">
                <a:solidFill>
                  <a:srgbClr val="009D57"/>
                </a:solidFill>
                <a:latin typeface="Arial"/>
                <a:cs typeface="Arial"/>
              </a:rPr>
              <a:t>Protección contra descargas</a:t>
            </a:r>
            <a:r>
              <a:rPr dirty="0" sz="800" spc="-40" b="1">
                <a:solidFill>
                  <a:srgbClr val="009D57"/>
                </a:solidFill>
                <a:latin typeface="Arial"/>
                <a:cs typeface="Arial"/>
              </a:rPr>
              <a:t> </a:t>
            </a:r>
            <a:r>
              <a:rPr dirty="0" sz="800" b="1">
                <a:solidFill>
                  <a:srgbClr val="009D57"/>
                </a:solidFill>
                <a:latin typeface="Arial"/>
                <a:cs typeface="Arial"/>
              </a:rPr>
              <a:t>eléctricas</a:t>
            </a:r>
            <a:endParaRPr sz="8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191386" y="212597"/>
            <a:ext cx="3491229" cy="574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tabLst>
                <a:tab pos="266700" algn="l"/>
              </a:tabLst>
            </a:pPr>
            <a:r>
              <a:rPr dirty="0" sz="1800" spc="-5" b="1">
                <a:solidFill>
                  <a:srgbClr val="BCBEC0"/>
                </a:solidFill>
                <a:latin typeface="Arial"/>
                <a:cs typeface="Arial"/>
              </a:rPr>
              <a:t>6	</a:t>
            </a:r>
            <a:r>
              <a:rPr dirty="0" sz="1800" spc="5" b="1">
                <a:solidFill>
                  <a:srgbClr val="BCBEC0"/>
                </a:solidFill>
                <a:latin typeface="Arial"/>
                <a:cs typeface="Arial"/>
              </a:rPr>
              <a:t>Implementación </a:t>
            </a:r>
            <a:r>
              <a:rPr dirty="0" sz="1800" spc="-5" b="1">
                <a:solidFill>
                  <a:srgbClr val="BCBEC0"/>
                </a:solidFill>
                <a:latin typeface="Arial"/>
                <a:cs typeface="Arial"/>
              </a:rPr>
              <a:t>del</a:t>
            </a:r>
            <a:r>
              <a:rPr dirty="0" sz="1800" spc="-20" b="1">
                <a:solidFill>
                  <a:srgbClr val="BCBEC0"/>
                </a:solidFill>
                <a:latin typeface="Arial"/>
                <a:cs typeface="Arial"/>
              </a:rPr>
              <a:t> </a:t>
            </a:r>
            <a:r>
              <a:rPr dirty="0" sz="1800" spc="5" b="1">
                <a:solidFill>
                  <a:srgbClr val="BCBEC0"/>
                </a:solidFill>
                <a:latin typeface="Arial"/>
                <a:cs typeface="Arial"/>
              </a:rPr>
              <a:t>esquema  </a:t>
            </a:r>
            <a:r>
              <a:rPr dirty="0" sz="1800" spc="15" b="1">
                <a:solidFill>
                  <a:srgbClr val="BCBEC0"/>
                </a:solidFill>
                <a:latin typeface="Arial"/>
                <a:cs typeface="Arial"/>
              </a:rPr>
              <a:t>TN</a:t>
            </a:r>
            <a:endParaRPr sz="1800">
              <a:latin typeface="Arial"/>
              <a:cs typeface="Arial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0" y="2925825"/>
            <a:ext cx="504190" cy="396240"/>
          </a:xfrm>
          <a:custGeom>
            <a:avLst/>
            <a:gdLst/>
            <a:ahLst/>
            <a:cxnLst/>
            <a:rect l="l" t="t" r="r" b="b"/>
            <a:pathLst>
              <a:path w="504190" h="396239">
                <a:moveTo>
                  <a:pt x="0" y="396240"/>
                </a:moveTo>
                <a:lnTo>
                  <a:pt x="0" y="0"/>
                </a:lnTo>
                <a:lnTo>
                  <a:pt x="503939" y="0"/>
                </a:lnTo>
                <a:lnTo>
                  <a:pt x="503939" y="396240"/>
                </a:lnTo>
                <a:lnTo>
                  <a:pt x="0" y="39624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 txBox="1"/>
          <p:nvPr/>
        </p:nvSpPr>
        <p:spPr>
          <a:xfrm>
            <a:off x="254257" y="2898520"/>
            <a:ext cx="245110" cy="177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00" b="1">
                <a:solidFill>
                  <a:srgbClr val="FFFFFF"/>
                </a:solidFill>
                <a:latin typeface="Arial"/>
                <a:cs typeface="Arial"/>
              </a:rPr>
              <a:t>F</a:t>
            </a:r>
            <a:r>
              <a:rPr dirty="0" sz="1000" spc="-5" b="1">
                <a:solidFill>
                  <a:srgbClr val="FFFFFF"/>
                </a:solidFill>
                <a:latin typeface="Arial"/>
                <a:cs typeface="Arial"/>
              </a:rPr>
              <a:t>30</a:t>
            </a:r>
            <a:endParaRPr sz="1000">
              <a:latin typeface="Arial"/>
              <a:cs typeface="Arial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880253" y="4351553"/>
            <a:ext cx="627380" cy="868680"/>
          </a:xfrm>
          <a:custGeom>
            <a:avLst/>
            <a:gdLst/>
            <a:ahLst/>
            <a:cxnLst/>
            <a:rect l="l" t="t" r="r" b="b"/>
            <a:pathLst>
              <a:path w="627380" h="868679">
                <a:moveTo>
                  <a:pt x="121500" y="0"/>
                </a:moveTo>
                <a:lnTo>
                  <a:pt x="627291" y="0"/>
                </a:lnTo>
                <a:lnTo>
                  <a:pt x="627291" y="868362"/>
                </a:lnTo>
                <a:lnTo>
                  <a:pt x="0" y="868362"/>
                </a:lnTo>
              </a:path>
            </a:pathLst>
          </a:custGeom>
          <a:ln w="12700">
            <a:solidFill>
              <a:srgbClr val="231F20"/>
            </a:solidFill>
            <a:prstDash val="sysDash"/>
          </a:ln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1466053" y="4351553"/>
            <a:ext cx="817244" cy="868680"/>
          </a:xfrm>
          <a:custGeom>
            <a:avLst/>
            <a:gdLst/>
            <a:ahLst/>
            <a:cxnLst/>
            <a:rect l="l" t="t" r="r" b="b"/>
            <a:pathLst>
              <a:path w="817244" h="868679">
                <a:moveTo>
                  <a:pt x="816952" y="0"/>
                </a:moveTo>
                <a:lnTo>
                  <a:pt x="816952" y="868362"/>
                </a:lnTo>
                <a:lnTo>
                  <a:pt x="0" y="868362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608587" y="4235957"/>
            <a:ext cx="389255" cy="223520"/>
          </a:xfrm>
          <a:custGeom>
            <a:avLst/>
            <a:gdLst/>
            <a:ahLst/>
            <a:cxnLst/>
            <a:rect l="l" t="t" r="r" b="b"/>
            <a:pathLst>
              <a:path w="389255" h="223520">
                <a:moveTo>
                  <a:pt x="111633" y="0"/>
                </a:moveTo>
                <a:lnTo>
                  <a:pt x="68354" y="8829"/>
                </a:lnTo>
                <a:lnTo>
                  <a:pt x="32851" y="32846"/>
                </a:lnTo>
                <a:lnTo>
                  <a:pt x="8830" y="68349"/>
                </a:lnTo>
                <a:lnTo>
                  <a:pt x="0" y="111633"/>
                </a:lnTo>
                <a:lnTo>
                  <a:pt x="8830" y="154916"/>
                </a:lnTo>
                <a:lnTo>
                  <a:pt x="32851" y="190419"/>
                </a:lnTo>
                <a:lnTo>
                  <a:pt x="68354" y="214436"/>
                </a:lnTo>
                <a:lnTo>
                  <a:pt x="111633" y="223266"/>
                </a:lnTo>
                <a:lnTo>
                  <a:pt x="154916" y="214436"/>
                </a:lnTo>
                <a:lnTo>
                  <a:pt x="190419" y="190419"/>
                </a:lnTo>
                <a:lnTo>
                  <a:pt x="194614" y="184216"/>
                </a:lnTo>
                <a:lnTo>
                  <a:pt x="174792" y="154916"/>
                </a:lnTo>
                <a:lnTo>
                  <a:pt x="165963" y="111633"/>
                </a:lnTo>
                <a:lnTo>
                  <a:pt x="174792" y="68349"/>
                </a:lnTo>
                <a:lnTo>
                  <a:pt x="194614" y="39049"/>
                </a:lnTo>
                <a:lnTo>
                  <a:pt x="190419" y="32846"/>
                </a:lnTo>
                <a:lnTo>
                  <a:pt x="154916" y="8829"/>
                </a:lnTo>
                <a:lnTo>
                  <a:pt x="111633" y="0"/>
                </a:lnTo>
                <a:close/>
              </a:path>
              <a:path w="389255" h="223520">
                <a:moveTo>
                  <a:pt x="277596" y="0"/>
                </a:moveTo>
                <a:lnTo>
                  <a:pt x="234313" y="8829"/>
                </a:lnTo>
                <a:lnTo>
                  <a:pt x="198810" y="32846"/>
                </a:lnTo>
                <a:lnTo>
                  <a:pt x="194614" y="39049"/>
                </a:lnTo>
                <a:lnTo>
                  <a:pt x="214436" y="68349"/>
                </a:lnTo>
                <a:lnTo>
                  <a:pt x="223266" y="111633"/>
                </a:lnTo>
                <a:lnTo>
                  <a:pt x="214436" y="154916"/>
                </a:lnTo>
                <a:lnTo>
                  <a:pt x="194614" y="184216"/>
                </a:lnTo>
                <a:lnTo>
                  <a:pt x="198810" y="190419"/>
                </a:lnTo>
                <a:lnTo>
                  <a:pt x="234313" y="214436"/>
                </a:lnTo>
                <a:lnTo>
                  <a:pt x="277596" y="223266"/>
                </a:lnTo>
                <a:lnTo>
                  <a:pt x="320874" y="214436"/>
                </a:lnTo>
                <a:lnTo>
                  <a:pt x="356377" y="190419"/>
                </a:lnTo>
                <a:lnTo>
                  <a:pt x="380398" y="154916"/>
                </a:lnTo>
                <a:lnTo>
                  <a:pt x="389229" y="111633"/>
                </a:lnTo>
                <a:lnTo>
                  <a:pt x="380398" y="68349"/>
                </a:lnTo>
                <a:lnTo>
                  <a:pt x="356377" y="32846"/>
                </a:lnTo>
                <a:lnTo>
                  <a:pt x="320874" y="8829"/>
                </a:lnTo>
                <a:lnTo>
                  <a:pt x="277596" y="0"/>
                </a:lnTo>
                <a:close/>
              </a:path>
              <a:path w="389255" h="223520">
                <a:moveTo>
                  <a:pt x="194614" y="39049"/>
                </a:moveTo>
                <a:lnTo>
                  <a:pt x="174792" y="68349"/>
                </a:lnTo>
                <a:lnTo>
                  <a:pt x="165963" y="111633"/>
                </a:lnTo>
                <a:lnTo>
                  <a:pt x="174792" y="154916"/>
                </a:lnTo>
                <a:lnTo>
                  <a:pt x="194614" y="184216"/>
                </a:lnTo>
                <a:lnTo>
                  <a:pt x="214436" y="154916"/>
                </a:lnTo>
                <a:lnTo>
                  <a:pt x="223266" y="111633"/>
                </a:lnTo>
                <a:lnTo>
                  <a:pt x="214436" y="68349"/>
                </a:lnTo>
                <a:lnTo>
                  <a:pt x="194614" y="3904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886184" y="4459223"/>
            <a:ext cx="0" cy="914400"/>
          </a:xfrm>
          <a:custGeom>
            <a:avLst/>
            <a:gdLst/>
            <a:ahLst/>
            <a:cxnLst/>
            <a:rect l="l" t="t" r="r" b="b"/>
            <a:pathLst>
              <a:path w="0" h="914400">
                <a:moveTo>
                  <a:pt x="0" y="913815"/>
                </a:moveTo>
                <a:lnTo>
                  <a:pt x="0" y="0"/>
                </a:lnTo>
              </a:path>
            </a:pathLst>
          </a:custGeom>
          <a:ln w="12700">
            <a:solidFill>
              <a:srgbClr val="231F20"/>
            </a:solidFill>
            <a:prstDash val="sysDash"/>
          </a:ln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602237" y="4229607"/>
            <a:ext cx="401929" cy="23596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1455182" y="4550117"/>
            <a:ext cx="114935" cy="198120"/>
          </a:xfrm>
          <a:custGeom>
            <a:avLst/>
            <a:gdLst/>
            <a:ahLst/>
            <a:cxnLst/>
            <a:rect l="l" t="t" r="r" b="b"/>
            <a:pathLst>
              <a:path w="114934" h="198120">
                <a:moveTo>
                  <a:pt x="0" y="197573"/>
                </a:moveTo>
                <a:lnTo>
                  <a:pt x="114592" y="197573"/>
                </a:lnTo>
                <a:lnTo>
                  <a:pt x="114592" y="0"/>
                </a:lnTo>
                <a:lnTo>
                  <a:pt x="0" y="0"/>
                </a:lnTo>
                <a:lnTo>
                  <a:pt x="0" y="197573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1455182" y="4550117"/>
            <a:ext cx="114935" cy="198120"/>
          </a:xfrm>
          <a:custGeom>
            <a:avLst/>
            <a:gdLst/>
            <a:ahLst/>
            <a:cxnLst/>
            <a:rect l="l" t="t" r="r" b="b"/>
            <a:pathLst>
              <a:path w="114934" h="198120">
                <a:moveTo>
                  <a:pt x="0" y="197573"/>
                </a:moveTo>
                <a:lnTo>
                  <a:pt x="114592" y="197573"/>
                </a:lnTo>
                <a:lnTo>
                  <a:pt x="114592" y="0"/>
                </a:lnTo>
                <a:lnTo>
                  <a:pt x="0" y="0"/>
                </a:lnTo>
                <a:lnTo>
                  <a:pt x="0" y="197573"/>
                </a:lnTo>
                <a:close/>
              </a:path>
            </a:pathLst>
          </a:custGeom>
          <a:ln w="12699">
            <a:solidFill>
              <a:srgbClr val="231F20"/>
            </a:solidFill>
            <a:prstDash val="sysDash"/>
          </a:ln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1357379" y="4877104"/>
            <a:ext cx="298450" cy="180340"/>
          </a:xfrm>
          <a:custGeom>
            <a:avLst/>
            <a:gdLst/>
            <a:ahLst/>
            <a:cxnLst/>
            <a:rect l="l" t="t" r="r" b="b"/>
            <a:pathLst>
              <a:path w="298450" h="180339">
                <a:moveTo>
                  <a:pt x="0" y="0"/>
                </a:moveTo>
                <a:lnTo>
                  <a:pt x="298335" y="0"/>
                </a:lnTo>
                <a:lnTo>
                  <a:pt x="298335" y="179806"/>
                </a:lnTo>
                <a:lnTo>
                  <a:pt x="0" y="179806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/>
          <p:nvPr/>
        </p:nvSpPr>
        <p:spPr>
          <a:xfrm>
            <a:off x="1357379" y="4877104"/>
            <a:ext cx="298450" cy="180340"/>
          </a:xfrm>
          <a:custGeom>
            <a:avLst/>
            <a:gdLst/>
            <a:ahLst/>
            <a:cxnLst/>
            <a:rect l="l" t="t" r="r" b="b"/>
            <a:pathLst>
              <a:path w="298450" h="180339">
                <a:moveTo>
                  <a:pt x="0" y="0"/>
                </a:moveTo>
                <a:lnTo>
                  <a:pt x="298335" y="0"/>
                </a:lnTo>
                <a:lnTo>
                  <a:pt x="298335" y="179806"/>
                </a:lnTo>
                <a:lnTo>
                  <a:pt x="0" y="179806"/>
                </a:lnTo>
                <a:lnTo>
                  <a:pt x="0" y="0"/>
                </a:lnTo>
                <a:close/>
              </a:path>
            </a:pathLst>
          </a:custGeom>
          <a:ln w="12699">
            <a:solidFill>
              <a:srgbClr val="231F20"/>
            </a:solidFill>
            <a:prstDash val="sysDash"/>
          </a:ln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/>
          <p:nvPr/>
        </p:nvSpPr>
        <p:spPr>
          <a:xfrm>
            <a:off x="2225716" y="4550117"/>
            <a:ext cx="114935" cy="198120"/>
          </a:xfrm>
          <a:custGeom>
            <a:avLst/>
            <a:gdLst/>
            <a:ahLst/>
            <a:cxnLst/>
            <a:rect l="l" t="t" r="r" b="b"/>
            <a:pathLst>
              <a:path w="114935" h="198120">
                <a:moveTo>
                  <a:pt x="0" y="197573"/>
                </a:moveTo>
                <a:lnTo>
                  <a:pt x="114579" y="197573"/>
                </a:lnTo>
                <a:lnTo>
                  <a:pt x="114579" y="0"/>
                </a:lnTo>
                <a:lnTo>
                  <a:pt x="0" y="0"/>
                </a:lnTo>
                <a:lnTo>
                  <a:pt x="0" y="197573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/>
          <p:nvPr/>
        </p:nvSpPr>
        <p:spPr>
          <a:xfrm>
            <a:off x="2225716" y="4550117"/>
            <a:ext cx="114935" cy="198120"/>
          </a:xfrm>
          <a:custGeom>
            <a:avLst/>
            <a:gdLst/>
            <a:ahLst/>
            <a:cxnLst/>
            <a:rect l="l" t="t" r="r" b="b"/>
            <a:pathLst>
              <a:path w="114935" h="198120">
                <a:moveTo>
                  <a:pt x="0" y="197573"/>
                </a:moveTo>
                <a:lnTo>
                  <a:pt x="114579" y="197573"/>
                </a:lnTo>
                <a:lnTo>
                  <a:pt x="114579" y="0"/>
                </a:lnTo>
                <a:lnTo>
                  <a:pt x="0" y="0"/>
                </a:lnTo>
                <a:lnTo>
                  <a:pt x="0" y="197573"/>
                </a:lnTo>
                <a:close/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/>
          <p:nvPr/>
        </p:nvSpPr>
        <p:spPr>
          <a:xfrm>
            <a:off x="1054116" y="4292282"/>
            <a:ext cx="198120" cy="114935"/>
          </a:xfrm>
          <a:custGeom>
            <a:avLst/>
            <a:gdLst/>
            <a:ahLst/>
            <a:cxnLst/>
            <a:rect l="l" t="t" r="r" b="b"/>
            <a:pathLst>
              <a:path w="198119" h="114935">
                <a:moveTo>
                  <a:pt x="0" y="114579"/>
                </a:moveTo>
                <a:lnTo>
                  <a:pt x="197573" y="114579"/>
                </a:lnTo>
                <a:lnTo>
                  <a:pt x="197573" y="0"/>
                </a:lnTo>
                <a:lnTo>
                  <a:pt x="0" y="0"/>
                </a:lnTo>
                <a:lnTo>
                  <a:pt x="0" y="11457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/>
          <p:nvPr/>
        </p:nvSpPr>
        <p:spPr>
          <a:xfrm>
            <a:off x="1054116" y="4292282"/>
            <a:ext cx="198120" cy="114935"/>
          </a:xfrm>
          <a:custGeom>
            <a:avLst/>
            <a:gdLst/>
            <a:ahLst/>
            <a:cxnLst/>
            <a:rect l="l" t="t" r="r" b="b"/>
            <a:pathLst>
              <a:path w="198119" h="114935">
                <a:moveTo>
                  <a:pt x="0" y="114579"/>
                </a:moveTo>
                <a:lnTo>
                  <a:pt x="197573" y="114579"/>
                </a:lnTo>
                <a:lnTo>
                  <a:pt x="197573" y="0"/>
                </a:lnTo>
                <a:lnTo>
                  <a:pt x="0" y="0"/>
                </a:lnTo>
                <a:lnTo>
                  <a:pt x="0" y="114579"/>
                </a:lnTo>
                <a:close/>
              </a:path>
            </a:pathLst>
          </a:custGeom>
          <a:ln w="12700">
            <a:solidFill>
              <a:srgbClr val="231F20"/>
            </a:solidFill>
            <a:prstDash val="sysDash"/>
          </a:ln>
        </p:spPr>
        <p:txBody>
          <a:bodyPr wrap="square" lIns="0" tIns="0" rIns="0" bIns="0" rtlCol="0"/>
          <a:lstStyle/>
          <a:p/>
        </p:txBody>
      </p:sp>
      <p:sp>
        <p:nvSpPr>
          <p:cNvPr id="28" name="object 28"/>
          <p:cNvSpPr/>
          <p:nvPr/>
        </p:nvSpPr>
        <p:spPr>
          <a:xfrm>
            <a:off x="851183" y="4301718"/>
            <a:ext cx="153962" cy="9668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9" name="object 29"/>
          <p:cNvSpPr/>
          <p:nvPr/>
        </p:nvSpPr>
        <p:spPr>
          <a:xfrm>
            <a:off x="1484824" y="4331791"/>
            <a:ext cx="35560" cy="35560"/>
          </a:xfrm>
          <a:custGeom>
            <a:avLst/>
            <a:gdLst/>
            <a:ahLst/>
            <a:cxnLst/>
            <a:rect l="l" t="t" r="r" b="b"/>
            <a:pathLst>
              <a:path w="35559" h="35560">
                <a:moveTo>
                  <a:pt x="26670" y="0"/>
                </a:moveTo>
                <a:lnTo>
                  <a:pt x="8890" y="0"/>
                </a:lnTo>
                <a:lnTo>
                  <a:pt x="0" y="8877"/>
                </a:lnTo>
                <a:lnTo>
                  <a:pt x="0" y="26669"/>
                </a:lnTo>
                <a:lnTo>
                  <a:pt x="8890" y="35559"/>
                </a:lnTo>
                <a:lnTo>
                  <a:pt x="26670" y="35559"/>
                </a:lnTo>
                <a:lnTo>
                  <a:pt x="35560" y="26669"/>
                </a:lnTo>
                <a:lnTo>
                  <a:pt x="35560" y="8877"/>
                </a:lnTo>
                <a:lnTo>
                  <a:pt x="26670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0" name="object 30"/>
          <p:cNvSpPr/>
          <p:nvPr/>
        </p:nvSpPr>
        <p:spPr>
          <a:xfrm>
            <a:off x="1484824" y="4331791"/>
            <a:ext cx="35560" cy="35560"/>
          </a:xfrm>
          <a:custGeom>
            <a:avLst/>
            <a:gdLst/>
            <a:ahLst/>
            <a:cxnLst/>
            <a:rect l="l" t="t" r="r" b="b"/>
            <a:pathLst>
              <a:path w="35559" h="35560">
                <a:moveTo>
                  <a:pt x="0" y="17779"/>
                </a:moveTo>
                <a:lnTo>
                  <a:pt x="0" y="8877"/>
                </a:lnTo>
                <a:lnTo>
                  <a:pt x="8890" y="0"/>
                </a:lnTo>
                <a:lnTo>
                  <a:pt x="17780" y="0"/>
                </a:lnTo>
                <a:lnTo>
                  <a:pt x="26670" y="0"/>
                </a:lnTo>
                <a:lnTo>
                  <a:pt x="35560" y="8877"/>
                </a:lnTo>
                <a:lnTo>
                  <a:pt x="35560" y="17779"/>
                </a:lnTo>
                <a:lnTo>
                  <a:pt x="35560" y="26669"/>
                </a:lnTo>
                <a:lnTo>
                  <a:pt x="26670" y="35559"/>
                </a:lnTo>
                <a:lnTo>
                  <a:pt x="17780" y="35559"/>
                </a:lnTo>
                <a:lnTo>
                  <a:pt x="8890" y="35559"/>
                </a:lnTo>
                <a:lnTo>
                  <a:pt x="0" y="26669"/>
                </a:lnTo>
                <a:lnTo>
                  <a:pt x="0" y="17779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1" name="object 31"/>
          <p:cNvSpPr/>
          <p:nvPr/>
        </p:nvSpPr>
        <p:spPr>
          <a:xfrm>
            <a:off x="867413" y="5201132"/>
            <a:ext cx="35560" cy="36195"/>
          </a:xfrm>
          <a:custGeom>
            <a:avLst/>
            <a:gdLst/>
            <a:ahLst/>
            <a:cxnLst/>
            <a:rect l="l" t="t" r="r" b="b"/>
            <a:pathLst>
              <a:path w="35559" h="36195">
                <a:moveTo>
                  <a:pt x="26670" y="0"/>
                </a:moveTo>
                <a:lnTo>
                  <a:pt x="8890" y="0"/>
                </a:lnTo>
                <a:lnTo>
                  <a:pt x="0" y="8915"/>
                </a:lnTo>
                <a:lnTo>
                  <a:pt x="0" y="26682"/>
                </a:lnTo>
                <a:lnTo>
                  <a:pt x="8890" y="35572"/>
                </a:lnTo>
                <a:lnTo>
                  <a:pt x="26670" y="35572"/>
                </a:lnTo>
                <a:lnTo>
                  <a:pt x="35547" y="26682"/>
                </a:lnTo>
                <a:lnTo>
                  <a:pt x="35547" y="8915"/>
                </a:lnTo>
                <a:lnTo>
                  <a:pt x="26670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2" name="object 32"/>
          <p:cNvSpPr/>
          <p:nvPr/>
        </p:nvSpPr>
        <p:spPr>
          <a:xfrm>
            <a:off x="867413" y="5201132"/>
            <a:ext cx="35560" cy="36195"/>
          </a:xfrm>
          <a:custGeom>
            <a:avLst/>
            <a:gdLst/>
            <a:ahLst/>
            <a:cxnLst/>
            <a:rect l="l" t="t" r="r" b="b"/>
            <a:pathLst>
              <a:path w="35559" h="36195">
                <a:moveTo>
                  <a:pt x="0" y="17792"/>
                </a:moveTo>
                <a:lnTo>
                  <a:pt x="0" y="8915"/>
                </a:lnTo>
                <a:lnTo>
                  <a:pt x="8890" y="0"/>
                </a:lnTo>
                <a:lnTo>
                  <a:pt x="17767" y="0"/>
                </a:lnTo>
                <a:lnTo>
                  <a:pt x="26670" y="0"/>
                </a:lnTo>
                <a:lnTo>
                  <a:pt x="35547" y="8915"/>
                </a:lnTo>
                <a:lnTo>
                  <a:pt x="35547" y="17792"/>
                </a:lnTo>
                <a:lnTo>
                  <a:pt x="35547" y="26682"/>
                </a:lnTo>
                <a:lnTo>
                  <a:pt x="26670" y="35572"/>
                </a:lnTo>
                <a:lnTo>
                  <a:pt x="17767" y="35572"/>
                </a:lnTo>
                <a:lnTo>
                  <a:pt x="8890" y="35572"/>
                </a:lnTo>
                <a:lnTo>
                  <a:pt x="0" y="26682"/>
                </a:lnTo>
                <a:lnTo>
                  <a:pt x="0" y="17792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3" name="object 33"/>
          <p:cNvSpPr/>
          <p:nvPr/>
        </p:nvSpPr>
        <p:spPr>
          <a:xfrm>
            <a:off x="2127901" y="4877104"/>
            <a:ext cx="298450" cy="180340"/>
          </a:xfrm>
          <a:custGeom>
            <a:avLst/>
            <a:gdLst/>
            <a:ahLst/>
            <a:cxnLst/>
            <a:rect l="l" t="t" r="r" b="b"/>
            <a:pathLst>
              <a:path w="298450" h="180339">
                <a:moveTo>
                  <a:pt x="0" y="0"/>
                </a:moveTo>
                <a:lnTo>
                  <a:pt x="298335" y="0"/>
                </a:lnTo>
                <a:lnTo>
                  <a:pt x="298335" y="179806"/>
                </a:lnTo>
                <a:lnTo>
                  <a:pt x="0" y="179806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4" name="object 34"/>
          <p:cNvSpPr/>
          <p:nvPr/>
        </p:nvSpPr>
        <p:spPr>
          <a:xfrm>
            <a:off x="2127901" y="4877104"/>
            <a:ext cx="298450" cy="180340"/>
          </a:xfrm>
          <a:custGeom>
            <a:avLst/>
            <a:gdLst/>
            <a:ahLst/>
            <a:cxnLst/>
            <a:rect l="l" t="t" r="r" b="b"/>
            <a:pathLst>
              <a:path w="298450" h="180339">
                <a:moveTo>
                  <a:pt x="0" y="0"/>
                </a:moveTo>
                <a:lnTo>
                  <a:pt x="298335" y="0"/>
                </a:lnTo>
                <a:lnTo>
                  <a:pt x="298335" y="179806"/>
                </a:lnTo>
                <a:lnTo>
                  <a:pt x="0" y="179806"/>
                </a:lnTo>
                <a:lnTo>
                  <a:pt x="0" y="0"/>
                </a:lnTo>
                <a:close/>
              </a:path>
            </a:pathLst>
          </a:custGeom>
          <a:ln w="12699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5" name="object 35"/>
          <p:cNvSpPr/>
          <p:nvPr/>
        </p:nvSpPr>
        <p:spPr>
          <a:xfrm>
            <a:off x="1507544" y="4351553"/>
            <a:ext cx="1432560" cy="0"/>
          </a:xfrm>
          <a:custGeom>
            <a:avLst/>
            <a:gdLst/>
            <a:ahLst/>
            <a:cxnLst/>
            <a:rect l="l" t="t" r="r" b="b"/>
            <a:pathLst>
              <a:path w="1432560" h="0">
                <a:moveTo>
                  <a:pt x="0" y="0"/>
                </a:moveTo>
                <a:lnTo>
                  <a:pt x="1432394" y="0"/>
                </a:lnTo>
              </a:path>
            </a:pathLst>
          </a:custGeom>
          <a:ln w="12700">
            <a:solidFill>
              <a:srgbClr val="231F20"/>
            </a:solidFill>
            <a:prstDash val="sysDash"/>
          </a:ln>
        </p:spPr>
        <p:txBody>
          <a:bodyPr wrap="square" lIns="0" tIns="0" rIns="0" bIns="0" rtlCol="0"/>
          <a:lstStyle/>
          <a:p/>
        </p:txBody>
      </p:sp>
      <p:sp>
        <p:nvSpPr>
          <p:cNvPr id="36" name="object 36"/>
          <p:cNvSpPr/>
          <p:nvPr/>
        </p:nvSpPr>
        <p:spPr>
          <a:xfrm>
            <a:off x="2265226" y="4331791"/>
            <a:ext cx="36195" cy="35560"/>
          </a:xfrm>
          <a:custGeom>
            <a:avLst/>
            <a:gdLst/>
            <a:ahLst/>
            <a:cxnLst/>
            <a:rect l="l" t="t" r="r" b="b"/>
            <a:pathLst>
              <a:path w="36194" h="35560">
                <a:moveTo>
                  <a:pt x="26682" y="0"/>
                </a:moveTo>
                <a:lnTo>
                  <a:pt x="8877" y="0"/>
                </a:lnTo>
                <a:lnTo>
                  <a:pt x="0" y="8877"/>
                </a:lnTo>
                <a:lnTo>
                  <a:pt x="0" y="26669"/>
                </a:lnTo>
                <a:lnTo>
                  <a:pt x="8877" y="35559"/>
                </a:lnTo>
                <a:lnTo>
                  <a:pt x="26682" y="35559"/>
                </a:lnTo>
                <a:lnTo>
                  <a:pt x="35572" y="26669"/>
                </a:lnTo>
                <a:lnTo>
                  <a:pt x="35572" y="8877"/>
                </a:lnTo>
                <a:lnTo>
                  <a:pt x="26682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7" name="object 37"/>
          <p:cNvSpPr/>
          <p:nvPr/>
        </p:nvSpPr>
        <p:spPr>
          <a:xfrm>
            <a:off x="2265226" y="4331791"/>
            <a:ext cx="36195" cy="35560"/>
          </a:xfrm>
          <a:custGeom>
            <a:avLst/>
            <a:gdLst/>
            <a:ahLst/>
            <a:cxnLst/>
            <a:rect l="l" t="t" r="r" b="b"/>
            <a:pathLst>
              <a:path w="36194" h="35560">
                <a:moveTo>
                  <a:pt x="0" y="17779"/>
                </a:moveTo>
                <a:lnTo>
                  <a:pt x="0" y="8877"/>
                </a:lnTo>
                <a:lnTo>
                  <a:pt x="8877" y="0"/>
                </a:lnTo>
                <a:lnTo>
                  <a:pt x="17780" y="0"/>
                </a:lnTo>
                <a:lnTo>
                  <a:pt x="26682" y="0"/>
                </a:lnTo>
                <a:lnTo>
                  <a:pt x="35572" y="8877"/>
                </a:lnTo>
                <a:lnTo>
                  <a:pt x="35572" y="17779"/>
                </a:lnTo>
                <a:lnTo>
                  <a:pt x="35572" y="26669"/>
                </a:lnTo>
                <a:lnTo>
                  <a:pt x="26682" y="35559"/>
                </a:lnTo>
                <a:lnTo>
                  <a:pt x="17780" y="35559"/>
                </a:lnTo>
                <a:lnTo>
                  <a:pt x="8877" y="35559"/>
                </a:lnTo>
                <a:lnTo>
                  <a:pt x="0" y="26669"/>
                </a:lnTo>
                <a:lnTo>
                  <a:pt x="0" y="17779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8" name="object 38"/>
          <p:cNvSpPr/>
          <p:nvPr/>
        </p:nvSpPr>
        <p:spPr>
          <a:xfrm>
            <a:off x="2191325" y="4640071"/>
            <a:ext cx="267334" cy="21118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9" name="object 39"/>
          <p:cNvSpPr/>
          <p:nvPr/>
        </p:nvSpPr>
        <p:spPr>
          <a:xfrm>
            <a:off x="1492723" y="5201132"/>
            <a:ext cx="35560" cy="36195"/>
          </a:xfrm>
          <a:custGeom>
            <a:avLst/>
            <a:gdLst/>
            <a:ahLst/>
            <a:cxnLst/>
            <a:rect l="l" t="t" r="r" b="b"/>
            <a:pathLst>
              <a:path w="35559" h="36195">
                <a:moveTo>
                  <a:pt x="26670" y="0"/>
                </a:moveTo>
                <a:lnTo>
                  <a:pt x="8890" y="0"/>
                </a:lnTo>
                <a:lnTo>
                  <a:pt x="0" y="8915"/>
                </a:lnTo>
                <a:lnTo>
                  <a:pt x="0" y="26682"/>
                </a:lnTo>
                <a:lnTo>
                  <a:pt x="8890" y="35572"/>
                </a:lnTo>
                <a:lnTo>
                  <a:pt x="26670" y="35572"/>
                </a:lnTo>
                <a:lnTo>
                  <a:pt x="35560" y="26682"/>
                </a:lnTo>
                <a:lnTo>
                  <a:pt x="35560" y="8915"/>
                </a:lnTo>
                <a:lnTo>
                  <a:pt x="26670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0" name="object 40"/>
          <p:cNvSpPr/>
          <p:nvPr/>
        </p:nvSpPr>
        <p:spPr>
          <a:xfrm>
            <a:off x="1492723" y="5201132"/>
            <a:ext cx="35560" cy="36195"/>
          </a:xfrm>
          <a:custGeom>
            <a:avLst/>
            <a:gdLst/>
            <a:ahLst/>
            <a:cxnLst/>
            <a:rect l="l" t="t" r="r" b="b"/>
            <a:pathLst>
              <a:path w="35559" h="36195">
                <a:moveTo>
                  <a:pt x="0" y="17792"/>
                </a:moveTo>
                <a:lnTo>
                  <a:pt x="0" y="8915"/>
                </a:lnTo>
                <a:lnTo>
                  <a:pt x="8890" y="0"/>
                </a:lnTo>
                <a:lnTo>
                  <a:pt x="17780" y="0"/>
                </a:lnTo>
                <a:lnTo>
                  <a:pt x="26670" y="0"/>
                </a:lnTo>
                <a:lnTo>
                  <a:pt x="35560" y="8915"/>
                </a:lnTo>
                <a:lnTo>
                  <a:pt x="35560" y="17792"/>
                </a:lnTo>
                <a:lnTo>
                  <a:pt x="35560" y="26682"/>
                </a:lnTo>
                <a:lnTo>
                  <a:pt x="26670" y="35572"/>
                </a:lnTo>
                <a:lnTo>
                  <a:pt x="17780" y="35572"/>
                </a:lnTo>
                <a:lnTo>
                  <a:pt x="8890" y="35572"/>
                </a:lnTo>
                <a:lnTo>
                  <a:pt x="0" y="26682"/>
                </a:lnTo>
                <a:lnTo>
                  <a:pt x="0" y="17792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1" name="object 41"/>
          <p:cNvSpPr/>
          <p:nvPr/>
        </p:nvSpPr>
        <p:spPr>
          <a:xfrm>
            <a:off x="816537" y="5373039"/>
            <a:ext cx="139700" cy="0"/>
          </a:xfrm>
          <a:custGeom>
            <a:avLst/>
            <a:gdLst/>
            <a:ahLst/>
            <a:cxnLst/>
            <a:rect l="l" t="t" r="r" b="b"/>
            <a:pathLst>
              <a:path w="139700" h="0">
                <a:moveTo>
                  <a:pt x="0" y="0"/>
                </a:moveTo>
                <a:lnTo>
                  <a:pt x="139293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2" name="object 42"/>
          <p:cNvSpPr/>
          <p:nvPr/>
        </p:nvSpPr>
        <p:spPr>
          <a:xfrm>
            <a:off x="840832" y="5400700"/>
            <a:ext cx="90805" cy="0"/>
          </a:xfrm>
          <a:custGeom>
            <a:avLst/>
            <a:gdLst/>
            <a:ahLst/>
            <a:cxnLst/>
            <a:rect l="l" t="t" r="r" b="b"/>
            <a:pathLst>
              <a:path w="90805" h="0">
                <a:moveTo>
                  <a:pt x="0" y="0"/>
                </a:moveTo>
                <a:lnTo>
                  <a:pt x="90716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3" name="object 43"/>
          <p:cNvSpPr txBox="1"/>
          <p:nvPr/>
        </p:nvSpPr>
        <p:spPr>
          <a:xfrm>
            <a:off x="2558204" y="4926234"/>
            <a:ext cx="480059" cy="3460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Ubicación  de riesgo  de</a:t>
            </a:r>
            <a:r>
              <a:rPr dirty="0" sz="700" spc="-8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incendio</a:t>
            </a:r>
            <a:endParaRPr sz="700">
              <a:latin typeface="Arial"/>
              <a:cs typeface="Arial"/>
            </a:endParaRPr>
          </a:p>
        </p:txBody>
      </p:sp>
      <p:sp>
        <p:nvSpPr>
          <p:cNvPr id="44" name="object 44"/>
          <p:cNvSpPr/>
          <p:nvPr/>
        </p:nvSpPr>
        <p:spPr>
          <a:xfrm>
            <a:off x="1892799" y="4281411"/>
            <a:ext cx="0" cy="1136650"/>
          </a:xfrm>
          <a:custGeom>
            <a:avLst/>
            <a:gdLst/>
            <a:ahLst/>
            <a:cxnLst/>
            <a:rect l="l" t="t" r="r" b="b"/>
            <a:pathLst>
              <a:path w="0" h="1136650">
                <a:moveTo>
                  <a:pt x="0" y="0"/>
                </a:moveTo>
                <a:lnTo>
                  <a:pt x="0" y="1136078"/>
                </a:lnTo>
              </a:path>
            </a:pathLst>
          </a:custGeom>
          <a:ln w="12700">
            <a:solidFill>
              <a:srgbClr val="009D57"/>
            </a:solidFill>
            <a:prstDash val="lgDashDot"/>
          </a:ln>
        </p:spPr>
        <p:txBody>
          <a:bodyPr wrap="square" lIns="0" tIns="0" rIns="0" bIns="0" rtlCol="0"/>
          <a:lstStyle/>
          <a:p/>
        </p:txBody>
      </p:sp>
      <p:sp>
        <p:nvSpPr>
          <p:cNvPr id="45" name="object 45"/>
          <p:cNvSpPr txBox="1"/>
          <p:nvPr/>
        </p:nvSpPr>
        <p:spPr>
          <a:xfrm>
            <a:off x="526672" y="5620765"/>
            <a:ext cx="1708785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 spc="-10" b="1" i="1">
                <a:solidFill>
                  <a:srgbClr val="009D57"/>
                </a:solidFill>
                <a:latin typeface="Arial"/>
                <a:cs typeface="Arial"/>
              </a:rPr>
              <a:t>Fig. </a:t>
            </a:r>
            <a:r>
              <a:rPr dirty="0" sz="700" spc="-15" b="1" i="1">
                <a:solidFill>
                  <a:srgbClr val="009D57"/>
                </a:solidFill>
                <a:latin typeface="Arial"/>
                <a:cs typeface="Arial"/>
              </a:rPr>
              <a:t>F51: </a:t>
            </a:r>
            <a:r>
              <a:rPr dirty="0" sz="700" i="1">
                <a:solidFill>
                  <a:srgbClr val="231F20"/>
                </a:solidFill>
                <a:latin typeface="Arial"/>
                <a:cs typeface="Arial"/>
              </a:rPr>
              <a:t>Ubicación </a:t>
            </a:r>
            <a:r>
              <a:rPr dirty="0" sz="700" spc="5" i="1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700" spc="-5" i="1">
                <a:solidFill>
                  <a:srgbClr val="231F20"/>
                </a:solidFill>
                <a:latin typeface="Arial"/>
                <a:cs typeface="Arial"/>
              </a:rPr>
              <a:t>riesgo </a:t>
            </a:r>
            <a:r>
              <a:rPr dirty="0" sz="700" spc="5" i="1">
                <a:solidFill>
                  <a:srgbClr val="231F20"/>
                </a:solidFill>
                <a:latin typeface="Arial"/>
                <a:cs typeface="Arial"/>
              </a:rPr>
              <a:t>de</a:t>
            </a:r>
            <a:r>
              <a:rPr dirty="0" sz="700" spc="-5" i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 spc="5" i="1">
                <a:solidFill>
                  <a:srgbClr val="231F20"/>
                </a:solidFill>
                <a:latin typeface="Arial"/>
                <a:cs typeface="Arial"/>
              </a:rPr>
              <a:t>incendio.</a:t>
            </a:r>
            <a:endParaRPr sz="700">
              <a:latin typeface="Arial"/>
              <a:cs typeface="Arial"/>
            </a:endParaRPr>
          </a:p>
        </p:txBody>
      </p:sp>
      <p:sp>
        <p:nvSpPr>
          <p:cNvPr id="46" name="object 46"/>
          <p:cNvSpPr/>
          <p:nvPr/>
        </p:nvSpPr>
        <p:spPr>
          <a:xfrm>
            <a:off x="1235167" y="6231953"/>
            <a:ext cx="36195" cy="36195"/>
          </a:xfrm>
          <a:custGeom>
            <a:avLst/>
            <a:gdLst/>
            <a:ahLst/>
            <a:cxnLst/>
            <a:rect l="l" t="t" r="r" b="b"/>
            <a:pathLst>
              <a:path w="36194" h="36195">
                <a:moveTo>
                  <a:pt x="26670" y="0"/>
                </a:moveTo>
                <a:lnTo>
                  <a:pt x="8890" y="0"/>
                </a:lnTo>
                <a:lnTo>
                  <a:pt x="0" y="8902"/>
                </a:lnTo>
                <a:lnTo>
                  <a:pt x="0" y="26682"/>
                </a:lnTo>
                <a:lnTo>
                  <a:pt x="8890" y="35572"/>
                </a:lnTo>
                <a:lnTo>
                  <a:pt x="26670" y="35572"/>
                </a:lnTo>
                <a:lnTo>
                  <a:pt x="35572" y="26682"/>
                </a:lnTo>
                <a:lnTo>
                  <a:pt x="35572" y="8902"/>
                </a:lnTo>
                <a:lnTo>
                  <a:pt x="26670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7" name="object 47"/>
          <p:cNvSpPr/>
          <p:nvPr/>
        </p:nvSpPr>
        <p:spPr>
          <a:xfrm>
            <a:off x="1235167" y="6231953"/>
            <a:ext cx="36195" cy="36195"/>
          </a:xfrm>
          <a:custGeom>
            <a:avLst/>
            <a:gdLst/>
            <a:ahLst/>
            <a:cxnLst/>
            <a:rect l="l" t="t" r="r" b="b"/>
            <a:pathLst>
              <a:path w="36194" h="36195">
                <a:moveTo>
                  <a:pt x="0" y="17779"/>
                </a:moveTo>
                <a:lnTo>
                  <a:pt x="0" y="8902"/>
                </a:lnTo>
                <a:lnTo>
                  <a:pt x="8890" y="0"/>
                </a:lnTo>
                <a:lnTo>
                  <a:pt x="17792" y="0"/>
                </a:lnTo>
                <a:lnTo>
                  <a:pt x="26670" y="0"/>
                </a:lnTo>
                <a:lnTo>
                  <a:pt x="35572" y="8902"/>
                </a:lnTo>
                <a:lnTo>
                  <a:pt x="35572" y="17779"/>
                </a:lnTo>
                <a:lnTo>
                  <a:pt x="35572" y="26682"/>
                </a:lnTo>
                <a:lnTo>
                  <a:pt x="26670" y="35572"/>
                </a:lnTo>
                <a:lnTo>
                  <a:pt x="17792" y="35572"/>
                </a:lnTo>
                <a:lnTo>
                  <a:pt x="8890" y="35572"/>
                </a:lnTo>
                <a:lnTo>
                  <a:pt x="0" y="26682"/>
                </a:lnTo>
                <a:lnTo>
                  <a:pt x="0" y="17779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8" name="object 48"/>
          <p:cNvSpPr/>
          <p:nvPr/>
        </p:nvSpPr>
        <p:spPr>
          <a:xfrm>
            <a:off x="1043537" y="6360490"/>
            <a:ext cx="35560" cy="36195"/>
          </a:xfrm>
          <a:custGeom>
            <a:avLst/>
            <a:gdLst/>
            <a:ahLst/>
            <a:cxnLst/>
            <a:rect l="l" t="t" r="r" b="b"/>
            <a:pathLst>
              <a:path w="35559" h="36195">
                <a:moveTo>
                  <a:pt x="26670" y="0"/>
                </a:moveTo>
                <a:lnTo>
                  <a:pt x="8890" y="0"/>
                </a:lnTo>
                <a:lnTo>
                  <a:pt x="0" y="8902"/>
                </a:lnTo>
                <a:lnTo>
                  <a:pt x="0" y="26682"/>
                </a:lnTo>
                <a:lnTo>
                  <a:pt x="8890" y="35572"/>
                </a:lnTo>
                <a:lnTo>
                  <a:pt x="26670" y="35572"/>
                </a:lnTo>
                <a:lnTo>
                  <a:pt x="35560" y="26682"/>
                </a:lnTo>
                <a:lnTo>
                  <a:pt x="35560" y="8902"/>
                </a:lnTo>
                <a:lnTo>
                  <a:pt x="26670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9" name="object 49"/>
          <p:cNvSpPr/>
          <p:nvPr/>
        </p:nvSpPr>
        <p:spPr>
          <a:xfrm>
            <a:off x="1043537" y="6360490"/>
            <a:ext cx="35560" cy="36195"/>
          </a:xfrm>
          <a:custGeom>
            <a:avLst/>
            <a:gdLst/>
            <a:ahLst/>
            <a:cxnLst/>
            <a:rect l="l" t="t" r="r" b="b"/>
            <a:pathLst>
              <a:path w="35559" h="36195">
                <a:moveTo>
                  <a:pt x="0" y="17779"/>
                </a:moveTo>
                <a:lnTo>
                  <a:pt x="0" y="8902"/>
                </a:lnTo>
                <a:lnTo>
                  <a:pt x="8890" y="0"/>
                </a:lnTo>
                <a:lnTo>
                  <a:pt x="17780" y="0"/>
                </a:lnTo>
                <a:lnTo>
                  <a:pt x="26670" y="0"/>
                </a:lnTo>
                <a:lnTo>
                  <a:pt x="35560" y="8902"/>
                </a:lnTo>
                <a:lnTo>
                  <a:pt x="35560" y="17779"/>
                </a:lnTo>
                <a:lnTo>
                  <a:pt x="35560" y="26682"/>
                </a:lnTo>
                <a:lnTo>
                  <a:pt x="26670" y="35572"/>
                </a:lnTo>
                <a:lnTo>
                  <a:pt x="17780" y="35572"/>
                </a:lnTo>
                <a:lnTo>
                  <a:pt x="8890" y="35572"/>
                </a:lnTo>
                <a:lnTo>
                  <a:pt x="0" y="26682"/>
                </a:lnTo>
                <a:lnTo>
                  <a:pt x="0" y="17779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0" name="object 50"/>
          <p:cNvSpPr/>
          <p:nvPr/>
        </p:nvSpPr>
        <p:spPr>
          <a:xfrm>
            <a:off x="745214" y="6246786"/>
            <a:ext cx="2111375" cy="0"/>
          </a:xfrm>
          <a:custGeom>
            <a:avLst/>
            <a:gdLst/>
            <a:ahLst/>
            <a:cxnLst/>
            <a:rect l="l" t="t" r="r" b="b"/>
            <a:pathLst>
              <a:path w="2111375" h="0">
                <a:moveTo>
                  <a:pt x="0" y="0"/>
                </a:moveTo>
                <a:lnTo>
                  <a:pt x="2111349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1" name="object 51"/>
          <p:cNvSpPr/>
          <p:nvPr/>
        </p:nvSpPr>
        <p:spPr>
          <a:xfrm>
            <a:off x="745214" y="6376301"/>
            <a:ext cx="1620520" cy="0"/>
          </a:xfrm>
          <a:custGeom>
            <a:avLst/>
            <a:gdLst/>
            <a:ahLst/>
            <a:cxnLst/>
            <a:rect l="l" t="t" r="r" b="b"/>
            <a:pathLst>
              <a:path w="1620520" h="0">
                <a:moveTo>
                  <a:pt x="0" y="0"/>
                </a:moveTo>
                <a:lnTo>
                  <a:pt x="1620418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2" name="object 52"/>
          <p:cNvSpPr/>
          <p:nvPr/>
        </p:nvSpPr>
        <p:spPr>
          <a:xfrm>
            <a:off x="1061317" y="7038276"/>
            <a:ext cx="459740" cy="207645"/>
          </a:xfrm>
          <a:custGeom>
            <a:avLst/>
            <a:gdLst/>
            <a:ahLst/>
            <a:cxnLst/>
            <a:rect l="l" t="t" r="r" b="b"/>
            <a:pathLst>
              <a:path w="459740" h="207645">
                <a:moveTo>
                  <a:pt x="0" y="0"/>
                </a:moveTo>
                <a:lnTo>
                  <a:pt x="459333" y="0"/>
                </a:lnTo>
                <a:lnTo>
                  <a:pt x="459333" y="207492"/>
                </a:lnTo>
                <a:lnTo>
                  <a:pt x="0" y="207492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3" name="object 53"/>
          <p:cNvSpPr/>
          <p:nvPr/>
        </p:nvSpPr>
        <p:spPr>
          <a:xfrm>
            <a:off x="1061317" y="6386194"/>
            <a:ext cx="0" cy="692150"/>
          </a:xfrm>
          <a:custGeom>
            <a:avLst/>
            <a:gdLst/>
            <a:ahLst/>
            <a:cxnLst/>
            <a:rect l="l" t="t" r="r" b="b"/>
            <a:pathLst>
              <a:path w="0" h="692150">
                <a:moveTo>
                  <a:pt x="0" y="691603"/>
                </a:moveTo>
                <a:lnTo>
                  <a:pt x="0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4" name="object 54"/>
          <p:cNvSpPr txBox="1"/>
          <p:nvPr/>
        </p:nvSpPr>
        <p:spPr>
          <a:xfrm>
            <a:off x="1378840" y="6459799"/>
            <a:ext cx="589915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2 </a:t>
            </a:r>
            <a:r>
              <a:rPr dirty="0" sz="700" spc="180">
                <a:solidFill>
                  <a:srgbClr val="231F20"/>
                </a:solidFill>
                <a:latin typeface="Times New Roman"/>
                <a:cs typeface="Times New Roman"/>
              </a:rPr>
              <a:t>i </a:t>
            </a:r>
            <a:r>
              <a:rPr dirty="0" sz="800" spc="-10" i="1">
                <a:solidFill>
                  <a:srgbClr val="231F20"/>
                </a:solidFill>
                <a:latin typeface="Times New Roman"/>
                <a:cs typeface="Times New Roman"/>
              </a:rPr>
              <a:t>I</a:t>
            </a:r>
            <a:r>
              <a:rPr dirty="0" baseline="-16666" sz="750" spc="-15">
                <a:solidFill>
                  <a:srgbClr val="231F20"/>
                </a:solidFill>
                <a:latin typeface="Arial"/>
                <a:cs typeface="Arial"/>
              </a:rPr>
              <a:t>rm </a:t>
            </a:r>
            <a:r>
              <a:rPr dirty="0" sz="700" spc="180">
                <a:solidFill>
                  <a:srgbClr val="231F20"/>
                </a:solidFill>
                <a:latin typeface="Times New Roman"/>
                <a:cs typeface="Times New Roman"/>
              </a:rPr>
              <a:t>i</a:t>
            </a:r>
            <a:r>
              <a:rPr dirty="0" sz="700" spc="-65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4 </a:t>
            </a:r>
            <a:r>
              <a:rPr dirty="0" sz="800" spc="-25" i="1">
                <a:solidFill>
                  <a:srgbClr val="231F20"/>
                </a:solidFill>
                <a:latin typeface="Times New Roman"/>
                <a:cs typeface="Times New Roman"/>
              </a:rPr>
              <a:t>I</a:t>
            </a:r>
            <a:r>
              <a:rPr dirty="0" baseline="-16666" sz="750" spc="-37">
                <a:solidFill>
                  <a:srgbClr val="231F20"/>
                </a:solidFill>
                <a:latin typeface="Arial"/>
                <a:cs typeface="Arial"/>
              </a:rPr>
              <a:t>n</a:t>
            </a:r>
            <a:endParaRPr baseline="-16666" sz="750">
              <a:latin typeface="Arial"/>
              <a:cs typeface="Arial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2397382" y="6283785"/>
            <a:ext cx="426084" cy="1327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PE o</a:t>
            </a:r>
            <a:r>
              <a:rPr dirty="0" sz="700" spc="-5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PEN</a:t>
            </a:r>
            <a:endParaRPr sz="700">
              <a:latin typeface="Arial"/>
              <a:cs typeface="Arial"/>
            </a:endParaRPr>
          </a:p>
        </p:txBody>
      </p:sp>
      <p:sp>
        <p:nvSpPr>
          <p:cNvPr id="56" name="object 56"/>
          <p:cNvSpPr txBox="1"/>
          <p:nvPr/>
        </p:nvSpPr>
        <p:spPr>
          <a:xfrm>
            <a:off x="1391361" y="6726081"/>
            <a:ext cx="917575" cy="1327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Gran longitud de</a:t>
            </a:r>
            <a:r>
              <a:rPr dirty="0" sz="700" spc="-5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 spc="-10">
                <a:solidFill>
                  <a:srgbClr val="231F20"/>
                </a:solidFill>
                <a:latin typeface="Arial"/>
                <a:cs typeface="Arial"/>
              </a:rPr>
              <a:t>cable</a:t>
            </a:r>
            <a:endParaRPr sz="700">
              <a:latin typeface="Arial"/>
              <a:cs typeface="Arial"/>
            </a:endParaRPr>
          </a:p>
        </p:txBody>
      </p:sp>
      <p:sp>
        <p:nvSpPr>
          <p:cNvPr id="57" name="object 57"/>
          <p:cNvSpPr/>
          <p:nvPr/>
        </p:nvSpPr>
        <p:spPr>
          <a:xfrm>
            <a:off x="1045518" y="7022465"/>
            <a:ext cx="35560" cy="36195"/>
          </a:xfrm>
          <a:custGeom>
            <a:avLst/>
            <a:gdLst/>
            <a:ahLst/>
            <a:cxnLst/>
            <a:rect l="l" t="t" r="r" b="b"/>
            <a:pathLst>
              <a:path w="35559" h="36195">
                <a:moveTo>
                  <a:pt x="26657" y="0"/>
                </a:moveTo>
                <a:lnTo>
                  <a:pt x="8877" y="0"/>
                </a:lnTo>
                <a:lnTo>
                  <a:pt x="0" y="8902"/>
                </a:lnTo>
                <a:lnTo>
                  <a:pt x="0" y="26670"/>
                </a:lnTo>
                <a:lnTo>
                  <a:pt x="8877" y="35585"/>
                </a:lnTo>
                <a:lnTo>
                  <a:pt x="26657" y="35585"/>
                </a:lnTo>
                <a:lnTo>
                  <a:pt x="35547" y="26670"/>
                </a:lnTo>
                <a:lnTo>
                  <a:pt x="35547" y="8902"/>
                </a:lnTo>
                <a:lnTo>
                  <a:pt x="26657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8" name="object 58"/>
          <p:cNvSpPr/>
          <p:nvPr/>
        </p:nvSpPr>
        <p:spPr>
          <a:xfrm>
            <a:off x="1045518" y="7022465"/>
            <a:ext cx="35560" cy="36195"/>
          </a:xfrm>
          <a:custGeom>
            <a:avLst/>
            <a:gdLst/>
            <a:ahLst/>
            <a:cxnLst/>
            <a:rect l="l" t="t" r="r" b="b"/>
            <a:pathLst>
              <a:path w="35559" h="36195">
                <a:moveTo>
                  <a:pt x="0" y="17792"/>
                </a:moveTo>
                <a:lnTo>
                  <a:pt x="0" y="8902"/>
                </a:lnTo>
                <a:lnTo>
                  <a:pt x="8877" y="0"/>
                </a:lnTo>
                <a:lnTo>
                  <a:pt x="17780" y="0"/>
                </a:lnTo>
                <a:lnTo>
                  <a:pt x="26657" y="0"/>
                </a:lnTo>
                <a:lnTo>
                  <a:pt x="35547" y="8902"/>
                </a:lnTo>
                <a:lnTo>
                  <a:pt x="35547" y="17792"/>
                </a:lnTo>
                <a:lnTo>
                  <a:pt x="35547" y="26670"/>
                </a:lnTo>
                <a:lnTo>
                  <a:pt x="26657" y="35585"/>
                </a:lnTo>
                <a:lnTo>
                  <a:pt x="17780" y="35585"/>
                </a:lnTo>
                <a:lnTo>
                  <a:pt x="8877" y="35585"/>
                </a:lnTo>
                <a:lnTo>
                  <a:pt x="0" y="26670"/>
                </a:lnTo>
                <a:lnTo>
                  <a:pt x="0" y="17792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9" name="object 59"/>
          <p:cNvSpPr/>
          <p:nvPr/>
        </p:nvSpPr>
        <p:spPr>
          <a:xfrm>
            <a:off x="997106" y="6746798"/>
            <a:ext cx="346075" cy="267335"/>
          </a:xfrm>
          <a:custGeom>
            <a:avLst/>
            <a:gdLst/>
            <a:ahLst/>
            <a:cxnLst/>
            <a:rect l="l" t="t" r="r" b="b"/>
            <a:pathLst>
              <a:path w="346075" h="267334">
                <a:moveTo>
                  <a:pt x="345732" y="0"/>
                </a:moveTo>
                <a:lnTo>
                  <a:pt x="0" y="172923"/>
                </a:lnTo>
                <a:lnTo>
                  <a:pt x="0" y="266788"/>
                </a:lnTo>
                <a:lnTo>
                  <a:pt x="345732" y="93878"/>
                </a:lnTo>
                <a:lnTo>
                  <a:pt x="34573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0" name="object 60"/>
          <p:cNvSpPr/>
          <p:nvPr/>
        </p:nvSpPr>
        <p:spPr>
          <a:xfrm>
            <a:off x="997106" y="6746798"/>
            <a:ext cx="346075" cy="173355"/>
          </a:xfrm>
          <a:custGeom>
            <a:avLst/>
            <a:gdLst/>
            <a:ahLst/>
            <a:cxnLst/>
            <a:rect l="l" t="t" r="r" b="b"/>
            <a:pathLst>
              <a:path w="346075" h="173354">
                <a:moveTo>
                  <a:pt x="0" y="172923"/>
                </a:moveTo>
                <a:lnTo>
                  <a:pt x="345732" y="0"/>
                </a:lnTo>
              </a:path>
            </a:pathLst>
          </a:custGeom>
          <a:ln w="12700">
            <a:solidFill>
              <a:srgbClr val="231F20"/>
            </a:solidFill>
            <a:prstDash val="lgDashDot"/>
          </a:ln>
        </p:spPr>
        <p:txBody>
          <a:bodyPr wrap="square" lIns="0" tIns="0" rIns="0" bIns="0" rtlCol="0"/>
          <a:lstStyle/>
          <a:p/>
        </p:txBody>
      </p:sp>
      <p:sp>
        <p:nvSpPr>
          <p:cNvPr id="61" name="object 61"/>
          <p:cNvSpPr/>
          <p:nvPr/>
        </p:nvSpPr>
        <p:spPr>
          <a:xfrm>
            <a:off x="997106" y="6840677"/>
            <a:ext cx="346075" cy="173355"/>
          </a:xfrm>
          <a:custGeom>
            <a:avLst/>
            <a:gdLst/>
            <a:ahLst/>
            <a:cxnLst/>
            <a:rect l="l" t="t" r="r" b="b"/>
            <a:pathLst>
              <a:path w="346075" h="173354">
                <a:moveTo>
                  <a:pt x="0" y="172910"/>
                </a:moveTo>
                <a:lnTo>
                  <a:pt x="345732" y="0"/>
                </a:lnTo>
              </a:path>
            </a:pathLst>
          </a:custGeom>
          <a:ln w="12700">
            <a:solidFill>
              <a:srgbClr val="231F20"/>
            </a:solidFill>
            <a:prstDash val="lgDashDot"/>
          </a:ln>
        </p:spPr>
        <p:txBody>
          <a:bodyPr wrap="square" lIns="0" tIns="0" rIns="0" bIns="0" rtlCol="0"/>
          <a:lstStyle/>
          <a:p/>
        </p:txBody>
      </p:sp>
      <p:sp>
        <p:nvSpPr>
          <p:cNvPr id="62" name="object 62"/>
          <p:cNvSpPr/>
          <p:nvPr/>
        </p:nvSpPr>
        <p:spPr>
          <a:xfrm>
            <a:off x="1250979" y="6246786"/>
            <a:ext cx="0" cy="219075"/>
          </a:xfrm>
          <a:custGeom>
            <a:avLst/>
            <a:gdLst/>
            <a:ahLst/>
            <a:cxnLst/>
            <a:rect l="l" t="t" r="r" b="b"/>
            <a:pathLst>
              <a:path w="0" h="219075">
                <a:moveTo>
                  <a:pt x="0" y="0"/>
                </a:moveTo>
                <a:lnTo>
                  <a:pt x="0" y="218452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3" name="object 63"/>
          <p:cNvSpPr/>
          <p:nvPr/>
        </p:nvSpPr>
        <p:spPr>
          <a:xfrm>
            <a:off x="1250979" y="6888098"/>
            <a:ext cx="0" cy="148590"/>
          </a:xfrm>
          <a:custGeom>
            <a:avLst/>
            <a:gdLst/>
            <a:ahLst/>
            <a:cxnLst/>
            <a:rect l="l" t="t" r="r" b="b"/>
            <a:pathLst>
              <a:path w="0" h="148590">
                <a:moveTo>
                  <a:pt x="0" y="0"/>
                </a:moveTo>
                <a:lnTo>
                  <a:pt x="0" y="148196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4" name="object 64"/>
          <p:cNvSpPr/>
          <p:nvPr/>
        </p:nvSpPr>
        <p:spPr>
          <a:xfrm>
            <a:off x="1167019" y="6465239"/>
            <a:ext cx="86995" cy="324485"/>
          </a:xfrm>
          <a:custGeom>
            <a:avLst/>
            <a:gdLst/>
            <a:ahLst/>
            <a:cxnLst/>
            <a:rect l="l" t="t" r="r" b="b"/>
            <a:pathLst>
              <a:path w="86994" h="324484">
                <a:moveTo>
                  <a:pt x="0" y="0"/>
                </a:moveTo>
                <a:lnTo>
                  <a:pt x="86918" y="128435"/>
                </a:lnTo>
                <a:lnTo>
                  <a:pt x="86918" y="324065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5" name="object 65"/>
          <p:cNvSpPr/>
          <p:nvPr/>
        </p:nvSpPr>
        <p:spPr>
          <a:xfrm>
            <a:off x="1224309" y="6437566"/>
            <a:ext cx="50800" cy="50800"/>
          </a:xfrm>
          <a:custGeom>
            <a:avLst/>
            <a:gdLst/>
            <a:ahLst/>
            <a:cxnLst/>
            <a:rect l="l" t="t" r="r" b="b"/>
            <a:pathLst>
              <a:path w="50800" h="50800">
                <a:moveTo>
                  <a:pt x="0" y="50660"/>
                </a:moveTo>
                <a:lnTo>
                  <a:pt x="50660" y="0"/>
                </a:lnTo>
              </a:path>
            </a:pathLst>
          </a:custGeom>
          <a:ln w="11938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6" name="object 66"/>
          <p:cNvSpPr/>
          <p:nvPr/>
        </p:nvSpPr>
        <p:spPr>
          <a:xfrm>
            <a:off x="1225147" y="6438404"/>
            <a:ext cx="52069" cy="52069"/>
          </a:xfrm>
          <a:custGeom>
            <a:avLst/>
            <a:gdLst/>
            <a:ahLst/>
            <a:cxnLst/>
            <a:rect l="l" t="t" r="r" b="b"/>
            <a:pathLst>
              <a:path w="52069" h="52070">
                <a:moveTo>
                  <a:pt x="0" y="0"/>
                </a:moveTo>
                <a:lnTo>
                  <a:pt x="51511" y="51511"/>
                </a:lnTo>
              </a:path>
            </a:pathLst>
          </a:custGeom>
          <a:ln w="11938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7" name="object 67"/>
          <p:cNvSpPr txBox="1"/>
          <p:nvPr/>
        </p:nvSpPr>
        <p:spPr>
          <a:xfrm>
            <a:off x="526672" y="7431278"/>
            <a:ext cx="2359025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700" spc="-10" b="1" i="1">
                <a:solidFill>
                  <a:srgbClr val="009D57"/>
                </a:solidFill>
                <a:latin typeface="Arial"/>
                <a:cs typeface="Arial"/>
              </a:rPr>
              <a:t>Fig. </a:t>
            </a:r>
            <a:r>
              <a:rPr dirty="0" sz="700" spc="-15" b="1" i="1">
                <a:solidFill>
                  <a:srgbClr val="009D57"/>
                </a:solidFill>
                <a:latin typeface="Arial"/>
                <a:cs typeface="Arial"/>
              </a:rPr>
              <a:t>F52: </a:t>
            </a:r>
            <a:r>
              <a:rPr dirty="0" sz="700" i="1">
                <a:solidFill>
                  <a:srgbClr val="231F20"/>
                </a:solidFill>
                <a:latin typeface="Arial"/>
                <a:cs typeface="Arial"/>
              </a:rPr>
              <a:t>Interruptores automáticos </a:t>
            </a:r>
            <a:r>
              <a:rPr dirty="0" sz="700" spc="10" i="1">
                <a:solidFill>
                  <a:srgbClr val="231F20"/>
                </a:solidFill>
                <a:latin typeface="Arial"/>
                <a:cs typeface="Arial"/>
              </a:rPr>
              <a:t>con </a:t>
            </a:r>
            <a:r>
              <a:rPr dirty="0" sz="700" i="1">
                <a:solidFill>
                  <a:srgbClr val="231F20"/>
                </a:solidFill>
                <a:latin typeface="Arial"/>
                <a:cs typeface="Arial"/>
              </a:rPr>
              <a:t>disparo </a:t>
            </a:r>
            <a:r>
              <a:rPr dirty="0" sz="700" spc="5" i="1">
                <a:solidFill>
                  <a:srgbClr val="231F20"/>
                </a:solidFill>
                <a:latin typeface="Arial"/>
                <a:cs typeface="Arial"/>
              </a:rPr>
              <a:t>magnético  </a:t>
            </a:r>
            <a:r>
              <a:rPr dirty="0" sz="700" spc="-5" i="1">
                <a:solidFill>
                  <a:srgbClr val="231F20"/>
                </a:solidFill>
                <a:latin typeface="Arial"/>
                <a:cs typeface="Arial"/>
              </a:rPr>
              <a:t>instantáneo </a:t>
            </a:r>
            <a:r>
              <a:rPr dirty="0" sz="700" spc="5" i="1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700" spc="-5" i="1">
                <a:solidFill>
                  <a:srgbClr val="231F20"/>
                </a:solidFill>
                <a:latin typeface="Arial"/>
                <a:cs typeface="Arial"/>
              </a:rPr>
              <a:t>ajuste </a:t>
            </a:r>
            <a:r>
              <a:rPr dirty="0" sz="700" i="1">
                <a:solidFill>
                  <a:srgbClr val="231F20"/>
                </a:solidFill>
                <a:latin typeface="Arial"/>
                <a:cs typeface="Arial"/>
              </a:rPr>
              <a:t>bajo.</a:t>
            </a:r>
            <a:endParaRPr sz="700">
              <a:latin typeface="Arial"/>
              <a:cs typeface="Arial"/>
            </a:endParaRPr>
          </a:p>
        </p:txBody>
      </p:sp>
      <p:sp>
        <p:nvSpPr>
          <p:cNvPr id="68" name="object 68"/>
          <p:cNvSpPr/>
          <p:nvPr/>
        </p:nvSpPr>
        <p:spPr>
          <a:xfrm>
            <a:off x="988190" y="8349246"/>
            <a:ext cx="35560" cy="36195"/>
          </a:xfrm>
          <a:custGeom>
            <a:avLst/>
            <a:gdLst/>
            <a:ahLst/>
            <a:cxnLst/>
            <a:rect l="l" t="t" r="r" b="b"/>
            <a:pathLst>
              <a:path w="35559" h="36195">
                <a:moveTo>
                  <a:pt x="26670" y="0"/>
                </a:moveTo>
                <a:lnTo>
                  <a:pt x="8877" y="0"/>
                </a:lnTo>
                <a:lnTo>
                  <a:pt x="0" y="8902"/>
                </a:lnTo>
                <a:lnTo>
                  <a:pt x="0" y="26682"/>
                </a:lnTo>
                <a:lnTo>
                  <a:pt x="8877" y="35572"/>
                </a:lnTo>
                <a:lnTo>
                  <a:pt x="26670" y="35572"/>
                </a:lnTo>
                <a:lnTo>
                  <a:pt x="35560" y="26682"/>
                </a:lnTo>
                <a:lnTo>
                  <a:pt x="35560" y="8902"/>
                </a:lnTo>
                <a:lnTo>
                  <a:pt x="26670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9" name="object 69"/>
          <p:cNvSpPr/>
          <p:nvPr/>
        </p:nvSpPr>
        <p:spPr>
          <a:xfrm>
            <a:off x="988190" y="8349246"/>
            <a:ext cx="35560" cy="36195"/>
          </a:xfrm>
          <a:custGeom>
            <a:avLst/>
            <a:gdLst/>
            <a:ahLst/>
            <a:cxnLst/>
            <a:rect l="l" t="t" r="r" b="b"/>
            <a:pathLst>
              <a:path w="35559" h="36195">
                <a:moveTo>
                  <a:pt x="0" y="17792"/>
                </a:moveTo>
                <a:lnTo>
                  <a:pt x="0" y="8902"/>
                </a:lnTo>
                <a:lnTo>
                  <a:pt x="8877" y="0"/>
                </a:lnTo>
                <a:lnTo>
                  <a:pt x="17780" y="0"/>
                </a:lnTo>
                <a:lnTo>
                  <a:pt x="26670" y="0"/>
                </a:lnTo>
                <a:lnTo>
                  <a:pt x="35560" y="8902"/>
                </a:lnTo>
                <a:lnTo>
                  <a:pt x="35560" y="17792"/>
                </a:lnTo>
                <a:lnTo>
                  <a:pt x="35560" y="26682"/>
                </a:lnTo>
                <a:lnTo>
                  <a:pt x="26670" y="35572"/>
                </a:lnTo>
                <a:lnTo>
                  <a:pt x="17780" y="35572"/>
                </a:lnTo>
                <a:lnTo>
                  <a:pt x="8877" y="35572"/>
                </a:lnTo>
                <a:lnTo>
                  <a:pt x="0" y="26682"/>
                </a:lnTo>
                <a:lnTo>
                  <a:pt x="0" y="17792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0" name="object 70"/>
          <p:cNvSpPr/>
          <p:nvPr/>
        </p:nvSpPr>
        <p:spPr>
          <a:xfrm>
            <a:off x="1253646" y="8413191"/>
            <a:ext cx="35560" cy="36195"/>
          </a:xfrm>
          <a:custGeom>
            <a:avLst/>
            <a:gdLst/>
            <a:ahLst/>
            <a:cxnLst/>
            <a:rect l="l" t="t" r="r" b="b"/>
            <a:pathLst>
              <a:path w="35559" h="36195">
                <a:moveTo>
                  <a:pt x="26670" y="0"/>
                </a:moveTo>
                <a:lnTo>
                  <a:pt x="8877" y="0"/>
                </a:lnTo>
                <a:lnTo>
                  <a:pt x="0" y="8902"/>
                </a:lnTo>
                <a:lnTo>
                  <a:pt x="0" y="26682"/>
                </a:lnTo>
                <a:lnTo>
                  <a:pt x="8877" y="35572"/>
                </a:lnTo>
                <a:lnTo>
                  <a:pt x="26670" y="35572"/>
                </a:lnTo>
                <a:lnTo>
                  <a:pt x="35547" y="26682"/>
                </a:lnTo>
                <a:lnTo>
                  <a:pt x="35547" y="8902"/>
                </a:lnTo>
                <a:lnTo>
                  <a:pt x="26670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1" name="object 71"/>
          <p:cNvSpPr/>
          <p:nvPr/>
        </p:nvSpPr>
        <p:spPr>
          <a:xfrm>
            <a:off x="1253646" y="8413191"/>
            <a:ext cx="35560" cy="36195"/>
          </a:xfrm>
          <a:custGeom>
            <a:avLst/>
            <a:gdLst/>
            <a:ahLst/>
            <a:cxnLst/>
            <a:rect l="l" t="t" r="r" b="b"/>
            <a:pathLst>
              <a:path w="35559" h="36195">
                <a:moveTo>
                  <a:pt x="0" y="17792"/>
                </a:moveTo>
                <a:lnTo>
                  <a:pt x="0" y="8902"/>
                </a:lnTo>
                <a:lnTo>
                  <a:pt x="8877" y="0"/>
                </a:lnTo>
                <a:lnTo>
                  <a:pt x="17767" y="0"/>
                </a:lnTo>
                <a:lnTo>
                  <a:pt x="26670" y="0"/>
                </a:lnTo>
                <a:lnTo>
                  <a:pt x="35547" y="8902"/>
                </a:lnTo>
                <a:lnTo>
                  <a:pt x="35547" y="17792"/>
                </a:lnTo>
                <a:lnTo>
                  <a:pt x="35547" y="26682"/>
                </a:lnTo>
                <a:lnTo>
                  <a:pt x="26670" y="35572"/>
                </a:lnTo>
                <a:lnTo>
                  <a:pt x="17767" y="35572"/>
                </a:lnTo>
                <a:lnTo>
                  <a:pt x="8877" y="35572"/>
                </a:lnTo>
                <a:lnTo>
                  <a:pt x="0" y="26682"/>
                </a:lnTo>
                <a:lnTo>
                  <a:pt x="0" y="17792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2" name="object 72"/>
          <p:cNvSpPr/>
          <p:nvPr/>
        </p:nvSpPr>
        <p:spPr>
          <a:xfrm>
            <a:off x="689867" y="8233702"/>
            <a:ext cx="1851660" cy="0"/>
          </a:xfrm>
          <a:custGeom>
            <a:avLst/>
            <a:gdLst/>
            <a:ahLst/>
            <a:cxnLst/>
            <a:rect l="l" t="t" r="r" b="b"/>
            <a:pathLst>
              <a:path w="1851660" h="0">
                <a:moveTo>
                  <a:pt x="0" y="0"/>
                </a:moveTo>
                <a:lnTo>
                  <a:pt x="1851406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3" name="object 73"/>
          <p:cNvSpPr/>
          <p:nvPr/>
        </p:nvSpPr>
        <p:spPr>
          <a:xfrm>
            <a:off x="689867" y="8365045"/>
            <a:ext cx="1851660" cy="0"/>
          </a:xfrm>
          <a:custGeom>
            <a:avLst/>
            <a:gdLst/>
            <a:ahLst/>
            <a:cxnLst/>
            <a:rect l="l" t="t" r="r" b="b"/>
            <a:pathLst>
              <a:path w="1851660" h="0">
                <a:moveTo>
                  <a:pt x="0" y="0"/>
                </a:moveTo>
                <a:lnTo>
                  <a:pt x="1851406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4" name="object 74"/>
          <p:cNvSpPr/>
          <p:nvPr/>
        </p:nvSpPr>
        <p:spPr>
          <a:xfrm>
            <a:off x="1005970" y="9061386"/>
            <a:ext cx="400685" cy="207645"/>
          </a:xfrm>
          <a:custGeom>
            <a:avLst/>
            <a:gdLst/>
            <a:ahLst/>
            <a:cxnLst/>
            <a:rect l="l" t="t" r="r" b="b"/>
            <a:pathLst>
              <a:path w="400684" h="207645">
                <a:moveTo>
                  <a:pt x="0" y="0"/>
                </a:moveTo>
                <a:lnTo>
                  <a:pt x="400062" y="0"/>
                </a:lnTo>
                <a:lnTo>
                  <a:pt x="400062" y="207441"/>
                </a:lnTo>
                <a:lnTo>
                  <a:pt x="0" y="207441"/>
                </a:lnTo>
                <a:lnTo>
                  <a:pt x="0" y="0"/>
                </a:lnTo>
                <a:close/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5" name="object 75"/>
          <p:cNvSpPr/>
          <p:nvPr/>
        </p:nvSpPr>
        <p:spPr>
          <a:xfrm>
            <a:off x="1005970" y="8374938"/>
            <a:ext cx="0" cy="726440"/>
          </a:xfrm>
          <a:custGeom>
            <a:avLst/>
            <a:gdLst/>
            <a:ahLst/>
            <a:cxnLst/>
            <a:rect l="l" t="t" r="r" b="b"/>
            <a:pathLst>
              <a:path w="0" h="726440">
                <a:moveTo>
                  <a:pt x="0" y="725970"/>
                </a:moveTo>
                <a:lnTo>
                  <a:pt x="0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6" name="object 76"/>
          <p:cNvSpPr/>
          <p:nvPr/>
        </p:nvSpPr>
        <p:spPr>
          <a:xfrm>
            <a:off x="990159" y="9045587"/>
            <a:ext cx="35560" cy="35560"/>
          </a:xfrm>
          <a:custGeom>
            <a:avLst/>
            <a:gdLst/>
            <a:ahLst/>
            <a:cxnLst/>
            <a:rect l="l" t="t" r="r" b="b"/>
            <a:pathLst>
              <a:path w="35559" h="35559">
                <a:moveTo>
                  <a:pt x="26670" y="0"/>
                </a:moveTo>
                <a:lnTo>
                  <a:pt x="8890" y="0"/>
                </a:lnTo>
                <a:lnTo>
                  <a:pt x="0" y="8890"/>
                </a:lnTo>
                <a:lnTo>
                  <a:pt x="0" y="26670"/>
                </a:lnTo>
                <a:lnTo>
                  <a:pt x="8890" y="35547"/>
                </a:lnTo>
                <a:lnTo>
                  <a:pt x="26670" y="35547"/>
                </a:lnTo>
                <a:lnTo>
                  <a:pt x="35560" y="26670"/>
                </a:lnTo>
                <a:lnTo>
                  <a:pt x="35560" y="8890"/>
                </a:lnTo>
                <a:lnTo>
                  <a:pt x="26670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7" name="object 77"/>
          <p:cNvSpPr/>
          <p:nvPr/>
        </p:nvSpPr>
        <p:spPr>
          <a:xfrm>
            <a:off x="990159" y="9045587"/>
            <a:ext cx="35560" cy="35560"/>
          </a:xfrm>
          <a:custGeom>
            <a:avLst/>
            <a:gdLst/>
            <a:ahLst/>
            <a:cxnLst/>
            <a:rect l="l" t="t" r="r" b="b"/>
            <a:pathLst>
              <a:path w="35559" h="35559">
                <a:moveTo>
                  <a:pt x="0" y="17780"/>
                </a:moveTo>
                <a:lnTo>
                  <a:pt x="0" y="8890"/>
                </a:lnTo>
                <a:lnTo>
                  <a:pt x="8890" y="0"/>
                </a:lnTo>
                <a:lnTo>
                  <a:pt x="17780" y="0"/>
                </a:lnTo>
                <a:lnTo>
                  <a:pt x="26670" y="0"/>
                </a:lnTo>
                <a:lnTo>
                  <a:pt x="35560" y="8890"/>
                </a:lnTo>
                <a:lnTo>
                  <a:pt x="35560" y="17780"/>
                </a:lnTo>
                <a:lnTo>
                  <a:pt x="35560" y="26670"/>
                </a:lnTo>
                <a:lnTo>
                  <a:pt x="26670" y="35547"/>
                </a:lnTo>
                <a:lnTo>
                  <a:pt x="17780" y="35547"/>
                </a:lnTo>
                <a:lnTo>
                  <a:pt x="8890" y="35547"/>
                </a:lnTo>
                <a:lnTo>
                  <a:pt x="0" y="26670"/>
                </a:lnTo>
                <a:lnTo>
                  <a:pt x="0" y="17780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8" name="object 78"/>
          <p:cNvSpPr/>
          <p:nvPr/>
        </p:nvSpPr>
        <p:spPr>
          <a:xfrm>
            <a:off x="1847574" y="8349246"/>
            <a:ext cx="35560" cy="36195"/>
          </a:xfrm>
          <a:custGeom>
            <a:avLst/>
            <a:gdLst/>
            <a:ahLst/>
            <a:cxnLst/>
            <a:rect l="l" t="t" r="r" b="b"/>
            <a:pathLst>
              <a:path w="35560" h="36195">
                <a:moveTo>
                  <a:pt x="26670" y="0"/>
                </a:moveTo>
                <a:lnTo>
                  <a:pt x="8877" y="0"/>
                </a:lnTo>
                <a:lnTo>
                  <a:pt x="0" y="8902"/>
                </a:lnTo>
                <a:lnTo>
                  <a:pt x="0" y="26682"/>
                </a:lnTo>
                <a:lnTo>
                  <a:pt x="8877" y="35572"/>
                </a:lnTo>
                <a:lnTo>
                  <a:pt x="26670" y="35572"/>
                </a:lnTo>
                <a:lnTo>
                  <a:pt x="35547" y="26682"/>
                </a:lnTo>
                <a:lnTo>
                  <a:pt x="35547" y="8902"/>
                </a:lnTo>
                <a:lnTo>
                  <a:pt x="26670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9" name="object 79"/>
          <p:cNvSpPr/>
          <p:nvPr/>
        </p:nvSpPr>
        <p:spPr>
          <a:xfrm>
            <a:off x="1847574" y="8349246"/>
            <a:ext cx="35560" cy="36195"/>
          </a:xfrm>
          <a:custGeom>
            <a:avLst/>
            <a:gdLst/>
            <a:ahLst/>
            <a:cxnLst/>
            <a:rect l="l" t="t" r="r" b="b"/>
            <a:pathLst>
              <a:path w="35560" h="36195">
                <a:moveTo>
                  <a:pt x="0" y="17792"/>
                </a:moveTo>
                <a:lnTo>
                  <a:pt x="0" y="8902"/>
                </a:lnTo>
                <a:lnTo>
                  <a:pt x="8877" y="0"/>
                </a:lnTo>
                <a:lnTo>
                  <a:pt x="17792" y="0"/>
                </a:lnTo>
                <a:lnTo>
                  <a:pt x="26670" y="0"/>
                </a:lnTo>
                <a:lnTo>
                  <a:pt x="35547" y="8902"/>
                </a:lnTo>
                <a:lnTo>
                  <a:pt x="35547" y="17792"/>
                </a:lnTo>
                <a:lnTo>
                  <a:pt x="35547" y="26682"/>
                </a:lnTo>
                <a:lnTo>
                  <a:pt x="26670" y="35572"/>
                </a:lnTo>
                <a:lnTo>
                  <a:pt x="17792" y="35572"/>
                </a:lnTo>
                <a:lnTo>
                  <a:pt x="8877" y="35572"/>
                </a:lnTo>
                <a:lnTo>
                  <a:pt x="0" y="26682"/>
                </a:lnTo>
                <a:lnTo>
                  <a:pt x="0" y="17792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0" name="object 80"/>
          <p:cNvSpPr/>
          <p:nvPr/>
        </p:nvSpPr>
        <p:spPr>
          <a:xfrm>
            <a:off x="1865367" y="9061386"/>
            <a:ext cx="400050" cy="207645"/>
          </a:xfrm>
          <a:custGeom>
            <a:avLst/>
            <a:gdLst/>
            <a:ahLst/>
            <a:cxnLst/>
            <a:rect l="l" t="t" r="r" b="b"/>
            <a:pathLst>
              <a:path w="400050" h="207645">
                <a:moveTo>
                  <a:pt x="0" y="0"/>
                </a:moveTo>
                <a:lnTo>
                  <a:pt x="400050" y="0"/>
                </a:lnTo>
                <a:lnTo>
                  <a:pt x="400050" y="207441"/>
                </a:lnTo>
                <a:lnTo>
                  <a:pt x="0" y="207441"/>
                </a:lnTo>
                <a:lnTo>
                  <a:pt x="0" y="0"/>
                </a:lnTo>
                <a:close/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1" name="object 81"/>
          <p:cNvSpPr/>
          <p:nvPr/>
        </p:nvSpPr>
        <p:spPr>
          <a:xfrm>
            <a:off x="1865367" y="8374938"/>
            <a:ext cx="0" cy="726440"/>
          </a:xfrm>
          <a:custGeom>
            <a:avLst/>
            <a:gdLst/>
            <a:ahLst/>
            <a:cxnLst/>
            <a:rect l="l" t="t" r="r" b="b"/>
            <a:pathLst>
              <a:path w="0" h="726440">
                <a:moveTo>
                  <a:pt x="0" y="725970"/>
                </a:moveTo>
                <a:lnTo>
                  <a:pt x="0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2" name="object 82"/>
          <p:cNvSpPr/>
          <p:nvPr/>
        </p:nvSpPr>
        <p:spPr>
          <a:xfrm>
            <a:off x="1849555" y="9045587"/>
            <a:ext cx="35560" cy="35560"/>
          </a:xfrm>
          <a:custGeom>
            <a:avLst/>
            <a:gdLst/>
            <a:ahLst/>
            <a:cxnLst/>
            <a:rect l="l" t="t" r="r" b="b"/>
            <a:pathLst>
              <a:path w="35560" h="35559">
                <a:moveTo>
                  <a:pt x="26670" y="0"/>
                </a:moveTo>
                <a:lnTo>
                  <a:pt x="8890" y="0"/>
                </a:lnTo>
                <a:lnTo>
                  <a:pt x="0" y="8890"/>
                </a:lnTo>
                <a:lnTo>
                  <a:pt x="0" y="26670"/>
                </a:lnTo>
                <a:lnTo>
                  <a:pt x="8890" y="35547"/>
                </a:lnTo>
                <a:lnTo>
                  <a:pt x="26670" y="35547"/>
                </a:lnTo>
                <a:lnTo>
                  <a:pt x="35547" y="26670"/>
                </a:lnTo>
                <a:lnTo>
                  <a:pt x="35547" y="8890"/>
                </a:lnTo>
                <a:lnTo>
                  <a:pt x="26670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3" name="object 83"/>
          <p:cNvSpPr/>
          <p:nvPr/>
        </p:nvSpPr>
        <p:spPr>
          <a:xfrm>
            <a:off x="1849555" y="9045587"/>
            <a:ext cx="35560" cy="35560"/>
          </a:xfrm>
          <a:custGeom>
            <a:avLst/>
            <a:gdLst/>
            <a:ahLst/>
            <a:cxnLst/>
            <a:rect l="l" t="t" r="r" b="b"/>
            <a:pathLst>
              <a:path w="35560" h="35559">
                <a:moveTo>
                  <a:pt x="0" y="17780"/>
                </a:moveTo>
                <a:lnTo>
                  <a:pt x="0" y="8890"/>
                </a:lnTo>
                <a:lnTo>
                  <a:pt x="8890" y="0"/>
                </a:lnTo>
                <a:lnTo>
                  <a:pt x="17767" y="0"/>
                </a:lnTo>
                <a:lnTo>
                  <a:pt x="26670" y="0"/>
                </a:lnTo>
                <a:lnTo>
                  <a:pt x="35547" y="8890"/>
                </a:lnTo>
                <a:lnTo>
                  <a:pt x="35547" y="17780"/>
                </a:lnTo>
                <a:lnTo>
                  <a:pt x="35547" y="26670"/>
                </a:lnTo>
                <a:lnTo>
                  <a:pt x="26670" y="35547"/>
                </a:lnTo>
                <a:lnTo>
                  <a:pt x="17767" y="35547"/>
                </a:lnTo>
                <a:lnTo>
                  <a:pt x="8890" y="35547"/>
                </a:lnTo>
                <a:lnTo>
                  <a:pt x="0" y="26670"/>
                </a:lnTo>
                <a:lnTo>
                  <a:pt x="0" y="17780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4" name="object 84"/>
          <p:cNvSpPr/>
          <p:nvPr/>
        </p:nvSpPr>
        <p:spPr>
          <a:xfrm>
            <a:off x="1905791" y="8058886"/>
            <a:ext cx="89535" cy="74295"/>
          </a:xfrm>
          <a:custGeom>
            <a:avLst/>
            <a:gdLst/>
            <a:ahLst/>
            <a:cxnLst/>
            <a:rect l="l" t="t" r="r" b="b"/>
            <a:pathLst>
              <a:path w="89535" h="74295">
                <a:moveTo>
                  <a:pt x="0" y="74079"/>
                </a:moveTo>
                <a:lnTo>
                  <a:pt x="88976" y="0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5" name="object 85"/>
          <p:cNvSpPr/>
          <p:nvPr/>
        </p:nvSpPr>
        <p:spPr>
          <a:xfrm>
            <a:off x="1852159" y="8058886"/>
            <a:ext cx="89535" cy="74295"/>
          </a:xfrm>
          <a:custGeom>
            <a:avLst/>
            <a:gdLst/>
            <a:ahLst/>
            <a:cxnLst/>
            <a:rect l="l" t="t" r="r" b="b"/>
            <a:pathLst>
              <a:path w="89535" h="74295">
                <a:moveTo>
                  <a:pt x="0" y="74079"/>
                </a:moveTo>
                <a:lnTo>
                  <a:pt x="88950" y="0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6" name="object 86"/>
          <p:cNvSpPr/>
          <p:nvPr/>
        </p:nvSpPr>
        <p:spPr>
          <a:xfrm>
            <a:off x="1798514" y="8058886"/>
            <a:ext cx="89535" cy="74295"/>
          </a:xfrm>
          <a:custGeom>
            <a:avLst/>
            <a:gdLst/>
            <a:ahLst/>
            <a:cxnLst/>
            <a:rect l="l" t="t" r="r" b="b"/>
            <a:pathLst>
              <a:path w="89535" h="74295">
                <a:moveTo>
                  <a:pt x="0" y="74079"/>
                </a:moveTo>
                <a:lnTo>
                  <a:pt x="88976" y="0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7" name="object 87"/>
          <p:cNvSpPr/>
          <p:nvPr/>
        </p:nvSpPr>
        <p:spPr>
          <a:xfrm>
            <a:off x="1178830" y="8215921"/>
            <a:ext cx="35560" cy="36195"/>
          </a:xfrm>
          <a:custGeom>
            <a:avLst/>
            <a:gdLst/>
            <a:ahLst/>
            <a:cxnLst/>
            <a:rect l="l" t="t" r="r" b="b"/>
            <a:pathLst>
              <a:path w="35559" h="36195">
                <a:moveTo>
                  <a:pt x="26670" y="0"/>
                </a:moveTo>
                <a:lnTo>
                  <a:pt x="8890" y="0"/>
                </a:lnTo>
                <a:lnTo>
                  <a:pt x="0" y="8877"/>
                </a:lnTo>
                <a:lnTo>
                  <a:pt x="0" y="26670"/>
                </a:lnTo>
                <a:lnTo>
                  <a:pt x="8890" y="35572"/>
                </a:lnTo>
                <a:lnTo>
                  <a:pt x="26670" y="35572"/>
                </a:lnTo>
                <a:lnTo>
                  <a:pt x="35560" y="26670"/>
                </a:lnTo>
                <a:lnTo>
                  <a:pt x="35560" y="8877"/>
                </a:lnTo>
                <a:lnTo>
                  <a:pt x="26670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8" name="object 88"/>
          <p:cNvSpPr/>
          <p:nvPr/>
        </p:nvSpPr>
        <p:spPr>
          <a:xfrm>
            <a:off x="1178830" y="8215921"/>
            <a:ext cx="35560" cy="36195"/>
          </a:xfrm>
          <a:custGeom>
            <a:avLst/>
            <a:gdLst/>
            <a:ahLst/>
            <a:cxnLst/>
            <a:rect l="l" t="t" r="r" b="b"/>
            <a:pathLst>
              <a:path w="35559" h="36195">
                <a:moveTo>
                  <a:pt x="0" y="17780"/>
                </a:moveTo>
                <a:lnTo>
                  <a:pt x="0" y="8877"/>
                </a:lnTo>
                <a:lnTo>
                  <a:pt x="8890" y="0"/>
                </a:lnTo>
                <a:lnTo>
                  <a:pt x="17780" y="0"/>
                </a:lnTo>
                <a:lnTo>
                  <a:pt x="26670" y="0"/>
                </a:lnTo>
                <a:lnTo>
                  <a:pt x="35560" y="8877"/>
                </a:lnTo>
                <a:lnTo>
                  <a:pt x="35560" y="17780"/>
                </a:lnTo>
                <a:lnTo>
                  <a:pt x="35560" y="26670"/>
                </a:lnTo>
                <a:lnTo>
                  <a:pt x="26670" y="35572"/>
                </a:lnTo>
                <a:lnTo>
                  <a:pt x="17780" y="35572"/>
                </a:lnTo>
                <a:lnTo>
                  <a:pt x="8890" y="35572"/>
                </a:lnTo>
                <a:lnTo>
                  <a:pt x="0" y="26670"/>
                </a:lnTo>
                <a:lnTo>
                  <a:pt x="0" y="17780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9" name="object 89"/>
          <p:cNvSpPr/>
          <p:nvPr/>
        </p:nvSpPr>
        <p:spPr>
          <a:xfrm>
            <a:off x="1195619" y="8231720"/>
            <a:ext cx="0" cy="438784"/>
          </a:xfrm>
          <a:custGeom>
            <a:avLst/>
            <a:gdLst/>
            <a:ahLst/>
            <a:cxnLst/>
            <a:rect l="l" t="t" r="r" b="b"/>
            <a:pathLst>
              <a:path w="0" h="438784">
                <a:moveTo>
                  <a:pt x="0" y="0"/>
                </a:moveTo>
                <a:lnTo>
                  <a:pt x="0" y="438505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0" name="object 90"/>
          <p:cNvSpPr/>
          <p:nvPr/>
        </p:nvSpPr>
        <p:spPr>
          <a:xfrm>
            <a:off x="1109678" y="8675153"/>
            <a:ext cx="86995" cy="385445"/>
          </a:xfrm>
          <a:custGeom>
            <a:avLst/>
            <a:gdLst/>
            <a:ahLst/>
            <a:cxnLst/>
            <a:rect l="l" t="t" r="r" b="b"/>
            <a:pathLst>
              <a:path w="86994" h="385445">
                <a:moveTo>
                  <a:pt x="0" y="0"/>
                </a:moveTo>
                <a:lnTo>
                  <a:pt x="86931" y="128422"/>
                </a:lnTo>
                <a:lnTo>
                  <a:pt x="86931" y="385241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1" name="object 91"/>
          <p:cNvSpPr/>
          <p:nvPr/>
        </p:nvSpPr>
        <p:spPr>
          <a:xfrm>
            <a:off x="1126658" y="8731516"/>
            <a:ext cx="180416" cy="19536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2" name="object 92"/>
          <p:cNvSpPr/>
          <p:nvPr/>
        </p:nvSpPr>
        <p:spPr>
          <a:xfrm>
            <a:off x="1166968" y="8647493"/>
            <a:ext cx="50800" cy="50800"/>
          </a:xfrm>
          <a:custGeom>
            <a:avLst/>
            <a:gdLst/>
            <a:ahLst/>
            <a:cxnLst/>
            <a:rect l="l" t="t" r="r" b="b"/>
            <a:pathLst>
              <a:path w="50800" h="50800">
                <a:moveTo>
                  <a:pt x="0" y="50673"/>
                </a:moveTo>
                <a:lnTo>
                  <a:pt x="50673" y="0"/>
                </a:lnTo>
              </a:path>
            </a:pathLst>
          </a:custGeom>
          <a:ln w="11938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3" name="object 93"/>
          <p:cNvSpPr/>
          <p:nvPr/>
        </p:nvSpPr>
        <p:spPr>
          <a:xfrm>
            <a:off x="1167819" y="8648344"/>
            <a:ext cx="52069" cy="52069"/>
          </a:xfrm>
          <a:custGeom>
            <a:avLst/>
            <a:gdLst/>
            <a:ahLst/>
            <a:cxnLst/>
            <a:rect l="l" t="t" r="r" b="b"/>
            <a:pathLst>
              <a:path w="52069" h="52070">
                <a:moveTo>
                  <a:pt x="0" y="0"/>
                </a:moveTo>
                <a:lnTo>
                  <a:pt x="51511" y="51523"/>
                </a:lnTo>
              </a:path>
            </a:pathLst>
          </a:custGeom>
          <a:ln w="11938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4" name="object 94"/>
          <p:cNvSpPr/>
          <p:nvPr/>
        </p:nvSpPr>
        <p:spPr>
          <a:xfrm>
            <a:off x="2045148" y="8212963"/>
            <a:ext cx="35560" cy="35560"/>
          </a:xfrm>
          <a:custGeom>
            <a:avLst/>
            <a:gdLst/>
            <a:ahLst/>
            <a:cxnLst/>
            <a:rect l="l" t="t" r="r" b="b"/>
            <a:pathLst>
              <a:path w="35560" h="35559">
                <a:moveTo>
                  <a:pt x="26670" y="0"/>
                </a:moveTo>
                <a:lnTo>
                  <a:pt x="8877" y="0"/>
                </a:lnTo>
                <a:lnTo>
                  <a:pt x="0" y="8890"/>
                </a:lnTo>
                <a:lnTo>
                  <a:pt x="0" y="26670"/>
                </a:lnTo>
                <a:lnTo>
                  <a:pt x="8877" y="35547"/>
                </a:lnTo>
                <a:lnTo>
                  <a:pt x="26670" y="35547"/>
                </a:lnTo>
                <a:lnTo>
                  <a:pt x="35547" y="26670"/>
                </a:lnTo>
                <a:lnTo>
                  <a:pt x="35547" y="8890"/>
                </a:lnTo>
                <a:lnTo>
                  <a:pt x="26670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5" name="object 95"/>
          <p:cNvSpPr/>
          <p:nvPr/>
        </p:nvSpPr>
        <p:spPr>
          <a:xfrm>
            <a:off x="2045148" y="8212963"/>
            <a:ext cx="35560" cy="35560"/>
          </a:xfrm>
          <a:custGeom>
            <a:avLst/>
            <a:gdLst/>
            <a:ahLst/>
            <a:cxnLst/>
            <a:rect l="l" t="t" r="r" b="b"/>
            <a:pathLst>
              <a:path w="35560" h="35559">
                <a:moveTo>
                  <a:pt x="0" y="17767"/>
                </a:moveTo>
                <a:lnTo>
                  <a:pt x="0" y="8890"/>
                </a:lnTo>
                <a:lnTo>
                  <a:pt x="8877" y="0"/>
                </a:lnTo>
                <a:lnTo>
                  <a:pt x="17754" y="0"/>
                </a:lnTo>
                <a:lnTo>
                  <a:pt x="26670" y="0"/>
                </a:lnTo>
                <a:lnTo>
                  <a:pt x="35547" y="8890"/>
                </a:lnTo>
                <a:lnTo>
                  <a:pt x="35547" y="17767"/>
                </a:lnTo>
                <a:lnTo>
                  <a:pt x="35547" y="26670"/>
                </a:lnTo>
                <a:lnTo>
                  <a:pt x="26670" y="35547"/>
                </a:lnTo>
                <a:lnTo>
                  <a:pt x="17754" y="35547"/>
                </a:lnTo>
                <a:lnTo>
                  <a:pt x="8877" y="35547"/>
                </a:lnTo>
                <a:lnTo>
                  <a:pt x="0" y="26670"/>
                </a:lnTo>
                <a:lnTo>
                  <a:pt x="0" y="17767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6" name="object 96"/>
          <p:cNvSpPr/>
          <p:nvPr/>
        </p:nvSpPr>
        <p:spPr>
          <a:xfrm>
            <a:off x="2061937" y="8228774"/>
            <a:ext cx="0" cy="438784"/>
          </a:xfrm>
          <a:custGeom>
            <a:avLst/>
            <a:gdLst/>
            <a:ahLst/>
            <a:cxnLst/>
            <a:rect l="l" t="t" r="r" b="b"/>
            <a:pathLst>
              <a:path w="0" h="438784">
                <a:moveTo>
                  <a:pt x="0" y="0"/>
                </a:moveTo>
                <a:lnTo>
                  <a:pt x="0" y="43848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7" name="object 97"/>
          <p:cNvSpPr/>
          <p:nvPr/>
        </p:nvSpPr>
        <p:spPr>
          <a:xfrm>
            <a:off x="1975984" y="8672207"/>
            <a:ext cx="86995" cy="385445"/>
          </a:xfrm>
          <a:custGeom>
            <a:avLst/>
            <a:gdLst/>
            <a:ahLst/>
            <a:cxnLst/>
            <a:rect l="l" t="t" r="r" b="b"/>
            <a:pathLst>
              <a:path w="86994" h="385445">
                <a:moveTo>
                  <a:pt x="0" y="0"/>
                </a:moveTo>
                <a:lnTo>
                  <a:pt x="86918" y="128409"/>
                </a:lnTo>
                <a:lnTo>
                  <a:pt x="86918" y="385241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8" name="object 98"/>
          <p:cNvSpPr/>
          <p:nvPr/>
        </p:nvSpPr>
        <p:spPr>
          <a:xfrm>
            <a:off x="1992951" y="8728531"/>
            <a:ext cx="180403" cy="195376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9" name="object 99"/>
          <p:cNvSpPr/>
          <p:nvPr/>
        </p:nvSpPr>
        <p:spPr>
          <a:xfrm>
            <a:off x="2033286" y="8644546"/>
            <a:ext cx="50800" cy="50800"/>
          </a:xfrm>
          <a:custGeom>
            <a:avLst/>
            <a:gdLst/>
            <a:ahLst/>
            <a:cxnLst/>
            <a:rect l="l" t="t" r="r" b="b"/>
            <a:pathLst>
              <a:path w="50800" h="50800">
                <a:moveTo>
                  <a:pt x="0" y="50647"/>
                </a:moveTo>
                <a:lnTo>
                  <a:pt x="50660" y="0"/>
                </a:lnTo>
              </a:path>
            </a:pathLst>
          </a:custGeom>
          <a:ln w="11938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0" name="object 100"/>
          <p:cNvSpPr/>
          <p:nvPr/>
        </p:nvSpPr>
        <p:spPr>
          <a:xfrm>
            <a:off x="2034137" y="8645384"/>
            <a:ext cx="52069" cy="52069"/>
          </a:xfrm>
          <a:custGeom>
            <a:avLst/>
            <a:gdLst/>
            <a:ahLst/>
            <a:cxnLst/>
            <a:rect l="l" t="t" r="r" b="b"/>
            <a:pathLst>
              <a:path w="52069" h="52070">
                <a:moveTo>
                  <a:pt x="0" y="0"/>
                </a:moveTo>
                <a:lnTo>
                  <a:pt x="51485" y="51498"/>
                </a:lnTo>
              </a:path>
            </a:pathLst>
          </a:custGeom>
          <a:ln w="11938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1" name="object 101"/>
          <p:cNvSpPr/>
          <p:nvPr/>
        </p:nvSpPr>
        <p:spPr>
          <a:xfrm>
            <a:off x="1990792" y="8477554"/>
            <a:ext cx="146685" cy="74295"/>
          </a:xfrm>
          <a:custGeom>
            <a:avLst/>
            <a:gdLst/>
            <a:ahLst/>
            <a:cxnLst/>
            <a:rect l="l" t="t" r="r" b="b"/>
            <a:pathLst>
              <a:path w="146685" h="74295">
                <a:moveTo>
                  <a:pt x="0" y="74091"/>
                </a:moveTo>
                <a:lnTo>
                  <a:pt x="146202" y="0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2" name="object 102"/>
          <p:cNvSpPr/>
          <p:nvPr/>
        </p:nvSpPr>
        <p:spPr>
          <a:xfrm>
            <a:off x="1990792" y="8511602"/>
            <a:ext cx="146685" cy="74295"/>
          </a:xfrm>
          <a:custGeom>
            <a:avLst/>
            <a:gdLst/>
            <a:ahLst/>
            <a:cxnLst/>
            <a:rect l="l" t="t" r="r" b="b"/>
            <a:pathLst>
              <a:path w="146685" h="74295">
                <a:moveTo>
                  <a:pt x="0" y="74079"/>
                </a:moveTo>
                <a:lnTo>
                  <a:pt x="146202" y="0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3" name="object 103"/>
          <p:cNvSpPr/>
          <p:nvPr/>
        </p:nvSpPr>
        <p:spPr>
          <a:xfrm>
            <a:off x="1990792" y="8545664"/>
            <a:ext cx="146685" cy="74295"/>
          </a:xfrm>
          <a:custGeom>
            <a:avLst/>
            <a:gdLst/>
            <a:ahLst/>
            <a:cxnLst/>
            <a:rect l="l" t="t" r="r" b="b"/>
            <a:pathLst>
              <a:path w="146685" h="74295">
                <a:moveTo>
                  <a:pt x="0" y="74079"/>
                </a:moveTo>
                <a:lnTo>
                  <a:pt x="146202" y="0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4" name="object 104"/>
          <p:cNvSpPr/>
          <p:nvPr/>
        </p:nvSpPr>
        <p:spPr>
          <a:xfrm>
            <a:off x="1125223" y="8477554"/>
            <a:ext cx="146685" cy="74295"/>
          </a:xfrm>
          <a:custGeom>
            <a:avLst/>
            <a:gdLst/>
            <a:ahLst/>
            <a:cxnLst/>
            <a:rect l="l" t="t" r="r" b="b"/>
            <a:pathLst>
              <a:path w="146684" h="74295">
                <a:moveTo>
                  <a:pt x="0" y="74091"/>
                </a:moveTo>
                <a:lnTo>
                  <a:pt x="146189" y="0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5" name="object 105"/>
          <p:cNvSpPr/>
          <p:nvPr/>
        </p:nvSpPr>
        <p:spPr>
          <a:xfrm>
            <a:off x="1125223" y="8430983"/>
            <a:ext cx="146685" cy="74295"/>
          </a:xfrm>
          <a:custGeom>
            <a:avLst/>
            <a:gdLst/>
            <a:ahLst/>
            <a:cxnLst/>
            <a:rect l="l" t="t" r="r" b="b"/>
            <a:pathLst>
              <a:path w="146684" h="74295">
                <a:moveTo>
                  <a:pt x="0" y="74091"/>
                </a:moveTo>
                <a:lnTo>
                  <a:pt x="146189" y="0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6" name="object 106"/>
          <p:cNvSpPr/>
          <p:nvPr/>
        </p:nvSpPr>
        <p:spPr>
          <a:xfrm>
            <a:off x="1125223" y="8511602"/>
            <a:ext cx="146685" cy="74295"/>
          </a:xfrm>
          <a:custGeom>
            <a:avLst/>
            <a:gdLst/>
            <a:ahLst/>
            <a:cxnLst/>
            <a:rect l="l" t="t" r="r" b="b"/>
            <a:pathLst>
              <a:path w="146684" h="74295">
                <a:moveTo>
                  <a:pt x="0" y="74079"/>
                </a:moveTo>
                <a:lnTo>
                  <a:pt x="146189" y="0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7" name="object 107"/>
          <p:cNvSpPr/>
          <p:nvPr/>
        </p:nvSpPr>
        <p:spPr>
          <a:xfrm>
            <a:off x="1125223" y="8545664"/>
            <a:ext cx="146685" cy="74295"/>
          </a:xfrm>
          <a:custGeom>
            <a:avLst/>
            <a:gdLst/>
            <a:ahLst/>
            <a:cxnLst/>
            <a:rect l="l" t="t" r="r" b="b"/>
            <a:pathLst>
              <a:path w="146684" h="74295">
                <a:moveTo>
                  <a:pt x="0" y="74079"/>
                </a:moveTo>
                <a:lnTo>
                  <a:pt x="146189" y="0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8" name="object 108"/>
          <p:cNvSpPr txBox="1"/>
          <p:nvPr/>
        </p:nvSpPr>
        <p:spPr>
          <a:xfrm>
            <a:off x="677167" y="8013799"/>
            <a:ext cx="2159000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863725" algn="l"/>
              </a:tabLst>
            </a:pPr>
            <a:r>
              <a:rPr dirty="0" u="heavy" sz="700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Arial"/>
                <a:cs typeface="Arial"/>
              </a:rPr>
              <a:t> 	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 spc="-4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 spc="-15">
                <a:solidFill>
                  <a:srgbClr val="231F20"/>
                </a:solidFill>
                <a:latin typeface="Arial"/>
                <a:cs typeface="Arial"/>
              </a:rPr>
              <a:t>Fases</a:t>
            </a:r>
            <a:endParaRPr sz="700">
              <a:latin typeface="Arial"/>
              <a:cs typeface="Arial"/>
            </a:endParaRPr>
          </a:p>
        </p:txBody>
      </p:sp>
      <p:sp>
        <p:nvSpPr>
          <p:cNvPr id="109" name="object 109"/>
          <p:cNvSpPr txBox="1"/>
          <p:nvPr/>
        </p:nvSpPr>
        <p:spPr>
          <a:xfrm>
            <a:off x="2573040" y="8129017"/>
            <a:ext cx="292100" cy="2774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17900"/>
              </a:lnSpc>
              <a:spcBef>
                <a:spcPts val="100"/>
              </a:spcBef>
            </a:pP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Neutro  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PE</a:t>
            </a:r>
            <a:endParaRPr sz="700">
              <a:latin typeface="Arial"/>
              <a:cs typeface="Arial"/>
            </a:endParaRPr>
          </a:p>
        </p:txBody>
      </p:sp>
      <p:sp>
        <p:nvSpPr>
          <p:cNvPr id="110" name="object 110"/>
          <p:cNvSpPr txBox="1"/>
          <p:nvPr/>
        </p:nvSpPr>
        <p:spPr>
          <a:xfrm>
            <a:off x="3191386" y="1394840"/>
            <a:ext cx="3705225" cy="1516380"/>
          </a:xfrm>
          <a:prstGeom prst="rect">
            <a:avLst/>
          </a:prstGeom>
        </p:spPr>
        <p:txBody>
          <a:bodyPr wrap="square" lIns="0" tIns="22860" rIns="0" bIns="0" rtlCol="0" vert="horz">
            <a:spAutoFit/>
          </a:bodyPr>
          <a:lstStyle/>
          <a:p>
            <a:pPr marL="12700" marR="329565">
              <a:lnSpc>
                <a:spcPts val="1400"/>
              </a:lnSpc>
              <a:spcBef>
                <a:spcPts val="180"/>
              </a:spcBef>
            </a:pPr>
            <a:r>
              <a:rPr dirty="0" sz="1200" spc="-5" b="1">
                <a:solidFill>
                  <a:srgbClr val="231F20"/>
                </a:solidFill>
                <a:latin typeface="Arial"/>
                <a:cs typeface="Arial"/>
              </a:rPr>
              <a:t>6.4 </a:t>
            </a:r>
            <a:r>
              <a:rPr dirty="0" sz="1200" b="1">
                <a:solidFill>
                  <a:srgbClr val="231F20"/>
                </a:solidFill>
                <a:latin typeface="Arial"/>
                <a:cs typeface="Arial"/>
              </a:rPr>
              <a:t>Protección en </a:t>
            </a:r>
            <a:r>
              <a:rPr dirty="0" sz="1200" spc="-5" b="1">
                <a:solidFill>
                  <a:srgbClr val="231F20"/>
                </a:solidFill>
                <a:latin typeface="Arial"/>
                <a:cs typeface="Arial"/>
              </a:rPr>
              <a:t>ubicaciones </a:t>
            </a:r>
            <a:r>
              <a:rPr dirty="0" sz="1200" b="1">
                <a:solidFill>
                  <a:srgbClr val="231F20"/>
                </a:solidFill>
                <a:latin typeface="Arial"/>
                <a:cs typeface="Arial"/>
              </a:rPr>
              <a:t>con </a:t>
            </a:r>
            <a:r>
              <a:rPr dirty="0" sz="1200" spc="5" b="1">
                <a:solidFill>
                  <a:srgbClr val="231F20"/>
                </a:solidFill>
                <a:latin typeface="Arial"/>
                <a:cs typeface="Arial"/>
              </a:rPr>
              <a:t>alto </a:t>
            </a:r>
            <a:r>
              <a:rPr dirty="0" sz="1200" spc="-5" b="1">
                <a:solidFill>
                  <a:srgbClr val="231F20"/>
                </a:solidFill>
                <a:latin typeface="Arial"/>
                <a:cs typeface="Arial"/>
              </a:rPr>
              <a:t>riesgo  </a:t>
            </a:r>
            <a:r>
              <a:rPr dirty="0" sz="1200" spc="10" b="1">
                <a:solidFill>
                  <a:srgbClr val="231F20"/>
                </a:solidFill>
                <a:latin typeface="Arial"/>
                <a:cs typeface="Arial"/>
              </a:rPr>
              <a:t>de</a:t>
            </a:r>
            <a:r>
              <a:rPr dirty="0" sz="1200" spc="-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200" spc="-10" b="1">
                <a:solidFill>
                  <a:srgbClr val="231F20"/>
                </a:solidFill>
                <a:latin typeface="Arial"/>
                <a:cs typeface="Arial"/>
              </a:rPr>
              <a:t>incendios</a:t>
            </a:r>
            <a:endParaRPr sz="1200">
              <a:latin typeface="Arial"/>
              <a:cs typeface="Arial"/>
            </a:endParaRPr>
          </a:p>
          <a:p>
            <a:pPr marL="12700" marR="31115" indent="635">
              <a:lnSpc>
                <a:spcPct val="100000"/>
              </a:lnSpc>
              <a:spcBef>
                <a:spcPts val="880"/>
              </a:spcBef>
            </a:pP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conformidad con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IEC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60364-482-2.10 en ubicaciones en las que el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riesgo 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incendio es elevado, el esquema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TN-C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conexión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a tierra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está normalmente  prohibido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y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debe adoptarse la disposición</a:t>
            </a:r>
            <a:r>
              <a:rPr dirty="0" sz="8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TN-S.</a:t>
            </a:r>
            <a:endParaRPr sz="800">
              <a:latin typeface="Arial"/>
              <a:cs typeface="Arial"/>
            </a:endParaRPr>
          </a:p>
          <a:p>
            <a:pPr algn="just" marL="12700" marR="5080" indent="635">
              <a:lnSpc>
                <a:spcPct val="100000"/>
              </a:lnSpc>
              <a:spcBef>
                <a:spcPts val="5"/>
              </a:spcBef>
            </a:pP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protección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mediante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un DDR 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sensibilidad </a:t>
            </a:r>
            <a:r>
              <a:rPr dirty="0" sz="800" spc="204">
                <a:solidFill>
                  <a:srgbClr val="231F20"/>
                </a:solidFill>
                <a:latin typeface="Times New Roman"/>
                <a:cs typeface="Times New Roman"/>
              </a:rPr>
              <a:t>i</a:t>
            </a:r>
            <a:r>
              <a:rPr dirty="0" sz="800" spc="-4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500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mA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en el origen del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circuito 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que alimenta la ubicación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 riesgo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incendio es obligatoria en algunos países 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(ver </a:t>
            </a:r>
            <a:r>
              <a:rPr dirty="0" sz="800" spc="-5" b="1">
                <a:solidFill>
                  <a:srgbClr val="009D57"/>
                </a:solidFill>
                <a:latin typeface="Arial"/>
                <a:cs typeface="Arial"/>
              </a:rPr>
              <a:t>Figura</a:t>
            </a:r>
            <a:r>
              <a:rPr dirty="0" sz="800" spc="-10" b="1">
                <a:solidFill>
                  <a:srgbClr val="009D57"/>
                </a:solidFill>
                <a:latin typeface="Arial"/>
                <a:cs typeface="Arial"/>
              </a:rPr>
              <a:t> </a:t>
            </a:r>
            <a:r>
              <a:rPr dirty="0" sz="800" spc="-5" b="1">
                <a:solidFill>
                  <a:srgbClr val="009D57"/>
                </a:solidFill>
                <a:latin typeface="Arial"/>
                <a:cs typeface="Arial"/>
              </a:rPr>
              <a:t>F51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).</a:t>
            </a:r>
            <a:endParaRPr sz="800">
              <a:latin typeface="Arial"/>
              <a:cs typeface="Arial"/>
            </a:endParaRPr>
          </a:p>
          <a:p>
            <a:pPr algn="just" marL="12700" marR="19050" indent="635">
              <a:lnSpc>
                <a:spcPct val="100000"/>
              </a:lnSpc>
              <a:spcBef>
                <a:spcPts val="295"/>
              </a:spcBef>
            </a:pP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Una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sensibilidad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preferente de 300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mA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permite también ofrecer protección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contra 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riesgo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</a:t>
            </a:r>
            <a:r>
              <a:rPr dirty="0" sz="8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incendios.</a:t>
            </a:r>
            <a:endParaRPr sz="800">
              <a:latin typeface="Arial"/>
              <a:cs typeface="Arial"/>
            </a:endParaRPr>
          </a:p>
        </p:txBody>
      </p:sp>
      <p:sp>
        <p:nvSpPr>
          <p:cNvPr id="111" name="object 111"/>
          <p:cNvSpPr txBox="1"/>
          <p:nvPr/>
        </p:nvSpPr>
        <p:spPr>
          <a:xfrm>
            <a:off x="3165859" y="3052952"/>
            <a:ext cx="3883660" cy="5420995"/>
          </a:xfrm>
          <a:prstGeom prst="rect">
            <a:avLst/>
          </a:prstGeom>
        </p:spPr>
        <p:txBody>
          <a:bodyPr wrap="square" lIns="0" tIns="22860" rIns="0" bIns="0" rtlCol="0" vert="horz">
            <a:spAutoFit/>
          </a:bodyPr>
          <a:lstStyle/>
          <a:p>
            <a:pPr marL="38100" marR="287020">
              <a:lnSpc>
                <a:spcPts val="1400"/>
              </a:lnSpc>
              <a:spcBef>
                <a:spcPts val="180"/>
              </a:spcBef>
            </a:pPr>
            <a:r>
              <a:rPr dirty="0" sz="1200" spc="-5" b="1">
                <a:solidFill>
                  <a:srgbClr val="231F20"/>
                </a:solidFill>
                <a:latin typeface="Arial"/>
                <a:cs typeface="Arial"/>
              </a:rPr>
              <a:t>6.5 </a:t>
            </a:r>
            <a:r>
              <a:rPr dirty="0" sz="1200" spc="5" b="1">
                <a:solidFill>
                  <a:srgbClr val="231F20"/>
                </a:solidFill>
                <a:latin typeface="Arial"/>
                <a:cs typeface="Arial"/>
              </a:rPr>
              <a:t>Impedancia </a:t>
            </a:r>
            <a:r>
              <a:rPr dirty="0" sz="1200" spc="10" b="1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1200" spc="-5" b="1">
                <a:solidFill>
                  <a:srgbClr val="231F20"/>
                </a:solidFill>
                <a:latin typeface="Arial"/>
                <a:cs typeface="Arial"/>
              </a:rPr>
              <a:t>bucle </a:t>
            </a:r>
            <a:r>
              <a:rPr dirty="0" sz="1200" spc="10" b="1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1200" b="1">
                <a:solidFill>
                  <a:srgbClr val="231F20"/>
                </a:solidFill>
                <a:latin typeface="Arial"/>
                <a:cs typeface="Arial"/>
              </a:rPr>
              <a:t>corriente </a:t>
            </a:r>
            <a:r>
              <a:rPr dirty="0" sz="1200" spc="10" b="1">
                <a:solidFill>
                  <a:srgbClr val="231F20"/>
                </a:solidFill>
                <a:latin typeface="Arial"/>
                <a:cs typeface="Arial"/>
              </a:rPr>
              <a:t>de defecto  </a:t>
            </a:r>
            <a:r>
              <a:rPr dirty="0" sz="1200" spc="5" b="1">
                <a:solidFill>
                  <a:srgbClr val="231F20"/>
                </a:solidFill>
                <a:latin typeface="Arial"/>
                <a:cs typeface="Arial"/>
              </a:rPr>
              <a:t>especialmente</a:t>
            </a:r>
            <a:r>
              <a:rPr dirty="0" sz="1200" spc="-1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200" spc="10" b="1">
                <a:solidFill>
                  <a:srgbClr val="231F20"/>
                </a:solidFill>
                <a:latin typeface="Arial"/>
                <a:cs typeface="Arial"/>
              </a:rPr>
              <a:t>alta</a:t>
            </a:r>
            <a:endParaRPr sz="1200">
              <a:latin typeface="Arial"/>
              <a:cs typeface="Arial"/>
            </a:endParaRPr>
          </a:p>
          <a:p>
            <a:pPr marL="38100" marR="30480" indent="635">
              <a:lnSpc>
                <a:spcPct val="100000"/>
              </a:lnSpc>
              <a:spcBef>
                <a:spcPts val="590"/>
              </a:spcBef>
            </a:pP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Cuando la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corriente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defecto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a tierra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está limitada por una impedancia de bucle de  defecto elevada, 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forma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que no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puede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confiar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en la protección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contra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las 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sobreintensidades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para disparar el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circuito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en el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tiempo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prescrito, deben 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considerarse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siguientes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posibilidades:</a:t>
            </a:r>
            <a:endParaRPr sz="800">
              <a:latin typeface="Arial"/>
              <a:cs typeface="Arial"/>
            </a:endParaRPr>
          </a:p>
          <a:p>
            <a:pPr marL="38100">
              <a:lnSpc>
                <a:spcPct val="100000"/>
              </a:lnSpc>
              <a:spcBef>
                <a:spcPts val="425"/>
              </a:spcBef>
            </a:pPr>
            <a:r>
              <a:rPr dirty="0" sz="800" spc="-5" b="1">
                <a:solidFill>
                  <a:srgbClr val="231F20"/>
                </a:solidFill>
                <a:latin typeface="Arial"/>
                <a:cs typeface="Arial"/>
              </a:rPr>
              <a:t>Sugerencia 1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(ver </a:t>
            </a:r>
            <a:r>
              <a:rPr dirty="0" sz="800" spc="-5" b="1">
                <a:solidFill>
                  <a:srgbClr val="009D57"/>
                </a:solidFill>
                <a:latin typeface="Arial"/>
                <a:cs typeface="Arial"/>
              </a:rPr>
              <a:t>Figura F52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)</a:t>
            </a:r>
            <a:endParaRPr sz="800">
              <a:latin typeface="Arial"/>
              <a:cs typeface="Arial"/>
            </a:endParaRPr>
          </a:p>
          <a:p>
            <a:pPr marL="38100" marR="432434" indent="635">
              <a:lnSpc>
                <a:spcPct val="100000"/>
              </a:lnSpc>
              <a:spcBef>
                <a:spcPts val="140"/>
              </a:spcBef>
            </a:pPr>
            <a:r>
              <a:rPr dirty="0" sz="800" spc="110">
                <a:solidFill>
                  <a:srgbClr val="009D57"/>
                </a:solidFill>
                <a:latin typeface="Times New Roman"/>
                <a:cs typeface="Times New Roman"/>
              </a:rPr>
              <a:t>c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Instale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un interruptor automático que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tenga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un nivel de disparo magnético  instantáneo inferior, por</a:t>
            </a:r>
            <a:r>
              <a:rPr dirty="0" sz="800" spc="-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ejemplo:</a:t>
            </a:r>
            <a:endParaRPr sz="800">
              <a:latin typeface="Arial"/>
              <a:cs typeface="Arial"/>
            </a:endParaRPr>
          </a:p>
          <a:p>
            <a:pPr marL="38735">
              <a:lnSpc>
                <a:spcPct val="100000"/>
              </a:lnSpc>
              <a:spcBef>
                <a:spcPts val="195"/>
              </a:spcBef>
            </a:pP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2 </a:t>
            </a:r>
            <a:r>
              <a:rPr dirty="0" sz="900" i="1">
                <a:solidFill>
                  <a:srgbClr val="231F20"/>
                </a:solidFill>
                <a:latin typeface="Times New Roman"/>
                <a:cs typeface="Times New Roman"/>
              </a:rPr>
              <a:t>I</a:t>
            </a:r>
            <a:r>
              <a:rPr dirty="0" baseline="-15151" sz="825">
                <a:solidFill>
                  <a:srgbClr val="231F20"/>
                </a:solidFill>
                <a:latin typeface="Arial"/>
                <a:cs typeface="Arial"/>
              </a:rPr>
              <a:t>n </a:t>
            </a:r>
            <a:r>
              <a:rPr dirty="0" sz="800" spc="204">
                <a:solidFill>
                  <a:srgbClr val="231F20"/>
                </a:solidFill>
                <a:latin typeface="Times New Roman"/>
                <a:cs typeface="Times New Roman"/>
              </a:rPr>
              <a:t>i </a:t>
            </a:r>
            <a:r>
              <a:rPr dirty="0" sz="900" i="1">
                <a:solidFill>
                  <a:srgbClr val="231F20"/>
                </a:solidFill>
                <a:latin typeface="Times New Roman"/>
                <a:cs typeface="Times New Roman"/>
              </a:rPr>
              <a:t>I</a:t>
            </a:r>
            <a:r>
              <a:rPr dirty="0" baseline="-15151" sz="825">
                <a:solidFill>
                  <a:srgbClr val="231F20"/>
                </a:solidFill>
                <a:latin typeface="Arial"/>
                <a:cs typeface="Arial"/>
              </a:rPr>
              <a:t>rm </a:t>
            </a:r>
            <a:r>
              <a:rPr dirty="0" sz="800" spc="204">
                <a:solidFill>
                  <a:srgbClr val="231F20"/>
                </a:solidFill>
                <a:latin typeface="Times New Roman"/>
                <a:cs typeface="Times New Roman"/>
              </a:rPr>
              <a:t>i</a:t>
            </a:r>
            <a:r>
              <a:rPr dirty="0" sz="800" spc="-5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4 </a:t>
            </a:r>
            <a:r>
              <a:rPr dirty="0" sz="900" i="1">
                <a:solidFill>
                  <a:srgbClr val="231F20"/>
                </a:solidFill>
                <a:latin typeface="Times New Roman"/>
                <a:cs typeface="Times New Roman"/>
              </a:rPr>
              <a:t>I</a:t>
            </a:r>
            <a:r>
              <a:rPr dirty="0" baseline="-15151" sz="825">
                <a:solidFill>
                  <a:srgbClr val="231F20"/>
                </a:solidFill>
                <a:latin typeface="Arial"/>
                <a:cs typeface="Arial"/>
              </a:rPr>
              <a:t>n</a:t>
            </a:r>
            <a:endParaRPr baseline="-15151" sz="825">
              <a:latin typeface="Arial"/>
              <a:cs typeface="Arial"/>
            </a:endParaRPr>
          </a:p>
          <a:p>
            <a:pPr algn="just" marL="38100" marR="206375" indent="635">
              <a:lnSpc>
                <a:spcPct val="100000"/>
              </a:lnSpc>
              <a:spcBef>
                <a:spcPts val="265"/>
              </a:spcBef>
            </a:pP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Esto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permite la protección para las personas en los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circuitos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que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son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demasiado  largos. Debe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comprobarse, sin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embargo, que las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corrientes transitorias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elevadas 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como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las de arranque no provoquen disparos</a:t>
            </a:r>
            <a:r>
              <a:rPr dirty="0" sz="800" spc="-2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intempestivos.</a:t>
            </a:r>
            <a:endParaRPr sz="800">
              <a:latin typeface="Arial"/>
              <a:cs typeface="Arial"/>
            </a:endParaRPr>
          </a:p>
          <a:p>
            <a:pPr marL="38735">
              <a:lnSpc>
                <a:spcPct val="100000"/>
              </a:lnSpc>
              <a:spcBef>
                <a:spcPts val="295"/>
              </a:spcBef>
            </a:pPr>
            <a:r>
              <a:rPr dirty="0" sz="800" spc="110">
                <a:solidFill>
                  <a:srgbClr val="009D57"/>
                </a:solidFill>
                <a:latin typeface="Times New Roman"/>
                <a:cs typeface="Times New Roman"/>
              </a:rPr>
              <a:t>c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Soluciones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Schneider</a:t>
            </a:r>
            <a:r>
              <a:rPr dirty="0" sz="800" spc="-9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Electric:</a:t>
            </a:r>
            <a:endParaRPr sz="800">
              <a:latin typeface="Arial"/>
              <a:cs typeface="Arial"/>
            </a:endParaRPr>
          </a:p>
          <a:p>
            <a:pPr marL="38735">
              <a:lnSpc>
                <a:spcPct val="100000"/>
              </a:lnSpc>
              <a:spcBef>
                <a:spcPts val="40"/>
              </a:spcBef>
            </a:pPr>
            <a:r>
              <a:rPr dirty="0" sz="800" spc="45">
                <a:solidFill>
                  <a:srgbClr val="009D57"/>
                </a:solidFill>
                <a:latin typeface="Times New Roman"/>
                <a:cs typeface="Times New Roman"/>
              </a:rPr>
              <a:t>v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Tipo G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Compact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(2 </a:t>
            </a:r>
            <a:r>
              <a:rPr dirty="0" sz="900" i="1">
                <a:solidFill>
                  <a:srgbClr val="231F20"/>
                </a:solidFill>
                <a:latin typeface="Times New Roman"/>
                <a:cs typeface="Times New Roman"/>
              </a:rPr>
              <a:t>I</a:t>
            </a:r>
            <a:r>
              <a:rPr dirty="0" baseline="-15151" sz="825">
                <a:solidFill>
                  <a:srgbClr val="231F20"/>
                </a:solidFill>
                <a:latin typeface="Arial"/>
                <a:cs typeface="Arial"/>
              </a:rPr>
              <a:t>m </a:t>
            </a:r>
            <a:r>
              <a:rPr dirty="0" sz="800" spc="204">
                <a:solidFill>
                  <a:srgbClr val="231F20"/>
                </a:solidFill>
                <a:latin typeface="Times New Roman"/>
                <a:cs typeface="Times New Roman"/>
              </a:rPr>
              <a:t>i </a:t>
            </a:r>
            <a:r>
              <a:rPr dirty="0" sz="900" i="1">
                <a:solidFill>
                  <a:srgbClr val="231F20"/>
                </a:solidFill>
                <a:latin typeface="Times New Roman"/>
                <a:cs typeface="Times New Roman"/>
              </a:rPr>
              <a:t>I</a:t>
            </a:r>
            <a:r>
              <a:rPr dirty="0" baseline="-15151" sz="825">
                <a:solidFill>
                  <a:srgbClr val="231F20"/>
                </a:solidFill>
                <a:latin typeface="Arial"/>
                <a:cs typeface="Arial"/>
              </a:rPr>
              <a:t>rm </a:t>
            </a:r>
            <a:r>
              <a:rPr dirty="0" sz="800" spc="204">
                <a:solidFill>
                  <a:srgbClr val="231F20"/>
                </a:solidFill>
                <a:latin typeface="Times New Roman"/>
                <a:cs typeface="Times New Roman"/>
              </a:rPr>
              <a:t>i</a:t>
            </a:r>
            <a:r>
              <a:rPr dirty="0" sz="800" spc="-85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4 </a:t>
            </a:r>
            <a:r>
              <a:rPr dirty="0" sz="900" i="1">
                <a:solidFill>
                  <a:srgbClr val="231F20"/>
                </a:solidFill>
                <a:latin typeface="Times New Roman"/>
                <a:cs typeface="Times New Roman"/>
              </a:rPr>
              <a:t>I</a:t>
            </a:r>
            <a:r>
              <a:rPr dirty="0" baseline="-15151" sz="825">
                <a:solidFill>
                  <a:srgbClr val="231F20"/>
                </a:solidFill>
                <a:latin typeface="Arial"/>
                <a:cs typeface="Arial"/>
              </a:rPr>
              <a:t>m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).</a:t>
            </a:r>
            <a:endParaRPr sz="800">
              <a:latin typeface="Arial"/>
              <a:cs typeface="Arial"/>
            </a:endParaRPr>
          </a:p>
          <a:p>
            <a:pPr marL="38735">
              <a:lnSpc>
                <a:spcPct val="100000"/>
              </a:lnSpc>
              <a:spcBef>
                <a:spcPts val="130"/>
              </a:spcBef>
            </a:pPr>
            <a:r>
              <a:rPr dirty="0" sz="800" spc="45">
                <a:solidFill>
                  <a:srgbClr val="009D57"/>
                </a:solidFill>
                <a:latin typeface="Times New Roman"/>
                <a:cs typeface="Times New Roman"/>
              </a:rPr>
              <a:t>v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Tipo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interruptor automático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B multi</a:t>
            </a:r>
            <a:r>
              <a:rPr dirty="0" sz="800" spc="-2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9.</a:t>
            </a:r>
            <a:endParaRPr sz="800">
              <a:latin typeface="Arial"/>
              <a:cs typeface="Arial"/>
            </a:endParaRPr>
          </a:p>
          <a:p>
            <a:pPr marL="38100">
              <a:lnSpc>
                <a:spcPct val="100000"/>
              </a:lnSpc>
              <a:spcBef>
                <a:spcPts val="430"/>
              </a:spcBef>
            </a:pPr>
            <a:r>
              <a:rPr dirty="0" sz="800" spc="-5" b="1">
                <a:solidFill>
                  <a:srgbClr val="231F20"/>
                </a:solidFill>
                <a:latin typeface="Arial"/>
                <a:cs typeface="Arial"/>
              </a:rPr>
              <a:t>Sugerencia 2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(ver </a:t>
            </a:r>
            <a:r>
              <a:rPr dirty="0" sz="800" spc="-5" b="1">
                <a:solidFill>
                  <a:srgbClr val="009D57"/>
                </a:solidFill>
                <a:latin typeface="Arial"/>
                <a:cs typeface="Arial"/>
              </a:rPr>
              <a:t>Figura</a:t>
            </a:r>
            <a:r>
              <a:rPr dirty="0" sz="800" spc="-15" b="1">
                <a:solidFill>
                  <a:srgbClr val="009D57"/>
                </a:solidFill>
                <a:latin typeface="Arial"/>
                <a:cs typeface="Arial"/>
              </a:rPr>
              <a:t> </a:t>
            </a:r>
            <a:r>
              <a:rPr dirty="0" sz="800" spc="-5" b="1">
                <a:solidFill>
                  <a:srgbClr val="009D57"/>
                </a:solidFill>
                <a:latin typeface="Arial"/>
                <a:cs typeface="Arial"/>
              </a:rPr>
              <a:t>F53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)</a:t>
            </a:r>
            <a:endParaRPr sz="800">
              <a:latin typeface="Arial"/>
              <a:cs typeface="Arial"/>
            </a:endParaRPr>
          </a:p>
          <a:p>
            <a:pPr marL="38100" marR="49530" indent="635">
              <a:lnSpc>
                <a:spcPct val="100000"/>
              </a:lnSpc>
              <a:spcBef>
                <a:spcPts val="140"/>
              </a:spcBef>
            </a:pPr>
            <a:r>
              <a:rPr dirty="0" sz="800" spc="110">
                <a:solidFill>
                  <a:srgbClr val="009D57"/>
                </a:solidFill>
                <a:latin typeface="Times New Roman"/>
                <a:cs typeface="Times New Roman"/>
              </a:rPr>
              <a:t>c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Instale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un DDR en el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circuito.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No es necesario que el dispositivo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sea muy sensible  (HS) (de varios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amperios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unas decenas de amperios). Cuando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 vean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afectadas 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tomas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corriente,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los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circuitos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particulares deben en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cualquier caso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estar  protegidos por DDR de HS </a:t>
            </a:r>
            <a:r>
              <a:rPr dirty="0" sz="800" spc="100">
                <a:solidFill>
                  <a:srgbClr val="231F20"/>
                </a:solidFill>
                <a:latin typeface="Arial"/>
                <a:cs typeface="Arial"/>
              </a:rPr>
              <a:t>(</a:t>
            </a:r>
            <a:r>
              <a:rPr dirty="0" sz="800" spc="100">
                <a:solidFill>
                  <a:srgbClr val="231F20"/>
                </a:solidFill>
                <a:latin typeface="Times New Roman"/>
                <a:cs typeface="Times New Roman"/>
              </a:rPr>
              <a:t>i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30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mA);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generalmente, un DDR para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varias</a:t>
            </a:r>
            <a:r>
              <a:rPr dirty="0" sz="800" spc="-1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tomas</a:t>
            </a:r>
            <a:endParaRPr sz="800">
              <a:latin typeface="Arial"/>
              <a:cs typeface="Arial"/>
            </a:endParaRPr>
          </a:p>
          <a:p>
            <a:pPr algn="just" marL="38735">
              <a:lnSpc>
                <a:spcPct val="100000"/>
              </a:lnSpc>
            </a:pP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corriente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un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circuito</a:t>
            </a:r>
            <a:r>
              <a:rPr dirty="0" sz="8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común.</a:t>
            </a:r>
            <a:endParaRPr sz="800">
              <a:latin typeface="Arial"/>
              <a:cs typeface="Arial"/>
            </a:endParaRPr>
          </a:p>
          <a:p>
            <a:pPr marL="39370">
              <a:lnSpc>
                <a:spcPct val="100000"/>
              </a:lnSpc>
              <a:spcBef>
                <a:spcPts val="285"/>
              </a:spcBef>
            </a:pPr>
            <a:r>
              <a:rPr dirty="0" sz="800" spc="110">
                <a:solidFill>
                  <a:srgbClr val="009D57"/>
                </a:solidFill>
                <a:latin typeface="Times New Roman"/>
                <a:cs typeface="Times New Roman"/>
              </a:rPr>
              <a:t>c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Soluciones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Schneider</a:t>
            </a:r>
            <a:r>
              <a:rPr dirty="0" sz="800" spc="-9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Electric:</a:t>
            </a:r>
            <a:endParaRPr sz="800">
              <a:latin typeface="Arial"/>
              <a:cs typeface="Arial"/>
            </a:endParaRPr>
          </a:p>
          <a:p>
            <a:pPr marL="39370">
              <a:lnSpc>
                <a:spcPct val="100000"/>
              </a:lnSpc>
              <a:spcBef>
                <a:spcPts val="50"/>
              </a:spcBef>
            </a:pPr>
            <a:r>
              <a:rPr dirty="0" sz="800" spc="45">
                <a:solidFill>
                  <a:srgbClr val="009D57"/>
                </a:solidFill>
                <a:latin typeface="Times New Roman"/>
                <a:cs typeface="Times New Roman"/>
              </a:rPr>
              <a:t>v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DDR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multi 9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NG 125: </a:t>
            </a:r>
            <a:r>
              <a:rPr dirty="0" sz="900" spc="5" i="1">
                <a:solidFill>
                  <a:srgbClr val="231F20"/>
                </a:solidFill>
                <a:latin typeface="Times New Roman"/>
                <a:cs typeface="Times New Roman"/>
              </a:rPr>
              <a:t>I</a:t>
            </a:r>
            <a:r>
              <a:rPr dirty="0" baseline="-18518" sz="900" spc="7">
                <a:solidFill>
                  <a:srgbClr val="231F20"/>
                </a:solidFill>
                <a:latin typeface="Symbol"/>
                <a:cs typeface="Symbol"/>
              </a:rPr>
              <a:t></a:t>
            </a:r>
            <a:r>
              <a:rPr dirty="0" baseline="-15151" sz="825" spc="7">
                <a:solidFill>
                  <a:srgbClr val="231F20"/>
                </a:solidFill>
                <a:latin typeface="Arial"/>
                <a:cs typeface="Arial"/>
              </a:rPr>
              <a:t>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= 1 o 3</a:t>
            </a:r>
            <a:r>
              <a:rPr dirty="0" sz="800" spc="-13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A.</a:t>
            </a:r>
            <a:endParaRPr sz="800">
              <a:latin typeface="Arial"/>
              <a:cs typeface="Arial"/>
            </a:endParaRPr>
          </a:p>
          <a:p>
            <a:pPr marL="38735">
              <a:lnSpc>
                <a:spcPct val="100000"/>
              </a:lnSpc>
              <a:spcBef>
                <a:spcPts val="25"/>
              </a:spcBef>
            </a:pPr>
            <a:r>
              <a:rPr dirty="0" sz="800" spc="45">
                <a:solidFill>
                  <a:srgbClr val="009D57"/>
                </a:solidFill>
                <a:latin typeface="Times New Roman"/>
                <a:cs typeface="Times New Roman"/>
              </a:rPr>
              <a:t>v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Vigicompact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REH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REM: </a:t>
            </a:r>
            <a:r>
              <a:rPr dirty="0" sz="900" spc="5" i="1">
                <a:solidFill>
                  <a:srgbClr val="231F20"/>
                </a:solidFill>
                <a:latin typeface="Times New Roman"/>
                <a:cs typeface="Times New Roman"/>
              </a:rPr>
              <a:t>I</a:t>
            </a:r>
            <a:r>
              <a:rPr dirty="0" baseline="-18518" sz="900" spc="7">
                <a:solidFill>
                  <a:srgbClr val="231F20"/>
                </a:solidFill>
                <a:latin typeface="Symbol"/>
                <a:cs typeface="Symbol"/>
              </a:rPr>
              <a:t></a:t>
            </a:r>
            <a:r>
              <a:rPr dirty="0" baseline="-15151" sz="825" spc="7">
                <a:solidFill>
                  <a:srgbClr val="231F20"/>
                </a:solidFill>
                <a:latin typeface="Arial"/>
                <a:cs typeface="Arial"/>
              </a:rPr>
              <a:t>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= 3 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30</a:t>
            </a:r>
            <a:r>
              <a:rPr dirty="0" sz="800" spc="-13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A.</a:t>
            </a:r>
            <a:endParaRPr sz="800">
              <a:latin typeface="Arial"/>
              <a:cs typeface="Arial"/>
            </a:endParaRPr>
          </a:p>
          <a:p>
            <a:pPr marL="39370">
              <a:lnSpc>
                <a:spcPct val="100000"/>
              </a:lnSpc>
              <a:spcBef>
                <a:spcPts val="120"/>
              </a:spcBef>
            </a:pPr>
            <a:r>
              <a:rPr dirty="0" sz="800" spc="45">
                <a:solidFill>
                  <a:srgbClr val="009D57"/>
                </a:solidFill>
                <a:latin typeface="Times New Roman"/>
                <a:cs typeface="Times New Roman"/>
              </a:rPr>
              <a:t>v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Tipo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interruptor automático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B multi</a:t>
            </a:r>
            <a:r>
              <a:rPr dirty="0" sz="800" spc="-2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9.</a:t>
            </a:r>
            <a:endParaRPr sz="800">
              <a:latin typeface="Arial"/>
              <a:cs typeface="Arial"/>
            </a:endParaRPr>
          </a:p>
          <a:p>
            <a:pPr marL="38100">
              <a:lnSpc>
                <a:spcPct val="100000"/>
              </a:lnSpc>
              <a:spcBef>
                <a:spcPts val="434"/>
              </a:spcBef>
            </a:pPr>
            <a:r>
              <a:rPr dirty="0" sz="800" spc="-5" b="1">
                <a:solidFill>
                  <a:srgbClr val="231F20"/>
                </a:solidFill>
                <a:latin typeface="Arial"/>
                <a:cs typeface="Arial"/>
              </a:rPr>
              <a:t>Sugerencia</a:t>
            </a:r>
            <a:r>
              <a:rPr dirty="0" sz="800" spc="-1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 b="1">
                <a:solidFill>
                  <a:srgbClr val="231F20"/>
                </a:solidFill>
                <a:latin typeface="Arial"/>
                <a:cs typeface="Arial"/>
              </a:rPr>
              <a:t>3</a:t>
            </a:r>
            <a:endParaRPr sz="800">
              <a:latin typeface="Arial"/>
              <a:cs typeface="Arial"/>
            </a:endParaRPr>
          </a:p>
          <a:p>
            <a:pPr marL="38100" marR="91440" indent="635">
              <a:lnSpc>
                <a:spcPct val="100000"/>
              </a:lnSpc>
              <a:spcBef>
                <a:spcPts val="135"/>
              </a:spcBef>
            </a:pP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Aumente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el tamaño de los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conductores PE o PEN y/o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los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conductores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fase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para 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reducir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impedancia de</a:t>
            </a:r>
            <a:r>
              <a:rPr dirty="0" sz="800" spc="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bucle.</a:t>
            </a:r>
            <a:endParaRPr sz="800">
              <a:latin typeface="Arial"/>
              <a:cs typeface="Arial"/>
            </a:endParaRPr>
          </a:p>
          <a:p>
            <a:pPr marL="38100">
              <a:lnSpc>
                <a:spcPct val="100000"/>
              </a:lnSpc>
              <a:spcBef>
                <a:spcPts val="434"/>
              </a:spcBef>
            </a:pPr>
            <a:r>
              <a:rPr dirty="0" sz="800" spc="-5" b="1">
                <a:solidFill>
                  <a:srgbClr val="231F20"/>
                </a:solidFill>
                <a:latin typeface="Arial"/>
                <a:cs typeface="Arial"/>
              </a:rPr>
              <a:t>Sugerencia</a:t>
            </a:r>
            <a:r>
              <a:rPr dirty="0" sz="80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 b="1">
                <a:solidFill>
                  <a:srgbClr val="231F20"/>
                </a:solidFill>
                <a:latin typeface="Arial"/>
                <a:cs typeface="Arial"/>
              </a:rPr>
              <a:t>4</a:t>
            </a:r>
            <a:endParaRPr sz="800">
              <a:latin typeface="Arial"/>
              <a:cs typeface="Arial"/>
            </a:endParaRPr>
          </a:p>
          <a:p>
            <a:pPr marL="38100" marR="75565" indent="635">
              <a:lnSpc>
                <a:spcPct val="100000"/>
              </a:lnSpc>
              <a:spcBef>
                <a:spcPts val="135"/>
              </a:spcBef>
            </a:pP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Añada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conductores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equipotenciales adicionales.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Esto tendrá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un efecto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similar 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sugerencia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3, es decir, una reducción de la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resistencia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del bucle de defecto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a tierra, 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al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tiempo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que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 mejoran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medidas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protección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contra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tensiones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contacto.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eficacia de esta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mejora se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puede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comprobar mediante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una prueba de 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resistencia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entre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cada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parte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conductora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expuesta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y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conductor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protección local  principal.</a:t>
            </a:r>
            <a:endParaRPr sz="800">
              <a:latin typeface="Arial"/>
              <a:cs typeface="Arial"/>
            </a:endParaRPr>
          </a:p>
          <a:p>
            <a:pPr marL="38100" marR="748030" indent="635">
              <a:lnSpc>
                <a:spcPct val="100000"/>
              </a:lnSpc>
              <a:spcBef>
                <a:spcPts val="290"/>
              </a:spcBef>
            </a:pP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Para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las instalaciones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TN-C,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no está permitida la conexión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mostrada 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en la </a:t>
            </a:r>
            <a:r>
              <a:rPr dirty="0" sz="800" spc="-5" b="1">
                <a:solidFill>
                  <a:srgbClr val="009D57"/>
                </a:solidFill>
                <a:latin typeface="Arial"/>
                <a:cs typeface="Arial"/>
              </a:rPr>
              <a:t>Figura F54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; debería adoptarse la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sugerencia</a:t>
            </a:r>
            <a:r>
              <a:rPr dirty="0" sz="800" spc="-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3.</a:t>
            </a:r>
            <a:endParaRPr sz="800">
              <a:latin typeface="Arial"/>
              <a:cs typeface="Arial"/>
            </a:endParaRPr>
          </a:p>
        </p:txBody>
      </p:sp>
      <p:sp>
        <p:nvSpPr>
          <p:cNvPr id="112" name="object 112"/>
          <p:cNvSpPr txBox="1"/>
          <p:nvPr/>
        </p:nvSpPr>
        <p:spPr>
          <a:xfrm>
            <a:off x="526672" y="9450958"/>
            <a:ext cx="2075814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700" spc="-10" b="1" i="1">
                <a:solidFill>
                  <a:srgbClr val="009D57"/>
                </a:solidFill>
                <a:latin typeface="Arial"/>
                <a:cs typeface="Arial"/>
              </a:rPr>
              <a:t>Fig. </a:t>
            </a:r>
            <a:r>
              <a:rPr dirty="0" sz="700" spc="-15" b="1" i="1">
                <a:solidFill>
                  <a:srgbClr val="009D57"/>
                </a:solidFill>
                <a:latin typeface="Arial"/>
                <a:cs typeface="Arial"/>
              </a:rPr>
              <a:t>F53: </a:t>
            </a:r>
            <a:r>
              <a:rPr dirty="0" sz="700" spc="5" i="1">
                <a:solidFill>
                  <a:srgbClr val="231F20"/>
                </a:solidFill>
                <a:latin typeface="Arial"/>
                <a:cs typeface="Arial"/>
              </a:rPr>
              <a:t>Protección </a:t>
            </a:r>
            <a:r>
              <a:rPr dirty="0" sz="700" spc="-20" i="1">
                <a:solidFill>
                  <a:srgbClr val="231F20"/>
                </a:solidFill>
                <a:latin typeface="Arial"/>
                <a:cs typeface="Arial"/>
              </a:rPr>
              <a:t>DDR </a:t>
            </a:r>
            <a:r>
              <a:rPr dirty="0" sz="700" spc="-10" i="1">
                <a:solidFill>
                  <a:srgbClr val="231F20"/>
                </a:solidFill>
                <a:latin typeface="Arial"/>
                <a:cs typeface="Arial"/>
              </a:rPr>
              <a:t>en esquemas </a:t>
            </a:r>
            <a:r>
              <a:rPr dirty="0" sz="700" spc="-15" i="1">
                <a:solidFill>
                  <a:srgbClr val="231F20"/>
                </a:solidFill>
                <a:latin typeface="Arial"/>
                <a:cs typeface="Arial"/>
              </a:rPr>
              <a:t>TN </a:t>
            </a:r>
            <a:r>
              <a:rPr dirty="0" sz="700" spc="10" i="1">
                <a:solidFill>
                  <a:srgbClr val="231F20"/>
                </a:solidFill>
                <a:latin typeface="Arial"/>
                <a:cs typeface="Arial"/>
              </a:rPr>
              <a:t>con </a:t>
            </a:r>
            <a:r>
              <a:rPr dirty="0" sz="700" spc="-10" i="1">
                <a:solidFill>
                  <a:srgbClr val="231F20"/>
                </a:solidFill>
                <a:latin typeface="Arial"/>
                <a:cs typeface="Arial"/>
              </a:rPr>
              <a:t>alta  </a:t>
            </a:r>
            <a:r>
              <a:rPr dirty="0" sz="700" i="1">
                <a:solidFill>
                  <a:srgbClr val="231F20"/>
                </a:solidFill>
                <a:latin typeface="Arial"/>
                <a:cs typeface="Arial"/>
              </a:rPr>
              <a:t>impedancia </a:t>
            </a:r>
            <a:r>
              <a:rPr dirty="0" sz="700" spc="5" i="1">
                <a:solidFill>
                  <a:srgbClr val="231F20"/>
                </a:solidFill>
                <a:latin typeface="Arial"/>
                <a:cs typeface="Arial"/>
              </a:rPr>
              <a:t>de bucle de </a:t>
            </a:r>
            <a:r>
              <a:rPr dirty="0" sz="700" spc="10" i="1">
                <a:solidFill>
                  <a:srgbClr val="231F20"/>
                </a:solidFill>
                <a:latin typeface="Arial"/>
                <a:cs typeface="Arial"/>
              </a:rPr>
              <a:t>defecto </a:t>
            </a:r>
            <a:r>
              <a:rPr dirty="0" sz="700" spc="-30" i="1">
                <a:solidFill>
                  <a:srgbClr val="231F20"/>
                </a:solidFill>
                <a:latin typeface="Arial"/>
                <a:cs typeface="Arial"/>
              </a:rPr>
              <a:t>a</a:t>
            </a:r>
            <a:r>
              <a:rPr dirty="0" sz="700" spc="-35" i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 spc="-5" i="1">
                <a:solidFill>
                  <a:srgbClr val="231F20"/>
                </a:solidFill>
                <a:latin typeface="Arial"/>
                <a:cs typeface="Arial"/>
              </a:rPr>
              <a:t>tierra.</a:t>
            </a:r>
            <a:endParaRPr sz="700">
              <a:latin typeface="Arial"/>
              <a:cs typeface="Arial"/>
            </a:endParaRPr>
          </a:p>
        </p:txBody>
      </p:sp>
      <p:sp>
        <p:nvSpPr>
          <p:cNvPr id="113" name="object 113"/>
          <p:cNvSpPr/>
          <p:nvPr/>
        </p:nvSpPr>
        <p:spPr>
          <a:xfrm>
            <a:off x="4205634" y="8814206"/>
            <a:ext cx="35560" cy="35560"/>
          </a:xfrm>
          <a:custGeom>
            <a:avLst/>
            <a:gdLst/>
            <a:ahLst/>
            <a:cxnLst/>
            <a:rect l="l" t="t" r="r" b="b"/>
            <a:pathLst>
              <a:path w="35560" h="35559">
                <a:moveTo>
                  <a:pt x="26657" y="0"/>
                </a:moveTo>
                <a:lnTo>
                  <a:pt x="8877" y="0"/>
                </a:lnTo>
                <a:lnTo>
                  <a:pt x="0" y="8877"/>
                </a:lnTo>
                <a:lnTo>
                  <a:pt x="0" y="26670"/>
                </a:lnTo>
                <a:lnTo>
                  <a:pt x="8877" y="35560"/>
                </a:lnTo>
                <a:lnTo>
                  <a:pt x="26657" y="35560"/>
                </a:lnTo>
                <a:lnTo>
                  <a:pt x="35560" y="26670"/>
                </a:lnTo>
                <a:lnTo>
                  <a:pt x="35560" y="8877"/>
                </a:lnTo>
                <a:lnTo>
                  <a:pt x="26657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4" name="object 114"/>
          <p:cNvSpPr/>
          <p:nvPr/>
        </p:nvSpPr>
        <p:spPr>
          <a:xfrm>
            <a:off x="4205634" y="8814206"/>
            <a:ext cx="35560" cy="35560"/>
          </a:xfrm>
          <a:custGeom>
            <a:avLst/>
            <a:gdLst/>
            <a:ahLst/>
            <a:cxnLst/>
            <a:rect l="l" t="t" r="r" b="b"/>
            <a:pathLst>
              <a:path w="35560" h="35559">
                <a:moveTo>
                  <a:pt x="0" y="17780"/>
                </a:moveTo>
                <a:lnTo>
                  <a:pt x="0" y="8877"/>
                </a:lnTo>
                <a:lnTo>
                  <a:pt x="8877" y="0"/>
                </a:lnTo>
                <a:lnTo>
                  <a:pt x="17780" y="0"/>
                </a:lnTo>
                <a:lnTo>
                  <a:pt x="26657" y="0"/>
                </a:lnTo>
                <a:lnTo>
                  <a:pt x="35560" y="8877"/>
                </a:lnTo>
                <a:lnTo>
                  <a:pt x="35560" y="17780"/>
                </a:lnTo>
                <a:lnTo>
                  <a:pt x="35560" y="26670"/>
                </a:lnTo>
                <a:lnTo>
                  <a:pt x="26657" y="35560"/>
                </a:lnTo>
                <a:lnTo>
                  <a:pt x="17780" y="35560"/>
                </a:lnTo>
                <a:lnTo>
                  <a:pt x="8877" y="35560"/>
                </a:lnTo>
                <a:lnTo>
                  <a:pt x="0" y="26670"/>
                </a:lnTo>
                <a:lnTo>
                  <a:pt x="0" y="17780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5" name="object 115"/>
          <p:cNvSpPr/>
          <p:nvPr/>
        </p:nvSpPr>
        <p:spPr>
          <a:xfrm>
            <a:off x="3907311" y="8744063"/>
            <a:ext cx="2351405" cy="0"/>
          </a:xfrm>
          <a:custGeom>
            <a:avLst/>
            <a:gdLst/>
            <a:ahLst/>
            <a:cxnLst/>
            <a:rect l="l" t="t" r="r" b="b"/>
            <a:pathLst>
              <a:path w="2351404" h="0">
                <a:moveTo>
                  <a:pt x="0" y="0"/>
                </a:moveTo>
                <a:lnTo>
                  <a:pt x="2350985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6" name="object 116"/>
          <p:cNvSpPr/>
          <p:nvPr/>
        </p:nvSpPr>
        <p:spPr>
          <a:xfrm>
            <a:off x="3907311" y="8830005"/>
            <a:ext cx="2351405" cy="0"/>
          </a:xfrm>
          <a:custGeom>
            <a:avLst/>
            <a:gdLst/>
            <a:ahLst/>
            <a:cxnLst/>
            <a:rect l="l" t="t" r="r" b="b"/>
            <a:pathLst>
              <a:path w="2351404" h="0">
                <a:moveTo>
                  <a:pt x="0" y="0"/>
                </a:moveTo>
                <a:lnTo>
                  <a:pt x="2350985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7" name="object 117"/>
          <p:cNvSpPr/>
          <p:nvPr/>
        </p:nvSpPr>
        <p:spPr>
          <a:xfrm>
            <a:off x="4223414" y="9491840"/>
            <a:ext cx="400685" cy="207645"/>
          </a:xfrm>
          <a:custGeom>
            <a:avLst/>
            <a:gdLst/>
            <a:ahLst/>
            <a:cxnLst/>
            <a:rect l="l" t="t" r="r" b="b"/>
            <a:pathLst>
              <a:path w="400685" h="207645">
                <a:moveTo>
                  <a:pt x="0" y="0"/>
                </a:moveTo>
                <a:lnTo>
                  <a:pt x="400062" y="0"/>
                </a:lnTo>
                <a:lnTo>
                  <a:pt x="400062" y="207441"/>
                </a:lnTo>
                <a:lnTo>
                  <a:pt x="0" y="207441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8" name="object 118"/>
          <p:cNvSpPr/>
          <p:nvPr/>
        </p:nvSpPr>
        <p:spPr>
          <a:xfrm>
            <a:off x="4223414" y="8839886"/>
            <a:ext cx="0" cy="691515"/>
          </a:xfrm>
          <a:custGeom>
            <a:avLst/>
            <a:gdLst/>
            <a:ahLst/>
            <a:cxnLst/>
            <a:rect l="l" t="t" r="r" b="b"/>
            <a:pathLst>
              <a:path w="0" h="691515">
                <a:moveTo>
                  <a:pt x="0" y="691464"/>
                </a:moveTo>
                <a:lnTo>
                  <a:pt x="0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9" name="object 119"/>
          <p:cNvSpPr/>
          <p:nvPr/>
        </p:nvSpPr>
        <p:spPr>
          <a:xfrm>
            <a:off x="4207602" y="9476040"/>
            <a:ext cx="35560" cy="35560"/>
          </a:xfrm>
          <a:custGeom>
            <a:avLst/>
            <a:gdLst/>
            <a:ahLst/>
            <a:cxnLst/>
            <a:rect l="l" t="t" r="r" b="b"/>
            <a:pathLst>
              <a:path w="35560" h="35559">
                <a:moveTo>
                  <a:pt x="26670" y="0"/>
                </a:moveTo>
                <a:lnTo>
                  <a:pt x="8890" y="0"/>
                </a:lnTo>
                <a:lnTo>
                  <a:pt x="0" y="8877"/>
                </a:lnTo>
                <a:lnTo>
                  <a:pt x="0" y="26657"/>
                </a:lnTo>
                <a:lnTo>
                  <a:pt x="8890" y="35547"/>
                </a:lnTo>
                <a:lnTo>
                  <a:pt x="26670" y="35547"/>
                </a:lnTo>
                <a:lnTo>
                  <a:pt x="35560" y="26657"/>
                </a:lnTo>
                <a:lnTo>
                  <a:pt x="35560" y="8877"/>
                </a:lnTo>
                <a:lnTo>
                  <a:pt x="26670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0" name="object 120"/>
          <p:cNvSpPr/>
          <p:nvPr/>
        </p:nvSpPr>
        <p:spPr>
          <a:xfrm>
            <a:off x="4207602" y="9476040"/>
            <a:ext cx="35560" cy="35560"/>
          </a:xfrm>
          <a:custGeom>
            <a:avLst/>
            <a:gdLst/>
            <a:ahLst/>
            <a:cxnLst/>
            <a:rect l="l" t="t" r="r" b="b"/>
            <a:pathLst>
              <a:path w="35560" h="35559">
                <a:moveTo>
                  <a:pt x="0" y="17779"/>
                </a:moveTo>
                <a:lnTo>
                  <a:pt x="0" y="8877"/>
                </a:lnTo>
                <a:lnTo>
                  <a:pt x="8890" y="0"/>
                </a:lnTo>
                <a:lnTo>
                  <a:pt x="17780" y="0"/>
                </a:lnTo>
                <a:lnTo>
                  <a:pt x="26670" y="0"/>
                </a:lnTo>
                <a:lnTo>
                  <a:pt x="35560" y="8877"/>
                </a:lnTo>
                <a:lnTo>
                  <a:pt x="35560" y="17779"/>
                </a:lnTo>
                <a:lnTo>
                  <a:pt x="35560" y="26657"/>
                </a:lnTo>
                <a:lnTo>
                  <a:pt x="26670" y="35547"/>
                </a:lnTo>
                <a:lnTo>
                  <a:pt x="17780" y="35547"/>
                </a:lnTo>
                <a:lnTo>
                  <a:pt x="8890" y="35547"/>
                </a:lnTo>
                <a:lnTo>
                  <a:pt x="0" y="26657"/>
                </a:lnTo>
                <a:lnTo>
                  <a:pt x="0" y="17779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1" name="object 121"/>
          <p:cNvSpPr/>
          <p:nvPr/>
        </p:nvSpPr>
        <p:spPr>
          <a:xfrm>
            <a:off x="4409113" y="8726284"/>
            <a:ext cx="35560" cy="36195"/>
          </a:xfrm>
          <a:custGeom>
            <a:avLst/>
            <a:gdLst/>
            <a:ahLst/>
            <a:cxnLst/>
            <a:rect l="l" t="t" r="r" b="b"/>
            <a:pathLst>
              <a:path w="35560" h="36195">
                <a:moveTo>
                  <a:pt x="26670" y="0"/>
                </a:moveTo>
                <a:lnTo>
                  <a:pt x="8902" y="0"/>
                </a:lnTo>
                <a:lnTo>
                  <a:pt x="0" y="8902"/>
                </a:lnTo>
                <a:lnTo>
                  <a:pt x="0" y="26670"/>
                </a:lnTo>
                <a:lnTo>
                  <a:pt x="8902" y="35572"/>
                </a:lnTo>
                <a:lnTo>
                  <a:pt x="26670" y="35572"/>
                </a:lnTo>
                <a:lnTo>
                  <a:pt x="35560" y="26670"/>
                </a:lnTo>
                <a:lnTo>
                  <a:pt x="35560" y="8902"/>
                </a:lnTo>
                <a:lnTo>
                  <a:pt x="26670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2" name="object 122"/>
          <p:cNvSpPr/>
          <p:nvPr/>
        </p:nvSpPr>
        <p:spPr>
          <a:xfrm>
            <a:off x="4409113" y="8726284"/>
            <a:ext cx="35560" cy="36195"/>
          </a:xfrm>
          <a:custGeom>
            <a:avLst/>
            <a:gdLst/>
            <a:ahLst/>
            <a:cxnLst/>
            <a:rect l="l" t="t" r="r" b="b"/>
            <a:pathLst>
              <a:path w="35560" h="36195">
                <a:moveTo>
                  <a:pt x="0" y="17780"/>
                </a:moveTo>
                <a:lnTo>
                  <a:pt x="0" y="8902"/>
                </a:lnTo>
                <a:lnTo>
                  <a:pt x="8902" y="0"/>
                </a:lnTo>
                <a:lnTo>
                  <a:pt x="17780" y="0"/>
                </a:lnTo>
                <a:lnTo>
                  <a:pt x="26670" y="0"/>
                </a:lnTo>
                <a:lnTo>
                  <a:pt x="35560" y="8902"/>
                </a:lnTo>
                <a:lnTo>
                  <a:pt x="35560" y="17780"/>
                </a:lnTo>
                <a:lnTo>
                  <a:pt x="35560" y="26670"/>
                </a:lnTo>
                <a:lnTo>
                  <a:pt x="26670" y="35572"/>
                </a:lnTo>
                <a:lnTo>
                  <a:pt x="17780" y="35572"/>
                </a:lnTo>
                <a:lnTo>
                  <a:pt x="8902" y="35572"/>
                </a:lnTo>
                <a:lnTo>
                  <a:pt x="0" y="26670"/>
                </a:lnTo>
                <a:lnTo>
                  <a:pt x="0" y="17780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3" name="object 123"/>
          <p:cNvSpPr/>
          <p:nvPr/>
        </p:nvSpPr>
        <p:spPr>
          <a:xfrm>
            <a:off x="4428874" y="8736735"/>
            <a:ext cx="0" cy="169545"/>
          </a:xfrm>
          <a:custGeom>
            <a:avLst/>
            <a:gdLst/>
            <a:ahLst/>
            <a:cxnLst/>
            <a:rect l="l" t="t" r="r" b="b"/>
            <a:pathLst>
              <a:path w="0" h="169545">
                <a:moveTo>
                  <a:pt x="0" y="0"/>
                </a:moveTo>
                <a:lnTo>
                  <a:pt x="0" y="169341"/>
                </a:lnTo>
              </a:path>
            </a:pathLst>
          </a:custGeom>
          <a:ln w="16662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4" name="object 124"/>
          <p:cNvSpPr/>
          <p:nvPr/>
        </p:nvSpPr>
        <p:spPr>
          <a:xfrm>
            <a:off x="4428874" y="9148088"/>
            <a:ext cx="0" cy="345440"/>
          </a:xfrm>
          <a:custGeom>
            <a:avLst/>
            <a:gdLst/>
            <a:ahLst/>
            <a:cxnLst/>
            <a:rect l="l" t="t" r="r" b="b"/>
            <a:pathLst>
              <a:path w="0" h="345440">
                <a:moveTo>
                  <a:pt x="0" y="0"/>
                </a:moveTo>
                <a:lnTo>
                  <a:pt x="0" y="345160"/>
                </a:lnTo>
              </a:path>
            </a:pathLst>
          </a:custGeom>
          <a:ln w="16662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5" name="object 125"/>
          <p:cNvSpPr/>
          <p:nvPr/>
        </p:nvSpPr>
        <p:spPr>
          <a:xfrm>
            <a:off x="4348864" y="8906078"/>
            <a:ext cx="151130" cy="242570"/>
          </a:xfrm>
          <a:custGeom>
            <a:avLst/>
            <a:gdLst/>
            <a:ahLst/>
            <a:cxnLst/>
            <a:rect l="l" t="t" r="r" b="b"/>
            <a:pathLst>
              <a:path w="151129" h="242570">
                <a:moveTo>
                  <a:pt x="0" y="0"/>
                </a:moveTo>
                <a:lnTo>
                  <a:pt x="151129" y="0"/>
                </a:lnTo>
                <a:lnTo>
                  <a:pt x="151129" y="242011"/>
                </a:lnTo>
                <a:lnTo>
                  <a:pt x="0" y="242011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6" name="object 126"/>
          <p:cNvSpPr/>
          <p:nvPr/>
        </p:nvSpPr>
        <p:spPr>
          <a:xfrm>
            <a:off x="5256648" y="8726284"/>
            <a:ext cx="35560" cy="36195"/>
          </a:xfrm>
          <a:custGeom>
            <a:avLst/>
            <a:gdLst/>
            <a:ahLst/>
            <a:cxnLst/>
            <a:rect l="l" t="t" r="r" b="b"/>
            <a:pathLst>
              <a:path w="35560" h="36195">
                <a:moveTo>
                  <a:pt x="26682" y="0"/>
                </a:moveTo>
                <a:lnTo>
                  <a:pt x="8902" y="0"/>
                </a:lnTo>
                <a:lnTo>
                  <a:pt x="0" y="8902"/>
                </a:lnTo>
                <a:lnTo>
                  <a:pt x="0" y="26670"/>
                </a:lnTo>
                <a:lnTo>
                  <a:pt x="8902" y="35572"/>
                </a:lnTo>
                <a:lnTo>
                  <a:pt x="26682" y="35572"/>
                </a:lnTo>
                <a:lnTo>
                  <a:pt x="35560" y="26670"/>
                </a:lnTo>
                <a:lnTo>
                  <a:pt x="35560" y="8902"/>
                </a:lnTo>
                <a:lnTo>
                  <a:pt x="26682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7" name="object 127"/>
          <p:cNvSpPr/>
          <p:nvPr/>
        </p:nvSpPr>
        <p:spPr>
          <a:xfrm>
            <a:off x="5256648" y="8726284"/>
            <a:ext cx="35560" cy="36195"/>
          </a:xfrm>
          <a:custGeom>
            <a:avLst/>
            <a:gdLst/>
            <a:ahLst/>
            <a:cxnLst/>
            <a:rect l="l" t="t" r="r" b="b"/>
            <a:pathLst>
              <a:path w="35560" h="36195">
                <a:moveTo>
                  <a:pt x="0" y="17780"/>
                </a:moveTo>
                <a:lnTo>
                  <a:pt x="0" y="8902"/>
                </a:lnTo>
                <a:lnTo>
                  <a:pt x="8902" y="0"/>
                </a:lnTo>
                <a:lnTo>
                  <a:pt x="17792" y="0"/>
                </a:lnTo>
                <a:lnTo>
                  <a:pt x="26682" y="0"/>
                </a:lnTo>
                <a:lnTo>
                  <a:pt x="35560" y="8902"/>
                </a:lnTo>
                <a:lnTo>
                  <a:pt x="35560" y="17780"/>
                </a:lnTo>
                <a:lnTo>
                  <a:pt x="35560" y="26670"/>
                </a:lnTo>
                <a:lnTo>
                  <a:pt x="26682" y="35572"/>
                </a:lnTo>
                <a:lnTo>
                  <a:pt x="17792" y="35572"/>
                </a:lnTo>
                <a:lnTo>
                  <a:pt x="8902" y="35572"/>
                </a:lnTo>
                <a:lnTo>
                  <a:pt x="0" y="26670"/>
                </a:lnTo>
                <a:lnTo>
                  <a:pt x="0" y="17780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8" name="object 128"/>
          <p:cNvSpPr/>
          <p:nvPr/>
        </p:nvSpPr>
        <p:spPr>
          <a:xfrm>
            <a:off x="5065017" y="8814206"/>
            <a:ext cx="35560" cy="35560"/>
          </a:xfrm>
          <a:custGeom>
            <a:avLst/>
            <a:gdLst/>
            <a:ahLst/>
            <a:cxnLst/>
            <a:rect l="l" t="t" r="r" b="b"/>
            <a:pathLst>
              <a:path w="35560" h="35559">
                <a:moveTo>
                  <a:pt x="26670" y="0"/>
                </a:moveTo>
                <a:lnTo>
                  <a:pt x="8890" y="0"/>
                </a:lnTo>
                <a:lnTo>
                  <a:pt x="0" y="8877"/>
                </a:lnTo>
                <a:lnTo>
                  <a:pt x="0" y="26670"/>
                </a:lnTo>
                <a:lnTo>
                  <a:pt x="8890" y="35560"/>
                </a:lnTo>
                <a:lnTo>
                  <a:pt x="26670" y="35560"/>
                </a:lnTo>
                <a:lnTo>
                  <a:pt x="35560" y="26670"/>
                </a:lnTo>
                <a:lnTo>
                  <a:pt x="35560" y="8877"/>
                </a:lnTo>
                <a:lnTo>
                  <a:pt x="26670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9" name="object 129"/>
          <p:cNvSpPr/>
          <p:nvPr/>
        </p:nvSpPr>
        <p:spPr>
          <a:xfrm>
            <a:off x="5065017" y="8814206"/>
            <a:ext cx="35560" cy="35560"/>
          </a:xfrm>
          <a:custGeom>
            <a:avLst/>
            <a:gdLst/>
            <a:ahLst/>
            <a:cxnLst/>
            <a:rect l="l" t="t" r="r" b="b"/>
            <a:pathLst>
              <a:path w="35560" h="35559">
                <a:moveTo>
                  <a:pt x="0" y="17780"/>
                </a:moveTo>
                <a:lnTo>
                  <a:pt x="0" y="8877"/>
                </a:lnTo>
                <a:lnTo>
                  <a:pt x="8890" y="0"/>
                </a:lnTo>
                <a:lnTo>
                  <a:pt x="17780" y="0"/>
                </a:lnTo>
                <a:lnTo>
                  <a:pt x="26670" y="0"/>
                </a:lnTo>
                <a:lnTo>
                  <a:pt x="35560" y="8877"/>
                </a:lnTo>
                <a:lnTo>
                  <a:pt x="35560" y="17780"/>
                </a:lnTo>
                <a:lnTo>
                  <a:pt x="35560" y="26670"/>
                </a:lnTo>
                <a:lnTo>
                  <a:pt x="26670" y="35560"/>
                </a:lnTo>
                <a:lnTo>
                  <a:pt x="17780" y="35560"/>
                </a:lnTo>
                <a:lnTo>
                  <a:pt x="8890" y="35560"/>
                </a:lnTo>
                <a:lnTo>
                  <a:pt x="0" y="26670"/>
                </a:lnTo>
                <a:lnTo>
                  <a:pt x="0" y="17780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0" name="object 130"/>
          <p:cNvSpPr/>
          <p:nvPr/>
        </p:nvSpPr>
        <p:spPr>
          <a:xfrm>
            <a:off x="5274936" y="8736735"/>
            <a:ext cx="0" cy="170815"/>
          </a:xfrm>
          <a:custGeom>
            <a:avLst/>
            <a:gdLst/>
            <a:ahLst/>
            <a:cxnLst/>
            <a:rect l="l" t="t" r="r" b="b"/>
            <a:pathLst>
              <a:path w="0" h="170815">
                <a:moveTo>
                  <a:pt x="0" y="0"/>
                </a:moveTo>
                <a:lnTo>
                  <a:pt x="0" y="170319"/>
                </a:lnTo>
              </a:path>
            </a:pathLst>
          </a:custGeom>
          <a:ln w="1369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1" name="object 131"/>
          <p:cNvSpPr/>
          <p:nvPr/>
        </p:nvSpPr>
        <p:spPr>
          <a:xfrm>
            <a:off x="5274936" y="9149067"/>
            <a:ext cx="0" cy="344805"/>
          </a:xfrm>
          <a:custGeom>
            <a:avLst/>
            <a:gdLst/>
            <a:ahLst/>
            <a:cxnLst/>
            <a:rect l="l" t="t" r="r" b="b"/>
            <a:pathLst>
              <a:path w="0" h="344804">
                <a:moveTo>
                  <a:pt x="0" y="0"/>
                </a:moveTo>
                <a:lnTo>
                  <a:pt x="0" y="344182"/>
                </a:lnTo>
              </a:path>
            </a:pathLst>
          </a:custGeom>
          <a:ln w="1369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2" name="object 132"/>
          <p:cNvSpPr/>
          <p:nvPr/>
        </p:nvSpPr>
        <p:spPr>
          <a:xfrm>
            <a:off x="5082797" y="9491840"/>
            <a:ext cx="400685" cy="207645"/>
          </a:xfrm>
          <a:custGeom>
            <a:avLst/>
            <a:gdLst/>
            <a:ahLst/>
            <a:cxnLst/>
            <a:rect l="l" t="t" r="r" b="b"/>
            <a:pathLst>
              <a:path w="400685" h="207645">
                <a:moveTo>
                  <a:pt x="0" y="0"/>
                </a:moveTo>
                <a:lnTo>
                  <a:pt x="400062" y="0"/>
                </a:lnTo>
                <a:lnTo>
                  <a:pt x="400062" y="207441"/>
                </a:lnTo>
                <a:lnTo>
                  <a:pt x="0" y="207441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3" name="object 133"/>
          <p:cNvSpPr/>
          <p:nvPr/>
        </p:nvSpPr>
        <p:spPr>
          <a:xfrm>
            <a:off x="5082797" y="8839885"/>
            <a:ext cx="0" cy="691515"/>
          </a:xfrm>
          <a:custGeom>
            <a:avLst/>
            <a:gdLst/>
            <a:ahLst/>
            <a:cxnLst/>
            <a:rect l="l" t="t" r="r" b="b"/>
            <a:pathLst>
              <a:path w="0" h="691515">
                <a:moveTo>
                  <a:pt x="0" y="691464"/>
                </a:moveTo>
                <a:lnTo>
                  <a:pt x="0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4" name="object 134"/>
          <p:cNvSpPr/>
          <p:nvPr/>
        </p:nvSpPr>
        <p:spPr>
          <a:xfrm>
            <a:off x="5066999" y="9476040"/>
            <a:ext cx="35560" cy="35560"/>
          </a:xfrm>
          <a:custGeom>
            <a:avLst/>
            <a:gdLst/>
            <a:ahLst/>
            <a:cxnLst/>
            <a:rect l="l" t="t" r="r" b="b"/>
            <a:pathLst>
              <a:path w="35560" h="35559">
                <a:moveTo>
                  <a:pt x="26670" y="0"/>
                </a:moveTo>
                <a:lnTo>
                  <a:pt x="8890" y="0"/>
                </a:lnTo>
                <a:lnTo>
                  <a:pt x="0" y="8877"/>
                </a:lnTo>
                <a:lnTo>
                  <a:pt x="0" y="26657"/>
                </a:lnTo>
                <a:lnTo>
                  <a:pt x="8890" y="35547"/>
                </a:lnTo>
                <a:lnTo>
                  <a:pt x="26670" y="35547"/>
                </a:lnTo>
                <a:lnTo>
                  <a:pt x="35560" y="26657"/>
                </a:lnTo>
                <a:lnTo>
                  <a:pt x="35560" y="8877"/>
                </a:lnTo>
                <a:lnTo>
                  <a:pt x="26670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5" name="object 135"/>
          <p:cNvSpPr/>
          <p:nvPr/>
        </p:nvSpPr>
        <p:spPr>
          <a:xfrm>
            <a:off x="5066999" y="9476040"/>
            <a:ext cx="35560" cy="35560"/>
          </a:xfrm>
          <a:custGeom>
            <a:avLst/>
            <a:gdLst/>
            <a:ahLst/>
            <a:cxnLst/>
            <a:rect l="l" t="t" r="r" b="b"/>
            <a:pathLst>
              <a:path w="35560" h="35559">
                <a:moveTo>
                  <a:pt x="0" y="17779"/>
                </a:moveTo>
                <a:lnTo>
                  <a:pt x="0" y="8877"/>
                </a:lnTo>
                <a:lnTo>
                  <a:pt x="8890" y="0"/>
                </a:lnTo>
                <a:lnTo>
                  <a:pt x="17780" y="0"/>
                </a:lnTo>
                <a:lnTo>
                  <a:pt x="26670" y="0"/>
                </a:lnTo>
                <a:lnTo>
                  <a:pt x="35560" y="8877"/>
                </a:lnTo>
                <a:lnTo>
                  <a:pt x="35560" y="17779"/>
                </a:lnTo>
                <a:lnTo>
                  <a:pt x="35560" y="26657"/>
                </a:lnTo>
                <a:lnTo>
                  <a:pt x="26670" y="35547"/>
                </a:lnTo>
                <a:lnTo>
                  <a:pt x="17780" y="35547"/>
                </a:lnTo>
                <a:lnTo>
                  <a:pt x="8890" y="35547"/>
                </a:lnTo>
                <a:lnTo>
                  <a:pt x="0" y="26657"/>
                </a:lnTo>
                <a:lnTo>
                  <a:pt x="0" y="17779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6" name="object 136"/>
          <p:cNvSpPr/>
          <p:nvPr/>
        </p:nvSpPr>
        <p:spPr>
          <a:xfrm>
            <a:off x="5201339" y="8907055"/>
            <a:ext cx="151130" cy="242570"/>
          </a:xfrm>
          <a:custGeom>
            <a:avLst/>
            <a:gdLst/>
            <a:ahLst/>
            <a:cxnLst/>
            <a:rect l="l" t="t" r="r" b="b"/>
            <a:pathLst>
              <a:path w="151129" h="242570">
                <a:moveTo>
                  <a:pt x="0" y="0"/>
                </a:moveTo>
                <a:lnTo>
                  <a:pt x="151117" y="0"/>
                </a:lnTo>
                <a:lnTo>
                  <a:pt x="151117" y="242011"/>
                </a:lnTo>
                <a:lnTo>
                  <a:pt x="0" y="242011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7" name="object 137"/>
          <p:cNvSpPr/>
          <p:nvPr/>
        </p:nvSpPr>
        <p:spPr>
          <a:xfrm>
            <a:off x="4083142" y="9437509"/>
            <a:ext cx="1901825" cy="351155"/>
          </a:xfrm>
          <a:custGeom>
            <a:avLst/>
            <a:gdLst/>
            <a:ahLst/>
            <a:cxnLst/>
            <a:rect l="l" t="t" r="r" b="b"/>
            <a:pathLst>
              <a:path w="1901825" h="351154">
                <a:moveTo>
                  <a:pt x="138290" y="54330"/>
                </a:moveTo>
                <a:lnTo>
                  <a:pt x="83959" y="0"/>
                </a:lnTo>
                <a:lnTo>
                  <a:pt x="0" y="0"/>
                </a:lnTo>
                <a:lnTo>
                  <a:pt x="0" y="350672"/>
                </a:lnTo>
                <a:lnTo>
                  <a:pt x="1901520" y="350672"/>
                </a:lnTo>
              </a:path>
            </a:pathLst>
          </a:custGeom>
          <a:ln w="12700">
            <a:solidFill>
              <a:srgbClr val="231F20"/>
            </a:solidFill>
            <a:prstDash val="sysDashDot"/>
          </a:ln>
        </p:spPr>
        <p:txBody>
          <a:bodyPr wrap="square" lIns="0" tIns="0" rIns="0" bIns="0" rtlCol="0"/>
          <a:lstStyle/>
          <a:p/>
        </p:txBody>
      </p:sp>
      <p:sp>
        <p:nvSpPr>
          <p:cNvPr id="138" name="object 138"/>
          <p:cNvSpPr/>
          <p:nvPr/>
        </p:nvSpPr>
        <p:spPr>
          <a:xfrm>
            <a:off x="4942526" y="9437509"/>
            <a:ext cx="138430" cy="351155"/>
          </a:xfrm>
          <a:custGeom>
            <a:avLst/>
            <a:gdLst/>
            <a:ahLst/>
            <a:cxnLst/>
            <a:rect l="l" t="t" r="r" b="b"/>
            <a:pathLst>
              <a:path w="138429" h="351154">
                <a:moveTo>
                  <a:pt x="138303" y="54330"/>
                </a:moveTo>
                <a:lnTo>
                  <a:pt x="83972" y="0"/>
                </a:lnTo>
                <a:lnTo>
                  <a:pt x="0" y="0"/>
                </a:lnTo>
                <a:lnTo>
                  <a:pt x="0" y="350672"/>
                </a:lnTo>
              </a:path>
            </a:pathLst>
          </a:custGeom>
          <a:ln w="12700">
            <a:solidFill>
              <a:srgbClr val="231F20"/>
            </a:solidFill>
            <a:prstDash val="sysDashDot"/>
          </a:ln>
        </p:spPr>
        <p:txBody>
          <a:bodyPr wrap="square" lIns="0" tIns="0" rIns="0" bIns="0" rtlCol="0"/>
          <a:lstStyle/>
          <a:p/>
        </p:txBody>
      </p:sp>
      <p:sp>
        <p:nvSpPr>
          <p:cNvPr id="139" name="object 139"/>
          <p:cNvSpPr/>
          <p:nvPr/>
        </p:nvSpPr>
        <p:spPr>
          <a:xfrm>
            <a:off x="4923755" y="9769398"/>
            <a:ext cx="36195" cy="36195"/>
          </a:xfrm>
          <a:custGeom>
            <a:avLst/>
            <a:gdLst/>
            <a:ahLst/>
            <a:cxnLst/>
            <a:rect l="l" t="t" r="r" b="b"/>
            <a:pathLst>
              <a:path w="36195" h="36195">
                <a:moveTo>
                  <a:pt x="26670" y="0"/>
                </a:moveTo>
                <a:lnTo>
                  <a:pt x="8902" y="0"/>
                </a:lnTo>
                <a:lnTo>
                  <a:pt x="0" y="8902"/>
                </a:lnTo>
                <a:lnTo>
                  <a:pt x="0" y="26682"/>
                </a:lnTo>
                <a:lnTo>
                  <a:pt x="8902" y="35572"/>
                </a:lnTo>
                <a:lnTo>
                  <a:pt x="26670" y="35572"/>
                </a:lnTo>
                <a:lnTo>
                  <a:pt x="35572" y="26682"/>
                </a:lnTo>
                <a:lnTo>
                  <a:pt x="35572" y="8902"/>
                </a:lnTo>
                <a:lnTo>
                  <a:pt x="26670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0" name="object 140"/>
          <p:cNvSpPr/>
          <p:nvPr/>
        </p:nvSpPr>
        <p:spPr>
          <a:xfrm>
            <a:off x="4923755" y="9769398"/>
            <a:ext cx="36195" cy="36195"/>
          </a:xfrm>
          <a:custGeom>
            <a:avLst/>
            <a:gdLst/>
            <a:ahLst/>
            <a:cxnLst/>
            <a:rect l="l" t="t" r="r" b="b"/>
            <a:pathLst>
              <a:path w="36195" h="36195">
                <a:moveTo>
                  <a:pt x="0" y="17792"/>
                </a:moveTo>
                <a:lnTo>
                  <a:pt x="0" y="8902"/>
                </a:lnTo>
                <a:lnTo>
                  <a:pt x="8902" y="0"/>
                </a:lnTo>
                <a:lnTo>
                  <a:pt x="17792" y="0"/>
                </a:lnTo>
                <a:lnTo>
                  <a:pt x="26670" y="0"/>
                </a:lnTo>
                <a:lnTo>
                  <a:pt x="35572" y="8902"/>
                </a:lnTo>
                <a:lnTo>
                  <a:pt x="35572" y="17792"/>
                </a:lnTo>
                <a:lnTo>
                  <a:pt x="35572" y="26682"/>
                </a:lnTo>
                <a:lnTo>
                  <a:pt x="26670" y="35572"/>
                </a:lnTo>
                <a:lnTo>
                  <a:pt x="17792" y="35572"/>
                </a:lnTo>
                <a:lnTo>
                  <a:pt x="8902" y="35572"/>
                </a:lnTo>
                <a:lnTo>
                  <a:pt x="0" y="26682"/>
                </a:lnTo>
                <a:lnTo>
                  <a:pt x="0" y="17792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1" name="object 141"/>
          <p:cNvSpPr/>
          <p:nvPr/>
        </p:nvSpPr>
        <p:spPr>
          <a:xfrm>
            <a:off x="5962933" y="9055226"/>
            <a:ext cx="26034" cy="851535"/>
          </a:xfrm>
          <a:custGeom>
            <a:avLst/>
            <a:gdLst/>
            <a:ahLst/>
            <a:cxnLst/>
            <a:rect l="l" t="t" r="r" b="b"/>
            <a:pathLst>
              <a:path w="26035" h="851534">
                <a:moveTo>
                  <a:pt x="25692" y="851496"/>
                </a:moveTo>
                <a:lnTo>
                  <a:pt x="0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2" name="object 142"/>
          <p:cNvSpPr/>
          <p:nvPr/>
        </p:nvSpPr>
        <p:spPr>
          <a:xfrm>
            <a:off x="5864165" y="8869514"/>
            <a:ext cx="391160" cy="186055"/>
          </a:xfrm>
          <a:custGeom>
            <a:avLst/>
            <a:gdLst/>
            <a:ahLst/>
            <a:cxnLst/>
            <a:rect l="l" t="t" r="r" b="b"/>
            <a:pathLst>
              <a:path w="391160" h="186054">
                <a:moveTo>
                  <a:pt x="391160" y="0"/>
                </a:moveTo>
                <a:lnTo>
                  <a:pt x="0" y="0"/>
                </a:lnTo>
                <a:lnTo>
                  <a:pt x="0" y="150152"/>
                </a:lnTo>
                <a:lnTo>
                  <a:pt x="98767" y="185712"/>
                </a:lnTo>
                <a:lnTo>
                  <a:pt x="391160" y="185712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3" name="object 143"/>
          <p:cNvSpPr/>
          <p:nvPr/>
        </p:nvSpPr>
        <p:spPr>
          <a:xfrm>
            <a:off x="6117047" y="9053232"/>
            <a:ext cx="27940" cy="857885"/>
          </a:xfrm>
          <a:custGeom>
            <a:avLst/>
            <a:gdLst/>
            <a:ahLst/>
            <a:cxnLst/>
            <a:rect l="l" t="t" r="r" b="b"/>
            <a:pathLst>
              <a:path w="27939" h="857884">
                <a:moveTo>
                  <a:pt x="0" y="857427"/>
                </a:moveTo>
                <a:lnTo>
                  <a:pt x="27647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4" name="object 144"/>
          <p:cNvSpPr/>
          <p:nvPr/>
        </p:nvSpPr>
        <p:spPr>
          <a:xfrm>
            <a:off x="5988625" y="9853358"/>
            <a:ext cx="130810" cy="55880"/>
          </a:xfrm>
          <a:custGeom>
            <a:avLst/>
            <a:gdLst/>
            <a:ahLst/>
            <a:cxnLst/>
            <a:rect l="l" t="t" r="r" b="b"/>
            <a:pathLst>
              <a:path w="130810" h="55879">
                <a:moveTo>
                  <a:pt x="1981" y="53365"/>
                </a:moveTo>
                <a:lnTo>
                  <a:pt x="130390" y="0"/>
                </a:lnTo>
                <a:lnTo>
                  <a:pt x="0" y="0"/>
                </a:lnTo>
                <a:lnTo>
                  <a:pt x="128422" y="55333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5" name="object 145"/>
          <p:cNvSpPr/>
          <p:nvPr/>
        </p:nvSpPr>
        <p:spPr>
          <a:xfrm>
            <a:off x="5960977" y="9055226"/>
            <a:ext cx="186055" cy="79375"/>
          </a:xfrm>
          <a:custGeom>
            <a:avLst/>
            <a:gdLst/>
            <a:ahLst/>
            <a:cxnLst/>
            <a:rect l="l" t="t" r="r" b="b"/>
            <a:pathLst>
              <a:path w="186054" h="79375">
                <a:moveTo>
                  <a:pt x="2946" y="76060"/>
                </a:moveTo>
                <a:lnTo>
                  <a:pt x="185699" y="0"/>
                </a:lnTo>
                <a:lnTo>
                  <a:pt x="0" y="0"/>
                </a:lnTo>
                <a:lnTo>
                  <a:pt x="183718" y="79019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6" name="object 146"/>
          <p:cNvSpPr/>
          <p:nvPr/>
        </p:nvSpPr>
        <p:spPr>
          <a:xfrm>
            <a:off x="5986644" y="9736810"/>
            <a:ext cx="135890" cy="57785"/>
          </a:xfrm>
          <a:custGeom>
            <a:avLst/>
            <a:gdLst/>
            <a:ahLst/>
            <a:cxnLst/>
            <a:rect l="l" t="t" r="r" b="b"/>
            <a:pathLst>
              <a:path w="135889" h="57784">
                <a:moveTo>
                  <a:pt x="1981" y="55321"/>
                </a:moveTo>
                <a:lnTo>
                  <a:pt x="135331" y="0"/>
                </a:lnTo>
                <a:lnTo>
                  <a:pt x="0" y="0"/>
                </a:lnTo>
                <a:lnTo>
                  <a:pt x="133349" y="57289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7" name="object 147"/>
          <p:cNvSpPr/>
          <p:nvPr/>
        </p:nvSpPr>
        <p:spPr>
          <a:xfrm>
            <a:off x="5983685" y="9678542"/>
            <a:ext cx="141605" cy="59690"/>
          </a:xfrm>
          <a:custGeom>
            <a:avLst/>
            <a:gdLst/>
            <a:ahLst/>
            <a:cxnLst/>
            <a:rect l="l" t="t" r="r" b="b"/>
            <a:pathLst>
              <a:path w="141604" h="59690">
                <a:moveTo>
                  <a:pt x="2959" y="57289"/>
                </a:moveTo>
                <a:lnTo>
                  <a:pt x="141249" y="0"/>
                </a:lnTo>
                <a:lnTo>
                  <a:pt x="0" y="0"/>
                </a:lnTo>
                <a:lnTo>
                  <a:pt x="138290" y="59258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8" name="object 148"/>
          <p:cNvSpPr/>
          <p:nvPr/>
        </p:nvSpPr>
        <p:spPr>
          <a:xfrm>
            <a:off x="5981716" y="9615309"/>
            <a:ext cx="145415" cy="62865"/>
          </a:xfrm>
          <a:custGeom>
            <a:avLst/>
            <a:gdLst/>
            <a:ahLst/>
            <a:cxnLst/>
            <a:rect l="l" t="t" r="r" b="b"/>
            <a:pathLst>
              <a:path w="145414" h="62865">
                <a:moveTo>
                  <a:pt x="1968" y="59258"/>
                </a:moveTo>
                <a:lnTo>
                  <a:pt x="145199" y="0"/>
                </a:lnTo>
                <a:lnTo>
                  <a:pt x="0" y="0"/>
                </a:lnTo>
                <a:lnTo>
                  <a:pt x="143217" y="62242"/>
                </a:lnTo>
              </a:path>
            </a:pathLst>
          </a:custGeom>
          <a:ln w="12699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9" name="object 149"/>
          <p:cNvSpPr/>
          <p:nvPr/>
        </p:nvSpPr>
        <p:spPr>
          <a:xfrm>
            <a:off x="5978744" y="9553079"/>
            <a:ext cx="150495" cy="63500"/>
          </a:xfrm>
          <a:custGeom>
            <a:avLst/>
            <a:gdLst/>
            <a:ahLst/>
            <a:cxnLst/>
            <a:rect l="l" t="t" r="r" b="b"/>
            <a:pathLst>
              <a:path w="150495" h="63500">
                <a:moveTo>
                  <a:pt x="1968" y="61239"/>
                </a:moveTo>
                <a:lnTo>
                  <a:pt x="150152" y="0"/>
                </a:lnTo>
                <a:lnTo>
                  <a:pt x="0" y="0"/>
                </a:lnTo>
                <a:lnTo>
                  <a:pt x="148170" y="63207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0" name="object 150"/>
          <p:cNvSpPr/>
          <p:nvPr/>
        </p:nvSpPr>
        <p:spPr>
          <a:xfrm>
            <a:off x="5976776" y="9487877"/>
            <a:ext cx="155575" cy="65405"/>
          </a:xfrm>
          <a:custGeom>
            <a:avLst/>
            <a:gdLst/>
            <a:ahLst/>
            <a:cxnLst/>
            <a:rect l="l" t="t" r="r" b="b"/>
            <a:pathLst>
              <a:path w="155575" h="65404">
                <a:moveTo>
                  <a:pt x="1968" y="63233"/>
                </a:moveTo>
                <a:lnTo>
                  <a:pt x="155079" y="0"/>
                </a:lnTo>
                <a:lnTo>
                  <a:pt x="0" y="0"/>
                </a:lnTo>
                <a:lnTo>
                  <a:pt x="153098" y="65201"/>
                </a:lnTo>
              </a:path>
            </a:pathLst>
          </a:custGeom>
          <a:ln w="12699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1" name="object 151"/>
          <p:cNvSpPr/>
          <p:nvPr/>
        </p:nvSpPr>
        <p:spPr>
          <a:xfrm>
            <a:off x="5973791" y="9420720"/>
            <a:ext cx="161290" cy="68580"/>
          </a:xfrm>
          <a:custGeom>
            <a:avLst/>
            <a:gdLst/>
            <a:ahLst/>
            <a:cxnLst/>
            <a:rect l="l" t="t" r="r" b="b"/>
            <a:pathLst>
              <a:path w="161289" h="68579">
                <a:moveTo>
                  <a:pt x="2984" y="66179"/>
                </a:moveTo>
                <a:lnTo>
                  <a:pt x="161023" y="0"/>
                </a:lnTo>
                <a:lnTo>
                  <a:pt x="0" y="0"/>
                </a:lnTo>
                <a:lnTo>
                  <a:pt x="158064" y="68148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2" name="object 152"/>
          <p:cNvSpPr/>
          <p:nvPr/>
        </p:nvSpPr>
        <p:spPr>
          <a:xfrm>
            <a:off x="5970845" y="9351568"/>
            <a:ext cx="166370" cy="71120"/>
          </a:xfrm>
          <a:custGeom>
            <a:avLst/>
            <a:gdLst/>
            <a:ahLst/>
            <a:cxnLst/>
            <a:rect l="l" t="t" r="r" b="b"/>
            <a:pathLst>
              <a:path w="166370" h="71120">
                <a:moveTo>
                  <a:pt x="2946" y="68160"/>
                </a:moveTo>
                <a:lnTo>
                  <a:pt x="165938" y="0"/>
                </a:lnTo>
                <a:lnTo>
                  <a:pt x="0" y="0"/>
                </a:lnTo>
                <a:lnTo>
                  <a:pt x="163969" y="7112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3" name="object 153"/>
          <p:cNvSpPr/>
          <p:nvPr/>
        </p:nvSpPr>
        <p:spPr>
          <a:xfrm>
            <a:off x="5968863" y="9281438"/>
            <a:ext cx="171450" cy="72390"/>
          </a:xfrm>
          <a:custGeom>
            <a:avLst/>
            <a:gdLst/>
            <a:ahLst/>
            <a:cxnLst/>
            <a:rect l="l" t="t" r="r" b="b"/>
            <a:pathLst>
              <a:path w="171450" h="72390">
                <a:moveTo>
                  <a:pt x="2971" y="70129"/>
                </a:moveTo>
                <a:lnTo>
                  <a:pt x="170891" y="0"/>
                </a:lnTo>
                <a:lnTo>
                  <a:pt x="0" y="0"/>
                </a:lnTo>
                <a:lnTo>
                  <a:pt x="167919" y="7211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4" name="object 154"/>
          <p:cNvSpPr/>
          <p:nvPr/>
        </p:nvSpPr>
        <p:spPr>
          <a:xfrm>
            <a:off x="5966895" y="9206356"/>
            <a:ext cx="175260" cy="74295"/>
          </a:xfrm>
          <a:custGeom>
            <a:avLst/>
            <a:gdLst/>
            <a:ahLst/>
            <a:cxnLst/>
            <a:rect l="l" t="t" r="r" b="b"/>
            <a:pathLst>
              <a:path w="175260" h="74295">
                <a:moveTo>
                  <a:pt x="1968" y="72110"/>
                </a:moveTo>
                <a:lnTo>
                  <a:pt x="174828" y="0"/>
                </a:lnTo>
                <a:lnTo>
                  <a:pt x="0" y="0"/>
                </a:lnTo>
                <a:lnTo>
                  <a:pt x="172859" y="74091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5" name="object 155"/>
          <p:cNvSpPr/>
          <p:nvPr/>
        </p:nvSpPr>
        <p:spPr>
          <a:xfrm>
            <a:off x="5963923" y="9132265"/>
            <a:ext cx="180975" cy="76200"/>
          </a:xfrm>
          <a:custGeom>
            <a:avLst/>
            <a:gdLst/>
            <a:ahLst/>
            <a:cxnLst/>
            <a:rect l="l" t="t" r="r" b="b"/>
            <a:pathLst>
              <a:path w="180975" h="76200">
                <a:moveTo>
                  <a:pt x="2971" y="73101"/>
                </a:moveTo>
                <a:lnTo>
                  <a:pt x="180771" y="0"/>
                </a:lnTo>
                <a:lnTo>
                  <a:pt x="0" y="0"/>
                </a:lnTo>
                <a:lnTo>
                  <a:pt x="177800" y="76073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6" name="object 156"/>
          <p:cNvSpPr/>
          <p:nvPr/>
        </p:nvSpPr>
        <p:spPr>
          <a:xfrm>
            <a:off x="5986644" y="9796081"/>
            <a:ext cx="135890" cy="57785"/>
          </a:xfrm>
          <a:custGeom>
            <a:avLst/>
            <a:gdLst/>
            <a:ahLst/>
            <a:cxnLst/>
            <a:rect l="l" t="t" r="r" b="b"/>
            <a:pathLst>
              <a:path w="135889" h="57784">
                <a:moveTo>
                  <a:pt x="1981" y="55321"/>
                </a:moveTo>
                <a:lnTo>
                  <a:pt x="135331" y="0"/>
                </a:lnTo>
                <a:lnTo>
                  <a:pt x="0" y="0"/>
                </a:lnTo>
                <a:lnTo>
                  <a:pt x="133349" y="57277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7" name="object 157"/>
          <p:cNvSpPr/>
          <p:nvPr/>
        </p:nvSpPr>
        <p:spPr>
          <a:xfrm>
            <a:off x="5864165" y="8869514"/>
            <a:ext cx="138430" cy="186055"/>
          </a:xfrm>
          <a:custGeom>
            <a:avLst/>
            <a:gdLst/>
            <a:ahLst/>
            <a:cxnLst/>
            <a:rect l="l" t="t" r="r" b="b"/>
            <a:pathLst>
              <a:path w="138429" h="186054">
                <a:moveTo>
                  <a:pt x="0" y="0"/>
                </a:moveTo>
                <a:lnTo>
                  <a:pt x="138277" y="185712"/>
                </a:lnTo>
                <a:lnTo>
                  <a:pt x="138277" y="0"/>
                </a:lnTo>
                <a:lnTo>
                  <a:pt x="0" y="15212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8" name="object 158"/>
          <p:cNvSpPr/>
          <p:nvPr/>
        </p:nvSpPr>
        <p:spPr>
          <a:xfrm>
            <a:off x="6002442" y="8869514"/>
            <a:ext cx="138430" cy="186055"/>
          </a:xfrm>
          <a:custGeom>
            <a:avLst/>
            <a:gdLst/>
            <a:ahLst/>
            <a:cxnLst/>
            <a:rect l="l" t="t" r="r" b="b"/>
            <a:pathLst>
              <a:path w="138429" h="186054">
                <a:moveTo>
                  <a:pt x="0" y="0"/>
                </a:moveTo>
                <a:lnTo>
                  <a:pt x="138290" y="185712"/>
                </a:lnTo>
                <a:lnTo>
                  <a:pt x="138290" y="0"/>
                </a:lnTo>
                <a:lnTo>
                  <a:pt x="0" y="183718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9" name="object 159"/>
          <p:cNvSpPr/>
          <p:nvPr/>
        </p:nvSpPr>
        <p:spPr>
          <a:xfrm>
            <a:off x="6140733" y="8897175"/>
            <a:ext cx="114935" cy="156210"/>
          </a:xfrm>
          <a:custGeom>
            <a:avLst/>
            <a:gdLst/>
            <a:ahLst/>
            <a:cxnLst/>
            <a:rect l="l" t="t" r="r" b="b"/>
            <a:pathLst>
              <a:path w="114935" h="156209">
                <a:moveTo>
                  <a:pt x="114592" y="0"/>
                </a:moveTo>
                <a:lnTo>
                  <a:pt x="0" y="156057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0" name="object 160"/>
          <p:cNvSpPr/>
          <p:nvPr/>
        </p:nvSpPr>
        <p:spPr>
          <a:xfrm>
            <a:off x="6140733" y="8869514"/>
            <a:ext cx="114935" cy="152400"/>
          </a:xfrm>
          <a:custGeom>
            <a:avLst/>
            <a:gdLst/>
            <a:ahLst/>
            <a:cxnLst/>
            <a:rect l="l" t="t" r="r" b="b"/>
            <a:pathLst>
              <a:path w="114935" h="152400">
                <a:moveTo>
                  <a:pt x="0" y="0"/>
                </a:moveTo>
                <a:lnTo>
                  <a:pt x="114592" y="15212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1" name="object 161"/>
          <p:cNvSpPr/>
          <p:nvPr/>
        </p:nvSpPr>
        <p:spPr>
          <a:xfrm>
            <a:off x="5764394" y="8830005"/>
            <a:ext cx="99060" cy="123825"/>
          </a:xfrm>
          <a:custGeom>
            <a:avLst/>
            <a:gdLst/>
            <a:ahLst/>
            <a:cxnLst/>
            <a:rect l="l" t="t" r="r" b="b"/>
            <a:pathLst>
              <a:path w="99060" h="123825">
                <a:moveTo>
                  <a:pt x="98767" y="123469"/>
                </a:moveTo>
                <a:lnTo>
                  <a:pt x="0" y="123469"/>
                </a:lnTo>
                <a:lnTo>
                  <a:pt x="0" y="0"/>
                </a:lnTo>
              </a:path>
            </a:pathLst>
          </a:custGeom>
          <a:ln w="12699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2" name="object 162"/>
          <p:cNvSpPr/>
          <p:nvPr/>
        </p:nvSpPr>
        <p:spPr>
          <a:xfrm>
            <a:off x="5846372" y="9909670"/>
            <a:ext cx="412115" cy="0"/>
          </a:xfrm>
          <a:custGeom>
            <a:avLst/>
            <a:gdLst/>
            <a:ahLst/>
            <a:cxnLst/>
            <a:rect l="l" t="t" r="r" b="b"/>
            <a:pathLst>
              <a:path w="412114" h="0">
                <a:moveTo>
                  <a:pt x="411924" y="0"/>
                </a:moveTo>
                <a:lnTo>
                  <a:pt x="0" y="0"/>
                </a:lnTo>
              </a:path>
            </a:pathLst>
          </a:custGeom>
          <a:ln w="2159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3" name="object 163"/>
          <p:cNvSpPr/>
          <p:nvPr/>
        </p:nvSpPr>
        <p:spPr>
          <a:xfrm>
            <a:off x="5844391" y="8933726"/>
            <a:ext cx="36195" cy="36195"/>
          </a:xfrm>
          <a:custGeom>
            <a:avLst/>
            <a:gdLst/>
            <a:ahLst/>
            <a:cxnLst/>
            <a:rect l="l" t="t" r="r" b="b"/>
            <a:pathLst>
              <a:path w="36195" h="36195">
                <a:moveTo>
                  <a:pt x="26682" y="0"/>
                </a:moveTo>
                <a:lnTo>
                  <a:pt x="8902" y="0"/>
                </a:lnTo>
                <a:lnTo>
                  <a:pt x="0" y="8902"/>
                </a:lnTo>
                <a:lnTo>
                  <a:pt x="0" y="26670"/>
                </a:lnTo>
                <a:lnTo>
                  <a:pt x="8902" y="35572"/>
                </a:lnTo>
                <a:lnTo>
                  <a:pt x="26682" y="35572"/>
                </a:lnTo>
                <a:lnTo>
                  <a:pt x="35572" y="26670"/>
                </a:lnTo>
                <a:lnTo>
                  <a:pt x="35572" y="8902"/>
                </a:lnTo>
                <a:lnTo>
                  <a:pt x="26682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4" name="object 164"/>
          <p:cNvSpPr/>
          <p:nvPr/>
        </p:nvSpPr>
        <p:spPr>
          <a:xfrm>
            <a:off x="5844391" y="8933726"/>
            <a:ext cx="36195" cy="36195"/>
          </a:xfrm>
          <a:custGeom>
            <a:avLst/>
            <a:gdLst/>
            <a:ahLst/>
            <a:cxnLst/>
            <a:rect l="l" t="t" r="r" b="b"/>
            <a:pathLst>
              <a:path w="36195" h="36195">
                <a:moveTo>
                  <a:pt x="0" y="17780"/>
                </a:moveTo>
                <a:lnTo>
                  <a:pt x="0" y="8902"/>
                </a:lnTo>
                <a:lnTo>
                  <a:pt x="8902" y="0"/>
                </a:lnTo>
                <a:lnTo>
                  <a:pt x="17792" y="0"/>
                </a:lnTo>
                <a:lnTo>
                  <a:pt x="26682" y="0"/>
                </a:lnTo>
                <a:lnTo>
                  <a:pt x="35572" y="8902"/>
                </a:lnTo>
                <a:lnTo>
                  <a:pt x="35572" y="17780"/>
                </a:lnTo>
                <a:lnTo>
                  <a:pt x="35572" y="26670"/>
                </a:lnTo>
                <a:lnTo>
                  <a:pt x="26682" y="35572"/>
                </a:lnTo>
                <a:lnTo>
                  <a:pt x="17792" y="35572"/>
                </a:lnTo>
                <a:lnTo>
                  <a:pt x="8902" y="35572"/>
                </a:lnTo>
                <a:lnTo>
                  <a:pt x="0" y="26670"/>
                </a:lnTo>
                <a:lnTo>
                  <a:pt x="0" y="17780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5" name="object 165"/>
          <p:cNvSpPr/>
          <p:nvPr/>
        </p:nvSpPr>
        <p:spPr>
          <a:xfrm>
            <a:off x="5964914" y="9770388"/>
            <a:ext cx="36195" cy="36195"/>
          </a:xfrm>
          <a:custGeom>
            <a:avLst/>
            <a:gdLst/>
            <a:ahLst/>
            <a:cxnLst/>
            <a:rect l="l" t="t" r="r" b="b"/>
            <a:pathLst>
              <a:path w="36195" h="36195">
                <a:moveTo>
                  <a:pt x="26670" y="0"/>
                </a:moveTo>
                <a:lnTo>
                  <a:pt x="8877" y="0"/>
                </a:lnTo>
                <a:lnTo>
                  <a:pt x="0" y="8889"/>
                </a:lnTo>
                <a:lnTo>
                  <a:pt x="0" y="26682"/>
                </a:lnTo>
                <a:lnTo>
                  <a:pt x="8877" y="35572"/>
                </a:lnTo>
                <a:lnTo>
                  <a:pt x="26670" y="35572"/>
                </a:lnTo>
                <a:lnTo>
                  <a:pt x="35572" y="26682"/>
                </a:lnTo>
                <a:lnTo>
                  <a:pt x="35572" y="8889"/>
                </a:lnTo>
                <a:lnTo>
                  <a:pt x="26670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6" name="object 166"/>
          <p:cNvSpPr/>
          <p:nvPr/>
        </p:nvSpPr>
        <p:spPr>
          <a:xfrm>
            <a:off x="5964914" y="9770388"/>
            <a:ext cx="36195" cy="36195"/>
          </a:xfrm>
          <a:custGeom>
            <a:avLst/>
            <a:gdLst/>
            <a:ahLst/>
            <a:cxnLst/>
            <a:rect l="l" t="t" r="r" b="b"/>
            <a:pathLst>
              <a:path w="36195" h="36195">
                <a:moveTo>
                  <a:pt x="0" y="17792"/>
                </a:moveTo>
                <a:lnTo>
                  <a:pt x="0" y="8889"/>
                </a:lnTo>
                <a:lnTo>
                  <a:pt x="8877" y="0"/>
                </a:lnTo>
                <a:lnTo>
                  <a:pt x="17780" y="0"/>
                </a:lnTo>
                <a:lnTo>
                  <a:pt x="26670" y="0"/>
                </a:lnTo>
                <a:lnTo>
                  <a:pt x="35572" y="8889"/>
                </a:lnTo>
                <a:lnTo>
                  <a:pt x="35572" y="17792"/>
                </a:lnTo>
                <a:lnTo>
                  <a:pt x="35572" y="26682"/>
                </a:lnTo>
                <a:lnTo>
                  <a:pt x="26670" y="35572"/>
                </a:lnTo>
                <a:lnTo>
                  <a:pt x="17780" y="35572"/>
                </a:lnTo>
                <a:lnTo>
                  <a:pt x="8877" y="35572"/>
                </a:lnTo>
                <a:lnTo>
                  <a:pt x="0" y="26682"/>
                </a:lnTo>
                <a:lnTo>
                  <a:pt x="0" y="17792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7" name="object 167"/>
          <p:cNvSpPr/>
          <p:nvPr/>
        </p:nvSpPr>
        <p:spPr>
          <a:xfrm>
            <a:off x="4352116" y="9210268"/>
            <a:ext cx="171602" cy="214159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68" name="object 168"/>
          <p:cNvSpPr/>
          <p:nvPr/>
        </p:nvSpPr>
        <p:spPr>
          <a:xfrm>
            <a:off x="5204844" y="9210268"/>
            <a:ext cx="171589" cy="214159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69" name="object 169"/>
          <p:cNvSpPr txBox="1"/>
          <p:nvPr/>
        </p:nvSpPr>
        <p:spPr>
          <a:xfrm>
            <a:off x="3191386" y="10086847"/>
            <a:ext cx="1756410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 spc="-10" b="1" i="1">
                <a:solidFill>
                  <a:srgbClr val="009D57"/>
                </a:solidFill>
                <a:latin typeface="Arial"/>
                <a:cs typeface="Arial"/>
              </a:rPr>
              <a:t>Fig. </a:t>
            </a:r>
            <a:r>
              <a:rPr dirty="0" sz="700" spc="-15" b="1" i="1">
                <a:solidFill>
                  <a:srgbClr val="009D57"/>
                </a:solidFill>
                <a:latin typeface="Arial"/>
                <a:cs typeface="Arial"/>
              </a:rPr>
              <a:t>F54: </a:t>
            </a:r>
            <a:r>
              <a:rPr dirty="0" sz="700" spc="-5" i="1">
                <a:solidFill>
                  <a:srgbClr val="231F20"/>
                </a:solidFill>
                <a:latin typeface="Arial"/>
                <a:cs typeface="Arial"/>
              </a:rPr>
              <a:t>Conexión </a:t>
            </a:r>
            <a:r>
              <a:rPr dirty="0" sz="700" i="1">
                <a:solidFill>
                  <a:srgbClr val="231F20"/>
                </a:solidFill>
                <a:latin typeface="Arial"/>
                <a:cs typeface="Arial"/>
              </a:rPr>
              <a:t>equipotencial</a:t>
            </a:r>
            <a:r>
              <a:rPr dirty="0" sz="700" spc="65" i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 spc="-5" i="1">
                <a:solidFill>
                  <a:srgbClr val="231F20"/>
                </a:solidFill>
                <a:latin typeface="Arial"/>
                <a:cs typeface="Arial"/>
              </a:rPr>
              <a:t>mejorada.</a:t>
            </a:r>
            <a:endParaRPr sz="700">
              <a:latin typeface="Arial"/>
              <a:cs typeface="Arial"/>
            </a:endParaRPr>
          </a:p>
        </p:txBody>
      </p:sp>
      <p:sp>
        <p:nvSpPr>
          <p:cNvPr id="170" name="object 170"/>
          <p:cNvSpPr/>
          <p:nvPr/>
        </p:nvSpPr>
        <p:spPr>
          <a:xfrm>
            <a:off x="3641067" y="10508992"/>
            <a:ext cx="113884" cy="118075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71" name="object 171"/>
          <p:cNvSpPr/>
          <p:nvPr/>
        </p:nvSpPr>
        <p:spPr>
          <a:xfrm>
            <a:off x="3554924" y="10441380"/>
            <a:ext cx="450037" cy="182499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72" name="object 172"/>
          <p:cNvSpPr/>
          <p:nvPr/>
        </p:nvSpPr>
        <p:spPr>
          <a:xfrm>
            <a:off x="3632546" y="10532262"/>
            <a:ext cx="108064" cy="95602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73" name="object 173"/>
          <p:cNvSpPr/>
          <p:nvPr/>
        </p:nvSpPr>
        <p:spPr>
          <a:xfrm>
            <a:off x="3649733" y="10532261"/>
            <a:ext cx="88895" cy="71589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74" name="object 174"/>
          <p:cNvSpPr txBox="1"/>
          <p:nvPr/>
        </p:nvSpPr>
        <p:spPr>
          <a:xfrm>
            <a:off x="528196" y="10456164"/>
            <a:ext cx="1558925" cy="1168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">
                <a:solidFill>
                  <a:srgbClr val="231F20"/>
                </a:solidFill>
                <a:latin typeface="Arial"/>
                <a:cs typeface="Arial"/>
              </a:rPr>
              <a:t>Guía </a:t>
            </a:r>
            <a:r>
              <a:rPr dirty="0" sz="600" spc="-5">
                <a:solidFill>
                  <a:srgbClr val="231F20"/>
                </a:solidFill>
                <a:latin typeface="Arial"/>
                <a:cs typeface="Arial"/>
              </a:rPr>
              <a:t>de diseño de instalaciones eléctricas</a:t>
            </a:r>
            <a:r>
              <a:rPr dirty="0" sz="600" spc="-4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600" spc="-5">
                <a:solidFill>
                  <a:srgbClr val="231F20"/>
                </a:solidFill>
                <a:latin typeface="Arial"/>
                <a:cs typeface="Arial"/>
              </a:rPr>
              <a:t>08</a:t>
            </a:r>
            <a:endParaRPr sz="600">
              <a:latin typeface="Arial"/>
              <a:cs typeface="Arial"/>
            </a:endParaRPr>
          </a:p>
        </p:txBody>
      </p:sp>
      <p:sp>
        <p:nvSpPr>
          <p:cNvPr id="175" name="object 175"/>
          <p:cNvSpPr txBox="1"/>
          <p:nvPr/>
        </p:nvSpPr>
        <p:spPr>
          <a:xfrm>
            <a:off x="6394072" y="10456164"/>
            <a:ext cx="640080" cy="1168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">
                <a:solidFill>
                  <a:srgbClr val="231F20"/>
                </a:solidFill>
                <a:latin typeface="Arial"/>
                <a:cs typeface="Arial"/>
              </a:rPr>
              <a:t>Schneider</a:t>
            </a:r>
            <a:r>
              <a:rPr dirty="0" sz="600" spc="-6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600">
                <a:solidFill>
                  <a:srgbClr val="231F20"/>
                </a:solidFill>
                <a:latin typeface="Arial"/>
                <a:cs typeface="Arial"/>
              </a:rPr>
              <a:t>Electric</a:t>
            </a:r>
            <a:endParaRPr sz="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325745" y="0"/>
            <a:ext cx="230504" cy="2926080"/>
          </a:xfrm>
          <a:custGeom>
            <a:avLst/>
            <a:gdLst/>
            <a:ahLst/>
            <a:cxnLst/>
            <a:rect l="l" t="t" r="r" b="b"/>
            <a:pathLst>
              <a:path w="230504" h="2926080">
                <a:moveTo>
                  <a:pt x="0" y="2925825"/>
                </a:moveTo>
                <a:lnTo>
                  <a:pt x="230250" y="2925825"/>
                </a:lnTo>
                <a:lnTo>
                  <a:pt x="230250" y="0"/>
                </a:lnTo>
                <a:lnTo>
                  <a:pt x="0" y="0"/>
                </a:lnTo>
                <a:lnTo>
                  <a:pt x="0" y="2925825"/>
                </a:lnTo>
                <a:close/>
              </a:path>
            </a:pathLst>
          </a:custGeom>
          <a:solidFill>
            <a:srgbClr val="009D5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7325745" y="3322065"/>
            <a:ext cx="230504" cy="7371080"/>
          </a:xfrm>
          <a:custGeom>
            <a:avLst/>
            <a:gdLst/>
            <a:ahLst/>
            <a:cxnLst/>
            <a:rect l="l" t="t" r="r" b="b"/>
            <a:pathLst>
              <a:path w="230504" h="7371080">
                <a:moveTo>
                  <a:pt x="0" y="7370829"/>
                </a:moveTo>
                <a:lnTo>
                  <a:pt x="230250" y="7370829"/>
                </a:lnTo>
                <a:lnTo>
                  <a:pt x="230250" y="0"/>
                </a:lnTo>
                <a:lnTo>
                  <a:pt x="0" y="0"/>
                </a:lnTo>
                <a:lnTo>
                  <a:pt x="0" y="7370829"/>
                </a:lnTo>
                <a:close/>
              </a:path>
            </a:pathLst>
          </a:custGeom>
          <a:solidFill>
            <a:srgbClr val="009D5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0" y="1338389"/>
            <a:ext cx="7019925" cy="0"/>
          </a:xfrm>
          <a:custGeom>
            <a:avLst/>
            <a:gdLst/>
            <a:ahLst/>
            <a:cxnLst/>
            <a:rect l="l" t="t" r="r" b="b"/>
            <a:pathLst>
              <a:path w="7019925" h="0">
                <a:moveTo>
                  <a:pt x="0" y="0"/>
                </a:moveTo>
                <a:lnTo>
                  <a:pt x="7019674" y="0"/>
                </a:lnTo>
              </a:path>
            </a:pathLst>
          </a:custGeom>
          <a:ln w="10286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0" y="10409999"/>
            <a:ext cx="7020559" cy="0"/>
          </a:xfrm>
          <a:custGeom>
            <a:avLst/>
            <a:gdLst/>
            <a:ahLst/>
            <a:cxnLst/>
            <a:rect l="l" t="t" r="r" b="b"/>
            <a:pathLst>
              <a:path w="7020559" h="0">
                <a:moveTo>
                  <a:pt x="0" y="0"/>
                </a:moveTo>
                <a:lnTo>
                  <a:pt x="7020436" y="0"/>
                </a:lnTo>
              </a:path>
            </a:pathLst>
          </a:custGeom>
          <a:ln w="10287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3203959" y="5708840"/>
            <a:ext cx="3816985" cy="0"/>
          </a:xfrm>
          <a:custGeom>
            <a:avLst/>
            <a:gdLst/>
            <a:ahLst/>
            <a:cxnLst/>
            <a:rect l="l" t="t" r="r" b="b"/>
            <a:pathLst>
              <a:path w="3816984" h="0">
                <a:moveTo>
                  <a:pt x="0" y="0"/>
                </a:moveTo>
                <a:lnTo>
                  <a:pt x="3816477" y="0"/>
                </a:lnTo>
              </a:path>
            </a:pathLst>
          </a:custGeom>
          <a:ln w="25526">
            <a:solidFill>
              <a:srgbClr val="009D5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3203959" y="7851965"/>
            <a:ext cx="3816985" cy="0"/>
          </a:xfrm>
          <a:custGeom>
            <a:avLst/>
            <a:gdLst/>
            <a:ahLst/>
            <a:cxnLst/>
            <a:rect l="l" t="t" r="r" b="b"/>
            <a:pathLst>
              <a:path w="3816984" h="0">
                <a:moveTo>
                  <a:pt x="0" y="0"/>
                </a:moveTo>
                <a:lnTo>
                  <a:pt x="3816477" y="0"/>
                </a:lnTo>
              </a:path>
            </a:pathLst>
          </a:custGeom>
          <a:ln w="25526">
            <a:solidFill>
              <a:srgbClr val="009D5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3203959" y="10229024"/>
            <a:ext cx="3816985" cy="0"/>
          </a:xfrm>
          <a:custGeom>
            <a:avLst/>
            <a:gdLst/>
            <a:ahLst/>
            <a:cxnLst/>
            <a:rect l="l" t="t" r="r" b="b"/>
            <a:pathLst>
              <a:path w="3816984" h="0">
                <a:moveTo>
                  <a:pt x="0" y="0"/>
                </a:moveTo>
                <a:lnTo>
                  <a:pt x="3816477" y="0"/>
                </a:lnTo>
              </a:path>
            </a:pathLst>
          </a:custGeom>
          <a:ln w="25526">
            <a:solidFill>
              <a:srgbClr val="009D5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5038817" y="9821417"/>
            <a:ext cx="36195" cy="0"/>
          </a:xfrm>
          <a:custGeom>
            <a:avLst/>
            <a:gdLst/>
            <a:ahLst/>
            <a:cxnLst/>
            <a:rect l="l" t="t" r="r" b="b"/>
            <a:pathLst>
              <a:path w="36195" h="0">
                <a:moveTo>
                  <a:pt x="0" y="0"/>
                </a:moveTo>
                <a:lnTo>
                  <a:pt x="36055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5838879" y="9821417"/>
            <a:ext cx="36195" cy="0"/>
          </a:xfrm>
          <a:custGeom>
            <a:avLst/>
            <a:gdLst/>
            <a:ahLst/>
            <a:cxnLst/>
            <a:rect l="l" t="t" r="r" b="b"/>
            <a:pathLst>
              <a:path w="36195" h="0">
                <a:moveTo>
                  <a:pt x="0" y="0"/>
                </a:moveTo>
                <a:lnTo>
                  <a:pt x="36067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graphicFrame>
        <p:nvGraphicFramePr>
          <p:cNvPr id="11" name="object 11"/>
          <p:cNvGraphicFramePr>
            <a:graphicFrameLocks noGrp="1"/>
          </p:cNvGraphicFramePr>
          <p:nvPr/>
        </p:nvGraphicFramePr>
        <p:xfrm>
          <a:off x="3197673" y="5874765"/>
          <a:ext cx="3835400" cy="163448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05255"/>
                <a:gridCol w="1402080"/>
                <a:gridCol w="1009014"/>
              </a:tblGrid>
              <a:tr h="129540">
                <a:tc>
                  <a:txBody>
                    <a:bodyPr/>
                    <a:lstStyle/>
                    <a:p>
                      <a:pPr marL="1778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dirty="0" sz="700" spc="-1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Funciones </a:t>
                      </a:r>
                      <a:r>
                        <a:rPr dirty="0" sz="700" spc="-5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mínimas</a:t>
                      </a:r>
                      <a:r>
                        <a:rPr dirty="0" sz="700" spc="-15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necesarias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635">
                    <a:lnR w="9525">
                      <a:solidFill>
                        <a:srgbClr val="009D57"/>
                      </a:solidFill>
                      <a:prstDash val="solid"/>
                    </a:lnR>
                    <a:solidFill>
                      <a:srgbClr val="C8E4D3"/>
                    </a:solidFill>
                  </a:tcPr>
                </a:tc>
                <a:tc>
                  <a:txBody>
                    <a:bodyPr/>
                    <a:lstStyle/>
                    <a:p>
                      <a:pPr marL="3429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dirty="0" sz="70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Componentes </a:t>
                      </a:r>
                      <a:r>
                        <a:rPr dirty="0" sz="700" spc="-3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y</a:t>
                      </a:r>
                      <a:r>
                        <a:rPr dirty="0" sz="700" spc="-2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spc="-1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dispositivos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635">
                    <a:lnL w="9525">
                      <a:solidFill>
                        <a:srgbClr val="009D57"/>
                      </a:solidFill>
                      <a:prstDash val="solid"/>
                    </a:lnL>
                    <a:lnR w="9525">
                      <a:solidFill>
                        <a:srgbClr val="009D57"/>
                      </a:solidFill>
                      <a:prstDash val="solid"/>
                    </a:lnR>
                    <a:solidFill>
                      <a:srgbClr val="C8E4D3"/>
                    </a:solidFill>
                  </a:tcPr>
                </a:tc>
                <a:tc>
                  <a:txBody>
                    <a:bodyPr/>
                    <a:lstStyle/>
                    <a:p>
                      <a:pPr marL="32384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dirty="0" sz="700" spc="-5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Ejemplos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635">
                    <a:lnL w="9525">
                      <a:solidFill>
                        <a:srgbClr val="009D57"/>
                      </a:solidFill>
                      <a:prstDash val="solid"/>
                    </a:lnL>
                    <a:solidFill>
                      <a:srgbClr val="C8E4D3"/>
                    </a:solidFill>
                  </a:tcPr>
                </a:tc>
              </a:tr>
              <a:tr h="212979">
                <a:tc>
                  <a:txBody>
                    <a:bodyPr/>
                    <a:lstStyle/>
                    <a:p>
                      <a:pPr>
                        <a:lnSpc>
                          <a:spcPts val="745"/>
                        </a:lnSpc>
                      </a:pPr>
                      <a:r>
                        <a:rPr dirty="0" sz="700" spc="-2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Protección contra </a:t>
                      </a:r>
                      <a:r>
                        <a:rPr dirty="0" sz="700" spc="-2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las</a:t>
                      </a:r>
                      <a:r>
                        <a:rPr dirty="0" sz="700" spc="-11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spc="-2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sobretensiones</a:t>
                      </a:r>
                      <a:endParaRPr sz="700"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ts val="819"/>
                        </a:lnSpc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a </a:t>
                      </a:r>
                      <a:r>
                        <a:rPr dirty="0" sz="700" spc="-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la </a:t>
                      </a: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frecuencia </a:t>
                      </a:r>
                      <a:r>
                        <a:rPr dirty="0" sz="700" spc="-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de</a:t>
                      </a:r>
                      <a:r>
                        <a:rPr dirty="0" sz="700" spc="-1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spc="-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potencia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R w="9525">
                      <a:solidFill>
                        <a:srgbClr val="009D57"/>
                      </a:solidFill>
                      <a:prstDash val="solid"/>
                    </a:lnR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4290">
                        <a:lnSpc>
                          <a:spcPts val="765"/>
                        </a:lnSpc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(1) </a:t>
                      </a:r>
                      <a:r>
                        <a:rPr dirty="0" sz="700" spc="-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Limitador de</a:t>
                      </a:r>
                      <a:r>
                        <a:rPr dirty="0" sz="700" spc="-1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tensión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9525">
                      <a:solidFill>
                        <a:srgbClr val="009D57"/>
                      </a:solidFill>
                      <a:prstDash val="solid"/>
                    </a:lnL>
                    <a:lnR w="9525">
                      <a:solidFill>
                        <a:srgbClr val="009D57"/>
                      </a:solidFill>
                      <a:prstDash val="solid"/>
                    </a:lnR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2384">
                        <a:lnSpc>
                          <a:spcPts val="765"/>
                        </a:lnSpc>
                      </a:pPr>
                      <a:r>
                        <a:rPr dirty="0" sz="700" spc="-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Cardew </a:t>
                      </a: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C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9525">
                      <a:solidFill>
                        <a:srgbClr val="009D57"/>
                      </a:solidFill>
                      <a:prstDash val="solid"/>
                    </a:lnL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</a:tr>
              <a:tr h="322706">
                <a:tc>
                  <a:txBody>
                    <a:bodyPr/>
                    <a:lstStyle/>
                    <a:p>
                      <a:pPr marR="43180">
                        <a:lnSpc>
                          <a:spcPts val="800"/>
                        </a:lnSpc>
                        <a:spcBef>
                          <a:spcPts val="45"/>
                        </a:spcBef>
                      </a:pPr>
                      <a:r>
                        <a:rPr dirty="0" sz="700" spc="-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Resistencia de </a:t>
                      </a: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conexión a tierra  </a:t>
                      </a:r>
                      <a:r>
                        <a:rPr dirty="0" sz="700" spc="-2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neutra</a:t>
                      </a:r>
                      <a:r>
                        <a:rPr dirty="0" sz="700" spc="-6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spc="-2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(para</a:t>
                      </a:r>
                      <a:r>
                        <a:rPr dirty="0" sz="700" spc="-5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spc="-1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la</a:t>
                      </a:r>
                      <a:r>
                        <a:rPr dirty="0" sz="700" spc="-6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spc="-2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variación</a:t>
                      </a:r>
                      <a:r>
                        <a:rPr dirty="0" sz="700" spc="-5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spc="-1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de</a:t>
                      </a:r>
                      <a:r>
                        <a:rPr dirty="0" sz="700" spc="-6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spc="-2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conexión  </a:t>
                      </a: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a tierra </a:t>
                      </a:r>
                      <a:r>
                        <a:rPr dirty="0" sz="700" spc="-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de</a:t>
                      </a:r>
                      <a:r>
                        <a:rPr dirty="0" sz="700" spc="-1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spc="-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impedancia)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5715">
                    <a:lnR w="9525">
                      <a:solidFill>
                        <a:srgbClr val="009D57"/>
                      </a:solidFill>
                      <a:prstDash val="solid"/>
                    </a:lnR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4925">
                        <a:lnSpc>
                          <a:spcPts val="825"/>
                        </a:lnSpc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(2)</a:t>
                      </a:r>
                      <a:r>
                        <a:rPr dirty="0" sz="700" spc="-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Resistencia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9525">
                      <a:solidFill>
                        <a:srgbClr val="009D57"/>
                      </a:solidFill>
                      <a:prstDash val="solid"/>
                    </a:lnL>
                    <a:lnR w="9525">
                      <a:solidFill>
                        <a:srgbClr val="009D57"/>
                      </a:solidFill>
                      <a:prstDash val="solid"/>
                    </a:lnR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2384">
                        <a:lnSpc>
                          <a:spcPts val="825"/>
                        </a:lnSpc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Impedancia</a:t>
                      </a:r>
                      <a:r>
                        <a:rPr dirty="0" sz="700" spc="-1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spc="-5" i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Z</a:t>
                      </a:r>
                      <a:r>
                        <a:rPr dirty="0" baseline="-16666" sz="750" spc="-7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x</a:t>
                      </a:r>
                      <a:endParaRPr baseline="-16666" sz="75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9525">
                      <a:solidFill>
                        <a:srgbClr val="009D57"/>
                      </a:solidFill>
                      <a:prstDash val="solid"/>
                    </a:lnL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</a:tr>
              <a:tr h="322326">
                <a:tc>
                  <a:txBody>
                    <a:bodyPr/>
                    <a:lstStyle/>
                    <a:p>
                      <a:pPr algn="just" marR="38100">
                        <a:lnSpc>
                          <a:spcPct val="95200"/>
                        </a:lnSpc>
                        <a:spcBef>
                          <a:spcPts val="25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Monitor </a:t>
                      </a:r>
                      <a:r>
                        <a:rPr dirty="0" sz="700" spc="-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de defecto </a:t>
                      </a: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a tierra</a:t>
                      </a:r>
                      <a:r>
                        <a:rPr dirty="0" sz="700" spc="-7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spc="-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general  </a:t>
                      </a:r>
                      <a:r>
                        <a:rPr dirty="0" sz="700" spc="-2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con</a:t>
                      </a:r>
                      <a:r>
                        <a:rPr dirty="0" sz="700" spc="-5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spc="-2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alarma</a:t>
                      </a:r>
                      <a:r>
                        <a:rPr dirty="0" sz="700" spc="-5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spc="-2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para</a:t>
                      </a:r>
                      <a:r>
                        <a:rPr dirty="0" sz="700" spc="-5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spc="-1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la</a:t>
                      </a:r>
                      <a:r>
                        <a:rPr dirty="0" sz="700" spc="-5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spc="-2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primera</a:t>
                      </a:r>
                      <a:r>
                        <a:rPr dirty="0" sz="700" spc="-5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spc="-2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condición  </a:t>
                      </a:r>
                      <a:r>
                        <a:rPr dirty="0" sz="700" spc="-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de defecto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3175">
                    <a:lnR w="9525">
                      <a:solidFill>
                        <a:srgbClr val="009D57"/>
                      </a:solidFill>
                      <a:prstDash val="solid"/>
                    </a:lnR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4290" marR="222250">
                        <a:lnSpc>
                          <a:spcPct val="95200"/>
                        </a:lnSpc>
                        <a:spcBef>
                          <a:spcPts val="25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(3) Monitor </a:t>
                      </a:r>
                      <a:r>
                        <a:rPr dirty="0" sz="700" spc="-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de aislamiento  permanente </a:t>
                      </a: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PIM con</a:t>
                      </a:r>
                      <a:r>
                        <a:rPr dirty="0" sz="700" spc="-8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función  </a:t>
                      </a:r>
                      <a:r>
                        <a:rPr dirty="0" sz="700" spc="-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de alarma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3175">
                    <a:lnL w="9525">
                      <a:solidFill>
                        <a:srgbClr val="009D57"/>
                      </a:solidFill>
                      <a:prstDash val="solid"/>
                    </a:lnL>
                    <a:lnR w="9525">
                      <a:solidFill>
                        <a:srgbClr val="009D57"/>
                      </a:solidFill>
                      <a:prstDash val="solid"/>
                    </a:lnR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2384" marR="325120">
                        <a:lnSpc>
                          <a:spcPts val="800"/>
                        </a:lnSpc>
                        <a:spcBef>
                          <a:spcPts val="45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Vigilohm</a:t>
                      </a:r>
                      <a:r>
                        <a:rPr dirty="0" sz="700" spc="-9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TR22A  o XM</a:t>
                      </a:r>
                      <a:r>
                        <a:rPr dirty="0" sz="700" spc="-2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spc="-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200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5715">
                    <a:lnL w="9525">
                      <a:solidFill>
                        <a:srgbClr val="009D57"/>
                      </a:solidFill>
                      <a:prstDash val="solid"/>
                    </a:lnL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</a:tr>
              <a:tr h="322707">
                <a:tc>
                  <a:txBody>
                    <a:bodyPr/>
                    <a:lstStyle/>
                    <a:p>
                      <a:pPr marR="117475">
                        <a:lnSpc>
                          <a:spcPts val="800"/>
                        </a:lnSpc>
                        <a:spcBef>
                          <a:spcPts val="50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Eliminación </a:t>
                      </a:r>
                      <a:r>
                        <a:rPr dirty="0" sz="700" spc="-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del </a:t>
                      </a: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segundo</a:t>
                      </a:r>
                      <a:r>
                        <a:rPr dirty="0" sz="700" spc="-8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spc="-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defecto  </a:t>
                      </a: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y </a:t>
                      </a:r>
                      <a:r>
                        <a:rPr dirty="0" sz="700" spc="-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protección del</a:t>
                      </a:r>
                      <a:r>
                        <a:rPr dirty="0" sz="700" spc="-3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conductor</a:t>
                      </a:r>
                      <a:endParaRPr sz="700"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ts val="780"/>
                        </a:lnSpc>
                      </a:pPr>
                      <a:r>
                        <a:rPr dirty="0" sz="700" spc="-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neutro contra las</a:t>
                      </a:r>
                      <a:r>
                        <a:rPr dirty="0" sz="700" spc="-9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spc="-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sobreintensidades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6350">
                    <a:lnR w="9525">
                      <a:solidFill>
                        <a:srgbClr val="009D57"/>
                      </a:solidFill>
                      <a:prstDash val="solid"/>
                    </a:lnR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4290" marR="217804">
                        <a:lnSpc>
                          <a:spcPct val="95200"/>
                        </a:lnSpc>
                        <a:spcBef>
                          <a:spcPts val="30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(4) Interruptores</a:t>
                      </a:r>
                      <a:r>
                        <a:rPr dirty="0" sz="700" spc="-8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spc="-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automáticos  de </a:t>
                      </a: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4 </a:t>
                      </a:r>
                      <a:r>
                        <a:rPr dirty="0" sz="700" spc="-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polos </a:t>
                      </a: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(si </a:t>
                      </a:r>
                      <a:r>
                        <a:rPr dirty="0" sz="700" spc="-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el neutro está  distribuido) los </a:t>
                      </a: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4</a:t>
                      </a:r>
                      <a:r>
                        <a:rPr dirty="0" sz="700" spc="-2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spc="-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polos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3810">
                    <a:lnL w="9525">
                      <a:solidFill>
                        <a:srgbClr val="009D57"/>
                      </a:solidFill>
                      <a:prstDash val="solid"/>
                    </a:lnL>
                    <a:lnR w="9525">
                      <a:solidFill>
                        <a:srgbClr val="009D57"/>
                      </a:solidFill>
                      <a:prstDash val="solid"/>
                    </a:lnR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2384" marR="98425">
                        <a:lnSpc>
                          <a:spcPts val="800"/>
                        </a:lnSpc>
                        <a:spcBef>
                          <a:spcPts val="50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Interruptor</a:t>
                      </a:r>
                      <a:r>
                        <a:rPr dirty="0" sz="700" spc="-7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spc="-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automático  Compact </a:t>
                      </a: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o</a:t>
                      </a:r>
                      <a:r>
                        <a:rPr dirty="0" sz="700" spc="-4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spc="-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DDR-MS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6350">
                    <a:lnL w="9525">
                      <a:solidFill>
                        <a:srgbClr val="009D57"/>
                      </a:solidFill>
                      <a:prstDash val="solid"/>
                    </a:lnL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</a:tr>
              <a:tr h="317944">
                <a:tc>
                  <a:txBody>
                    <a:bodyPr/>
                    <a:lstStyle/>
                    <a:p>
                      <a:pPr>
                        <a:lnSpc>
                          <a:spcPts val="825"/>
                        </a:lnSpc>
                      </a:pPr>
                      <a:r>
                        <a:rPr dirty="0" sz="700" spc="-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Ubicación del primer</a:t>
                      </a:r>
                      <a:r>
                        <a:rPr dirty="0" sz="700" spc="-1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spc="-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defecto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R w="9525">
                      <a:solidFill>
                        <a:srgbClr val="009D57"/>
                      </a:solidFill>
                      <a:prstDash val="solid"/>
                    </a:lnR>
                    <a:lnT w="3175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4290" marR="45085">
                        <a:lnSpc>
                          <a:spcPts val="800"/>
                        </a:lnSpc>
                        <a:spcBef>
                          <a:spcPts val="45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(5) </a:t>
                      </a:r>
                      <a:r>
                        <a:rPr dirty="0" sz="700" spc="-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Con un dispositivo para la  ubicación del defecto </a:t>
                      </a: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o mediante  </a:t>
                      </a:r>
                      <a:r>
                        <a:rPr dirty="0" sz="700" spc="-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apertura </a:t>
                      </a: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sucesiva </a:t>
                      </a:r>
                      <a:r>
                        <a:rPr dirty="0" sz="700" spc="-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de los</a:t>
                      </a:r>
                      <a:r>
                        <a:rPr dirty="0" sz="700" spc="-7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circuitos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5715">
                    <a:lnL w="9525">
                      <a:solidFill>
                        <a:srgbClr val="009D57"/>
                      </a:solidFill>
                      <a:prstDash val="solid"/>
                    </a:lnL>
                    <a:lnR w="9525">
                      <a:solidFill>
                        <a:srgbClr val="009D57"/>
                      </a:solidFill>
                      <a:prstDash val="solid"/>
                    </a:lnR>
                    <a:lnT w="3175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2384">
                        <a:lnSpc>
                          <a:spcPts val="825"/>
                        </a:lnSpc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Sistema</a:t>
                      </a:r>
                      <a:r>
                        <a:rPr dirty="0" sz="700" spc="-1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Vigilohm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9525">
                      <a:solidFill>
                        <a:srgbClr val="009D57"/>
                      </a:solidFill>
                      <a:prstDash val="solid"/>
                    </a:lnL>
                    <a:lnT w="3175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12" name="object 12"/>
          <p:cNvSpPr txBox="1"/>
          <p:nvPr/>
        </p:nvSpPr>
        <p:spPr>
          <a:xfrm>
            <a:off x="528069" y="237870"/>
            <a:ext cx="2091055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-15" b="1">
                <a:solidFill>
                  <a:srgbClr val="009D57"/>
                </a:solidFill>
                <a:latin typeface="Arial"/>
                <a:cs typeface="Arial"/>
              </a:rPr>
              <a:t>F </a:t>
            </a:r>
            <a:r>
              <a:rPr dirty="0" sz="800" spc="55" b="1">
                <a:solidFill>
                  <a:srgbClr val="009D57"/>
                </a:solidFill>
                <a:latin typeface="Arial"/>
                <a:cs typeface="Arial"/>
              </a:rPr>
              <a:t>- </a:t>
            </a:r>
            <a:r>
              <a:rPr dirty="0" sz="800" b="1">
                <a:solidFill>
                  <a:srgbClr val="009D57"/>
                </a:solidFill>
                <a:latin typeface="Arial"/>
                <a:cs typeface="Arial"/>
              </a:rPr>
              <a:t>Protección contra descargas</a:t>
            </a:r>
            <a:r>
              <a:rPr dirty="0" sz="800" spc="-40" b="1">
                <a:solidFill>
                  <a:srgbClr val="009D57"/>
                </a:solidFill>
                <a:latin typeface="Arial"/>
                <a:cs typeface="Arial"/>
              </a:rPr>
              <a:t> </a:t>
            </a:r>
            <a:r>
              <a:rPr dirty="0" sz="800" b="1">
                <a:solidFill>
                  <a:srgbClr val="009D57"/>
                </a:solidFill>
                <a:latin typeface="Arial"/>
                <a:cs typeface="Arial"/>
              </a:rPr>
              <a:t>eléctricas</a:t>
            </a:r>
            <a:endParaRPr sz="8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191259" y="212597"/>
            <a:ext cx="376174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66700" algn="l"/>
              </a:tabLst>
            </a:pPr>
            <a:r>
              <a:rPr dirty="0" sz="1800" spc="-5" b="1">
                <a:solidFill>
                  <a:srgbClr val="231F20"/>
                </a:solidFill>
                <a:latin typeface="Arial"/>
                <a:cs typeface="Arial"/>
              </a:rPr>
              <a:t>7	</a:t>
            </a:r>
            <a:r>
              <a:rPr dirty="0" sz="1800" spc="5" b="1">
                <a:solidFill>
                  <a:srgbClr val="231F20"/>
                </a:solidFill>
                <a:latin typeface="Arial"/>
                <a:cs typeface="Arial"/>
              </a:rPr>
              <a:t>Implementación </a:t>
            </a:r>
            <a:r>
              <a:rPr dirty="0" sz="1800" spc="-5" b="1">
                <a:solidFill>
                  <a:srgbClr val="231F20"/>
                </a:solidFill>
                <a:latin typeface="Arial"/>
                <a:cs typeface="Arial"/>
              </a:rPr>
              <a:t>del </a:t>
            </a:r>
            <a:r>
              <a:rPr dirty="0" sz="1800" spc="5" b="1">
                <a:solidFill>
                  <a:srgbClr val="231F20"/>
                </a:solidFill>
                <a:latin typeface="Arial"/>
                <a:cs typeface="Arial"/>
              </a:rPr>
              <a:t>esquema</a:t>
            </a:r>
            <a:r>
              <a:rPr dirty="0" sz="1800" spc="-1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800" spc="15" b="1">
                <a:solidFill>
                  <a:srgbClr val="231F20"/>
                </a:solidFill>
                <a:latin typeface="Arial"/>
                <a:cs typeface="Arial"/>
              </a:rPr>
              <a:t>IT</a:t>
            </a:r>
            <a:endParaRPr sz="18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39499" y="1441195"/>
            <a:ext cx="2484120" cy="791845"/>
          </a:xfrm>
          <a:prstGeom prst="rect">
            <a:avLst/>
          </a:prstGeom>
          <a:solidFill>
            <a:srgbClr val="C8E4D3"/>
          </a:solidFill>
        </p:spPr>
        <p:txBody>
          <a:bodyPr wrap="square" lIns="0" tIns="12700" rIns="0" bIns="0" rtlCol="0" vert="horz">
            <a:spAutoFit/>
          </a:bodyPr>
          <a:lstStyle/>
          <a:p>
            <a:pPr marL="36195" marR="102870" indent="635">
              <a:lnSpc>
                <a:spcPct val="100000"/>
              </a:lnSpc>
              <a:spcBef>
                <a:spcPts val="100"/>
              </a:spcBef>
            </a:pPr>
            <a:r>
              <a:rPr dirty="0" sz="900" spc="-30" i="1">
                <a:solidFill>
                  <a:srgbClr val="231F20"/>
                </a:solidFill>
                <a:latin typeface="Arial"/>
                <a:cs typeface="Arial"/>
              </a:rPr>
              <a:t>En </a:t>
            </a:r>
            <a:r>
              <a:rPr dirty="0" sz="900" spc="-20" i="1">
                <a:solidFill>
                  <a:srgbClr val="231F20"/>
                </a:solidFill>
                <a:latin typeface="Arial"/>
                <a:cs typeface="Arial"/>
              </a:rPr>
              <a:t>las </a:t>
            </a:r>
            <a:r>
              <a:rPr dirty="0" sz="900" spc="-5" i="1">
                <a:solidFill>
                  <a:srgbClr val="231F20"/>
                </a:solidFill>
                <a:latin typeface="Arial"/>
                <a:cs typeface="Arial"/>
              </a:rPr>
              <a:t>siguientes tablas </a:t>
            </a:r>
            <a:r>
              <a:rPr dirty="0" sz="900" spc="-20" i="1">
                <a:solidFill>
                  <a:srgbClr val="231F20"/>
                </a:solidFill>
                <a:latin typeface="Arial"/>
                <a:cs typeface="Arial"/>
              </a:rPr>
              <a:t>se </a:t>
            </a:r>
            <a:r>
              <a:rPr dirty="0" sz="900" spc="5" i="1">
                <a:solidFill>
                  <a:srgbClr val="231F20"/>
                </a:solidFill>
                <a:latin typeface="Arial"/>
                <a:cs typeface="Arial"/>
              </a:rPr>
              <a:t>indica </a:t>
            </a:r>
            <a:r>
              <a:rPr dirty="0" sz="900" spc="-20" i="1">
                <a:solidFill>
                  <a:srgbClr val="231F20"/>
                </a:solidFill>
                <a:latin typeface="Arial"/>
                <a:cs typeface="Arial"/>
              </a:rPr>
              <a:t>la </a:t>
            </a:r>
            <a:r>
              <a:rPr dirty="0" sz="900" spc="10" i="1">
                <a:solidFill>
                  <a:srgbClr val="231F20"/>
                </a:solidFill>
                <a:latin typeface="Arial"/>
                <a:cs typeface="Arial"/>
              </a:rPr>
              <a:t>longitud  </a:t>
            </a:r>
            <a:r>
              <a:rPr dirty="0" sz="900" spc="5" i="1">
                <a:solidFill>
                  <a:srgbClr val="231F20"/>
                </a:solidFill>
                <a:latin typeface="Arial"/>
                <a:cs typeface="Arial"/>
              </a:rPr>
              <a:t>del </a:t>
            </a:r>
            <a:r>
              <a:rPr dirty="0" sz="900" spc="10" i="1">
                <a:solidFill>
                  <a:srgbClr val="231F20"/>
                </a:solidFill>
                <a:latin typeface="Arial"/>
                <a:cs typeface="Arial"/>
              </a:rPr>
              <a:t>circuito </a:t>
            </a:r>
            <a:r>
              <a:rPr dirty="0" sz="900" spc="5" i="1">
                <a:solidFill>
                  <a:srgbClr val="231F20"/>
                </a:solidFill>
                <a:latin typeface="Arial"/>
                <a:cs typeface="Arial"/>
              </a:rPr>
              <a:t>que no debe </a:t>
            </a:r>
            <a:r>
              <a:rPr dirty="0" sz="900" spc="-10" i="1">
                <a:solidFill>
                  <a:srgbClr val="231F20"/>
                </a:solidFill>
                <a:latin typeface="Arial"/>
                <a:cs typeface="Arial"/>
              </a:rPr>
              <a:t>superarse para </a:t>
            </a:r>
            <a:r>
              <a:rPr dirty="0" sz="900" spc="5" i="1">
                <a:solidFill>
                  <a:srgbClr val="231F20"/>
                </a:solidFill>
                <a:latin typeface="Arial"/>
                <a:cs typeface="Arial"/>
              </a:rPr>
              <a:t>que  </a:t>
            </a:r>
            <a:r>
              <a:rPr dirty="0" sz="900" spc="-20" i="1">
                <a:solidFill>
                  <a:srgbClr val="231F20"/>
                </a:solidFill>
                <a:latin typeface="Arial"/>
                <a:cs typeface="Arial"/>
              </a:rPr>
              <a:t>las </a:t>
            </a:r>
            <a:r>
              <a:rPr dirty="0" sz="900" spc="-5" i="1">
                <a:solidFill>
                  <a:srgbClr val="231F20"/>
                </a:solidFill>
                <a:latin typeface="Arial"/>
                <a:cs typeface="Arial"/>
              </a:rPr>
              <a:t>personas estén </a:t>
            </a:r>
            <a:r>
              <a:rPr dirty="0" sz="900" spc="5" i="1">
                <a:solidFill>
                  <a:srgbClr val="231F20"/>
                </a:solidFill>
                <a:latin typeface="Arial"/>
                <a:cs typeface="Arial"/>
              </a:rPr>
              <a:t>protegidas contra </a:t>
            </a:r>
            <a:r>
              <a:rPr dirty="0" sz="900" spc="-10" i="1">
                <a:solidFill>
                  <a:srgbClr val="231F20"/>
                </a:solidFill>
                <a:latin typeface="Arial"/>
                <a:cs typeface="Arial"/>
              </a:rPr>
              <a:t>el </a:t>
            </a:r>
            <a:r>
              <a:rPr dirty="0" sz="900" spc="-5" i="1">
                <a:solidFill>
                  <a:srgbClr val="231F20"/>
                </a:solidFill>
                <a:latin typeface="Arial"/>
                <a:cs typeface="Arial"/>
              </a:rPr>
              <a:t>riesgo  </a:t>
            </a:r>
            <a:r>
              <a:rPr dirty="0" sz="900" spc="5" i="1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900" spc="10" i="1">
                <a:solidFill>
                  <a:srgbClr val="231F20"/>
                </a:solidFill>
                <a:latin typeface="Arial"/>
                <a:cs typeface="Arial"/>
              </a:rPr>
              <a:t>contactos </a:t>
            </a:r>
            <a:r>
              <a:rPr dirty="0" sz="900" spc="5" i="1">
                <a:solidFill>
                  <a:srgbClr val="231F20"/>
                </a:solidFill>
                <a:latin typeface="Arial"/>
                <a:cs typeface="Arial"/>
              </a:rPr>
              <a:t>indirectos </a:t>
            </a:r>
            <a:r>
              <a:rPr dirty="0" sz="900" i="1">
                <a:solidFill>
                  <a:srgbClr val="231F20"/>
                </a:solidFill>
                <a:latin typeface="Arial"/>
                <a:cs typeface="Arial"/>
              </a:rPr>
              <a:t>mediante </a:t>
            </a:r>
            <a:r>
              <a:rPr dirty="0" sz="900" spc="5" i="1">
                <a:solidFill>
                  <a:srgbClr val="231F20"/>
                </a:solidFill>
                <a:latin typeface="Arial"/>
                <a:cs typeface="Arial"/>
              </a:rPr>
              <a:t>dispositivos  de</a:t>
            </a:r>
            <a:r>
              <a:rPr dirty="0" sz="900" spc="-10" i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00" spc="10" i="1">
                <a:solidFill>
                  <a:srgbClr val="231F20"/>
                </a:solidFill>
                <a:latin typeface="Arial"/>
                <a:cs typeface="Arial"/>
              </a:rPr>
              <a:t>protección.</a:t>
            </a:r>
            <a:endParaRPr sz="9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3166596" y="1408302"/>
            <a:ext cx="3883660" cy="392366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 marR="142240">
              <a:lnSpc>
                <a:spcPct val="100000"/>
              </a:lnSpc>
              <a:spcBef>
                <a:spcPts val="100"/>
              </a:spcBef>
            </a:pP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función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básica del esquema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IT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conexión a tierra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es que, en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caso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que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 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produzca un defecto 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cortocircuito a tierra,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sistema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puede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seguir funcionando  sin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interrupción.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denomina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“primer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defecto”.</a:t>
            </a:r>
            <a:endParaRPr sz="800">
              <a:latin typeface="Arial"/>
              <a:cs typeface="Arial"/>
            </a:endParaRPr>
          </a:p>
          <a:p>
            <a:pPr marL="38100" marR="36830">
              <a:lnSpc>
                <a:spcPct val="100000"/>
              </a:lnSpc>
              <a:spcBef>
                <a:spcPts val="285"/>
              </a:spcBef>
            </a:pP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En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este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sistema, todas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las partes accesibles de una instalación están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conectadas  mediante conductores PE 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toma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tierra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en la instalación,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mientras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que el punto  neutro del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transformador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</a:t>
            </a:r>
            <a:r>
              <a:rPr dirty="0" sz="8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alimentación:</a:t>
            </a:r>
            <a:endParaRPr sz="800">
              <a:latin typeface="Arial"/>
              <a:cs typeface="Arial"/>
            </a:endParaRPr>
          </a:p>
          <a:p>
            <a:pPr marL="38100">
              <a:lnSpc>
                <a:spcPct val="100000"/>
              </a:lnSpc>
              <a:spcBef>
                <a:spcPts val="75"/>
              </a:spcBef>
            </a:pPr>
            <a:r>
              <a:rPr dirty="0" sz="800" spc="110">
                <a:solidFill>
                  <a:srgbClr val="009D57"/>
                </a:solidFill>
                <a:latin typeface="Times New Roman"/>
                <a:cs typeface="Times New Roman"/>
              </a:rPr>
              <a:t>c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Está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aislado de la</a:t>
            </a:r>
            <a:r>
              <a:rPr dirty="0" sz="800" spc="-10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tierra.</a:t>
            </a:r>
            <a:endParaRPr sz="800">
              <a:latin typeface="Arial"/>
              <a:cs typeface="Arial"/>
            </a:endParaRPr>
          </a:p>
          <a:p>
            <a:pPr marL="38100">
              <a:lnSpc>
                <a:spcPct val="100000"/>
              </a:lnSpc>
              <a:spcBef>
                <a:spcPts val="75"/>
              </a:spcBef>
            </a:pPr>
            <a:r>
              <a:rPr dirty="0" sz="800" spc="110">
                <a:solidFill>
                  <a:srgbClr val="009D57"/>
                </a:solidFill>
                <a:latin typeface="Times New Roman"/>
                <a:cs typeface="Times New Roman"/>
              </a:rPr>
              <a:t>c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bien está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conectado a tierra a través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una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resistencia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elevada</a:t>
            </a:r>
            <a:r>
              <a:rPr dirty="0" sz="800" spc="-16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(normalmente</a:t>
            </a:r>
            <a:endParaRPr sz="800">
              <a:latin typeface="Arial"/>
              <a:cs typeface="Arial"/>
            </a:endParaRPr>
          </a:p>
          <a:p>
            <a:pPr marL="38100">
              <a:lnSpc>
                <a:spcPct val="100000"/>
              </a:lnSpc>
            </a:pP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1.000 ohmios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o más) 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50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Hz.</a:t>
            </a:r>
            <a:endParaRPr sz="800">
              <a:latin typeface="Arial"/>
              <a:cs typeface="Arial"/>
            </a:endParaRPr>
          </a:p>
          <a:p>
            <a:pPr marL="38100" marR="30480">
              <a:lnSpc>
                <a:spcPct val="100000"/>
              </a:lnSpc>
              <a:spcBef>
                <a:spcPts val="295"/>
              </a:spcBef>
            </a:pP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Esto significa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que la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corriente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un defecto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a tierra se medirá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miliamperios,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que  no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causan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graves daños en la posición del defecto ni generan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tensiones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contacto 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peligrosas,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tampoco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presentan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riesgo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incendio.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Por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tanto,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sistema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puede 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funcionar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normalmente hasta que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sea conveniente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aislar la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sección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defectuosa para 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tareas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reparación. Todo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ello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mejora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continuidad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servicio.</a:t>
            </a:r>
            <a:endParaRPr sz="800">
              <a:latin typeface="Arial"/>
              <a:cs typeface="Arial"/>
            </a:endParaRPr>
          </a:p>
          <a:p>
            <a:pPr marL="38100" marR="306705">
              <a:lnSpc>
                <a:spcPct val="100000"/>
              </a:lnSpc>
              <a:spcBef>
                <a:spcPts val="290"/>
              </a:spcBef>
            </a:pP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En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práctica, la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conexión a tierra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sistema requiere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determinadas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medidas 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específicas para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su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utilización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 satisfactoria:</a:t>
            </a:r>
            <a:endParaRPr sz="800">
              <a:latin typeface="Arial"/>
              <a:cs typeface="Arial"/>
            </a:endParaRPr>
          </a:p>
          <a:p>
            <a:pPr marL="38100" marR="343535">
              <a:lnSpc>
                <a:spcPct val="100000"/>
              </a:lnSpc>
              <a:spcBef>
                <a:spcPts val="145"/>
              </a:spcBef>
            </a:pPr>
            <a:r>
              <a:rPr dirty="0" sz="800" spc="110">
                <a:solidFill>
                  <a:srgbClr val="009D57"/>
                </a:solidFill>
                <a:latin typeface="Times New Roman"/>
                <a:cs typeface="Times New Roman"/>
              </a:rPr>
              <a:t>c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Supervisión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permanente del aislamiento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 respecto 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tierra,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que deben 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señalar (de forma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audible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o visual)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producción del primer</a:t>
            </a:r>
            <a:r>
              <a:rPr dirty="0" sz="800" spc="-5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defecto.</a:t>
            </a:r>
            <a:endParaRPr sz="800">
              <a:latin typeface="Arial"/>
              <a:cs typeface="Arial"/>
            </a:endParaRPr>
          </a:p>
          <a:p>
            <a:pPr marL="38100" marR="253365">
              <a:lnSpc>
                <a:spcPct val="100000"/>
              </a:lnSpc>
              <a:spcBef>
                <a:spcPts val="140"/>
              </a:spcBef>
            </a:pPr>
            <a:r>
              <a:rPr dirty="0" sz="800" spc="110">
                <a:solidFill>
                  <a:srgbClr val="009D57"/>
                </a:solidFill>
                <a:latin typeface="Times New Roman"/>
                <a:cs typeface="Times New Roman"/>
              </a:rPr>
              <a:t>c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Un dispositivo para limitar la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tensión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que el punto neutro del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transformador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 alimentación puede alcanzar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respecto 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</a:t>
            </a:r>
            <a:r>
              <a:rPr dirty="0" sz="800" spc="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tierra.</a:t>
            </a:r>
            <a:endParaRPr sz="800">
              <a:latin typeface="Arial"/>
              <a:cs typeface="Arial"/>
            </a:endParaRPr>
          </a:p>
          <a:p>
            <a:pPr marL="38100" marR="202565">
              <a:lnSpc>
                <a:spcPct val="100000"/>
              </a:lnSpc>
              <a:spcBef>
                <a:spcPts val="150"/>
              </a:spcBef>
            </a:pPr>
            <a:r>
              <a:rPr dirty="0" sz="800" spc="110">
                <a:solidFill>
                  <a:srgbClr val="009D57"/>
                </a:solidFill>
                <a:latin typeface="Times New Roman"/>
                <a:cs typeface="Times New Roman"/>
              </a:rPr>
              <a:t>c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Una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rutina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ubicación del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“primer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defecto” por un personal 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mantenimiento 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eficaz. La ubicación del defecto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 facilita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en gran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medida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por los dispositivos  automáticos que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encuentran disponibles</a:t>
            </a:r>
            <a:r>
              <a:rPr dirty="0" sz="800" spc="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actualmente.</a:t>
            </a:r>
            <a:endParaRPr sz="800">
              <a:latin typeface="Arial"/>
              <a:cs typeface="Arial"/>
            </a:endParaRPr>
          </a:p>
          <a:p>
            <a:pPr marL="38100" marR="46990">
              <a:lnSpc>
                <a:spcPct val="100000"/>
              </a:lnSpc>
              <a:spcBef>
                <a:spcPts val="145"/>
              </a:spcBef>
            </a:pPr>
            <a:r>
              <a:rPr dirty="0" sz="800" spc="110">
                <a:solidFill>
                  <a:srgbClr val="009D57"/>
                </a:solidFill>
                <a:latin typeface="Times New Roman"/>
                <a:cs typeface="Times New Roman"/>
              </a:rPr>
              <a:t>c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El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disparo automático de alta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velocidad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los interruptores automáticos  adecuados debe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tener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lugar en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caso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que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produzca un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“segundo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defecto”  antes de que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 repare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el primero.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El segundo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defecto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(por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definición) es un defecto 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a tierra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que afecta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un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conductor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activo diferente del primer defecto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un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conductor  neutro</a:t>
            </a:r>
            <a:r>
              <a:rPr dirty="0" baseline="25252" sz="825">
                <a:solidFill>
                  <a:srgbClr val="231F20"/>
                </a:solidFill>
                <a:latin typeface="Arial"/>
                <a:cs typeface="Arial"/>
              </a:rPr>
              <a:t>(1)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.</a:t>
            </a:r>
            <a:endParaRPr sz="800">
              <a:latin typeface="Arial"/>
              <a:cs typeface="Arial"/>
            </a:endParaRPr>
          </a:p>
          <a:p>
            <a:pPr marL="38100" marR="153035">
              <a:lnSpc>
                <a:spcPct val="100000"/>
              </a:lnSpc>
              <a:spcBef>
                <a:spcPts val="290"/>
              </a:spcBef>
            </a:pP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El segundo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defecto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tiene como resultado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un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cortocircuito a través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la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tierra 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 los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conductores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conexión</a:t>
            </a:r>
            <a:r>
              <a:rPr dirty="0" sz="800" spc="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PE.</a:t>
            </a:r>
            <a:endParaRPr sz="8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3191259" y="5472683"/>
            <a:ext cx="345440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 b="1">
                <a:solidFill>
                  <a:srgbClr val="231F20"/>
                </a:solidFill>
                <a:latin typeface="Arial"/>
                <a:cs typeface="Arial"/>
              </a:rPr>
              <a:t>7.1 Condiciones preliminares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(ver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las </a:t>
            </a:r>
            <a:r>
              <a:rPr dirty="0" sz="800" spc="-10" b="1">
                <a:solidFill>
                  <a:srgbClr val="009D57"/>
                </a:solidFill>
                <a:latin typeface="Arial"/>
                <a:cs typeface="Arial"/>
              </a:rPr>
              <a:t>Figuras </a:t>
            </a:r>
            <a:r>
              <a:rPr dirty="0" sz="800" spc="-5" b="1">
                <a:solidFill>
                  <a:srgbClr val="009D57"/>
                </a:solidFill>
                <a:latin typeface="Arial"/>
                <a:cs typeface="Arial"/>
              </a:rPr>
              <a:t>F55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y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10" b="1">
                <a:solidFill>
                  <a:srgbClr val="009D57"/>
                </a:solidFill>
                <a:latin typeface="Arial"/>
                <a:cs typeface="Arial"/>
              </a:rPr>
              <a:t>F56</a:t>
            </a:r>
            <a:r>
              <a:rPr dirty="0" sz="800" spc="-10">
                <a:solidFill>
                  <a:srgbClr val="231F20"/>
                </a:solidFill>
                <a:latin typeface="Arial"/>
                <a:cs typeface="Arial"/>
              </a:rPr>
              <a:t>)</a:t>
            </a:r>
            <a:endParaRPr sz="8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3191170" y="7654490"/>
            <a:ext cx="3623310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 spc="-10" b="1" i="1">
                <a:solidFill>
                  <a:srgbClr val="009D57"/>
                </a:solidFill>
                <a:latin typeface="Arial"/>
                <a:cs typeface="Arial"/>
              </a:rPr>
              <a:t>Fig. </a:t>
            </a:r>
            <a:r>
              <a:rPr dirty="0" sz="700" spc="-15" b="1" i="1">
                <a:solidFill>
                  <a:srgbClr val="009D57"/>
                </a:solidFill>
                <a:latin typeface="Arial"/>
                <a:cs typeface="Arial"/>
              </a:rPr>
              <a:t>F55: </a:t>
            </a:r>
            <a:r>
              <a:rPr dirty="0" sz="700" spc="-5" i="1">
                <a:solidFill>
                  <a:srgbClr val="231F20"/>
                </a:solidFill>
                <a:latin typeface="Arial"/>
                <a:cs typeface="Arial"/>
              </a:rPr>
              <a:t>Funciones </a:t>
            </a:r>
            <a:r>
              <a:rPr dirty="0" sz="700" spc="-10" i="1">
                <a:solidFill>
                  <a:srgbClr val="231F20"/>
                </a:solidFill>
                <a:latin typeface="Arial"/>
                <a:cs typeface="Arial"/>
              </a:rPr>
              <a:t>esenciales en </a:t>
            </a:r>
            <a:r>
              <a:rPr dirty="0" sz="700" spc="-5" i="1">
                <a:solidFill>
                  <a:srgbClr val="231F20"/>
                </a:solidFill>
                <a:latin typeface="Arial"/>
                <a:cs typeface="Arial"/>
              </a:rPr>
              <a:t>los </a:t>
            </a:r>
            <a:r>
              <a:rPr dirty="0" sz="700" i="1">
                <a:solidFill>
                  <a:srgbClr val="231F20"/>
                </a:solidFill>
                <a:latin typeface="Arial"/>
                <a:cs typeface="Arial"/>
              </a:rPr>
              <a:t>ejemplos </a:t>
            </a:r>
            <a:r>
              <a:rPr dirty="0" sz="700" spc="-15" i="1">
                <a:solidFill>
                  <a:srgbClr val="231F20"/>
                </a:solidFill>
                <a:latin typeface="Arial"/>
                <a:cs typeface="Arial"/>
              </a:rPr>
              <a:t>y </a:t>
            </a:r>
            <a:r>
              <a:rPr dirty="0" sz="700" spc="-10" i="1">
                <a:solidFill>
                  <a:srgbClr val="231F20"/>
                </a:solidFill>
                <a:latin typeface="Arial"/>
                <a:cs typeface="Arial"/>
              </a:rPr>
              <a:t>esquemas </a:t>
            </a:r>
            <a:r>
              <a:rPr dirty="0" sz="700" spc="-20" i="1">
                <a:solidFill>
                  <a:srgbClr val="231F20"/>
                </a:solidFill>
                <a:latin typeface="Arial"/>
                <a:cs typeface="Arial"/>
              </a:rPr>
              <a:t>IT </a:t>
            </a:r>
            <a:r>
              <a:rPr dirty="0" sz="700" spc="10" i="1">
                <a:solidFill>
                  <a:srgbClr val="231F20"/>
                </a:solidFill>
                <a:latin typeface="Arial"/>
                <a:cs typeface="Arial"/>
              </a:rPr>
              <a:t>con productos </a:t>
            </a:r>
            <a:r>
              <a:rPr dirty="0" sz="700" i="1">
                <a:solidFill>
                  <a:srgbClr val="231F20"/>
                </a:solidFill>
                <a:latin typeface="Arial"/>
                <a:cs typeface="Arial"/>
              </a:rPr>
              <a:t>Merlin</a:t>
            </a:r>
            <a:r>
              <a:rPr dirty="0" sz="700" spc="175" i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 spc="-5" i="1">
                <a:solidFill>
                  <a:srgbClr val="231F20"/>
                </a:solidFill>
                <a:latin typeface="Arial"/>
                <a:cs typeface="Arial"/>
              </a:rPr>
              <a:t>Gerin.</a:t>
            </a:r>
            <a:endParaRPr sz="7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4012792" y="8126451"/>
            <a:ext cx="280670" cy="1327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 spc="-20">
                <a:solidFill>
                  <a:srgbClr val="231F20"/>
                </a:solidFill>
                <a:latin typeface="Arial"/>
                <a:cs typeface="Arial"/>
              </a:rPr>
              <a:t>AT/</a:t>
            </a:r>
            <a:r>
              <a:rPr dirty="0" sz="700" spc="-114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 spc="-30">
                <a:solidFill>
                  <a:srgbClr val="231F20"/>
                </a:solidFill>
                <a:latin typeface="Arial"/>
                <a:cs typeface="Arial"/>
              </a:rPr>
              <a:t>BT</a:t>
            </a:r>
            <a:endParaRPr sz="7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4527063" y="8156061"/>
            <a:ext cx="74930" cy="1327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4</a:t>
            </a:r>
            <a:endParaRPr sz="700">
              <a:latin typeface="Arial"/>
              <a:cs typeface="Arial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4073541" y="8640812"/>
            <a:ext cx="287020" cy="622935"/>
          </a:xfrm>
          <a:custGeom>
            <a:avLst/>
            <a:gdLst/>
            <a:ahLst/>
            <a:cxnLst/>
            <a:rect l="l" t="t" r="r" b="b"/>
            <a:pathLst>
              <a:path w="287020" h="622934">
                <a:moveTo>
                  <a:pt x="0" y="0"/>
                </a:moveTo>
                <a:lnTo>
                  <a:pt x="286448" y="0"/>
                </a:lnTo>
                <a:lnTo>
                  <a:pt x="286448" y="622401"/>
                </a:lnTo>
                <a:lnTo>
                  <a:pt x="0" y="622401"/>
                </a:lnTo>
                <a:lnTo>
                  <a:pt x="0" y="0"/>
                </a:lnTo>
                <a:close/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3945131" y="8264397"/>
            <a:ext cx="223520" cy="223520"/>
          </a:xfrm>
          <a:custGeom>
            <a:avLst/>
            <a:gdLst/>
            <a:ahLst/>
            <a:cxnLst/>
            <a:rect l="l" t="t" r="r" b="b"/>
            <a:pathLst>
              <a:path w="223520" h="223520">
                <a:moveTo>
                  <a:pt x="0" y="111645"/>
                </a:moveTo>
                <a:lnTo>
                  <a:pt x="8826" y="68354"/>
                </a:lnTo>
                <a:lnTo>
                  <a:pt x="32839" y="32848"/>
                </a:lnTo>
                <a:lnTo>
                  <a:pt x="68333" y="8829"/>
                </a:lnTo>
                <a:lnTo>
                  <a:pt x="111607" y="0"/>
                </a:lnTo>
                <a:lnTo>
                  <a:pt x="154883" y="8829"/>
                </a:lnTo>
                <a:lnTo>
                  <a:pt x="190382" y="32848"/>
                </a:lnTo>
                <a:lnTo>
                  <a:pt x="214399" y="68354"/>
                </a:lnTo>
                <a:lnTo>
                  <a:pt x="223227" y="111645"/>
                </a:lnTo>
                <a:lnTo>
                  <a:pt x="214399" y="154929"/>
                </a:lnTo>
                <a:lnTo>
                  <a:pt x="190382" y="190431"/>
                </a:lnTo>
                <a:lnTo>
                  <a:pt x="154883" y="214449"/>
                </a:lnTo>
                <a:lnTo>
                  <a:pt x="111607" y="223278"/>
                </a:lnTo>
                <a:lnTo>
                  <a:pt x="68333" y="214449"/>
                </a:lnTo>
                <a:lnTo>
                  <a:pt x="32839" y="190431"/>
                </a:lnTo>
                <a:lnTo>
                  <a:pt x="8826" y="154929"/>
                </a:lnTo>
                <a:lnTo>
                  <a:pt x="0" y="111645"/>
                </a:lnTo>
                <a:close/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4111069" y="8264397"/>
            <a:ext cx="223520" cy="223520"/>
          </a:xfrm>
          <a:custGeom>
            <a:avLst/>
            <a:gdLst/>
            <a:ahLst/>
            <a:cxnLst/>
            <a:rect l="l" t="t" r="r" b="b"/>
            <a:pathLst>
              <a:path w="223520" h="223520">
                <a:moveTo>
                  <a:pt x="0" y="111645"/>
                </a:moveTo>
                <a:lnTo>
                  <a:pt x="8828" y="68354"/>
                </a:lnTo>
                <a:lnTo>
                  <a:pt x="32845" y="32848"/>
                </a:lnTo>
                <a:lnTo>
                  <a:pt x="68344" y="8829"/>
                </a:lnTo>
                <a:lnTo>
                  <a:pt x="111620" y="0"/>
                </a:lnTo>
                <a:lnTo>
                  <a:pt x="154894" y="8829"/>
                </a:lnTo>
                <a:lnTo>
                  <a:pt x="190388" y="32848"/>
                </a:lnTo>
                <a:lnTo>
                  <a:pt x="214401" y="68354"/>
                </a:lnTo>
                <a:lnTo>
                  <a:pt x="223227" y="111645"/>
                </a:lnTo>
                <a:lnTo>
                  <a:pt x="214401" y="154929"/>
                </a:lnTo>
                <a:lnTo>
                  <a:pt x="190388" y="190431"/>
                </a:lnTo>
                <a:lnTo>
                  <a:pt x="154894" y="214449"/>
                </a:lnTo>
                <a:lnTo>
                  <a:pt x="111620" y="223278"/>
                </a:lnTo>
                <a:lnTo>
                  <a:pt x="68344" y="214449"/>
                </a:lnTo>
                <a:lnTo>
                  <a:pt x="32845" y="190431"/>
                </a:lnTo>
                <a:lnTo>
                  <a:pt x="8828" y="154929"/>
                </a:lnTo>
                <a:lnTo>
                  <a:pt x="0" y="111645"/>
                </a:lnTo>
                <a:close/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/>
          <p:nvPr/>
        </p:nvSpPr>
        <p:spPr>
          <a:xfrm>
            <a:off x="4303678" y="8290090"/>
            <a:ext cx="166370" cy="0"/>
          </a:xfrm>
          <a:custGeom>
            <a:avLst/>
            <a:gdLst/>
            <a:ahLst/>
            <a:cxnLst/>
            <a:rect l="l" t="t" r="r" b="b"/>
            <a:pathLst>
              <a:path w="166370" h="0">
                <a:moveTo>
                  <a:pt x="0" y="0"/>
                </a:moveTo>
                <a:lnTo>
                  <a:pt x="165950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/>
          <p:nvPr/>
        </p:nvSpPr>
        <p:spPr>
          <a:xfrm>
            <a:off x="4285898" y="8468905"/>
            <a:ext cx="182880" cy="0"/>
          </a:xfrm>
          <a:custGeom>
            <a:avLst/>
            <a:gdLst/>
            <a:ahLst/>
            <a:cxnLst/>
            <a:rect l="l" t="t" r="r" b="b"/>
            <a:pathLst>
              <a:path w="182879" h="0">
                <a:moveTo>
                  <a:pt x="0" y="0"/>
                </a:moveTo>
                <a:lnTo>
                  <a:pt x="182740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/>
          <p:nvPr/>
        </p:nvSpPr>
        <p:spPr>
          <a:xfrm>
            <a:off x="4338247" y="8379993"/>
            <a:ext cx="130810" cy="0"/>
          </a:xfrm>
          <a:custGeom>
            <a:avLst/>
            <a:gdLst/>
            <a:ahLst/>
            <a:cxnLst/>
            <a:rect l="l" t="t" r="r" b="b"/>
            <a:pathLst>
              <a:path w="130810" h="0">
                <a:moveTo>
                  <a:pt x="0" y="0"/>
                </a:moveTo>
                <a:lnTo>
                  <a:pt x="130390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/>
          <p:nvPr/>
        </p:nvSpPr>
        <p:spPr>
          <a:xfrm>
            <a:off x="4312568" y="8362200"/>
            <a:ext cx="35560" cy="36195"/>
          </a:xfrm>
          <a:custGeom>
            <a:avLst/>
            <a:gdLst/>
            <a:ahLst/>
            <a:cxnLst/>
            <a:rect l="l" t="t" r="r" b="b"/>
            <a:pathLst>
              <a:path w="35560" h="36195">
                <a:moveTo>
                  <a:pt x="26670" y="0"/>
                </a:moveTo>
                <a:lnTo>
                  <a:pt x="8902" y="0"/>
                </a:lnTo>
                <a:lnTo>
                  <a:pt x="0" y="8890"/>
                </a:lnTo>
                <a:lnTo>
                  <a:pt x="0" y="26682"/>
                </a:lnTo>
                <a:lnTo>
                  <a:pt x="8902" y="35572"/>
                </a:lnTo>
                <a:lnTo>
                  <a:pt x="26670" y="35572"/>
                </a:lnTo>
                <a:lnTo>
                  <a:pt x="35560" y="26682"/>
                </a:lnTo>
                <a:lnTo>
                  <a:pt x="35560" y="8890"/>
                </a:lnTo>
                <a:lnTo>
                  <a:pt x="26670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/>
          <p:nvPr/>
        </p:nvSpPr>
        <p:spPr>
          <a:xfrm>
            <a:off x="4312568" y="8362200"/>
            <a:ext cx="35560" cy="36195"/>
          </a:xfrm>
          <a:custGeom>
            <a:avLst/>
            <a:gdLst/>
            <a:ahLst/>
            <a:cxnLst/>
            <a:rect l="l" t="t" r="r" b="b"/>
            <a:pathLst>
              <a:path w="35560" h="36195">
                <a:moveTo>
                  <a:pt x="0" y="17792"/>
                </a:moveTo>
                <a:lnTo>
                  <a:pt x="0" y="8890"/>
                </a:lnTo>
                <a:lnTo>
                  <a:pt x="8902" y="0"/>
                </a:lnTo>
                <a:lnTo>
                  <a:pt x="17780" y="0"/>
                </a:lnTo>
                <a:lnTo>
                  <a:pt x="26670" y="0"/>
                </a:lnTo>
                <a:lnTo>
                  <a:pt x="35560" y="8890"/>
                </a:lnTo>
                <a:lnTo>
                  <a:pt x="35560" y="17792"/>
                </a:lnTo>
                <a:lnTo>
                  <a:pt x="35560" y="26682"/>
                </a:lnTo>
                <a:lnTo>
                  <a:pt x="26670" y="35572"/>
                </a:lnTo>
                <a:lnTo>
                  <a:pt x="17780" y="35572"/>
                </a:lnTo>
                <a:lnTo>
                  <a:pt x="8902" y="35572"/>
                </a:lnTo>
                <a:lnTo>
                  <a:pt x="0" y="26682"/>
                </a:lnTo>
                <a:lnTo>
                  <a:pt x="0" y="17792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8" name="object 28"/>
          <p:cNvSpPr/>
          <p:nvPr/>
        </p:nvSpPr>
        <p:spPr>
          <a:xfrm>
            <a:off x="4273070" y="8450147"/>
            <a:ext cx="35560" cy="35560"/>
          </a:xfrm>
          <a:custGeom>
            <a:avLst/>
            <a:gdLst/>
            <a:ahLst/>
            <a:cxnLst/>
            <a:rect l="l" t="t" r="r" b="b"/>
            <a:pathLst>
              <a:path w="35560" h="35559">
                <a:moveTo>
                  <a:pt x="26657" y="0"/>
                </a:moveTo>
                <a:lnTo>
                  <a:pt x="8877" y="0"/>
                </a:lnTo>
                <a:lnTo>
                  <a:pt x="0" y="8877"/>
                </a:lnTo>
                <a:lnTo>
                  <a:pt x="0" y="26657"/>
                </a:lnTo>
                <a:lnTo>
                  <a:pt x="8877" y="35547"/>
                </a:lnTo>
                <a:lnTo>
                  <a:pt x="26657" y="35547"/>
                </a:lnTo>
                <a:lnTo>
                  <a:pt x="35547" y="26657"/>
                </a:lnTo>
                <a:lnTo>
                  <a:pt x="35547" y="8877"/>
                </a:lnTo>
                <a:lnTo>
                  <a:pt x="26657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9" name="object 29"/>
          <p:cNvSpPr/>
          <p:nvPr/>
        </p:nvSpPr>
        <p:spPr>
          <a:xfrm>
            <a:off x="4273070" y="8450147"/>
            <a:ext cx="35560" cy="35560"/>
          </a:xfrm>
          <a:custGeom>
            <a:avLst/>
            <a:gdLst/>
            <a:ahLst/>
            <a:cxnLst/>
            <a:rect l="l" t="t" r="r" b="b"/>
            <a:pathLst>
              <a:path w="35560" h="35559">
                <a:moveTo>
                  <a:pt x="0" y="17767"/>
                </a:moveTo>
                <a:lnTo>
                  <a:pt x="0" y="8877"/>
                </a:lnTo>
                <a:lnTo>
                  <a:pt x="8877" y="0"/>
                </a:lnTo>
                <a:lnTo>
                  <a:pt x="17767" y="0"/>
                </a:lnTo>
                <a:lnTo>
                  <a:pt x="26657" y="0"/>
                </a:lnTo>
                <a:lnTo>
                  <a:pt x="35547" y="8877"/>
                </a:lnTo>
                <a:lnTo>
                  <a:pt x="35547" y="17767"/>
                </a:lnTo>
                <a:lnTo>
                  <a:pt x="35547" y="26657"/>
                </a:lnTo>
                <a:lnTo>
                  <a:pt x="26657" y="35547"/>
                </a:lnTo>
                <a:lnTo>
                  <a:pt x="17767" y="35547"/>
                </a:lnTo>
                <a:lnTo>
                  <a:pt x="8877" y="35547"/>
                </a:lnTo>
                <a:lnTo>
                  <a:pt x="0" y="26657"/>
                </a:lnTo>
                <a:lnTo>
                  <a:pt x="0" y="17767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0" name="object 30"/>
          <p:cNvSpPr/>
          <p:nvPr/>
        </p:nvSpPr>
        <p:spPr>
          <a:xfrm>
            <a:off x="4283929" y="8272297"/>
            <a:ext cx="35560" cy="36195"/>
          </a:xfrm>
          <a:custGeom>
            <a:avLst/>
            <a:gdLst/>
            <a:ahLst/>
            <a:cxnLst/>
            <a:rect l="l" t="t" r="r" b="b"/>
            <a:pathLst>
              <a:path w="35560" h="36195">
                <a:moveTo>
                  <a:pt x="26670" y="0"/>
                </a:moveTo>
                <a:lnTo>
                  <a:pt x="8890" y="0"/>
                </a:lnTo>
                <a:lnTo>
                  <a:pt x="0" y="8902"/>
                </a:lnTo>
                <a:lnTo>
                  <a:pt x="0" y="26682"/>
                </a:lnTo>
                <a:lnTo>
                  <a:pt x="8890" y="35572"/>
                </a:lnTo>
                <a:lnTo>
                  <a:pt x="26670" y="35572"/>
                </a:lnTo>
                <a:lnTo>
                  <a:pt x="35560" y="26682"/>
                </a:lnTo>
                <a:lnTo>
                  <a:pt x="35560" y="8902"/>
                </a:lnTo>
                <a:lnTo>
                  <a:pt x="26670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1" name="object 31"/>
          <p:cNvSpPr/>
          <p:nvPr/>
        </p:nvSpPr>
        <p:spPr>
          <a:xfrm>
            <a:off x="4283929" y="8272297"/>
            <a:ext cx="35560" cy="36195"/>
          </a:xfrm>
          <a:custGeom>
            <a:avLst/>
            <a:gdLst/>
            <a:ahLst/>
            <a:cxnLst/>
            <a:rect l="l" t="t" r="r" b="b"/>
            <a:pathLst>
              <a:path w="35560" h="36195">
                <a:moveTo>
                  <a:pt x="0" y="17792"/>
                </a:moveTo>
                <a:lnTo>
                  <a:pt x="0" y="8902"/>
                </a:lnTo>
                <a:lnTo>
                  <a:pt x="8890" y="0"/>
                </a:lnTo>
                <a:lnTo>
                  <a:pt x="17780" y="0"/>
                </a:lnTo>
                <a:lnTo>
                  <a:pt x="26670" y="0"/>
                </a:lnTo>
                <a:lnTo>
                  <a:pt x="35560" y="8902"/>
                </a:lnTo>
                <a:lnTo>
                  <a:pt x="35560" y="17792"/>
                </a:lnTo>
                <a:lnTo>
                  <a:pt x="35560" y="26682"/>
                </a:lnTo>
                <a:lnTo>
                  <a:pt x="26670" y="35572"/>
                </a:lnTo>
                <a:lnTo>
                  <a:pt x="17780" y="35572"/>
                </a:lnTo>
                <a:lnTo>
                  <a:pt x="8890" y="35572"/>
                </a:lnTo>
                <a:lnTo>
                  <a:pt x="0" y="26682"/>
                </a:lnTo>
                <a:lnTo>
                  <a:pt x="0" y="17792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2" name="object 32"/>
          <p:cNvSpPr/>
          <p:nvPr/>
        </p:nvSpPr>
        <p:spPr>
          <a:xfrm>
            <a:off x="5042525" y="8362200"/>
            <a:ext cx="35560" cy="36195"/>
          </a:xfrm>
          <a:custGeom>
            <a:avLst/>
            <a:gdLst/>
            <a:ahLst/>
            <a:cxnLst/>
            <a:rect l="l" t="t" r="r" b="b"/>
            <a:pathLst>
              <a:path w="35560" h="36195">
                <a:moveTo>
                  <a:pt x="26670" y="0"/>
                </a:moveTo>
                <a:lnTo>
                  <a:pt x="8890" y="0"/>
                </a:lnTo>
                <a:lnTo>
                  <a:pt x="0" y="8890"/>
                </a:lnTo>
                <a:lnTo>
                  <a:pt x="0" y="26682"/>
                </a:lnTo>
                <a:lnTo>
                  <a:pt x="8890" y="35572"/>
                </a:lnTo>
                <a:lnTo>
                  <a:pt x="26670" y="35572"/>
                </a:lnTo>
                <a:lnTo>
                  <a:pt x="35560" y="26682"/>
                </a:lnTo>
                <a:lnTo>
                  <a:pt x="35560" y="8890"/>
                </a:lnTo>
                <a:lnTo>
                  <a:pt x="26670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3" name="object 33"/>
          <p:cNvSpPr/>
          <p:nvPr/>
        </p:nvSpPr>
        <p:spPr>
          <a:xfrm>
            <a:off x="5042525" y="8362200"/>
            <a:ext cx="35560" cy="36195"/>
          </a:xfrm>
          <a:custGeom>
            <a:avLst/>
            <a:gdLst/>
            <a:ahLst/>
            <a:cxnLst/>
            <a:rect l="l" t="t" r="r" b="b"/>
            <a:pathLst>
              <a:path w="35560" h="36195">
                <a:moveTo>
                  <a:pt x="0" y="17792"/>
                </a:moveTo>
                <a:lnTo>
                  <a:pt x="0" y="8890"/>
                </a:lnTo>
                <a:lnTo>
                  <a:pt x="8890" y="0"/>
                </a:lnTo>
                <a:lnTo>
                  <a:pt x="17780" y="0"/>
                </a:lnTo>
                <a:lnTo>
                  <a:pt x="26670" y="0"/>
                </a:lnTo>
                <a:lnTo>
                  <a:pt x="35560" y="8890"/>
                </a:lnTo>
                <a:lnTo>
                  <a:pt x="35560" y="17792"/>
                </a:lnTo>
                <a:lnTo>
                  <a:pt x="35560" y="26682"/>
                </a:lnTo>
                <a:lnTo>
                  <a:pt x="26670" y="35572"/>
                </a:lnTo>
                <a:lnTo>
                  <a:pt x="17780" y="35572"/>
                </a:lnTo>
                <a:lnTo>
                  <a:pt x="8890" y="35572"/>
                </a:lnTo>
                <a:lnTo>
                  <a:pt x="0" y="26682"/>
                </a:lnTo>
                <a:lnTo>
                  <a:pt x="0" y="17792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4" name="object 34"/>
          <p:cNvSpPr/>
          <p:nvPr/>
        </p:nvSpPr>
        <p:spPr>
          <a:xfrm>
            <a:off x="5179812" y="8270328"/>
            <a:ext cx="36195" cy="36195"/>
          </a:xfrm>
          <a:custGeom>
            <a:avLst/>
            <a:gdLst/>
            <a:ahLst/>
            <a:cxnLst/>
            <a:rect l="l" t="t" r="r" b="b"/>
            <a:pathLst>
              <a:path w="36195" h="36195">
                <a:moveTo>
                  <a:pt x="26682" y="0"/>
                </a:moveTo>
                <a:lnTo>
                  <a:pt x="8902" y="0"/>
                </a:lnTo>
                <a:lnTo>
                  <a:pt x="0" y="8889"/>
                </a:lnTo>
                <a:lnTo>
                  <a:pt x="0" y="26669"/>
                </a:lnTo>
                <a:lnTo>
                  <a:pt x="8902" y="35572"/>
                </a:lnTo>
                <a:lnTo>
                  <a:pt x="26682" y="35572"/>
                </a:lnTo>
                <a:lnTo>
                  <a:pt x="35572" y="26669"/>
                </a:lnTo>
                <a:lnTo>
                  <a:pt x="35572" y="8889"/>
                </a:lnTo>
                <a:lnTo>
                  <a:pt x="26682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5" name="object 35"/>
          <p:cNvSpPr/>
          <p:nvPr/>
        </p:nvSpPr>
        <p:spPr>
          <a:xfrm>
            <a:off x="5179812" y="8270328"/>
            <a:ext cx="36195" cy="36195"/>
          </a:xfrm>
          <a:custGeom>
            <a:avLst/>
            <a:gdLst/>
            <a:ahLst/>
            <a:cxnLst/>
            <a:rect l="l" t="t" r="r" b="b"/>
            <a:pathLst>
              <a:path w="36195" h="36195">
                <a:moveTo>
                  <a:pt x="0" y="17779"/>
                </a:moveTo>
                <a:lnTo>
                  <a:pt x="0" y="8889"/>
                </a:lnTo>
                <a:lnTo>
                  <a:pt x="8902" y="0"/>
                </a:lnTo>
                <a:lnTo>
                  <a:pt x="17780" y="0"/>
                </a:lnTo>
                <a:lnTo>
                  <a:pt x="26682" y="0"/>
                </a:lnTo>
                <a:lnTo>
                  <a:pt x="35572" y="8889"/>
                </a:lnTo>
                <a:lnTo>
                  <a:pt x="35572" y="17779"/>
                </a:lnTo>
                <a:lnTo>
                  <a:pt x="35572" y="26669"/>
                </a:lnTo>
                <a:lnTo>
                  <a:pt x="26682" y="35572"/>
                </a:lnTo>
                <a:lnTo>
                  <a:pt x="17780" y="35572"/>
                </a:lnTo>
                <a:lnTo>
                  <a:pt x="8902" y="35572"/>
                </a:lnTo>
                <a:lnTo>
                  <a:pt x="0" y="26669"/>
                </a:lnTo>
                <a:lnTo>
                  <a:pt x="0" y="17779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6" name="object 36"/>
          <p:cNvSpPr/>
          <p:nvPr/>
        </p:nvSpPr>
        <p:spPr>
          <a:xfrm>
            <a:off x="4222690" y="8374062"/>
            <a:ext cx="0" cy="445134"/>
          </a:xfrm>
          <a:custGeom>
            <a:avLst/>
            <a:gdLst/>
            <a:ahLst/>
            <a:cxnLst/>
            <a:rect l="l" t="t" r="r" b="b"/>
            <a:pathLst>
              <a:path w="0" h="445134">
                <a:moveTo>
                  <a:pt x="0" y="444588"/>
                </a:moveTo>
                <a:lnTo>
                  <a:pt x="0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7" name="object 37"/>
          <p:cNvSpPr/>
          <p:nvPr/>
        </p:nvSpPr>
        <p:spPr>
          <a:xfrm>
            <a:off x="4185149" y="8331580"/>
            <a:ext cx="86995" cy="40005"/>
          </a:xfrm>
          <a:custGeom>
            <a:avLst/>
            <a:gdLst/>
            <a:ahLst/>
            <a:cxnLst/>
            <a:rect l="l" t="t" r="r" b="b"/>
            <a:pathLst>
              <a:path w="86995" h="40004">
                <a:moveTo>
                  <a:pt x="0" y="0"/>
                </a:moveTo>
                <a:lnTo>
                  <a:pt x="39509" y="39509"/>
                </a:lnTo>
                <a:lnTo>
                  <a:pt x="86931" y="39509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8" name="object 38"/>
          <p:cNvSpPr/>
          <p:nvPr/>
        </p:nvSpPr>
        <p:spPr>
          <a:xfrm>
            <a:off x="4185149" y="8371090"/>
            <a:ext cx="40005" cy="40005"/>
          </a:xfrm>
          <a:custGeom>
            <a:avLst/>
            <a:gdLst/>
            <a:ahLst/>
            <a:cxnLst/>
            <a:rect l="l" t="t" r="r" b="b"/>
            <a:pathLst>
              <a:path w="40004" h="40004">
                <a:moveTo>
                  <a:pt x="39509" y="0"/>
                </a:moveTo>
                <a:lnTo>
                  <a:pt x="0" y="39522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9" name="object 39"/>
          <p:cNvSpPr/>
          <p:nvPr/>
        </p:nvSpPr>
        <p:spPr>
          <a:xfrm>
            <a:off x="4904235" y="8453094"/>
            <a:ext cx="35560" cy="36195"/>
          </a:xfrm>
          <a:custGeom>
            <a:avLst/>
            <a:gdLst/>
            <a:ahLst/>
            <a:cxnLst/>
            <a:rect l="l" t="t" r="r" b="b"/>
            <a:pathLst>
              <a:path w="35560" h="36195">
                <a:moveTo>
                  <a:pt x="26670" y="0"/>
                </a:moveTo>
                <a:lnTo>
                  <a:pt x="8890" y="0"/>
                </a:lnTo>
                <a:lnTo>
                  <a:pt x="0" y="8902"/>
                </a:lnTo>
                <a:lnTo>
                  <a:pt x="0" y="26682"/>
                </a:lnTo>
                <a:lnTo>
                  <a:pt x="8890" y="35572"/>
                </a:lnTo>
                <a:lnTo>
                  <a:pt x="26670" y="35572"/>
                </a:lnTo>
                <a:lnTo>
                  <a:pt x="35560" y="26682"/>
                </a:lnTo>
                <a:lnTo>
                  <a:pt x="35560" y="8902"/>
                </a:lnTo>
                <a:lnTo>
                  <a:pt x="26670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0" name="object 40"/>
          <p:cNvSpPr/>
          <p:nvPr/>
        </p:nvSpPr>
        <p:spPr>
          <a:xfrm>
            <a:off x="4904235" y="8453094"/>
            <a:ext cx="35560" cy="36195"/>
          </a:xfrm>
          <a:custGeom>
            <a:avLst/>
            <a:gdLst/>
            <a:ahLst/>
            <a:cxnLst/>
            <a:rect l="l" t="t" r="r" b="b"/>
            <a:pathLst>
              <a:path w="35560" h="36195">
                <a:moveTo>
                  <a:pt x="0" y="17792"/>
                </a:moveTo>
                <a:lnTo>
                  <a:pt x="0" y="8902"/>
                </a:lnTo>
                <a:lnTo>
                  <a:pt x="8890" y="0"/>
                </a:lnTo>
                <a:lnTo>
                  <a:pt x="17780" y="0"/>
                </a:lnTo>
                <a:lnTo>
                  <a:pt x="26670" y="0"/>
                </a:lnTo>
                <a:lnTo>
                  <a:pt x="35560" y="8902"/>
                </a:lnTo>
                <a:lnTo>
                  <a:pt x="35560" y="17792"/>
                </a:lnTo>
                <a:lnTo>
                  <a:pt x="35560" y="26682"/>
                </a:lnTo>
                <a:lnTo>
                  <a:pt x="26670" y="35572"/>
                </a:lnTo>
                <a:lnTo>
                  <a:pt x="17780" y="35572"/>
                </a:lnTo>
                <a:lnTo>
                  <a:pt x="8890" y="35572"/>
                </a:lnTo>
                <a:lnTo>
                  <a:pt x="0" y="26682"/>
                </a:lnTo>
                <a:lnTo>
                  <a:pt x="0" y="17792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1" name="object 41"/>
          <p:cNvSpPr/>
          <p:nvPr/>
        </p:nvSpPr>
        <p:spPr>
          <a:xfrm>
            <a:off x="4523946" y="8379993"/>
            <a:ext cx="1640839" cy="61594"/>
          </a:xfrm>
          <a:custGeom>
            <a:avLst/>
            <a:gdLst/>
            <a:ahLst/>
            <a:cxnLst/>
            <a:rect l="l" t="t" r="r" b="b"/>
            <a:pathLst>
              <a:path w="1640839" h="61595">
                <a:moveTo>
                  <a:pt x="0" y="61239"/>
                </a:moveTo>
                <a:lnTo>
                  <a:pt x="168910" y="0"/>
                </a:lnTo>
                <a:lnTo>
                  <a:pt x="1640674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2" name="object 42"/>
          <p:cNvSpPr/>
          <p:nvPr/>
        </p:nvSpPr>
        <p:spPr>
          <a:xfrm>
            <a:off x="4523946" y="8290090"/>
            <a:ext cx="1640839" cy="61594"/>
          </a:xfrm>
          <a:custGeom>
            <a:avLst/>
            <a:gdLst/>
            <a:ahLst/>
            <a:cxnLst/>
            <a:rect l="l" t="t" r="r" b="b"/>
            <a:pathLst>
              <a:path w="1640839" h="61595">
                <a:moveTo>
                  <a:pt x="0" y="61252"/>
                </a:moveTo>
                <a:lnTo>
                  <a:pt x="168910" y="0"/>
                </a:lnTo>
                <a:lnTo>
                  <a:pt x="1640674" y="0"/>
                </a:lnTo>
              </a:path>
            </a:pathLst>
          </a:custGeom>
          <a:ln w="13969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3" name="object 43"/>
          <p:cNvSpPr/>
          <p:nvPr/>
        </p:nvSpPr>
        <p:spPr>
          <a:xfrm>
            <a:off x="4523946" y="8468905"/>
            <a:ext cx="1640839" cy="61594"/>
          </a:xfrm>
          <a:custGeom>
            <a:avLst/>
            <a:gdLst/>
            <a:ahLst/>
            <a:cxnLst/>
            <a:rect l="l" t="t" r="r" b="b"/>
            <a:pathLst>
              <a:path w="1640839" h="61595">
                <a:moveTo>
                  <a:pt x="0" y="61239"/>
                </a:moveTo>
                <a:lnTo>
                  <a:pt x="168910" y="0"/>
                </a:lnTo>
                <a:lnTo>
                  <a:pt x="1640674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4" name="object 44"/>
          <p:cNvSpPr/>
          <p:nvPr/>
        </p:nvSpPr>
        <p:spPr>
          <a:xfrm>
            <a:off x="4922015" y="8469896"/>
            <a:ext cx="0" cy="173990"/>
          </a:xfrm>
          <a:custGeom>
            <a:avLst/>
            <a:gdLst/>
            <a:ahLst/>
            <a:cxnLst/>
            <a:rect l="l" t="t" r="r" b="b"/>
            <a:pathLst>
              <a:path w="0" h="173990">
                <a:moveTo>
                  <a:pt x="0" y="0"/>
                </a:moveTo>
                <a:lnTo>
                  <a:pt x="0" y="173875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5" name="object 45"/>
          <p:cNvSpPr/>
          <p:nvPr/>
        </p:nvSpPr>
        <p:spPr>
          <a:xfrm>
            <a:off x="4850895" y="8673413"/>
            <a:ext cx="71120" cy="637540"/>
          </a:xfrm>
          <a:custGeom>
            <a:avLst/>
            <a:gdLst/>
            <a:ahLst/>
            <a:cxnLst/>
            <a:rect l="l" t="t" r="r" b="b"/>
            <a:pathLst>
              <a:path w="71120" h="637540">
                <a:moveTo>
                  <a:pt x="0" y="0"/>
                </a:moveTo>
                <a:lnTo>
                  <a:pt x="71119" y="194627"/>
                </a:lnTo>
                <a:lnTo>
                  <a:pt x="71119" y="637235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6" name="object 46"/>
          <p:cNvSpPr/>
          <p:nvPr/>
        </p:nvSpPr>
        <p:spPr>
          <a:xfrm>
            <a:off x="5060305" y="8379002"/>
            <a:ext cx="0" cy="264795"/>
          </a:xfrm>
          <a:custGeom>
            <a:avLst/>
            <a:gdLst/>
            <a:ahLst/>
            <a:cxnLst/>
            <a:rect l="l" t="t" r="r" b="b"/>
            <a:pathLst>
              <a:path w="0" h="264795">
                <a:moveTo>
                  <a:pt x="0" y="0"/>
                </a:moveTo>
                <a:lnTo>
                  <a:pt x="0" y="264769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7" name="object 47"/>
          <p:cNvSpPr/>
          <p:nvPr/>
        </p:nvSpPr>
        <p:spPr>
          <a:xfrm>
            <a:off x="4989186" y="8673413"/>
            <a:ext cx="71120" cy="644525"/>
          </a:xfrm>
          <a:custGeom>
            <a:avLst/>
            <a:gdLst/>
            <a:ahLst/>
            <a:cxnLst/>
            <a:rect l="l" t="t" r="r" b="b"/>
            <a:pathLst>
              <a:path w="71120" h="644525">
                <a:moveTo>
                  <a:pt x="0" y="0"/>
                </a:moveTo>
                <a:lnTo>
                  <a:pt x="71120" y="194627"/>
                </a:lnTo>
                <a:lnTo>
                  <a:pt x="71120" y="644144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8" name="object 48"/>
          <p:cNvSpPr/>
          <p:nvPr/>
        </p:nvSpPr>
        <p:spPr>
          <a:xfrm>
            <a:off x="5198583" y="8290090"/>
            <a:ext cx="0" cy="353695"/>
          </a:xfrm>
          <a:custGeom>
            <a:avLst/>
            <a:gdLst/>
            <a:ahLst/>
            <a:cxnLst/>
            <a:rect l="l" t="t" r="r" b="b"/>
            <a:pathLst>
              <a:path w="0" h="353695">
                <a:moveTo>
                  <a:pt x="0" y="0"/>
                </a:moveTo>
                <a:lnTo>
                  <a:pt x="0" y="353682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9" name="object 49"/>
          <p:cNvSpPr/>
          <p:nvPr/>
        </p:nvSpPr>
        <p:spPr>
          <a:xfrm>
            <a:off x="4740266" y="8981655"/>
            <a:ext cx="1442720" cy="202565"/>
          </a:xfrm>
          <a:custGeom>
            <a:avLst/>
            <a:gdLst/>
            <a:ahLst/>
            <a:cxnLst/>
            <a:rect l="l" t="t" r="r" b="b"/>
            <a:pathLst>
              <a:path w="1442720" h="202565">
                <a:moveTo>
                  <a:pt x="0" y="0"/>
                </a:moveTo>
                <a:lnTo>
                  <a:pt x="1442110" y="0"/>
                </a:lnTo>
                <a:lnTo>
                  <a:pt x="1442110" y="202539"/>
                </a:lnTo>
                <a:lnTo>
                  <a:pt x="0" y="202539"/>
                </a:lnTo>
                <a:lnTo>
                  <a:pt x="0" y="0"/>
                </a:lnTo>
                <a:close/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0" name="object 50"/>
          <p:cNvSpPr/>
          <p:nvPr/>
        </p:nvSpPr>
        <p:spPr>
          <a:xfrm>
            <a:off x="5127463" y="8673413"/>
            <a:ext cx="71120" cy="644525"/>
          </a:xfrm>
          <a:custGeom>
            <a:avLst/>
            <a:gdLst/>
            <a:ahLst/>
            <a:cxnLst/>
            <a:rect l="l" t="t" r="r" b="b"/>
            <a:pathLst>
              <a:path w="71120" h="644525">
                <a:moveTo>
                  <a:pt x="0" y="0"/>
                </a:moveTo>
                <a:lnTo>
                  <a:pt x="71119" y="194627"/>
                </a:lnTo>
                <a:lnTo>
                  <a:pt x="71119" y="644144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1" name="object 51"/>
          <p:cNvSpPr/>
          <p:nvPr/>
        </p:nvSpPr>
        <p:spPr>
          <a:xfrm>
            <a:off x="4179662" y="9433153"/>
            <a:ext cx="85090" cy="0"/>
          </a:xfrm>
          <a:custGeom>
            <a:avLst/>
            <a:gdLst/>
            <a:ahLst/>
            <a:cxnLst/>
            <a:rect l="l" t="t" r="r" b="b"/>
            <a:pathLst>
              <a:path w="85089" h="0">
                <a:moveTo>
                  <a:pt x="0" y="0"/>
                </a:moveTo>
                <a:lnTo>
                  <a:pt x="85064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2" name="object 52"/>
          <p:cNvSpPr/>
          <p:nvPr/>
        </p:nvSpPr>
        <p:spPr>
          <a:xfrm>
            <a:off x="4204173" y="9460813"/>
            <a:ext cx="36195" cy="0"/>
          </a:xfrm>
          <a:custGeom>
            <a:avLst/>
            <a:gdLst/>
            <a:ahLst/>
            <a:cxnLst/>
            <a:rect l="l" t="t" r="r" b="b"/>
            <a:pathLst>
              <a:path w="36195" h="0">
                <a:moveTo>
                  <a:pt x="0" y="0"/>
                </a:moveTo>
                <a:lnTo>
                  <a:pt x="36055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3" name="object 53"/>
          <p:cNvSpPr/>
          <p:nvPr/>
        </p:nvSpPr>
        <p:spPr>
          <a:xfrm>
            <a:off x="4152560" y="9405492"/>
            <a:ext cx="139700" cy="0"/>
          </a:xfrm>
          <a:custGeom>
            <a:avLst/>
            <a:gdLst/>
            <a:ahLst/>
            <a:cxnLst/>
            <a:rect l="l" t="t" r="r" b="b"/>
            <a:pathLst>
              <a:path w="139700" h="0">
                <a:moveTo>
                  <a:pt x="0" y="0"/>
                </a:moveTo>
                <a:lnTo>
                  <a:pt x="139268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4" name="object 54"/>
          <p:cNvSpPr/>
          <p:nvPr/>
        </p:nvSpPr>
        <p:spPr>
          <a:xfrm>
            <a:off x="5014306" y="9793757"/>
            <a:ext cx="85090" cy="0"/>
          </a:xfrm>
          <a:custGeom>
            <a:avLst/>
            <a:gdLst/>
            <a:ahLst/>
            <a:cxnLst/>
            <a:rect l="l" t="t" r="r" b="b"/>
            <a:pathLst>
              <a:path w="85089" h="0">
                <a:moveTo>
                  <a:pt x="0" y="0"/>
                </a:moveTo>
                <a:lnTo>
                  <a:pt x="85077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5" name="object 55"/>
          <p:cNvSpPr/>
          <p:nvPr/>
        </p:nvSpPr>
        <p:spPr>
          <a:xfrm>
            <a:off x="4987204" y="9766083"/>
            <a:ext cx="139700" cy="0"/>
          </a:xfrm>
          <a:custGeom>
            <a:avLst/>
            <a:gdLst/>
            <a:ahLst/>
            <a:cxnLst/>
            <a:rect l="l" t="t" r="r" b="b"/>
            <a:pathLst>
              <a:path w="139700" h="0">
                <a:moveTo>
                  <a:pt x="0" y="0"/>
                </a:moveTo>
                <a:lnTo>
                  <a:pt x="139268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6" name="object 56"/>
          <p:cNvSpPr/>
          <p:nvPr/>
        </p:nvSpPr>
        <p:spPr>
          <a:xfrm>
            <a:off x="5814381" y="9793757"/>
            <a:ext cx="85090" cy="0"/>
          </a:xfrm>
          <a:custGeom>
            <a:avLst/>
            <a:gdLst/>
            <a:ahLst/>
            <a:cxnLst/>
            <a:rect l="l" t="t" r="r" b="b"/>
            <a:pathLst>
              <a:path w="85089" h="0">
                <a:moveTo>
                  <a:pt x="0" y="0"/>
                </a:moveTo>
                <a:lnTo>
                  <a:pt x="85077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7" name="object 57"/>
          <p:cNvSpPr/>
          <p:nvPr/>
        </p:nvSpPr>
        <p:spPr>
          <a:xfrm>
            <a:off x="5787279" y="9766083"/>
            <a:ext cx="139700" cy="0"/>
          </a:xfrm>
          <a:custGeom>
            <a:avLst/>
            <a:gdLst/>
            <a:ahLst/>
            <a:cxnLst/>
            <a:rect l="l" t="t" r="r" b="b"/>
            <a:pathLst>
              <a:path w="139700" h="0">
                <a:moveTo>
                  <a:pt x="0" y="0"/>
                </a:moveTo>
                <a:lnTo>
                  <a:pt x="139280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8" name="object 58"/>
          <p:cNvSpPr/>
          <p:nvPr/>
        </p:nvSpPr>
        <p:spPr>
          <a:xfrm>
            <a:off x="4893377" y="8616111"/>
            <a:ext cx="56515" cy="55880"/>
          </a:xfrm>
          <a:custGeom>
            <a:avLst/>
            <a:gdLst/>
            <a:ahLst/>
            <a:cxnLst/>
            <a:rect l="l" t="t" r="r" b="b"/>
            <a:pathLst>
              <a:path w="56514" h="55879">
                <a:moveTo>
                  <a:pt x="0" y="55321"/>
                </a:moveTo>
                <a:lnTo>
                  <a:pt x="56299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9" name="object 59"/>
          <p:cNvSpPr/>
          <p:nvPr/>
        </p:nvSpPr>
        <p:spPr>
          <a:xfrm>
            <a:off x="4893377" y="8616111"/>
            <a:ext cx="56515" cy="55880"/>
          </a:xfrm>
          <a:custGeom>
            <a:avLst/>
            <a:gdLst/>
            <a:ahLst/>
            <a:cxnLst/>
            <a:rect l="l" t="t" r="r" b="b"/>
            <a:pathLst>
              <a:path w="56514" h="55879">
                <a:moveTo>
                  <a:pt x="56299" y="55321"/>
                </a:moveTo>
                <a:lnTo>
                  <a:pt x="0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0" name="object 60"/>
          <p:cNvSpPr/>
          <p:nvPr/>
        </p:nvSpPr>
        <p:spPr>
          <a:xfrm>
            <a:off x="5031654" y="8616111"/>
            <a:ext cx="56515" cy="55880"/>
          </a:xfrm>
          <a:custGeom>
            <a:avLst/>
            <a:gdLst/>
            <a:ahLst/>
            <a:cxnLst/>
            <a:rect l="l" t="t" r="r" b="b"/>
            <a:pathLst>
              <a:path w="56514" h="55879">
                <a:moveTo>
                  <a:pt x="0" y="55321"/>
                </a:moveTo>
                <a:lnTo>
                  <a:pt x="56311" y="0"/>
                </a:lnTo>
              </a:path>
            </a:pathLst>
          </a:custGeom>
          <a:ln w="13969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1" name="object 61"/>
          <p:cNvSpPr/>
          <p:nvPr/>
        </p:nvSpPr>
        <p:spPr>
          <a:xfrm>
            <a:off x="5031654" y="8616111"/>
            <a:ext cx="56515" cy="55880"/>
          </a:xfrm>
          <a:custGeom>
            <a:avLst/>
            <a:gdLst/>
            <a:ahLst/>
            <a:cxnLst/>
            <a:rect l="l" t="t" r="r" b="b"/>
            <a:pathLst>
              <a:path w="56514" h="55879">
                <a:moveTo>
                  <a:pt x="56311" y="55321"/>
                </a:moveTo>
                <a:lnTo>
                  <a:pt x="0" y="0"/>
                </a:lnTo>
              </a:path>
            </a:pathLst>
          </a:custGeom>
          <a:ln w="13969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2" name="object 62"/>
          <p:cNvSpPr/>
          <p:nvPr/>
        </p:nvSpPr>
        <p:spPr>
          <a:xfrm>
            <a:off x="5169932" y="8616111"/>
            <a:ext cx="56515" cy="55880"/>
          </a:xfrm>
          <a:custGeom>
            <a:avLst/>
            <a:gdLst/>
            <a:ahLst/>
            <a:cxnLst/>
            <a:rect l="l" t="t" r="r" b="b"/>
            <a:pathLst>
              <a:path w="56514" h="55879">
                <a:moveTo>
                  <a:pt x="0" y="55321"/>
                </a:moveTo>
                <a:lnTo>
                  <a:pt x="56324" y="0"/>
                </a:lnTo>
              </a:path>
            </a:pathLst>
          </a:custGeom>
          <a:ln w="13969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3" name="object 63"/>
          <p:cNvSpPr/>
          <p:nvPr/>
        </p:nvSpPr>
        <p:spPr>
          <a:xfrm>
            <a:off x="5169932" y="8616111"/>
            <a:ext cx="56515" cy="55880"/>
          </a:xfrm>
          <a:custGeom>
            <a:avLst/>
            <a:gdLst/>
            <a:ahLst/>
            <a:cxnLst/>
            <a:rect l="l" t="t" r="r" b="b"/>
            <a:pathLst>
              <a:path w="56514" h="55879">
                <a:moveTo>
                  <a:pt x="56324" y="55321"/>
                </a:moveTo>
                <a:lnTo>
                  <a:pt x="0" y="0"/>
                </a:lnTo>
              </a:path>
            </a:pathLst>
          </a:custGeom>
          <a:ln w="13969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4" name="object 64"/>
          <p:cNvSpPr/>
          <p:nvPr/>
        </p:nvSpPr>
        <p:spPr>
          <a:xfrm>
            <a:off x="4440990" y="8441232"/>
            <a:ext cx="55880" cy="56515"/>
          </a:xfrm>
          <a:custGeom>
            <a:avLst/>
            <a:gdLst/>
            <a:ahLst/>
            <a:cxnLst/>
            <a:rect l="l" t="t" r="r" b="b"/>
            <a:pathLst>
              <a:path w="55879" h="56515">
                <a:moveTo>
                  <a:pt x="55295" y="56324"/>
                </a:moveTo>
                <a:lnTo>
                  <a:pt x="0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5" name="object 65"/>
          <p:cNvSpPr/>
          <p:nvPr/>
        </p:nvSpPr>
        <p:spPr>
          <a:xfrm>
            <a:off x="4440990" y="8441232"/>
            <a:ext cx="55880" cy="56515"/>
          </a:xfrm>
          <a:custGeom>
            <a:avLst/>
            <a:gdLst/>
            <a:ahLst/>
            <a:cxnLst/>
            <a:rect l="l" t="t" r="r" b="b"/>
            <a:pathLst>
              <a:path w="55879" h="56515">
                <a:moveTo>
                  <a:pt x="55295" y="0"/>
                </a:moveTo>
                <a:lnTo>
                  <a:pt x="0" y="56324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6" name="object 66"/>
          <p:cNvSpPr/>
          <p:nvPr/>
        </p:nvSpPr>
        <p:spPr>
          <a:xfrm>
            <a:off x="4440990" y="8352319"/>
            <a:ext cx="55880" cy="56515"/>
          </a:xfrm>
          <a:custGeom>
            <a:avLst/>
            <a:gdLst/>
            <a:ahLst/>
            <a:cxnLst/>
            <a:rect l="l" t="t" r="r" b="b"/>
            <a:pathLst>
              <a:path w="55879" h="56515">
                <a:moveTo>
                  <a:pt x="55295" y="56311"/>
                </a:moveTo>
                <a:lnTo>
                  <a:pt x="0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7" name="object 67"/>
          <p:cNvSpPr/>
          <p:nvPr/>
        </p:nvSpPr>
        <p:spPr>
          <a:xfrm>
            <a:off x="4440990" y="8352319"/>
            <a:ext cx="55880" cy="56515"/>
          </a:xfrm>
          <a:custGeom>
            <a:avLst/>
            <a:gdLst/>
            <a:ahLst/>
            <a:cxnLst/>
            <a:rect l="l" t="t" r="r" b="b"/>
            <a:pathLst>
              <a:path w="55879" h="56515">
                <a:moveTo>
                  <a:pt x="55295" y="0"/>
                </a:moveTo>
                <a:lnTo>
                  <a:pt x="0" y="56311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8" name="object 68"/>
          <p:cNvSpPr/>
          <p:nvPr/>
        </p:nvSpPr>
        <p:spPr>
          <a:xfrm>
            <a:off x="4440990" y="8262429"/>
            <a:ext cx="55880" cy="56515"/>
          </a:xfrm>
          <a:custGeom>
            <a:avLst/>
            <a:gdLst/>
            <a:ahLst/>
            <a:cxnLst/>
            <a:rect l="l" t="t" r="r" b="b"/>
            <a:pathLst>
              <a:path w="55879" h="56515">
                <a:moveTo>
                  <a:pt x="55295" y="56311"/>
                </a:moveTo>
                <a:lnTo>
                  <a:pt x="0" y="0"/>
                </a:lnTo>
              </a:path>
            </a:pathLst>
          </a:custGeom>
          <a:ln w="13969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9" name="object 69"/>
          <p:cNvSpPr/>
          <p:nvPr/>
        </p:nvSpPr>
        <p:spPr>
          <a:xfrm>
            <a:off x="4440990" y="8262429"/>
            <a:ext cx="55880" cy="56515"/>
          </a:xfrm>
          <a:custGeom>
            <a:avLst/>
            <a:gdLst/>
            <a:ahLst/>
            <a:cxnLst/>
            <a:rect l="l" t="t" r="r" b="b"/>
            <a:pathLst>
              <a:path w="55879" h="56515">
                <a:moveTo>
                  <a:pt x="55295" y="0"/>
                </a:moveTo>
                <a:lnTo>
                  <a:pt x="0" y="56311"/>
                </a:lnTo>
              </a:path>
            </a:pathLst>
          </a:custGeom>
          <a:ln w="13969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0" name="object 70"/>
          <p:cNvSpPr/>
          <p:nvPr/>
        </p:nvSpPr>
        <p:spPr>
          <a:xfrm>
            <a:off x="4222690" y="9085389"/>
            <a:ext cx="0" cy="316230"/>
          </a:xfrm>
          <a:custGeom>
            <a:avLst/>
            <a:gdLst/>
            <a:ahLst/>
            <a:cxnLst/>
            <a:rect l="l" t="t" r="r" b="b"/>
            <a:pathLst>
              <a:path w="0" h="316229">
                <a:moveTo>
                  <a:pt x="0" y="316141"/>
                </a:moveTo>
                <a:lnTo>
                  <a:pt x="0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1" name="object 71"/>
          <p:cNvSpPr txBox="1"/>
          <p:nvPr/>
        </p:nvSpPr>
        <p:spPr>
          <a:xfrm>
            <a:off x="5251065" y="8697480"/>
            <a:ext cx="74930" cy="1327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4</a:t>
            </a:r>
            <a:endParaRPr sz="700">
              <a:latin typeface="Arial"/>
              <a:cs typeface="Arial"/>
            </a:endParaRPr>
          </a:p>
        </p:txBody>
      </p:sp>
      <p:sp>
        <p:nvSpPr>
          <p:cNvPr id="72" name="object 72"/>
          <p:cNvSpPr/>
          <p:nvPr/>
        </p:nvSpPr>
        <p:spPr>
          <a:xfrm>
            <a:off x="4019210" y="8855188"/>
            <a:ext cx="114935" cy="198120"/>
          </a:xfrm>
          <a:custGeom>
            <a:avLst/>
            <a:gdLst/>
            <a:ahLst/>
            <a:cxnLst/>
            <a:rect l="l" t="t" r="r" b="b"/>
            <a:pathLst>
              <a:path w="114935" h="198120">
                <a:moveTo>
                  <a:pt x="0" y="0"/>
                </a:moveTo>
                <a:lnTo>
                  <a:pt x="114579" y="0"/>
                </a:lnTo>
                <a:lnTo>
                  <a:pt x="114579" y="197599"/>
                </a:lnTo>
                <a:lnTo>
                  <a:pt x="0" y="197599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3" name="object 73"/>
          <p:cNvSpPr/>
          <p:nvPr/>
        </p:nvSpPr>
        <p:spPr>
          <a:xfrm>
            <a:off x="4019210" y="8855188"/>
            <a:ext cx="114935" cy="198120"/>
          </a:xfrm>
          <a:custGeom>
            <a:avLst/>
            <a:gdLst/>
            <a:ahLst/>
            <a:cxnLst/>
            <a:rect l="l" t="t" r="r" b="b"/>
            <a:pathLst>
              <a:path w="114935" h="198120">
                <a:moveTo>
                  <a:pt x="0" y="0"/>
                </a:moveTo>
                <a:lnTo>
                  <a:pt x="114579" y="0"/>
                </a:lnTo>
                <a:lnTo>
                  <a:pt x="114579" y="197599"/>
                </a:lnTo>
                <a:lnTo>
                  <a:pt x="0" y="197599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4" name="object 74"/>
          <p:cNvSpPr/>
          <p:nvPr/>
        </p:nvSpPr>
        <p:spPr>
          <a:xfrm>
            <a:off x="4181421" y="9033541"/>
            <a:ext cx="72047" cy="12837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5" name="object 75"/>
          <p:cNvSpPr/>
          <p:nvPr/>
        </p:nvSpPr>
        <p:spPr>
          <a:xfrm>
            <a:off x="4181421" y="8742114"/>
            <a:ext cx="72047" cy="12837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6" name="object 76"/>
          <p:cNvSpPr/>
          <p:nvPr/>
        </p:nvSpPr>
        <p:spPr>
          <a:xfrm>
            <a:off x="4201938" y="8627973"/>
            <a:ext cx="36195" cy="35560"/>
          </a:xfrm>
          <a:custGeom>
            <a:avLst/>
            <a:gdLst/>
            <a:ahLst/>
            <a:cxnLst/>
            <a:rect l="l" t="t" r="r" b="b"/>
            <a:pathLst>
              <a:path w="36195" h="35559">
                <a:moveTo>
                  <a:pt x="26670" y="0"/>
                </a:moveTo>
                <a:lnTo>
                  <a:pt x="8902" y="0"/>
                </a:lnTo>
                <a:lnTo>
                  <a:pt x="0" y="8877"/>
                </a:lnTo>
                <a:lnTo>
                  <a:pt x="0" y="26669"/>
                </a:lnTo>
                <a:lnTo>
                  <a:pt x="8902" y="35559"/>
                </a:lnTo>
                <a:lnTo>
                  <a:pt x="26670" y="35559"/>
                </a:lnTo>
                <a:lnTo>
                  <a:pt x="35572" y="26669"/>
                </a:lnTo>
                <a:lnTo>
                  <a:pt x="35572" y="8877"/>
                </a:lnTo>
                <a:lnTo>
                  <a:pt x="26670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7" name="object 77"/>
          <p:cNvSpPr/>
          <p:nvPr/>
        </p:nvSpPr>
        <p:spPr>
          <a:xfrm>
            <a:off x="4201938" y="8627973"/>
            <a:ext cx="36195" cy="35560"/>
          </a:xfrm>
          <a:custGeom>
            <a:avLst/>
            <a:gdLst/>
            <a:ahLst/>
            <a:cxnLst/>
            <a:rect l="l" t="t" r="r" b="b"/>
            <a:pathLst>
              <a:path w="36195" h="35559">
                <a:moveTo>
                  <a:pt x="0" y="17779"/>
                </a:moveTo>
                <a:lnTo>
                  <a:pt x="0" y="8877"/>
                </a:lnTo>
                <a:lnTo>
                  <a:pt x="8902" y="0"/>
                </a:lnTo>
                <a:lnTo>
                  <a:pt x="17780" y="0"/>
                </a:lnTo>
                <a:lnTo>
                  <a:pt x="26670" y="0"/>
                </a:lnTo>
                <a:lnTo>
                  <a:pt x="35572" y="8877"/>
                </a:lnTo>
                <a:lnTo>
                  <a:pt x="35572" y="17779"/>
                </a:lnTo>
                <a:lnTo>
                  <a:pt x="35572" y="26669"/>
                </a:lnTo>
                <a:lnTo>
                  <a:pt x="26670" y="35559"/>
                </a:lnTo>
                <a:lnTo>
                  <a:pt x="17780" y="35559"/>
                </a:lnTo>
                <a:lnTo>
                  <a:pt x="8902" y="35559"/>
                </a:lnTo>
                <a:lnTo>
                  <a:pt x="0" y="26669"/>
                </a:lnTo>
                <a:lnTo>
                  <a:pt x="0" y="17779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8" name="object 78"/>
          <p:cNvSpPr/>
          <p:nvPr/>
        </p:nvSpPr>
        <p:spPr>
          <a:xfrm>
            <a:off x="4201938" y="9242475"/>
            <a:ext cx="36195" cy="35560"/>
          </a:xfrm>
          <a:custGeom>
            <a:avLst/>
            <a:gdLst/>
            <a:ahLst/>
            <a:cxnLst/>
            <a:rect l="l" t="t" r="r" b="b"/>
            <a:pathLst>
              <a:path w="36195" h="35559">
                <a:moveTo>
                  <a:pt x="26670" y="0"/>
                </a:moveTo>
                <a:lnTo>
                  <a:pt x="8902" y="0"/>
                </a:lnTo>
                <a:lnTo>
                  <a:pt x="0" y="8877"/>
                </a:lnTo>
                <a:lnTo>
                  <a:pt x="0" y="26669"/>
                </a:lnTo>
                <a:lnTo>
                  <a:pt x="8902" y="35559"/>
                </a:lnTo>
                <a:lnTo>
                  <a:pt x="26670" y="35559"/>
                </a:lnTo>
                <a:lnTo>
                  <a:pt x="35572" y="26669"/>
                </a:lnTo>
                <a:lnTo>
                  <a:pt x="35572" y="8877"/>
                </a:lnTo>
                <a:lnTo>
                  <a:pt x="26670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9" name="object 79"/>
          <p:cNvSpPr/>
          <p:nvPr/>
        </p:nvSpPr>
        <p:spPr>
          <a:xfrm>
            <a:off x="4201938" y="9242475"/>
            <a:ext cx="36195" cy="35560"/>
          </a:xfrm>
          <a:custGeom>
            <a:avLst/>
            <a:gdLst/>
            <a:ahLst/>
            <a:cxnLst/>
            <a:rect l="l" t="t" r="r" b="b"/>
            <a:pathLst>
              <a:path w="36195" h="35559">
                <a:moveTo>
                  <a:pt x="0" y="17779"/>
                </a:moveTo>
                <a:lnTo>
                  <a:pt x="0" y="8877"/>
                </a:lnTo>
                <a:lnTo>
                  <a:pt x="8902" y="0"/>
                </a:lnTo>
                <a:lnTo>
                  <a:pt x="17780" y="0"/>
                </a:lnTo>
                <a:lnTo>
                  <a:pt x="26670" y="0"/>
                </a:lnTo>
                <a:lnTo>
                  <a:pt x="35572" y="8877"/>
                </a:lnTo>
                <a:lnTo>
                  <a:pt x="35572" y="17779"/>
                </a:lnTo>
                <a:lnTo>
                  <a:pt x="35572" y="26669"/>
                </a:lnTo>
                <a:lnTo>
                  <a:pt x="26670" y="35559"/>
                </a:lnTo>
                <a:lnTo>
                  <a:pt x="17780" y="35559"/>
                </a:lnTo>
                <a:lnTo>
                  <a:pt x="8902" y="35559"/>
                </a:lnTo>
                <a:lnTo>
                  <a:pt x="0" y="26669"/>
                </a:lnTo>
                <a:lnTo>
                  <a:pt x="0" y="17779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0" name="object 80"/>
          <p:cNvSpPr/>
          <p:nvPr/>
        </p:nvSpPr>
        <p:spPr>
          <a:xfrm>
            <a:off x="5057334" y="9571456"/>
            <a:ext cx="0" cy="191135"/>
          </a:xfrm>
          <a:custGeom>
            <a:avLst/>
            <a:gdLst/>
            <a:ahLst/>
            <a:cxnLst/>
            <a:rect l="l" t="t" r="r" b="b"/>
            <a:pathLst>
              <a:path w="0" h="191134">
                <a:moveTo>
                  <a:pt x="0" y="190677"/>
                </a:moveTo>
                <a:lnTo>
                  <a:pt x="0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1" name="object 81"/>
          <p:cNvSpPr/>
          <p:nvPr/>
        </p:nvSpPr>
        <p:spPr>
          <a:xfrm>
            <a:off x="5042525" y="9298787"/>
            <a:ext cx="35560" cy="36195"/>
          </a:xfrm>
          <a:custGeom>
            <a:avLst/>
            <a:gdLst/>
            <a:ahLst/>
            <a:cxnLst/>
            <a:rect l="l" t="t" r="r" b="b"/>
            <a:pathLst>
              <a:path w="35560" h="36195">
                <a:moveTo>
                  <a:pt x="26670" y="0"/>
                </a:moveTo>
                <a:lnTo>
                  <a:pt x="8890" y="0"/>
                </a:lnTo>
                <a:lnTo>
                  <a:pt x="0" y="8877"/>
                </a:lnTo>
                <a:lnTo>
                  <a:pt x="0" y="26670"/>
                </a:lnTo>
                <a:lnTo>
                  <a:pt x="8890" y="35572"/>
                </a:lnTo>
                <a:lnTo>
                  <a:pt x="26670" y="35572"/>
                </a:lnTo>
                <a:lnTo>
                  <a:pt x="35560" y="26670"/>
                </a:lnTo>
                <a:lnTo>
                  <a:pt x="35560" y="8877"/>
                </a:lnTo>
                <a:lnTo>
                  <a:pt x="26670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2" name="object 82"/>
          <p:cNvSpPr/>
          <p:nvPr/>
        </p:nvSpPr>
        <p:spPr>
          <a:xfrm>
            <a:off x="5042525" y="9298787"/>
            <a:ext cx="35560" cy="36195"/>
          </a:xfrm>
          <a:custGeom>
            <a:avLst/>
            <a:gdLst/>
            <a:ahLst/>
            <a:cxnLst/>
            <a:rect l="l" t="t" r="r" b="b"/>
            <a:pathLst>
              <a:path w="35560" h="36195">
                <a:moveTo>
                  <a:pt x="0" y="17792"/>
                </a:moveTo>
                <a:lnTo>
                  <a:pt x="0" y="8877"/>
                </a:lnTo>
                <a:lnTo>
                  <a:pt x="8890" y="0"/>
                </a:lnTo>
                <a:lnTo>
                  <a:pt x="17780" y="0"/>
                </a:lnTo>
                <a:lnTo>
                  <a:pt x="26670" y="0"/>
                </a:lnTo>
                <a:lnTo>
                  <a:pt x="35560" y="8877"/>
                </a:lnTo>
                <a:lnTo>
                  <a:pt x="35560" y="17792"/>
                </a:lnTo>
                <a:lnTo>
                  <a:pt x="35560" y="26670"/>
                </a:lnTo>
                <a:lnTo>
                  <a:pt x="26670" y="35572"/>
                </a:lnTo>
                <a:lnTo>
                  <a:pt x="17780" y="35572"/>
                </a:lnTo>
                <a:lnTo>
                  <a:pt x="8890" y="35572"/>
                </a:lnTo>
                <a:lnTo>
                  <a:pt x="0" y="26670"/>
                </a:lnTo>
                <a:lnTo>
                  <a:pt x="0" y="17792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3" name="object 83"/>
          <p:cNvSpPr/>
          <p:nvPr/>
        </p:nvSpPr>
        <p:spPr>
          <a:xfrm>
            <a:off x="5179812" y="9297796"/>
            <a:ext cx="36195" cy="35560"/>
          </a:xfrm>
          <a:custGeom>
            <a:avLst/>
            <a:gdLst/>
            <a:ahLst/>
            <a:cxnLst/>
            <a:rect l="l" t="t" r="r" b="b"/>
            <a:pathLst>
              <a:path w="36195" h="35559">
                <a:moveTo>
                  <a:pt x="26682" y="0"/>
                </a:moveTo>
                <a:lnTo>
                  <a:pt x="8902" y="0"/>
                </a:lnTo>
                <a:lnTo>
                  <a:pt x="0" y="8902"/>
                </a:lnTo>
                <a:lnTo>
                  <a:pt x="0" y="26682"/>
                </a:lnTo>
                <a:lnTo>
                  <a:pt x="8902" y="35559"/>
                </a:lnTo>
                <a:lnTo>
                  <a:pt x="26682" y="35559"/>
                </a:lnTo>
                <a:lnTo>
                  <a:pt x="35572" y="26682"/>
                </a:lnTo>
                <a:lnTo>
                  <a:pt x="35572" y="8902"/>
                </a:lnTo>
                <a:lnTo>
                  <a:pt x="26682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4" name="object 84"/>
          <p:cNvSpPr/>
          <p:nvPr/>
        </p:nvSpPr>
        <p:spPr>
          <a:xfrm>
            <a:off x="5179812" y="9297796"/>
            <a:ext cx="36195" cy="35560"/>
          </a:xfrm>
          <a:custGeom>
            <a:avLst/>
            <a:gdLst/>
            <a:ahLst/>
            <a:cxnLst/>
            <a:rect l="l" t="t" r="r" b="b"/>
            <a:pathLst>
              <a:path w="36195" h="35559">
                <a:moveTo>
                  <a:pt x="0" y="17792"/>
                </a:moveTo>
                <a:lnTo>
                  <a:pt x="0" y="8902"/>
                </a:lnTo>
                <a:lnTo>
                  <a:pt x="8902" y="0"/>
                </a:lnTo>
                <a:lnTo>
                  <a:pt x="17780" y="0"/>
                </a:lnTo>
                <a:lnTo>
                  <a:pt x="26682" y="0"/>
                </a:lnTo>
                <a:lnTo>
                  <a:pt x="35572" y="8902"/>
                </a:lnTo>
                <a:lnTo>
                  <a:pt x="35572" y="17792"/>
                </a:lnTo>
                <a:lnTo>
                  <a:pt x="35572" y="26682"/>
                </a:lnTo>
                <a:lnTo>
                  <a:pt x="26682" y="35559"/>
                </a:lnTo>
                <a:lnTo>
                  <a:pt x="17780" y="35559"/>
                </a:lnTo>
                <a:lnTo>
                  <a:pt x="8902" y="35559"/>
                </a:lnTo>
                <a:lnTo>
                  <a:pt x="0" y="26682"/>
                </a:lnTo>
                <a:lnTo>
                  <a:pt x="0" y="17792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5" name="object 85"/>
          <p:cNvSpPr/>
          <p:nvPr/>
        </p:nvSpPr>
        <p:spPr>
          <a:xfrm>
            <a:off x="4904235" y="9298787"/>
            <a:ext cx="35560" cy="36195"/>
          </a:xfrm>
          <a:custGeom>
            <a:avLst/>
            <a:gdLst/>
            <a:ahLst/>
            <a:cxnLst/>
            <a:rect l="l" t="t" r="r" b="b"/>
            <a:pathLst>
              <a:path w="35560" h="36195">
                <a:moveTo>
                  <a:pt x="26670" y="0"/>
                </a:moveTo>
                <a:lnTo>
                  <a:pt x="8890" y="0"/>
                </a:lnTo>
                <a:lnTo>
                  <a:pt x="0" y="8877"/>
                </a:lnTo>
                <a:lnTo>
                  <a:pt x="0" y="26670"/>
                </a:lnTo>
                <a:lnTo>
                  <a:pt x="8890" y="35572"/>
                </a:lnTo>
                <a:lnTo>
                  <a:pt x="26670" y="35572"/>
                </a:lnTo>
                <a:lnTo>
                  <a:pt x="35560" y="26670"/>
                </a:lnTo>
                <a:lnTo>
                  <a:pt x="35560" y="8877"/>
                </a:lnTo>
                <a:lnTo>
                  <a:pt x="26670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6" name="object 86"/>
          <p:cNvSpPr/>
          <p:nvPr/>
        </p:nvSpPr>
        <p:spPr>
          <a:xfrm>
            <a:off x="4904235" y="9298787"/>
            <a:ext cx="35560" cy="36195"/>
          </a:xfrm>
          <a:custGeom>
            <a:avLst/>
            <a:gdLst/>
            <a:ahLst/>
            <a:cxnLst/>
            <a:rect l="l" t="t" r="r" b="b"/>
            <a:pathLst>
              <a:path w="35560" h="36195">
                <a:moveTo>
                  <a:pt x="0" y="17792"/>
                </a:moveTo>
                <a:lnTo>
                  <a:pt x="0" y="8877"/>
                </a:lnTo>
                <a:lnTo>
                  <a:pt x="8890" y="0"/>
                </a:lnTo>
                <a:lnTo>
                  <a:pt x="17780" y="0"/>
                </a:lnTo>
                <a:lnTo>
                  <a:pt x="26670" y="0"/>
                </a:lnTo>
                <a:lnTo>
                  <a:pt x="35560" y="8877"/>
                </a:lnTo>
                <a:lnTo>
                  <a:pt x="35560" y="17792"/>
                </a:lnTo>
                <a:lnTo>
                  <a:pt x="35560" y="26670"/>
                </a:lnTo>
                <a:lnTo>
                  <a:pt x="26670" y="35572"/>
                </a:lnTo>
                <a:lnTo>
                  <a:pt x="17780" y="35572"/>
                </a:lnTo>
                <a:lnTo>
                  <a:pt x="8890" y="35572"/>
                </a:lnTo>
                <a:lnTo>
                  <a:pt x="0" y="26670"/>
                </a:lnTo>
                <a:lnTo>
                  <a:pt x="0" y="17792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7" name="object 87"/>
          <p:cNvSpPr/>
          <p:nvPr/>
        </p:nvSpPr>
        <p:spPr>
          <a:xfrm>
            <a:off x="4305659" y="8855188"/>
            <a:ext cx="114935" cy="198120"/>
          </a:xfrm>
          <a:custGeom>
            <a:avLst/>
            <a:gdLst/>
            <a:ahLst/>
            <a:cxnLst/>
            <a:rect l="l" t="t" r="r" b="b"/>
            <a:pathLst>
              <a:path w="114935" h="198120">
                <a:moveTo>
                  <a:pt x="0" y="0"/>
                </a:moveTo>
                <a:lnTo>
                  <a:pt x="114579" y="0"/>
                </a:lnTo>
                <a:lnTo>
                  <a:pt x="114579" y="197599"/>
                </a:lnTo>
                <a:lnTo>
                  <a:pt x="0" y="197599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8" name="object 88"/>
          <p:cNvSpPr txBox="1"/>
          <p:nvPr/>
        </p:nvSpPr>
        <p:spPr>
          <a:xfrm>
            <a:off x="4002989" y="8877282"/>
            <a:ext cx="424815" cy="1327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50800">
              <a:lnSpc>
                <a:spcPct val="100000"/>
              </a:lnSpc>
              <a:spcBef>
                <a:spcPts val="100"/>
              </a:spcBef>
            </a:pP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2 </a:t>
            </a:r>
            <a:r>
              <a:rPr dirty="0" baseline="-7936" sz="1050" spc="-7">
                <a:solidFill>
                  <a:srgbClr val="231F20"/>
                </a:solidFill>
                <a:latin typeface="Arial"/>
                <a:cs typeface="Arial"/>
              </a:rPr>
              <a:t>1</a:t>
            </a:r>
            <a:r>
              <a:rPr dirty="0" baseline="-7936" sz="1050" spc="97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3</a:t>
            </a:r>
            <a:endParaRPr sz="700">
              <a:latin typeface="Arial"/>
              <a:cs typeface="Arial"/>
            </a:endParaRPr>
          </a:p>
        </p:txBody>
      </p:sp>
      <p:sp>
        <p:nvSpPr>
          <p:cNvPr id="89" name="object 89"/>
          <p:cNvSpPr txBox="1"/>
          <p:nvPr/>
        </p:nvSpPr>
        <p:spPr>
          <a:xfrm>
            <a:off x="6051166" y="8697490"/>
            <a:ext cx="74930" cy="1327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4</a:t>
            </a:r>
            <a:endParaRPr sz="700">
              <a:latin typeface="Arial"/>
              <a:cs typeface="Arial"/>
            </a:endParaRPr>
          </a:p>
        </p:txBody>
      </p:sp>
      <p:sp>
        <p:nvSpPr>
          <p:cNvPr id="90" name="object 90"/>
          <p:cNvSpPr/>
          <p:nvPr/>
        </p:nvSpPr>
        <p:spPr>
          <a:xfrm>
            <a:off x="4221699" y="8487676"/>
            <a:ext cx="1939289" cy="68580"/>
          </a:xfrm>
          <a:custGeom>
            <a:avLst/>
            <a:gdLst/>
            <a:ahLst/>
            <a:cxnLst/>
            <a:rect l="l" t="t" r="r" b="b"/>
            <a:pathLst>
              <a:path w="1939289" h="68579">
                <a:moveTo>
                  <a:pt x="0" y="0"/>
                </a:moveTo>
                <a:lnTo>
                  <a:pt x="69138" y="68173"/>
                </a:lnTo>
                <a:lnTo>
                  <a:pt x="1938959" y="68173"/>
                </a:lnTo>
              </a:path>
            </a:pathLst>
          </a:custGeom>
          <a:ln w="13970">
            <a:solidFill>
              <a:srgbClr val="231F20"/>
            </a:solidFill>
            <a:prstDash val="lgDash"/>
          </a:ln>
        </p:spPr>
        <p:txBody>
          <a:bodyPr wrap="square" lIns="0" tIns="0" rIns="0" bIns="0" rtlCol="0"/>
          <a:lstStyle/>
          <a:p/>
        </p:txBody>
      </p:sp>
      <p:sp>
        <p:nvSpPr>
          <p:cNvPr id="91" name="object 91"/>
          <p:cNvSpPr/>
          <p:nvPr/>
        </p:nvSpPr>
        <p:spPr>
          <a:xfrm>
            <a:off x="4305659" y="8855188"/>
            <a:ext cx="114935" cy="198120"/>
          </a:xfrm>
          <a:custGeom>
            <a:avLst/>
            <a:gdLst/>
            <a:ahLst/>
            <a:cxnLst/>
            <a:rect l="l" t="t" r="r" b="b"/>
            <a:pathLst>
              <a:path w="114935" h="198120">
                <a:moveTo>
                  <a:pt x="0" y="0"/>
                </a:moveTo>
                <a:lnTo>
                  <a:pt x="114579" y="0"/>
                </a:lnTo>
                <a:lnTo>
                  <a:pt x="114579" y="197599"/>
                </a:lnTo>
                <a:lnTo>
                  <a:pt x="0" y="197599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2" name="object 92"/>
          <p:cNvSpPr/>
          <p:nvPr/>
        </p:nvSpPr>
        <p:spPr>
          <a:xfrm>
            <a:off x="5042525" y="9552698"/>
            <a:ext cx="35560" cy="35560"/>
          </a:xfrm>
          <a:custGeom>
            <a:avLst/>
            <a:gdLst/>
            <a:ahLst/>
            <a:cxnLst/>
            <a:rect l="l" t="t" r="r" b="b"/>
            <a:pathLst>
              <a:path w="35560" h="35559">
                <a:moveTo>
                  <a:pt x="26670" y="0"/>
                </a:moveTo>
                <a:lnTo>
                  <a:pt x="8890" y="0"/>
                </a:lnTo>
                <a:lnTo>
                  <a:pt x="0" y="8890"/>
                </a:lnTo>
                <a:lnTo>
                  <a:pt x="0" y="26670"/>
                </a:lnTo>
                <a:lnTo>
                  <a:pt x="8890" y="35547"/>
                </a:lnTo>
                <a:lnTo>
                  <a:pt x="26670" y="35547"/>
                </a:lnTo>
                <a:lnTo>
                  <a:pt x="35560" y="26670"/>
                </a:lnTo>
                <a:lnTo>
                  <a:pt x="35560" y="8890"/>
                </a:lnTo>
                <a:lnTo>
                  <a:pt x="26670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3" name="object 93"/>
          <p:cNvSpPr/>
          <p:nvPr/>
        </p:nvSpPr>
        <p:spPr>
          <a:xfrm>
            <a:off x="5042525" y="9552698"/>
            <a:ext cx="35560" cy="35560"/>
          </a:xfrm>
          <a:custGeom>
            <a:avLst/>
            <a:gdLst/>
            <a:ahLst/>
            <a:cxnLst/>
            <a:rect l="l" t="t" r="r" b="b"/>
            <a:pathLst>
              <a:path w="35560" h="35559">
                <a:moveTo>
                  <a:pt x="0" y="17767"/>
                </a:moveTo>
                <a:lnTo>
                  <a:pt x="0" y="8890"/>
                </a:lnTo>
                <a:lnTo>
                  <a:pt x="8890" y="0"/>
                </a:lnTo>
                <a:lnTo>
                  <a:pt x="17780" y="0"/>
                </a:lnTo>
                <a:lnTo>
                  <a:pt x="26670" y="0"/>
                </a:lnTo>
                <a:lnTo>
                  <a:pt x="35560" y="8890"/>
                </a:lnTo>
                <a:lnTo>
                  <a:pt x="35560" y="17767"/>
                </a:lnTo>
                <a:lnTo>
                  <a:pt x="35560" y="26670"/>
                </a:lnTo>
                <a:lnTo>
                  <a:pt x="26670" y="35547"/>
                </a:lnTo>
                <a:lnTo>
                  <a:pt x="17780" y="35547"/>
                </a:lnTo>
                <a:lnTo>
                  <a:pt x="8890" y="35547"/>
                </a:lnTo>
                <a:lnTo>
                  <a:pt x="0" y="26670"/>
                </a:lnTo>
                <a:lnTo>
                  <a:pt x="0" y="17767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4" name="object 94"/>
          <p:cNvSpPr/>
          <p:nvPr/>
        </p:nvSpPr>
        <p:spPr>
          <a:xfrm>
            <a:off x="4809417" y="9312617"/>
            <a:ext cx="499109" cy="257175"/>
          </a:xfrm>
          <a:custGeom>
            <a:avLst/>
            <a:gdLst/>
            <a:ahLst/>
            <a:cxnLst/>
            <a:rect l="l" t="t" r="r" b="b"/>
            <a:pathLst>
              <a:path w="499110" h="257175">
                <a:moveTo>
                  <a:pt x="0" y="0"/>
                </a:moveTo>
                <a:lnTo>
                  <a:pt x="498805" y="0"/>
                </a:lnTo>
                <a:lnTo>
                  <a:pt x="498805" y="256870"/>
                </a:lnTo>
                <a:lnTo>
                  <a:pt x="0" y="256870"/>
                </a:lnTo>
                <a:lnTo>
                  <a:pt x="0" y="0"/>
                </a:lnTo>
                <a:close/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5" name="object 95"/>
          <p:cNvSpPr/>
          <p:nvPr/>
        </p:nvSpPr>
        <p:spPr>
          <a:xfrm>
            <a:off x="5056356" y="9668281"/>
            <a:ext cx="795655" cy="0"/>
          </a:xfrm>
          <a:custGeom>
            <a:avLst/>
            <a:gdLst/>
            <a:ahLst/>
            <a:cxnLst/>
            <a:rect l="l" t="t" r="r" b="b"/>
            <a:pathLst>
              <a:path w="795654" h="0">
                <a:moveTo>
                  <a:pt x="0" y="0"/>
                </a:moveTo>
                <a:lnTo>
                  <a:pt x="795134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6" name="object 96"/>
          <p:cNvSpPr/>
          <p:nvPr/>
        </p:nvSpPr>
        <p:spPr>
          <a:xfrm>
            <a:off x="5042525" y="9651491"/>
            <a:ext cx="35560" cy="36195"/>
          </a:xfrm>
          <a:custGeom>
            <a:avLst/>
            <a:gdLst/>
            <a:ahLst/>
            <a:cxnLst/>
            <a:rect l="l" t="t" r="r" b="b"/>
            <a:pathLst>
              <a:path w="35560" h="36195">
                <a:moveTo>
                  <a:pt x="26670" y="0"/>
                </a:moveTo>
                <a:lnTo>
                  <a:pt x="8890" y="0"/>
                </a:lnTo>
                <a:lnTo>
                  <a:pt x="0" y="8877"/>
                </a:lnTo>
                <a:lnTo>
                  <a:pt x="0" y="26670"/>
                </a:lnTo>
                <a:lnTo>
                  <a:pt x="8890" y="35572"/>
                </a:lnTo>
                <a:lnTo>
                  <a:pt x="26670" y="35572"/>
                </a:lnTo>
                <a:lnTo>
                  <a:pt x="35560" y="26670"/>
                </a:lnTo>
                <a:lnTo>
                  <a:pt x="35560" y="8877"/>
                </a:lnTo>
                <a:lnTo>
                  <a:pt x="26670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7" name="object 97"/>
          <p:cNvSpPr/>
          <p:nvPr/>
        </p:nvSpPr>
        <p:spPr>
          <a:xfrm>
            <a:off x="5042525" y="9651491"/>
            <a:ext cx="35560" cy="36195"/>
          </a:xfrm>
          <a:custGeom>
            <a:avLst/>
            <a:gdLst/>
            <a:ahLst/>
            <a:cxnLst/>
            <a:rect l="l" t="t" r="r" b="b"/>
            <a:pathLst>
              <a:path w="35560" h="36195">
                <a:moveTo>
                  <a:pt x="0" y="17767"/>
                </a:moveTo>
                <a:lnTo>
                  <a:pt x="0" y="8877"/>
                </a:lnTo>
                <a:lnTo>
                  <a:pt x="8890" y="0"/>
                </a:lnTo>
                <a:lnTo>
                  <a:pt x="17780" y="0"/>
                </a:lnTo>
                <a:lnTo>
                  <a:pt x="26670" y="0"/>
                </a:lnTo>
                <a:lnTo>
                  <a:pt x="35560" y="8877"/>
                </a:lnTo>
                <a:lnTo>
                  <a:pt x="35560" y="17767"/>
                </a:lnTo>
                <a:lnTo>
                  <a:pt x="35560" y="26670"/>
                </a:lnTo>
                <a:lnTo>
                  <a:pt x="26670" y="35572"/>
                </a:lnTo>
                <a:lnTo>
                  <a:pt x="17780" y="35572"/>
                </a:lnTo>
                <a:lnTo>
                  <a:pt x="8890" y="35572"/>
                </a:lnTo>
                <a:lnTo>
                  <a:pt x="0" y="26670"/>
                </a:lnTo>
                <a:lnTo>
                  <a:pt x="0" y="17767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8" name="object 98"/>
          <p:cNvSpPr/>
          <p:nvPr/>
        </p:nvSpPr>
        <p:spPr>
          <a:xfrm>
            <a:off x="5842587" y="8362200"/>
            <a:ext cx="36195" cy="36195"/>
          </a:xfrm>
          <a:custGeom>
            <a:avLst/>
            <a:gdLst/>
            <a:ahLst/>
            <a:cxnLst/>
            <a:rect l="l" t="t" r="r" b="b"/>
            <a:pathLst>
              <a:path w="36195" h="36195">
                <a:moveTo>
                  <a:pt x="26682" y="0"/>
                </a:moveTo>
                <a:lnTo>
                  <a:pt x="8902" y="0"/>
                </a:lnTo>
                <a:lnTo>
                  <a:pt x="0" y="8890"/>
                </a:lnTo>
                <a:lnTo>
                  <a:pt x="0" y="26682"/>
                </a:lnTo>
                <a:lnTo>
                  <a:pt x="8902" y="35572"/>
                </a:lnTo>
                <a:lnTo>
                  <a:pt x="26682" y="35572"/>
                </a:lnTo>
                <a:lnTo>
                  <a:pt x="35585" y="26682"/>
                </a:lnTo>
                <a:lnTo>
                  <a:pt x="35585" y="8890"/>
                </a:lnTo>
                <a:lnTo>
                  <a:pt x="26682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9" name="object 99"/>
          <p:cNvSpPr/>
          <p:nvPr/>
        </p:nvSpPr>
        <p:spPr>
          <a:xfrm>
            <a:off x="5842587" y="8362200"/>
            <a:ext cx="36195" cy="36195"/>
          </a:xfrm>
          <a:custGeom>
            <a:avLst/>
            <a:gdLst/>
            <a:ahLst/>
            <a:cxnLst/>
            <a:rect l="l" t="t" r="r" b="b"/>
            <a:pathLst>
              <a:path w="36195" h="36195">
                <a:moveTo>
                  <a:pt x="0" y="17792"/>
                </a:moveTo>
                <a:lnTo>
                  <a:pt x="0" y="8890"/>
                </a:lnTo>
                <a:lnTo>
                  <a:pt x="8902" y="0"/>
                </a:lnTo>
                <a:lnTo>
                  <a:pt x="17805" y="0"/>
                </a:lnTo>
                <a:lnTo>
                  <a:pt x="26682" y="0"/>
                </a:lnTo>
                <a:lnTo>
                  <a:pt x="35585" y="8890"/>
                </a:lnTo>
                <a:lnTo>
                  <a:pt x="35585" y="17792"/>
                </a:lnTo>
                <a:lnTo>
                  <a:pt x="35585" y="26682"/>
                </a:lnTo>
                <a:lnTo>
                  <a:pt x="26682" y="35572"/>
                </a:lnTo>
                <a:lnTo>
                  <a:pt x="17805" y="35572"/>
                </a:lnTo>
                <a:lnTo>
                  <a:pt x="8902" y="35572"/>
                </a:lnTo>
                <a:lnTo>
                  <a:pt x="0" y="26682"/>
                </a:lnTo>
                <a:lnTo>
                  <a:pt x="0" y="17792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0" name="object 100"/>
          <p:cNvSpPr/>
          <p:nvPr/>
        </p:nvSpPr>
        <p:spPr>
          <a:xfrm>
            <a:off x="5979887" y="8270328"/>
            <a:ext cx="36195" cy="36195"/>
          </a:xfrm>
          <a:custGeom>
            <a:avLst/>
            <a:gdLst/>
            <a:ahLst/>
            <a:cxnLst/>
            <a:rect l="l" t="t" r="r" b="b"/>
            <a:pathLst>
              <a:path w="36195" h="36195">
                <a:moveTo>
                  <a:pt x="26682" y="0"/>
                </a:moveTo>
                <a:lnTo>
                  <a:pt x="8902" y="0"/>
                </a:lnTo>
                <a:lnTo>
                  <a:pt x="0" y="8889"/>
                </a:lnTo>
                <a:lnTo>
                  <a:pt x="0" y="26669"/>
                </a:lnTo>
                <a:lnTo>
                  <a:pt x="8902" y="35572"/>
                </a:lnTo>
                <a:lnTo>
                  <a:pt x="26682" y="35572"/>
                </a:lnTo>
                <a:lnTo>
                  <a:pt x="35572" y="26669"/>
                </a:lnTo>
                <a:lnTo>
                  <a:pt x="35572" y="8889"/>
                </a:lnTo>
                <a:lnTo>
                  <a:pt x="26682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1" name="object 101"/>
          <p:cNvSpPr/>
          <p:nvPr/>
        </p:nvSpPr>
        <p:spPr>
          <a:xfrm>
            <a:off x="5979887" y="8270328"/>
            <a:ext cx="36195" cy="36195"/>
          </a:xfrm>
          <a:custGeom>
            <a:avLst/>
            <a:gdLst/>
            <a:ahLst/>
            <a:cxnLst/>
            <a:rect l="l" t="t" r="r" b="b"/>
            <a:pathLst>
              <a:path w="36195" h="36195">
                <a:moveTo>
                  <a:pt x="0" y="17779"/>
                </a:moveTo>
                <a:lnTo>
                  <a:pt x="0" y="8889"/>
                </a:lnTo>
                <a:lnTo>
                  <a:pt x="8902" y="0"/>
                </a:lnTo>
                <a:lnTo>
                  <a:pt x="17780" y="0"/>
                </a:lnTo>
                <a:lnTo>
                  <a:pt x="26682" y="0"/>
                </a:lnTo>
                <a:lnTo>
                  <a:pt x="35572" y="8889"/>
                </a:lnTo>
                <a:lnTo>
                  <a:pt x="35572" y="17779"/>
                </a:lnTo>
                <a:lnTo>
                  <a:pt x="35572" y="26669"/>
                </a:lnTo>
                <a:lnTo>
                  <a:pt x="26682" y="35572"/>
                </a:lnTo>
                <a:lnTo>
                  <a:pt x="17780" y="35572"/>
                </a:lnTo>
                <a:lnTo>
                  <a:pt x="8902" y="35572"/>
                </a:lnTo>
                <a:lnTo>
                  <a:pt x="0" y="26669"/>
                </a:lnTo>
                <a:lnTo>
                  <a:pt x="0" y="17779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2" name="object 102"/>
          <p:cNvSpPr/>
          <p:nvPr/>
        </p:nvSpPr>
        <p:spPr>
          <a:xfrm>
            <a:off x="5704310" y="8453094"/>
            <a:ext cx="35560" cy="36195"/>
          </a:xfrm>
          <a:custGeom>
            <a:avLst/>
            <a:gdLst/>
            <a:ahLst/>
            <a:cxnLst/>
            <a:rect l="l" t="t" r="r" b="b"/>
            <a:pathLst>
              <a:path w="35560" h="36195">
                <a:moveTo>
                  <a:pt x="26670" y="0"/>
                </a:moveTo>
                <a:lnTo>
                  <a:pt x="8902" y="0"/>
                </a:lnTo>
                <a:lnTo>
                  <a:pt x="0" y="8902"/>
                </a:lnTo>
                <a:lnTo>
                  <a:pt x="0" y="26682"/>
                </a:lnTo>
                <a:lnTo>
                  <a:pt x="8902" y="35572"/>
                </a:lnTo>
                <a:lnTo>
                  <a:pt x="26670" y="35572"/>
                </a:lnTo>
                <a:lnTo>
                  <a:pt x="35560" y="26682"/>
                </a:lnTo>
                <a:lnTo>
                  <a:pt x="35560" y="8902"/>
                </a:lnTo>
                <a:lnTo>
                  <a:pt x="26670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3" name="object 103"/>
          <p:cNvSpPr/>
          <p:nvPr/>
        </p:nvSpPr>
        <p:spPr>
          <a:xfrm>
            <a:off x="5704310" y="8453094"/>
            <a:ext cx="35560" cy="36195"/>
          </a:xfrm>
          <a:custGeom>
            <a:avLst/>
            <a:gdLst/>
            <a:ahLst/>
            <a:cxnLst/>
            <a:rect l="l" t="t" r="r" b="b"/>
            <a:pathLst>
              <a:path w="35560" h="36195">
                <a:moveTo>
                  <a:pt x="0" y="17792"/>
                </a:moveTo>
                <a:lnTo>
                  <a:pt x="0" y="8902"/>
                </a:lnTo>
                <a:lnTo>
                  <a:pt x="8902" y="0"/>
                </a:lnTo>
                <a:lnTo>
                  <a:pt x="17780" y="0"/>
                </a:lnTo>
                <a:lnTo>
                  <a:pt x="26670" y="0"/>
                </a:lnTo>
                <a:lnTo>
                  <a:pt x="35560" y="8902"/>
                </a:lnTo>
                <a:lnTo>
                  <a:pt x="35560" y="17792"/>
                </a:lnTo>
                <a:lnTo>
                  <a:pt x="35560" y="26682"/>
                </a:lnTo>
                <a:lnTo>
                  <a:pt x="26670" y="35572"/>
                </a:lnTo>
                <a:lnTo>
                  <a:pt x="17780" y="35572"/>
                </a:lnTo>
                <a:lnTo>
                  <a:pt x="8902" y="35572"/>
                </a:lnTo>
                <a:lnTo>
                  <a:pt x="0" y="26682"/>
                </a:lnTo>
                <a:lnTo>
                  <a:pt x="0" y="17792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4" name="object 104"/>
          <p:cNvSpPr/>
          <p:nvPr/>
        </p:nvSpPr>
        <p:spPr>
          <a:xfrm>
            <a:off x="5722090" y="8469896"/>
            <a:ext cx="0" cy="173990"/>
          </a:xfrm>
          <a:custGeom>
            <a:avLst/>
            <a:gdLst/>
            <a:ahLst/>
            <a:cxnLst/>
            <a:rect l="l" t="t" r="r" b="b"/>
            <a:pathLst>
              <a:path w="0" h="173990">
                <a:moveTo>
                  <a:pt x="0" y="0"/>
                </a:moveTo>
                <a:lnTo>
                  <a:pt x="0" y="173875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5" name="object 105"/>
          <p:cNvSpPr/>
          <p:nvPr/>
        </p:nvSpPr>
        <p:spPr>
          <a:xfrm>
            <a:off x="5650982" y="8673413"/>
            <a:ext cx="71120" cy="637540"/>
          </a:xfrm>
          <a:custGeom>
            <a:avLst/>
            <a:gdLst/>
            <a:ahLst/>
            <a:cxnLst/>
            <a:rect l="l" t="t" r="r" b="b"/>
            <a:pathLst>
              <a:path w="71120" h="637540">
                <a:moveTo>
                  <a:pt x="0" y="0"/>
                </a:moveTo>
                <a:lnTo>
                  <a:pt x="71107" y="194627"/>
                </a:lnTo>
                <a:lnTo>
                  <a:pt x="71107" y="637235"/>
                </a:lnTo>
              </a:path>
            </a:pathLst>
          </a:custGeom>
          <a:ln w="13969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6" name="object 106"/>
          <p:cNvSpPr/>
          <p:nvPr/>
        </p:nvSpPr>
        <p:spPr>
          <a:xfrm>
            <a:off x="5860393" y="8379002"/>
            <a:ext cx="0" cy="264795"/>
          </a:xfrm>
          <a:custGeom>
            <a:avLst/>
            <a:gdLst/>
            <a:ahLst/>
            <a:cxnLst/>
            <a:rect l="l" t="t" r="r" b="b"/>
            <a:pathLst>
              <a:path w="0" h="264795">
                <a:moveTo>
                  <a:pt x="0" y="0"/>
                </a:moveTo>
                <a:lnTo>
                  <a:pt x="0" y="264769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7" name="object 107"/>
          <p:cNvSpPr/>
          <p:nvPr/>
        </p:nvSpPr>
        <p:spPr>
          <a:xfrm>
            <a:off x="5789273" y="8673413"/>
            <a:ext cx="71120" cy="644525"/>
          </a:xfrm>
          <a:custGeom>
            <a:avLst/>
            <a:gdLst/>
            <a:ahLst/>
            <a:cxnLst/>
            <a:rect l="l" t="t" r="r" b="b"/>
            <a:pathLst>
              <a:path w="71120" h="644525">
                <a:moveTo>
                  <a:pt x="0" y="0"/>
                </a:moveTo>
                <a:lnTo>
                  <a:pt x="71119" y="194627"/>
                </a:lnTo>
                <a:lnTo>
                  <a:pt x="71119" y="644143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8" name="object 108"/>
          <p:cNvSpPr/>
          <p:nvPr/>
        </p:nvSpPr>
        <p:spPr>
          <a:xfrm>
            <a:off x="5998658" y="8290090"/>
            <a:ext cx="0" cy="353695"/>
          </a:xfrm>
          <a:custGeom>
            <a:avLst/>
            <a:gdLst/>
            <a:ahLst/>
            <a:cxnLst/>
            <a:rect l="l" t="t" r="r" b="b"/>
            <a:pathLst>
              <a:path w="0" h="353695">
                <a:moveTo>
                  <a:pt x="0" y="0"/>
                </a:moveTo>
                <a:lnTo>
                  <a:pt x="0" y="353682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9" name="object 109"/>
          <p:cNvSpPr/>
          <p:nvPr/>
        </p:nvSpPr>
        <p:spPr>
          <a:xfrm>
            <a:off x="5927563" y="8673413"/>
            <a:ext cx="71120" cy="644525"/>
          </a:xfrm>
          <a:custGeom>
            <a:avLst/>
            <a:gdLst/>
            <a:ahLst/>
            <a:cxnLst/>
            <a:rect l="l" t="t" r="r" b="b"/>
            <a:pathLst>
              <a:path w="71120" h="644525">
                <a:moveTo>
                  <a:pt x="0" y="0"/>
                </a:moveTo>
                <a:lnTo>
                  <a:pt x="71094" y="194627"/>
                </a:lnTo>
                <a:lnTo>
                  <a:pt x="71094" y="644143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0" name="object 110"/>
          <p:cNvSpPr/>
          <p:nvPr/>
        </p:nvSpPr>
        <p:spPr>
          <a:xfrm>
            <a:off x="5693439" y="8616111"/>
            <a:ext cx="56515" cy="55880"/>
          </a:xfrm>
          <a:custGeom>
            <a:avLst/>
            <a:gdLst/>
            <a:ahLst/>
            <a:cxnLst/>
            <a:rect l="l" t="t" r="r" b="b"/>
            <a:pathLst>
              <a:path w="56514" h="55879">
                <a:moveTo>
                  <a:pt x="0" y="55321"/>
                </a:moveTo>
                <a:lnTo>
                  <a:pt x="56324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1" name="object 111"/>
          <p:cNvSpPr/>
          <p:nvPr/>
        </p:nvSpPr>
        <p:spPr>
          <a:xfrm>
            <a:off x="5693439" y="8616111"/>
            <a:ext cx="56515" cy="55880"/>
          </a:xfrm>
          <a:custGeom>
            <a:avLst/>
            <a:gdLst/>
            <a:ahLst/>
            <a:cxnLst/>
            <a:rect l="l" t="t" r="r" b="b"/>
            <a:pathLst>
              <a:path w="56514" h="55879">
                <a:moveTo>
                  <a:pt x="56324" y="55321"/>
                </a:moveTo>
                <a:lnTo>
                  <a:pt x="0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2" name="object 112"/>
          <p:cNvSpPr/>
          <p:nvPr/>
        </p:nvSpPr>
        <p:spPr>
          <a:xfrm>
            <a:off x="5831742" y="8616111"/>
            <a:ext cx="56515" cy="55880"/>
          </a:xfrm>
          <a:custGeom>
            <a:avLst/>
            <a:gdLst/>
            <a:ahLst/>
            <a:cxnLst/>
            <a:rect l="l" t="t" r="r" b="b"/>
            <a:pathLst>
              <a:path w="56514" h="55879">
                <a:moveTo>
                  <a:pt x="0" y="55321"/>
                </a:moveTo>
                <a:lnTo>
                  <a:pt x="56299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3" name="object 113"/>
          <p:cNvSpPr/>
          <p:nvPr/>
        </p:nvSpPr>
        <p:spPr>
          <a:xfrm>
            <a:off x="5831742" y="8616111"/>
            <a:ext cx="56515" cy="55880"/>
          </a:xfrm>
          <a:custGeom>
            <a:avLst/>
            <a:gdLst/>
            <a:ahLst/>
            <a:cxnLst/>
            <a:rect l="l" t="t" r="r" b="b"/>
            <a:pathLst>
              <a:path w="56514" h="55879">
                <a:moveTo>
                  <a:pt x="56299" y="55321"/>
                </a:moveTo>
                <a:lnTo>
                  <a:pt x="0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4" name="object 114"/>
          <p:cNvSpPr/>
          <p:nvPr/>
        </p:nvSpPr>
        <p:spPr>
          <a:xfrm>
            <a:off x="5970019" y="8616111"/>
            <a:ext cx="56515" cy="55880"/>
          </a:xfrm>
          <a:custGeom>
            <a:avLst/>
            <a:gdLst/>
            <a:ahLst/>
            <a:cxnLst/>
            <a:rect l="l" t="t" r="r" b="b"/>
            <a:pathLst>
              <a:path w="56514" h="55879">
                <a:moveTo>
                  <a:pt x="0" y="55321"/>
                </a:moveTo>
                <a:lnTo>
                  <a:pt x="56299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5" name="object 115"/>
          <p:cNvSpPr/>
          <p:nvPr/>
        </p:nvSpPr>
        <p:spPr>
          <a:xfrm>
            <a:off x="5970019" y="8616111"/>
            <a:ext cx="56515" cy="55880"/>
          </a:xfrm>
          <a:custGeom>
            <a:avLst/>
            <a:gdLst/>
            <a:ahLst/>
            <a:cxnLst/>
            <a:rect l="l" t="t" r="r" b="b"/>
            <a:pathLst>
              <a:path w="56514" h="55879">
                <a:moveTo>
                  <a:pt x="56299" y="55321"/>
                </a:moveTo>
                <a:lnTo>
                  <a:pt x="0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6" name="object 116"/>
          <p:cNvSpPr txBox="1"/>
          <p:nvPr/>
        </p:nvSpPr>
        <p:spPr>
          <a:xfrm>
            <a:off x="5409134" y="9008690"/>
            <a:ext cx="74930" cy="1327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5</a:t>
            </a:r>
            <a:endParaRPr sz="700">
              <a:latin typeface="Arial"/>
              <a:cs typeface="Arial"/>
            </a:endParaRPr>
          </a:p>
        </p:txBody>
      </p:sp>
      <p:sp>
        <p:nvSpPr>
          <p:cNvPr id="117" name="object 117"/>
          <p:cNvSpPr/>
          <p:nvPr/>
        </p:nvSpPr>
        <p:spPr>
          <a:xfrm>
            <a:off x="5857408" y="9571456"/>
            <a:ext cx="0" cy="191135"/>
          </a:xfrm>
          <a:custGeom>
            <a:avLst/>
            <a:gdLst/>
            <a:ahLst/>
            <a:cxnLst/>
            <a:rect l="l" t="t" r="r" b="b"/>
            <a:pathLst>
              <a:path w="0" h="191134">
                <a:moveTo>
                  <a:pt x="0" y="190677"/>
                </a:moveTo>
                <a:lnTo>
                  <a:pt x="0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8" name="object 118"/>
          <p:cNvSpPr/>
          <p:nvPr/>
        </p:nvSpPr>
        <p:spPr>
          <a:xfrm>
            <a:off x="5842587" y="9298787"/>
            <a:ext cx="36195" cy="36195"/>
          </a:xfrm>
          <a:custGeom>
            <a:avLst/>
            <a:gdLst/>
            <a:ahLst/>
            <a:cxnLst/>
            <a:rect l="l" t="t" r="r" b="b"/>
            <a:pathLst>
              <a:path w="36195" h="36195">
                <a:moveTo>
                  <a:pt x="26682" y="0"/>
                </a:moveTo>
                <a:lnTo>
                  <a:pt x="8902" y="0"/>
                </a:lnTo>
                <a:lnTo>
                  <a:pt x="0" y="8877"/>
                </a:lnTo>
                <a:lnTo>
                  <a:pt x="0" y="26670"/>
                </a:lnTo>
                <a:lnTo>
                  <a:pt x="8902" y="35572"/>
                </a:lnTo>
                <a:lnTo>
                  <a:pt x="26682" y="35572"/>
                </a:lnTo>
                <a:lnTo>
                  <a:pt x="35585" y="26670"/>
                </a:lnTo>
                <a:lnTo>
                  <a:pt x="35585" y="8877"/>
                </a:lnTo>
                <a:lnTo>
                  <a:pt x="26682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9" name="object 119"/>
          <p:cNvSpPr/>
          <p:nvPr/>
        </p:nvSpPr>
        <p:spPr>
          <a:xfrm>
            <a:off x="5842587" y="9298787"/>
            <a:ext cx="36195" cy="36195"/>
          </a:xfrm>
          <a:custGeom>
            <a:avLst/>
            <a:gdLst/>
            <a:ahLst/>
            <a:cxnLst/>
            <a:rect l="l" t="t" r="r" b="b"/>
            <a:pathLst>
              <a:path w="36195" h="36195">
                <a:moveTo>
                  <a:pt x="0" y="17792"/>
                </a:moveTo>
                <a:lnTo>
                  <a:pt x="0" y="8877"/>
                </a:lnTo>
                <a:lnTo>
                  <a:pt x="8902" y="0"/>
                </a:lnTo>
                <a:lnTo>
                  <a:pt x="17805" y="0"/>
                </a:lnTo>
                <a:lnTo>
                  <a:pt x="26682" y="0"/>
                </a:lnTo>
                <a:lnTo>
                  <a:pt x="35585" y="8877"/>
                </a:lnTo>
                <a:lnTo>
                  <a:pt x="35585" y="17792"/>
                </a:lnTo>
                <a:lnTo>
                  <a:pt x="35585" y="26670"/>
                </a:lnTo>
                <a:lnTo>
                  <a:pt x="26682" y="35572"/>
                </a:lnTo>
                <a:lnTo>
                  <a:pt x="17805" y="35572"/>
                </a:lnTo>
                <a:lnTo>
                  <a:pt x="8902" y="35572"/>
                </a:lnTo>
                <a:lnTo>
                  <a:pt x="0" y="26670"/>
                </a:lnTo>
                <a:lnTo>
                  <a:pt x="0" y="17792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0" name="object 120"/>
          <p:cNvSpPr/>
          <p:nvPr/>
        </p:nvSpPr>
        <p:spPr>
          <a:xfrm>
            <a:off x="5979887" y="9297796"/>
            <a:ext cx="36195" cy="35560"/>
          </a:xfrm>
          <a:custGeom>
            <a:avLst/>
            <a:gdLst/>
            <a:ahLst/>
            <a:cxnLst/>
            <a:rect l="l" t="t" r="r" b="b"/>
            <a:pathLst>
              <a:path w="36195" h="35559">
                <a:moveTo>
                  <a:pt x="26682" y="0"/>
                </a:moveTo>
                <a:lnTo>
                  <a:pt x="8902" y="0"/>
                </a:lnTo>
                <a:lnTo>
                  <a:pt x="0" y="8902"/>
                </a:lnTo>
                <a:lnTo>
                  <a:pt x="0" y="26682"/>
                </a:lnTo>
                <a:lnTo>
                  <a:pt x="8902" y="35559"/>
                </a:lnTo>
                <a:lnTo>
                  <a:pt x="26682" y="35559"/>
                </a:lnTo>
                <a:lnTo>
                  <a:pt x="35572" y="26682"/>
                </a:lnTo>
                <a:lnTo>
                  <a:pt x="35572" y="8902"/>
                </a:lnTo>
                <a:lnTo>
                  <a:pt x="26682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1" name="object 121"/>
          <p:cNvSpPr/>
          <p:nvPr/>
        </p:nvSpPr>
        <p:spPr>
          <a:xfrm>
            <a:off x="5979887" y="9297796"/>
            <a:ext cx="36195" cy="35560"/>
          </a:xfrm>
          <a:custGeom>
            <a:avLst/>
            <a:gdLst/>
            <a:ahLst/>
            <a:cxnLst/>
            <a:rect l="l" t="t" r="r" b="b"/>
            <a:pathLst>
              <a:path w="36195" h="35559">
                <a:moveTo>
                  <a:pt x="0" y="17792"/>
                </a:moveTo>
                <a:lnTo>
                  <a:pt x="0" y="8902"/>
                </a:lnTo>
                <a:lnTo>
                  <a:pt x="8902" y="0"/>
                </a:lnTo>
                <a:lnTo>
                  <a:pt x="17780" y="0"/>
                </a:lnTo>
                <a:lnTo>
                  <a:pt x="26682" y="0"/>
                </a:lnTo>
                <a:lnTo>
                  <a:pt x="35572" y="8902"/>
                </a:lnTo>
                <a:lnTo>
                  <a:pt x="35572" y="17792"/>
                </a:lnTo>
                <a:lnTo>
                  <a:pt x="35572" y="26682"/>
                </a:lnTo>
                <a:lnTo>
                  <a:pt x="26682" y="35559"/>
                </a:lnTo>
                <a:lnTo>
                  <a:pt x="17780" y="35559"/>
                </a:lnTo>
                <a:lnTo>
                  <a:pt x="8902" y="35559"/>
                </a:lnTo>
                <a:lnTo>
                  <a:pt x="0" y="26682"/>
                </a:lnTo>
                <a:lnTo>
                  <a:pt x="0" y="17792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2" name="object 122"/>
          <p:cNvSpPr/>
          <p:nvPr/>
        </p:nvSpPr>
        <p:spPr>
          <a:xfrm>
            <a:off x="5704310" y="9298787"/>
            <a:ext cx="35560" cy="36195"/>
          </a:xfrm>
          <a:custGeom>
            <a:avLst/>
            <a:gdLst/>
            <a:ahLst/>
            <a:cxnLst/>
            <a:rect l="l" t="t" r="r" b="b"/>
            <a:pathLst>
              <a:path w="35560" h="36195">
                <a:moveTo>
                  <a:pt x="26670" y="0"/>
                </a:moveTo>
                <a:lnTo>
                  <a:pt x="8902" y="0"/>
                </a:lnTo>
                <a:lnTo>
                  <a:pt x="0" y="8877"/>
                </a:lnTo>
                <a:lnTo>
                  <a:pt x="0" y="26670"/>
                </a:lnTo>
                <a:lnTo>
                  <a:pt x="8902" y="35572"/>
                </a:lnTo>
                <a:lnTo>
                  <a:pt x="26670" y="35572"/>
                </a:lnTo>
                <a:lnTo>
                  <a:pt x="35560" y="26670"/>
                </a:lnTo>
                <a:lnTo>
                  <a:pt x="35560" y="8877"/>
                </a:lnTo>
                <a:lnTo>
                  <a:pt x="26670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3" name="object 123"/>
          <p:cNvSpPr/>
          <p:nvPr/>
        </p:nvSpPr>
        <p:spPr>
          <a:xfrm>
            <a:off x="5704310" y="9298787"/>
            <a:ext cx="35560" cy="36195"/>
          </a:xfrm>
          <a:custGeom>
            <a:avLst/>
            <a:gdLst/>
            <a:ahLst/>
            <a:cxnLst/>
            <a:rect l="l" t="t" r="r" b="b"/>
            <a:pathLst>
              <a:path w="35560" h="36195">
                <a:moveTo>
                  <a:pt x="0" y="17792"/>
                </a:moveTo>
                <a:lnTo>
                  <a:pt x="0" y="8877"/>
                </a:lnTo>
                <a:lnTo>
                  <a:pt x="8902" y="0"/>
                </a:lnTo>
                <a:lnTo>
                  <a:pt x="17780" y="0"/>
                </a:lnTo>
                <a:lnTo>
                  <a:pt x="26670" y="0"/>
                </a:lnTo>
                <a:lnTo>
                  <a:pt x="35560" y="8877"/>
                </a:lnTo>
                <a:lnTo>
                  <a:pt x="35560" y="17792"/>
                </a:lnTo>
                <a:lnTo>
                  <a:pt x="35560" y="26670"/>
                </a:lnTo>
                <a:lnTo>
                  <a:pt x="26670" y="35572"/>
                </a:lnTo>
                <a:lnTo>
                  <a:pt x="17780" y="35572"/>
                </a:lnTo>
                <a:lnTo>
                  <a:pt x="8902" y="35572"/>
                </a:lnTo>
                <a:lnTo>
                  <a:pt x="0" y="26670"/>
                </a:lnTo>
                <a:lnTo>
                  <a:pt x="0" y="17792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4" name="object 124"/>
          <p:cNvSpPr/>
          <p:nvPr/>
        </p:nvSpPr>
        <p:spPr>
          <a:xfrm>
            <a:off x="5842587" y="9552698"/>
            <a:ext cx="36195" cy="35560"/>
          </a:xfrm>
          <a:custGeom>
            <a:avLst/>
            <a:gdLst/>
            <a:ahLst/>
            <a:cxnLst/>
            <a:rect l="l" t="t" r="r" b="b"/>
            <a:pathLst>
              <a:path w="36195" h="35559">
                <a:moveTo>
                  <a:pt x="26682" y="0"/>
                </a:moveTo>
                <a:lnTo>
                  <a:pt x="8902" y="0"/>
                </a:lnTo>
                <a:lnTo>
                  <a:pt x="0" y="8890"/>
                </a:lnTo>
                <a:lnTo>
                  <a:pt x="0" y="26670"/>
                </a:lnTo>
                <a:lnTo>
                  <a:pt x="8902" y="35547"/>
                </a:lnTo>
                <a:lnTo>
                  <a:pt x="26682" y="35547"/>
                </a:lnTo>
                <a:lnTo>
                  <a:pt x="35585" y="26670"/>
                </a:lnTo>
                <a:lnTo>
                  <a:pt x="35585" y="8890"/>
                </a:lnTo>
                <a:lnTo>
                  <a:pt x="26682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5" name="object 125"/>
          <p:cNvSpPr/>
          <p:nvPr/>
        </p:nvSpPr>
        <p:spPr>
          <a:xfrm>
            <a:off x="5842587" y="9552698"/>
            <a:ext cx="36195" cy="35560"/>
          </a:xfrm>
          <a:custGeom>
            <a:avLst/>
            <a:gdLst/>
            <a:ahLst/>
            <a:cxnLst/>
            <a:rect l="l" t="t" r="r" b="b"/>
            <a:pathLst>
              <a:path w="36195" h="35559">
                <a:moveTo>
                  <a:pt x="0" y="17767"/>
                </a:moveTo>
                <a:lnTo>
                  <a:pt x="0" y="8890"/>
                </a:lnTo>
                <a:lnTo>
                  <a:pt x="8902" y="0"/>
                </a:lnTo>
                <a:lnTo>
                  <a:pt x="17805" y="0"/>
                </a:lnTo>
                <a:lnTo>
                  <a:pt x="26682" y="0"/>
                </a:lnTo>
                <a:lnTo>
                  <a:pt x="35585" y="8890"/>
                </a:lnTo>
                <a:lnTo>
                  <a:pt x="35585" y="17767"/>
                </a:lnTo>
                <a:lnTo>
                  <a:pt x="35585" y="26670"/>
                </a:lnTo>
                <a:lnTo>
                  <a:pt x="26682" y="35547"/>
                </a:lnTo>
                <a:lnTo>
                  <a:pt x="17805" y="35547"/>
                </a:lnTo>
                <a:lnTo>
                  <a:pt x="8902" y="35547"/>
                </a:lnTo>
                <a:lnTo>
                  <a:pt x="0" y="26670"/>
                </a:lnTo>
                <a:lnTo>
                  <a:pt x="0" y="17767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6" name="object 126"/>
          <p:cNvSpPr/>
          <p:nvPr/>
        </p:nvSpPr>
        <p:spPr>
          <a:xfrm>
            <a:off x="5609492" y="9312617"/>
            <a:ext cx="499109" cy="257175"/>
          </a:xfrm>
          <a:custGeom>
            <a:avLst/>
            <a:gdLst/>
            <a:ahLst/>
            <a:cxnLst/>
            <a:rect l="l" t="t" r="r" b="b"/>
            <a:pathLst>
              <a:path w="499110" h="257175">
                <a:moveTo>
                  <a:pt x="0" y="0"/>
                </a:moveTo>
                <a:lnTo>
                  <a:pt x="498805" y="0"/>
                </a:lnTo>
                <a:lnTo>
                  <a:pt x="498805" y="256870"/>
                </a:lnTo>
                <a:lnTo>
                  <a:pt x="0" y="256870"/>
                </a:lnTo>
                <a:lnTo>
                  <a:pt x="0" y="0"/>
                </a:lnTo>
                <a:close/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7" name="object 127"/>
          <p:cNvSpPr/>
          <p:nvPr/>
        </p:nvSpPr>
        <p:spPr>
          <a:xfrm>
            <a:off x="5842587" y="9651491"/>
            <a:ext cx="36195" cy="36195"/>
          </a:xfrm>
          <a:custGeom>
            <a:avLst/>
            <a:gdLst/>
            <a:ahLst/>
            <a:cxnLst/>
            <a:rect l="l" t="t" r="r" b="b"/>
            <a:pathLst>
              <a:path w="36195" h="36195">
                <a:moveTo>
                  <a:pt x="26682" y="0"/>
                </a:moveTo>
                <a:lnTo>
                  <a:pt x="8902" y="0"/>
                </a:lnTo>
                <a:lnTo>
                  <a:pt x="0" y="8877"/>
                </a:lnTo>
                <a:lnTo>
                  <a:pt x="0" y="26670"/>
                </a:lnTo>
                <a:lnTo>
                  <a:pt x="8902" y="35572"/>
                </a:lnTo>
                <a:lnTo>
                  <a:pt x="26682" y="35572"/>
                </a:lnTo>
                <a:lnTo>
                  <a:pt x="35585" y="26670"/>
                </a:lnTo>
                <a:lnTo>
                  <a:pt x="35585" y="8877"/>
                </a:lnTo>
                <a:lnTo>
                  <a:pt x="26682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8" name="object 128"/>
          <p:cNvSpPr/>
          <p:nvPr/>
        </p:nvSpPr>
        <p:spPr>
          <a:xfrm>
            <a:off x="5842587" y="9651491"/>
            <a:ext cx="36195" cy="36195"/>
          </a:xfrm>
          <a:custGeom>
            <a:avLst/>
            <a:gdLst/>
            <a:ahLst/>
            <a:cxnLst/>
            <a:rect l="l" t="t" r="r" b="b"/>
            <a:pathLst>
              <a:path w="36195" h="36195">
                <a:moveTo>
                  <a:pt x="0" y="17767"/>
                </a:moveTo>
                <a:lnTo>
                  <a:pt x="0" y="8877"/>
                </a:lnTo>
                <a:lnTo>
                  <a:pt x="8902" y="0"/>
                </a:lnTo>
                <a:lnTo>
                  <a:pt x="17805" y="0"/>
                </a:lnTo>
                <a:lnTo>
                  <a:pt x="26682" y="0"/>
                </a:lnTo>
                <a:lnTo>
                  <a:pt x="35585" y="8877"/>
                </a:lnTo>
                <a:lnTo>
                  <a:pt x="35585" y="17767"/>
                </a:lnTo>
                <a:lnTo>
                  <a:pt x="35585" y="26670"/>
                </a:lnTo>
                <a:lnTo>
                  <a:pt x="26682" y="35572"/>
                </a:lnTo>
                <a:lnTo>
                  <a:pt x="17805" y="35572"/>
                </a:lnTo>
                <a:lnTo>
                  <a:pt x="8902" y="35572"/>
                </a:lnTo>
                <a:lnTo>
                  <a:pt x="0" y="26670"/>
                </a:lnTo>
                <a:lnTo>
                  <a:pt x="0" y="17767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9" name="object 129"/>
          <p:cNvSpPr/>
          <p:nvPr/>
        </p:nvSpPr>
        <p:spPr>
          <a:xfrm>
            <a:off x="4198992" y="8464956"/>
            <a:ext cx="35560" cy="35560"/>
          </a:xfrm>
          <a:custGeom>
            <a:avLst/>
            <a:gdLst/>
            <a:ahLst/>
            <a:cxnLst/>
            <a:rect l="l" t="t" r="r" b="b"/>
            <a:pathLst>
              <a:path w="35560" h="35559">
                <a:moveTo>
                  <a:pt x="26657" y="0"/>
                </a:moveTo>
                <a:lnTo>
                  <a:pt x="8877" y="0"/>
                </a:lnTo>
                <a:lnTo>
                  <a:pt x="0" y="8902"/>
                </a:lnTo>
                <a:lnTo>
                  <a:pt x="0" y="26682"/>
                </a:lnTo>
                <a:lnTo>
                  <a:pt x="8877" y="35560"/>
                </a:lnTo>
                <a:lnTo>
                  <a:pt x="26657" y="35560"/>
                </a:lnTo>
                <a:lnTo>
                  <a:pt x="35547" y="26682"/>
                </a:lnTo>
                <a:lnTo>
                  <a:pt x="35547" y="8902"/>
                </a:lnTo>
                <a:lnTo>
                  <a:pt x="26657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0" name="object 130"/>
          <p:cNvSpPr/>
          <p:nvPr/>
        </p:nvSpPr>
        <p:spPr>
          <a:xfrm>
            <a:off x="4198992" y="8464956"/>
            <a:ext cx="35560" cy="35560"/>
          </a:xfrm>
          <a:custGeom>
            <a:avLst/>
            <a:gdLst/>
            <a:ahLst/>
            <a:cxnLst/>
            <a:rect l="l" t="t" r="r" b="b"/>
            <a:pathLst>
              <a:path w="35560" h="35559">
                <a:moveTo>
                  <a:pt x="0" y="17780"/>
                </a:moveTo>
                <a:lnTo>
                  <a:pt x="0" y="8902"/>
                </a:lnTo>
                <a:lnTo>
                  <a:pt x="8877" y="0"/>
                </a:lnTo>
                <a:lnTo>
                  <a:pt x="17767" y="0"/>
                </a:lnTo>
                <a:lnTo>
                  <a:pt x="26657" y="0"/>
                </a:lnTo>
                <a:lnTo>
                  <a:pt x="35547" y="8902"/>
                </a:lnTo>
                <a:lnTo>
                  <a:pt x="35547" y="17780"/>
                </a:lnTo>
                <a:lnTo>
                  <a:pt x="35547" y="26682"/>
                </a:lnTo>
                <a:lnTo>
                  <a:pt x="26657" y="35560"/>
                </a:lnTo>
                <a:lnTo>
                  <a:pt x="17767" y="35560"/>
                </a:lnTo>
                <a:lnTo>
                  <a:pt x="8877" y="35560"/>
                </a:lnTo>
                <a:lnTo>
                  <a:pt x="0" y="26682"/>
                </a:lnTo>
                <a:lnTo>
                  <a:pt x="0" y="17780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1" name="object 131"/>
          <p:cNvSpPr txBox="1"/>
          <p:nvPr/>
        </p:nvSpPr>
        <p:spPr>
          <a:xfrm>
            <a:off x="6199261" y="8217332"/>
            <a:ext cx="124460" cy="399415"/>
          </a:xfrm>
          <a:prstGeom prst="rect">
            <a:avLst/>
          </a:prstGeom>
        </p:spPr>
        <p:txBody>
          <a:bodyPr wrap="square" lIns="0" tIns="30480" rIns="0" bIns="0" rtlCol="0" vert="horz">
            <a:spAutoFit/>
          </a:bodyPr>
          <a:lstStyle/>
          <a:p>
            <a:pPr algn="just" marL="12700" marR="5080">
              <a:lnSpc>
                <a:spcPts val="700"/>
              </a:lnSpc>
              <a:spcBef>
                <a:spcPts val="240"/>
              </a:spcBef>
            </a:pPr>
            <a:r>
              <a:rPr dirty="0" sz="700" spc="-10">
                <a:solidFill>
                  <a:srgbClr val="231F20"/>
                </a:solidFill>
                <a:latin typeface="Arial"/>
                <a:cs typeface="Arial"/>
              </a:rPr>
              <a:t>L1  L2  L3 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N</a:t>
            </a:r>
            <a:endParaRPr sz="700">
              <a:latin typeface="Arial"/>
              <a:cs typeface="Arial"/>
            </a:endParaRPr>
          </a:p>
        </p:txBody>
      </p:sp>
      <p:sp>
        <p:nvSpPr>
          <p:cNvPr id="132" name="object 132"/>
          <p:cNvSpPr txBox="1"/>
          <p:nvPr/>
        </p:nvSpPr>
        <p:spPr>
          <a:xfrm>
            <a:off x="7055870" y="2925825"/>
            <a:ext cx="500380" cy="396240"/>
          </a:xfrm>
          <a:prstGeom prst="rect">
            <a:avLst/>
          </a:prstGeom>
          <a:solidFill>
            <a:srgbClr val="231F20"/>
          </a:solidFill>
        </p:spPr>
        <p:txBody>
          <a:bodyPr wrap="square" lIns="0" tIns="0" rIns="0" bIns="0" rtlCol="0" vert="horz">
            <a:spAutoFit/>
          </a:bodyPr>
          <a:lstStyle/>
          <a:p>
            <a:pPr marL="10160">
              <a:lnSpc>
                <a:spcPts val="1085"/>
              </a:lnSpc>
            </a:pPr>
            <a:r>
              <a:rPr dirty="0" sz="1000" spc="-5" b="1">
                <a:solidFill>
                  <a:srgbClr val="FFFFFF"/>
                </a:solidFill>
                <a:latin typeface="Arial"/>
                <a:cs typeface="Arial"/>
              </a:rPr>
              <a:t>F31</a:t>
            </a:r>
            <a:endParaRPr sz="1000">
              <a:latin typeface="Arial"/>
              <a:cs typeface="Arial"/>
            </a:endParaRPr>
          </a:p>
        </p:txBody>
      </p:sp>
      <p:sp>
        <p:nvSpPr>
          <p:cNvPr id="133" name="object 133"/>
          <p:cNvSpPr txBox="1"/>
          <p:nvPr/>
        </p:nvSpPr>
        <p:spPr>
          <a:xfrm>
            <a:off x="526926" y="9924925"/>
            <a:ext cx="6483350" cy="4749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676525" marR="5080">
              <a:lnSpc>
                <a:spcPct val="100000"/>
              </a:lnSpc>
              <a:spcBef>
                <a:spcPts val="100"/>
              </a:spcBef>
            </a:pPr>
            <a:r>
              <a:rPr dirty="0" sz="700" spc="-10" b="1" i="1">
                <a:solidFill>
                  <a:srgbClr val="009D57"/>
                </a:solidFill>
                <a:latin typeface="Arial"/>
                <a:cs typeface="Arial"/>
              </a:rPr>
              <a:t>Fig. </a:t>
            </a:r>
            <a:r>
              <a:rPr dirty="0" sz="700" spc="-15" b="1" i="1">
                <a:solidFill>
                  <a:srgbClr val="009D57"/>
                </a:solidFill>
                <a:latin typeface="Arial"/>
                <a:cs typeface="Arial"/>
              </a:rPr>
              <a:t>F56: </a:t>
            </a:r>
            <a:r>
              <a:rPr dirty="0" sz="700" spc="-5" i="1">
                <a:solidFill>
                  <a:srgbClr val="231F20"/>
                </a:solidFill>
                <a:latin typeface="Arial"/>
                <a:cs typeface="Arial"/>
              </a:rPr>
              <a:t>Posiciones </a:t>
            </a:r>
            <a:r>
              <a:rPr dirty="0" sz="700" spc="5" i="1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700" spc="-15" i="1">
                <a:solidFill>
                  <a:srgbClr val="231F20"/>
                </a:solidFill>
                <a:latin typeface="Arial"/>
                <a:cs typeface="Arial"/>
              </a:rPr>
              <a:t>las </a:t>
            </a:r>
            <a:r>
              <a:rPr dirty="0" sz="700" i="1">
                <a:solidFill>
                  <a:srgbClr val="231F20"/>
                </a:solidFill>
                <a:latin typeface="Arial"/>
                <a:cs typeface="Arial"/>
              </a:rPr>
              <a:t>funciones </a:t>
            </a:r>
            <a:r>
              <a:rPr dirty="0" sz="700" spc="-10" i="1">
                <a:solidFill>
                  <a:srgbClr val="231F20"/>
                </a:solidFill>
                <a:latin typeface="Arial"/>
                <a:cs typeface="Arial"/>
              </a:rPr>
              <a:t>esenciales en </a:t>
            </a:r>
            <a:r>
              <a:rPr dirty="0" sz="700" spc="-5" i="1">
                <a:solidFill>
                  <a:srgbClr val="231F20"/>
                </a:solidFill>
                <a:latin typeface="Arial"/>
                <a:cs typeface="Arial"/>
              </a:rPr>
              <a:t>sistemas </a:t>
            </a:r>
            <a:r>
              <a:rPr dirty="0" sz="700" i="1">
                <a:solidFill>
                  <a:srgbClr val="231F20"/>
                </a:solidFill>
                <a:latin typeface="Arial"/>
                <a:cs typeface="Arial"/>
              </a:rPr>
              <a:t>trifásicos </a:t>
            </a:r>
            <a:r>
              <a:rPr dirty="0" sz="700" spc="5" i="1">
                <a:solidFill>
                  <a:srgbClr val="231F20"/>
                </a:solidFill>
                <a:latin typeface="Arial"/>
                <a:cs typeface="Arial"/>
              </a:rPr>
              <a:t>conectados </a:t>
            </a:r>
            <a:r>
              <a:rPr dirty="0" sz="700" spc="-30" i="1">
                <a:solidFill>
                  <a:srgbClr val="231F20"/>
                </a:solidFill>
                <a:latin typeface="Arial"/>
                <a:cs typeface="Arial"/>
              </a:rPr>
              <a:t>a </a:t>
            </a:r>
            <a:r>
              <a:rPr dirty="0" sz="700" spc="-5" i="1">
                <a:solidFill>
                  <a:srgbClr val="231F20"/>
                </a:solidFill>
                <a:latin typeface="Arial"/>
                <a:cs typeface="Arial"/>
              </a:rPr>
              <a:t>tierra </a:t>
            </a:r>
            <a:r>
              <a:rPr dirty="0" sz="700" spc="-20" i="1">
                <a:solidFill>
                  <a:srgbClr val="231F20"/>
                </a:solidFill>
                <a:latin typeface="Arial"/>
                <a:cs typeface="Arial"/>
              </a:rPr>
              <a:t>IT </a:t>
            </a:r>
            <a:r>
              <a:rPr dirty="0" sz="700" spc="5" i="1">
                <a:solidFill>
                  <a:srgbClr val="231F20"/>
                </a:solidFill>
                <a:latin typeface="Arial"/>
                <a:cs typeface="Arial"/>
              </a:rPr>
              <a:t>de  </a:t>
            </a:r>
            <a:r>
              <a:rPr dirty="0" sz="700" spc="-5" i="1">
                <a:solidFill>
                  <a:srgbClr val="231F20"/>
                </a:solidFill>
                <a:latin typeface="Arial"/>
                <a:cs typeface="Arial"/>
              </a:rPr>
              <a:t>3 cables.</a:t>
            </a:r>
            <a:endParaRPr sz="700">
              <a:latin typeface="Arial"/>
              <a:cs typeface="Arial"/>
            </a:endParaRPr>
          </a:p>
          <a:p>
            <a:pPr marL="12700" marR="4194175">
              <a:lnSpc>
                <a:spcPct val="100000"/>
              </a:lnSpc>
              <a:spcBef>
                <a:spcPts val="180"/>
              </a:spcBef>
            </a:pP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(1) En sistemas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donde el neutro está distribuido, 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como se  muestra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en la 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Figura</a:t>
            </a:r>
            <a:r>
              <a:rPr dirty="0" sz="700" spc="-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F60.</a:t>
            </a:r>
            <a:endParaRPr sz="700">
              <a:latin typeface="Arial"/>
              <a:cs typeface="Arial"/>
            </a:endParaRPr>
          </a:p>
        </p:txBody>
      </p:sp>
      <p:sp>
        <p:nvSpPr>
          <p:cNvPr id="134" name="object 134"/>
          <p:cNvSpPr txBox="1"/>
          <p:nvPr/>
        </p:nvSpPr>
        <p:spPr>
          <a:xfrm>
            <a:off x="527307" y="10456164"/>
            <a:ext cx="640080" cy="1168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">
                <a:solidFill>
                  <a:srgbClr val="231F20"/>
                </a:solidFill>
                <a:latin typeface="Arial"/>
                <a:cs typeface="Arial"/>
              </a:rPr>
              <a:t>Schneider</a:t>
            </a:r>
            <a:r>
              <a:rPr dirty="0" sz="600" spc="-6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600">
                <a:solidFill>
                  <a:srgbClr val="231F20"/>
                </a:solidFill>
                <a:latin typeface="Arial"/>
                <a:cs typeface="Arial"/>
              </a:rPr>
              <a:t>Electric</a:t>
            </a:r>
            <a:endParaRPr sz="600">
              <a:latin typeface="Arial"/>
              <a:cs typeface="Arial"/>
            </a:endParaRPr>
          </a:p>
        </p:txBody>
      </p:sp>
      <p:sp>
        <p:nvSpPr>
          <p:cNvPr id="135" name="object 135"/>
          <p:cNvSpPr txBox="1"/>
          <p:nvPr/>
        </p:nvSpPr>
        <p:spPr>
          <a:xfrm>
            <a:off x="5474592" y="10456164"/>
            <a:ext cx="1558290" cy="1168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">
                <a:solidFill>
                  <a:srgbClr val="231F20"/>
                </a:solidFill>
                <a:latin typeface="Arial"/>
                <a:cs typeface="Arial"/>
              </a:rPr>
              <a:t>Guía </a:t>
            </a:r>
            <a:r>
              <a:rPr dirty="0" sz="600" spc="-5">
                <a:solidFill>
                  <a:srgbClr val="231F20"/>
                </a:solidFill>
                <a:latin typeface="Arial"/>
                <a:cs typeface="Arial"/>
              </a:rPr>
              <a:t>de diseño de instalaciones eléctricas</a:t>
            </a:r>
            <a:r>
              <a:rPr dirty="0" sz="600" spc="-6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600" spc="-5">
                <a:solidFill>
                  <a:srgbClr val="231F20"/>
                </a:solidFill>
                <a:latin typeface="Arial"/>
                <a:cs typeface="Arial"/>
              </a:rPr>
              <a:t>08</a:t>
            </a:r>
            <a:endParaRPr sz="600">
              <a:latin typeface="Arial"/>
              <a:cs typeface="Arial"/>
            </a:endParaRPr>
          </a:p>
        </p:txBody>
      </p:sp>
      <p:sp>
        <p:nvSpPr>
          <p:cNvPr id="136" name="object 136"/>
          <p:cNvSpPr/>
          <p:nvPr/>
        </p:nvSpPr>
        <p:spPr>
          <a:xfrm>
            <a:off x="3644118" y="10508992"/>
            <a:ext cx="113373" cy="11807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7" name="object 137"/>
          <p:cNvSpPr/>
          <p:nvPr/>
        </p:nvSpPr>
        <p:spPr>
          <a:xfrm>
            <a:off x="3557464" y="10441380"/>
            <a:ext cx="450037" cy="18249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8" name="object 138"/>
          <p:cNvSpPr/>
          <p:nvPr/>
        </p:nvSpPr>
        <p:spPr>
          <a:xfrm>
            <a:off x="3635086" y="10532262"/>
            <a:ext cx="108064" cy="95602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9" name="object 139"/>
          <p:cNvSpPr/>
          <p:nvPr/>
        </p:nvSpPr>
        <p:spPr>
          <a:xfrm>
            <a:off x="3652274" y="10532261"/>
            <a:ext cx="88895" cy="71589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40896" y="10409999"/>
            <a:ext cx="7015480" cy="0"/>
          </a:xfrm>
          <a:custGeom>
            <a:avLst/>
            <a:gdLst/>
            <a:ahLst/>
            <a:cxnLst/>
            <a:rect l="l" t="t" r="r" b="b"/>
            <a:pathLst>
              <a:path w="7015480" h="0">
                <a:moveTo>
                  <a:pt x="0" y="0"/>
                </a:moveTo>
                <a:lnTo>
                  <a:pt x="7015098" y="0"/>
                </a:lnTo>
              </a:path>
            </a:pathLst>
          </a:custGeom>
          <a:ln w="10287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539372" y="8555672"/>
            <a:ext cx="6480810" cy="0"/>
          </a:xfrm>
          <a:custGeom>
            <a:avLst/>
            <a:gdLst/>
            <a:ahLst/>
            <a:cxnLst/>
            <a:rect l="l" t="t" r="r" b="b"/>
            <a:pathLst>
              <a:path w="6480809" h="0">
                <a:moveTo>
                  <a:pt x="0" y="0"/>
                </a:moveTo>
                <a:lnTo>
                  <a:pt x="6480810" y="0"/>
                </a:lnTo>
              </a:path>
            </a:pathLst>
          </a:custGeom>
          <a:ln w="25526">
            <a:solidFill>
              <a:srgbClr val="009D5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539372" y="5611684"/>
            <a:ext cx="6480810" cy="0"/>
          </a:xfrm>
          <a:custGeom>
            <a:avLst/>
            <a:gdLst/>
            <a:ahLst/>
            <a:cxnLst/>
            <a:rect l="l" t="t" r="r" b="b"/>
            <a:pathLst>
              <a:path w="6480809" h="0">
                <a:moveTo>
                  <a:pt x="0" y="0"/>
                </a:moveTo>
                <a:lnTo>
                  <a:pt x="6480810" y="0"/>
                </a:lnTo>
              </a:path>
            </a:pathLst>
          </a:custGeom>
          <a:ln w="25526">
            <a:solidFill>
              <a:srgbClr val="009D5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/>
          <p:nvPr/>
        </p:nvSpPr>
        <p:spPr>
          <a:xfrm>
            <a:off x="528196" y="237870"/>
            <a:ext cx="2091055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-15" b="1">
                <a:solidFill>
                  <a:srgbClr val="009D57"/>
                </a:solidFill>
                <a:latin typeface="Arial"/>
                <a:cs typeface="Arial"/>
              </a:rPr>
              <a:t>F </a:t>
            </a:r>
            <a:r>
              <a:rPr dirty="0" sz="800" spc="55" b="1">
                <a:solidFill>
                  <a:srgbClr val="009D57"/>
                </a:solidFill>
                <a:latin typeface="Arial"/>
                <a:cs typeface="Arial"/>
              </a:rPr>
              <a:t>- </a:t>
            </a:r>
            <a:r>
              <a:rPr dirty="0" sz="800" b="1">
                <a:solidFill>
                  <a:srgbClr val="009D57"/>
                </a:solidFill>
                <a:latin typeface="Arial"/>
                <a:cs typeface="Arial"/>
              </a:rPr>
              <a:t>Protección contra descargas</a:t>
            </a:r>
            <a:r>
              <a:rPr dirty="0" sz="800" spc="-40" b="1">
                <a:solidFill>
                  <a:srgbClr val="009D57"/>
                </a:solidFill>
                <a:latin typeface="Arial"/>
                <a:cs typeface="Arial"/>
              </a:rPr>
              <a:t> </a:t>
            </a:r>
            <a:r>
              <a:rPr dirty="0" sz="800" b="1">
                <a:solidFill>
                  <a:srgbClr val="009D57"/>
                </a:solidFill>
                <a:latin typeface="Arial"/>
                <a:cs typeface="Arial"/>
              </a:rPr>
              <a:t>eléctricas</a:t>
            </a:r>
            <a:endParaRPr sz="8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191386" y="212597"/>
            <a:ext cx="376174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66700" algn="l"/>
              </a:tabLst>
            </a:pPr>
            <a:r>
              <a:rPr dirty="0" sz="1800" spc="-5" b="1">
                <a:solidFill>
                  <a:srgbClr val="BCBEC0"/>
                </a:solidFill>
                <a:latin typeface="Arial"/>
                <a:cs typeface="Arial"/>
              </a:rPr>
              <a:t>7	</a:t>
            </a:r>
            <a:r>
              <a:rPr dirty="0" sz="1800" spc="5" b="1">
                <a:solidFill>
                  <a:srgbClr val="BCBEC0"/>
                </a:solidFill>
                <a:latin typeface="Arial"/>
                <a:cs typeface="Arial"/>
              </a:rPr>
              <a:t>Implementación </a:t>
            </a:r>
            <a:r>
              <a:rPr dirty="0" sz="1800" spc="-5" b="1">
                <a:solidFill>
                  <a:srgbClr val="BCBEC0"/>
                </a:solidFill>
                <a:latin typeface="Arial"/>
                <a:cs typeface="Arial"/>
              </a:rPr>
              <a:t>del </a:t>
            </a:r>
            <a:r>
              <a:rPr dirty="0" sz="1800" spc="5" b="1">
                <a:solidFill>
                  <a:srgbClr val="BCBEC0"/>
                </a:solidFill>
                <a:latin typeface="Arial"/>
                <a:cs typeface="Arial"/>
              </a:rPr>
              <a:t>esquema</a:t>
            </a:r>
            <a:r>
              <a:rPr dirty="0" sz="1800" spc="-15" b="1">
                <a:solidFill>
                  <a:srgbClr val="BCBEC0"/>
                </a:solidFill>
                <a:latin typeface="Arial"/>
                <a:cs typeface="Arial"/>
              </a:rPr>
              <a:t> </a:t>
            </a:r>
            <a:r>
              <a:rPr dirty="0" sz="1800" spc="15" b="1">
                <a:solidFill>
                  <a:srgbClr val="BCBEC0"/>
                </a:solidFill>
                <a:latin typeface="Arial"/>
                <a:cs typeface="Arial"/>
              </a:rPr>
              <a:t>IT</a:t>
            </a:r>
            <a:endParaRPr sz="1800">
              <a:latin typeface="Arial"/>
              <a:cs typeface="Arial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0" y="2925825"/>
            <a:ext cx="504190" cy="396240"/>
          </a:xfrm>
          <a:custGeom>
            <a:avLst/>
            <a:gdLst/>
            <a:ahLst/>
            <a:cxnLst/>
            <a:rect l="l" t="t" r="r" b="b"/>
            <a:pathLst>
              <a:path w="504190" h="396239">
                <a:moveTo>
                  <a:pt x="0" y="396240"/>
                </a:moveTo>
                <a:lnTo>
                  <a:pt x="0" y="0"/>
                </a:lnTo>
                <a:lnTo>
                  <a:pt x="503939" y="0"/>
                </a:lnTo>
                <a:lnTo>
                  <a:pt x="503939" y="396240"/>
                </a:lnTo>
                <a:lnTo>
                  <a:pt x="0" y="39624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 txBox="1"/>
          <p:nvPr/>
        </p:nvSpPr>
        <p:spPr>
          <a:xfrm>
            <a:off x="254257" y="2898520"/>
            <a:ext cx="245110" cy="177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00" b="1">
                <a:solidFill>
                  <a:srgbClr val="FFFFFF"/>
                </a:solidFill>
                <a:latin typeface="Arial"/>
                <a:cs typeface="Arial"/>
              </a:rPr>
              <a:t>F</a:t>
            </a:r>
            <a:r>
              <a:rPr dirty="0" sz="1000" spc="-5" b="1">
                <a:solidFill>
                  <a:srgbClr val="FFFFFF"/>
                </a:solidFill>
                <a:latin typeface="Arial"/>
                <a:cs typeface="Arial"/>
              </a:rPr>
              <a:t>32</a:t>
            </a:r>
            <a:endParaRPr sz="10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39499" y="1728850"/>
            <a:ext cx="2484120" cy="478790"/>
          </a:xfrm>
          <a:prstGeom prst="rect">
            <a:avLst/>
          </a:prstGeom>
          <a:solidFill>
            <a:srgbClr val="C8E4D3"/>
          </a:solidFill>
        </p:spPr>
        <p:txBody>
          <a:bodyPr wrap="square" lIns="0" tIns="12700" rIns="0" bIns="0" rtlCol="0" vert="horz">
            <a:spAutoFit/>
          </a:bodyPr>
          <a:lstStyle/>
          <a:p>
            <a:pPr marL="40005" marR="38735" indent="635">
              <a:lnSpc>
                <a:spcPct val="100000"/>
              </a:lnSpc>
              <a:spcBef>
                <a:spcPts val="100"/>
              </a:spcBef>
            </a:pPr>
            <a:r>
              <a:rPr dirty="0" sz="900" spc="-5" i="1">
                <a:solidFill>
                  <a:srgbClr val="231F20"/>
                </a:solidFill>
                <a:latin typeface="Arial"/>
                <a:cs typeface="Arial"/>
              </a:rPr>
              <a:t>Los </a:t>
            </a:r>
            <a:r>
              <a:rPr dirty="0" sz="900" spc="5" i="1">
                <a:solidFill>
                  <a:srgbClr val="231F20"/>
                </a:solidFill>
                <a:latin typeface="Arial"/>
                <a:cs typeface="Arial"/>
              </a:rPr>
              <a:t>modernos </a:t>
            </a:r>
            <a:r>
              <a:rPr dirty="0" sz="900" spc="-10" i="1">
                <a:solidFill>
                  <a:srgbClr val="231F20"/>
                </a:solidFill>
                <a:latin typeface="Arial"/>
                <a:cs typeface="Arial"/>
              </a:rPr>
              <a:t>sistemas </a:t>
            </a:r>
            <a:r>
              <a:rPr dirty="0" sz="900" spc="5" i="1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900" spc="-5" i="1">
                <a:solidFill>
                  <a:srgbClr val="231F20"/>
                </a:solidFill>
                <a:latin typeface="Arial"/>
                <a:cs typeface="Arial"/>
              </a:rPr>
              <a:t>supervisión </a:t>
            </a:r>
            <a:r>
              <a:rPr dirty="0" sz="900" i="1">
                <a:solidFill>
                  <a:srgbClr val="231F20"/>
                </a:solidFill>
                <a:latin typeface="Arial"/>
                <a:cs typeface="Arial"/>
              </a:rPr>
              <a:t>facilitan  </a:t>
            </a:r>
            <a:r>
              <a:rPr dirty="0" sz="900" spc="-10" i="1">
                <a:solidFill>
                  <a:srgbClr val="231F20"/>
                </a:solidFill>
                <a:latin typeface="Arial"/>
                <a:cs typeface="Arial"/>
              </a:rPr>
              <a:t>en </a:t>
            </a:r>
            <a:r>
              <a:rPr dirty="0" sz="900" spc="-5" i="1">
                <a:solidFill>
                  <a:srgbClr val="231F20"/>
                </a:solidFill>
                <a:latin typeface="Arial"/>
                <a:cs typeface="Arial"/>
              </a:rPr>
              <a:t>gran </a:t>
            </a:r>
            <a:r>
              <a:rPr dirty="0" sz="900" spc="5" i="1">
                <a:solidFill>
                  <a:srgbClr val="231F20"/>
                </a:solidFill>
                <a:latin typeface="Arial"/>
                <a:cs typeface="Arial"/>
              </a:rPr>
              <a:t>medida </a:t>
            </a:r>
            <a:r>
              <a:rPr dirty="0" sz="900" spc="-20" i="1">
                <a:solidFill>
                  <a:srgbClr val="231F20"/>
                </a:solidFill>
                <a:latin typeface="Arial"/>
                <a:cs typeface="Arial"/>
              </a:rPr>
              <a:t>la </a:t>
            </a:r>
            <a:r>
              <a:rPr dirty="0" sz="900" spc="5" i="1">
                <a:solidFill>
                  <a:srgbClr val="231F20"/>
                </a:solidFill>
                <a:latin typeface="Arial"/>
                <a:cs typeface="Arial"/>
              </a:rPr>
              <a:t>ubicación </a:t>
            </a:r>
            <a:r>
              <a:rPr dirty="0" sz="900" spc="-20" i="1">
                <a:solidFill>
                  <a:srgbClr val="231F20"/>
                </a:solidFill>
                <a:latin typeface="Arial"/>
                <a:cs typeface="Arial"/>
              </a:rPr>
              <a:t>y </a:t>
            </a:r>
            <a:r>
              <a:rPr dirty="0" sz="900" spc="-5" i="1">
                <a:solidFill>
                  <a:srgbClr val="231F20"/>
                </a:solidFill>
                <a:latin typeface="Arial"/>
                <a:cs typeface="Arial"/>
              </a:rPr>
              <a:t>reparación </a:t>
            </a:r>
            <a:r>
              <a:rPr dirty="0" sz="900" spc="5" i="1">
                <a:solidFill>
                  <a:srgbClr val="231F20"/>
                </a:solidFill>
                <a:latin typeface="Arial"/>
                <a:cs typeface="Arial"/>
              </a:rPr>
              <a:t>del  primer</a:t>
            </a:r>
            <a:r>
              <a:rPr dirty="0" sz="900" spc="-10" i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00" spc="10" i="1">
                <a:solidFill>
                  <a:srgbClr val="231F20"/>
                </a:solidFill>
                <a:latin typeface="Arial"/>
                <a:cs typeface="Arial"/>
              </a:rPr>
              <a:t>defecto.</a:t>
            </a:r>
            <a:endParaRPr sz="9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39499" y="4738750"/>
            <a:ext cx="2484120" cy="327660"/>
          </a:xfrm>
          <a:prstGeom prst="rect">
            <a:avLst/>
          </a:prstGeom>
          <a:solidFill>
            <a:srgbClr val="C8E4D3"/>
          </a:solidFill>
        </p:spPr>
        <p:txBody>
          <a:bodyPr wrap="square" lIns="0" tIns="12700" rIns="0" bIns="0" rtlCol="0" vert="horz">
            <a:spAutoFit/>
          </a:bodyPr>
          <a:lstStyle/>
          <a:p>
            <a:pPr marL="40005" marR="347980" indent="635">
              <a:lnSpc>
                <a:spcPct val="100000"/>
              </a:lnSpc>
              <a:spcBef>
                <a:spcPts val="100"/>
              </a:spcBef>
            </a:pPr>
            <a:r>
              <a:rPr dirty="0" sz="900" spc="-5" i="1">
                <a:solidFill>
                  <a:srgbClr val="231F20"/>
                </a:solidFill>
                <a:latin typeface="Arial"/>
                <a:cs typeface="Arial"/>
              </a:rPr>
              <a:t>Los </a:t>
            </a:r>
            <a:r>
              <a:rPr dirty="0" sz="900" spc="-10" i="1">
                <a:solidFill>
                  <a:srgbClr val="231F20"/>
                </a:solidFill>
                <a:latin typeface="Arial"/>
                <a:cs typeface="Arial"/>
              </a:rPr>
              <a:t>sistemas </a:t>
            </a:r>
            <a:r>
              <a:rPr dirty="0" sz="900" spc="5" i="1">
                <a:solidFill>
                  <a:srgbClr val="231F20"/>
                </a:solidFill>
                <a:latin typeface="Arial"/>
                <a:cs typeface="Arial"/>
              </a:rPr>
              <a:t>de ubicación de </a:t>
            </a:r>
            <a:r>
              <a:rPr dirty="0" sz="900" spc="10" i="1">
                <a:solidFill>
                  <a:srgbClr val="231F20"/>
                </a:solidFill>
                <a:latin typeface="Arial"/>
                <a:cs typeface="Arial"/>
              </a:rPr>
              <a:t>defectos  </a:t>
            </a:r>
            <a:r>
              <a:rPr dirty="0" sz="900" spc="5" i="1">
                <a:solidFill>
                  <a:srgbClr val="231F20"/>
                </a:solidFill>
                <a:latin typeface="Arial"/>
                <a:cs typeface="Arial"/>
              </a:rPr>
              <a:t>cumplen </a:t>
            </a:r>
            <a:r>
              <a:rPr dirty="0" sz="900" spc="-20" i="1">
                <a:solidFill>
                  <a:srgbClr val="231F20"/>
                </a:solidFill>
                <a:latin typeface="Arial"/>
                <a:cs typeface="Arial"/>
              </a:rPr>
              <a:t>la </a:t>
            </a:r>
            <a:r>
              <a:rPr dirty="0" sz="900" spc="-5" i="1">
                <a:solidFill>
                  <a:srgbClr val="231F20"/>
                </a:solidFill>
                <a:latin typeface="Arial"/>
                <a:cs typeface="Arial"/>
              </a:rPr>
              <a:t>norma </a:t>
            </a:r>
            <a:r>
              <a:rPr dirty="0" sz="900" spc="-25" i="1">
                <a:solidFill>
                  <a:srgbClr val="231F20"/>
                </a:solidFill>
                <a:latin typeface="Arial"/>
                <a:cs typeface="Arial"/>
              </a:rPr>
              <a:t>IEC </a:t>
            </a:r>
            <a:r>
              <a:rPr dirty="0" sz="900" spc="5" i="1">
                <a:solidFill>
                  <a:srgbClr val="231F20"/>
                </a:solidFill>
                <a:latin typeface="Arial"/>
                <a:cs typeface="Arial"/>
              </a:rPr>
              <a:t>61157-9</a:t>
            </a:r>
            <a:r>
              <a:rPr dirty="0" sz="900" spc="30" i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00" spc="-5" i="1">
                <a:solidFill>
                  <a:srgbClr val="231F20"/>
                </a:solidFill>
                <a:latin typeface="Arial"/>
                <a:cs typeface="Arial"/>
              </a:rPr>
              <a:t>estándar.</a:t>
            </a:r>
            <a:endParaRPr sz="9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165885" y="1394840"/>
            <a:ext cx="3865879" cy="388747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1200" spc="-5" b="1">
                <a:solidFill>
                  <a:srgbClr val="231F20"/>
                </a:solidFill>
                <a:latin typeface="Arial"/>
                <a:cs typeface="Arial"/>
              </a:rPr>
              <a:t>7.2 </a:t>
            </a:r>
            <a:r>
              <a:rPr dirty="0" sz="1200" b="1">
                <a:solidFill>
                  <a:srgbClr val="231F20"/>
                </a:solidFill>
                <a:latin typeface="Arial"/>
                <a:cs typeface="Arial"/>
              </a:rPr>
              <a:t>Protección </a:t>
            </a:r>
            <a:r>
              <a:rPr dirty="0" sz="1200" spc="5" b="1">
                <a:solidFill>
                  <a:srgbClr val="231F20"/>
                </a:solidFill>
                <a:latin typeface="Arial"/>
                <a:cs typeface="Arial"/>
              </a:rPr>
              <a:t>contra </a:t>
            </a:r>
            <a:r>
              <a:rPr dirty="0" sz="1200" spc="-20" b="1">
                <a:solidFill>
                  <a:srgbClr val="231F20"/>
                </a:solidFill>
                <a:latin typeface="Arial"/>
                <a:cs typeface="Arial"/>
              </a:rPr>
              <a:t>los </a:t>
            </a:r>
            <a:r>
              <a:rPr dirty="0" sz="1200" spc="5" b="1">
                <a:solidFill>
                  <a:srgbClr val="231F20"/>
                </a:solidFill>
                <a:latin typeface="Arial"/>
                <a:cs typeface="Arial"/>
              </a:rPr>
              <a:t>contactos</a:t>
            </a:r>
            <a:r>
              <a:rPr dirty="0" sz="1200" spc="3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200" spc="-5" b="1">
                <a:solidFill>
                  <a:srgbClr val="231F20"/>
                </a:solidFill>
                <a:latin typeface="Arial"/>
                <a:cs typeface="Arial"/>
              </a:rPr>
              <a:t>indirectos</a:t>
            </a:r>
            <a:endParaRPr sz="1200">
              <a:latin typeface="Arial"/>
              <a:cs typeface="Arial"/>
            </a:endParaRPr>
          </a:p>
          <a:p>
            <a:pPr marL="38100">
              <a:lnSpc>
                <a:spcPct val="100000"/>
              </a:lnSpc>
              <a:spcBef>
                <a:spcPts val="775"/>
              </a:spcBef>
            </a:pPr>
            <a:r>
              <a:rPr dirty="0" sz="1000" spc="-5" b="1">
                <a:solidFill>
                  <a:srgbClr val="231F20"/>
                </a:solidFill>
                <a:latin typeface="Arial"/>
                <a:cs typeface="Arial"/>
              </a:rPr>
              <a:t>Condición </a:t>
            </a:r>
            <a:r>
              <a:rPr dirty="0" sz="1000" spc="5" b="1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1000" b="1">
                <a:solidFill>
                  <a:srgbClr val="231F20"/>
                </a:solidFill>
                <a:latin typeface="Arial"/>
                <a:cs typeface="Arial"/>
              </a:rPr>
              <a:t>primer</a:t>
            </a:r>
            <a:r>
              <a:rPr dirty="0" sz="1000" spc="-2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10" b="1">
                <a:solidFill>
                  <a:srgbClr val="231F20"/>
                </a:solidFill>
                <a:latin typeface="Arial"/>
                <a:cs typeface="Arial"/>
              </a:rPr>
              <a:t>defecto</a:t>
            </a:r>
            <a:endParaRPr sz="1000">
              <a:latin typeface="Arial"/>
              <a:cs typeface="Arial"/>
            </a:endParaRPr>
          </a:p>
          <a:p>
            <a:pPr marL="38100" marR="396240" indent="635">
              <a:lnSpc>
                <a:spcPct val="100000"/>
              </a:lnSpc>
              <a:spcBef>
                <a:spcPts val="280"/>
              </a:spcBef>
            </a:pP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corriente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defecto que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fluye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en condición de primer defecto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 mide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en 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miliamperios.</a:t>
            </a:r>
            <a:endParaRPr sz="800">
              <a:latin typeface="Arial"/>
              <a:cs typeface="Arial"/>
            </a:endParaRPr>
          </a:p>
          <a:p>
            <a:pPr marL="38100" marR="149225">
              <a:lnSpc>
                <a:spcPct val="100000"/>
              </a:lnSpc>
              <a:spcBef>
                <a:spcPts val="290"/>
              </a:spcBef>
            </a:pP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tensión de defecto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 respecto 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tierra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es el producto de esta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corriente y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resistencia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la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toma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tierra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la instalación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y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conductor PE (desde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el 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componente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defectuoso hasta la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toma). El valor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esta tensión no es nocivo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y 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puede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ser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varios voltios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únicamente en el peor de los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casos (la resistencia</a:t>
            </a:r>
            <a:r>
              <a:rPr dirty="0" sz="800" spc="-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</a:t>
            </a:r>
            <a:endParaRPr sz="800">
              <a:latin typeface="Arial"/>
              <a:cs typeface="Arial"/>
            </a:endParaRPr>
          </a:p>
          <a:p>
            <a:pPr marL="38100" marR="222885" indent="-635">
              <a:lnSpc>
                <a:spcPts val="960"/>
              </a:lnSpc>
              <a:spcBef>
                <a:spcPts val="30"/>
              </a:spcBef>
            </a:pP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1.000 </a:t>
            </a:r>
            <a:r>
              <a:rPr dirty="0" sz="900">
                <a:solidFill>
                  <a:srgbClr val="231F20"/>
                </a:solidFill>
                <a:latin typeface="Symbol"/>
                <a:cs typeface="Symbol"/>
              </a:rPr>
              <a:t></a:t>
            </a:r>
            <a:r>
              <a:rPr dirty="0" sz="90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cambia 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230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mA</a:t>
            </a:r>
            <a:r>
              <a:rPr dirty="0" baseline="25252" sz="825">
                <a:solidFill>
                  <a:srgbClr val="231F20"/>
                </a:solidFill>
                <a:latin typeface="Arial"/>
                <a:cs typeface="Arial"/>
              </a:rPr>
              <a:t>(1)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y con toma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tierra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la instalación de 50 ohmios  proporcionaría 11,5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V,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por</a:t>
            </a:r>
            <a:r>
              <a:rPr dirty="0" sz="8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ejemplo).</a:t>
            </a:r>
            <a:endParaRPr sz="800">
              <a:latin typeface="Arial"/>
              <a:cs typeface="Arial"/>
            </a:endParaRPr>
          </a:p>
          <a:p>
            <a:pPr marL="38735">
              <a:lnSpc>
                <a:spcPct val="100000"/>
              </a:lnSpc>
              <a:spcBef>
                <a:spcPts val="254"/>
              </a:spcBef>
            </a:pP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El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dispositivo de supervisión de aislamiento permanente proporciona la</a:t>
            </a:r>
            <a:r>
              <a:rPr dirty="0" sz="800" spc="2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alarma.</a:t>
            </a:r>
            <a:endParaRPr sz="800">
              <a:latin typeface="Arial"/>
              <a:cs typeface="Arial"/>
            </a:endParaRPr>
          </a:p>
          <a:p>
            <a:pPr marL="38100">
              <a:lnSpc>
                <a:spcPct val="100000"/>
              </a:lnSpc>
              <a:spcBef>
                <a:spcPts val="425"/>
              </a:spcBef>
            </a:pPr>
            <a:r>
              <a:rPr dirty="0" sz="800" spc="-10" b="1">
                <a:solidFill>
                  <a:srgbClr val="231F20"/>
                </a:solidFill>
                <a:latin typeface="Arial"/>
                <a:cs typeface="Arial"/>
              </a:rPr>
              <a:t>Principio </a:t>
            </a:r>
            <a:r>
              <a:rPr dirty="0" sz="800" spc="5" b="1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800" spc="-10" b="1">
                <a:solidFill>
                  <a:srgbClr val="231F20"/>
                </a:solidFill>
                <a:latin typeface="Arial"/>
                <a:cs typeface="Arial"/>
              </a:rPr>
              <a:t>supervisión </a:t>
            </a:r>
            <a:r>
              <a:rPr dirty="0" sz="800" spc="5" b="1">
                <a:solidFill>
                  <a:srgbClr val="231F20"/>
                </a:solidFill>
                <a:latin typeface="Arial"/>
                <a:cs typeface="Arial"/>
              </a:rPr>
              <a:t>de defecto </a:t>
            </a:r>
            <a:r>
              <a:rPr dirty="0" sz="800" spc="10" b="1">
                <a:solidFill>
                  <a:srgbClr val="231F20"/>
                </a:solidFill>
                <a:latin typeface="Arial"/>
                <a:cs typeface="Arial"/>
              </a:rPr>
              <a:t>a</a:t>
            </a:r>
            <a:r>
              <a:rPr dirty="0" sz="800" spc="-2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b="1">
                <a:solidFill>
                  <a:srgbClr val="231F20"/>
                </a:solidFill>
                <a:latin typeface="Arial"/>
                <a:cs typeface="Arial"/>
              </a:rPr>
              <a:t>tierra</a:t>
            </a:r>
            <a:endParaRPr sz="800">
              <a:latin typeface="Arial"/>
              <a:cs typeface="Arial"/>
            </a:endParaRPr>
          </a:p>
          <a:p>
            <a:pPr marL="38100" marR="30480">
              <a:lnSpc>
                <a:spcPct val="100000"/>
              </a:lnSpc>
              <a:spcBef>
                <a:spcPts val="430"/>
              </a:spcBef>
            </a:pP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Un generador 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muy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baja potencia 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corriente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CA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CC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(para reducir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los  efectos de la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resistencia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cable 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niveles insignificantes) aplica una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tensión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entre  el punto neutro del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transformador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alimentación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y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tierra. Esta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tensión hace que  una pequeña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corriente circule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en función de la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resistencia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aislamiento de la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tierra 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toda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instalación, además 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cualquier</a:t>
            </a:r>
            <a:r>
              <a:rPr dirty="0" sz="800" spc="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aparato.</a:t>
            </a:r>
            <a:endParaRPr sz="800">
              <a:latin typeface="Arial"/>
              <a:cs typeface="Arial"/>
            </a:endParaRPr>
          </a:p>
          <a:p>
            <a:pPr marL="38100" marR="284480">
              <a:lnSpc>
                <a:spcPct val="100000"/>
              </a:lnSpc>
              <a:spcBef>
                <a:spcPts val="284"/>
              </a:spcBef>
            </a:pP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Los instrumentos de baja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frecuencia se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pueden utilizar en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sistemas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CA que  generan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componentes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CC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transitorios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condiciones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defecto.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Algunas  versiones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pueden distinguir entre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componentes resistivos y capacitivos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la 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corriente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fuga.</a:t>
            </a:r>
            <a:endParaRPr sz="800">
              <a:latin typeface="Arial"/>
              <a:cs typeface="Arial"/>
            </a:endParaRPr>
          </a:p>
          <a:p>
            <a:pPr marL="38100" marR="57785" indent="635">
              <a:lnSpc>
                <a:spcPct val="100000"/>
              </a:lnSpc>
            </a:pP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Los avances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modernos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permiten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medir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evolución 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corrientes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fuga,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para que  pueda lograrse la prevención de un primer</a:t>
            </a:r>
            <a:r>
              <a:rPr dirty="0" sz="800" spc="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defecto.</a:t>
            </a:r>
            <a:endParaRPr sz="800">
              <a:latin typeface="Arial"/>
              <a:cs typeface="Arial"/>
            </a:endParaRPr>
          </a:p>
          <a:p>
            <a:pPr marL="38100">
              <a:lnSpc>
                <a:spcPct val="100000"/>
              </a:lnSpc>
              <a:spcBef>
                <a:spcPts val="425"/>
              </a:spcBef>
            </a:pPr>
            <a:r>
              <a:rPr dirty="0" sz="800" spc="-5" b="1">
                <a:solidFill>
                  <a:srgbClr val="231F20"/>
                </a:solidFill>
                <a:latin typeface="Arial"/>
                <a:cs typeface="Arial"/>
              </a:rPr>
              <a:t>Ejemplos </a:t>
            </a:r>
            <a:r>
              <a:rPr dirty="0" sz="800" spc="5" b="1">
                <a:solidFill>
                  <a:srgbClr val="231F20"/>
                </a:solidFill>
                <a:latin typeface="Arial"/>
                <a:cs typeface="Arial"/>
              </a:rPr>
              <a:t>de</a:t>
            </a:r>
            <a:r>
              <a:rPr dirty="0" sz="80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 b="1">
                <a:solidFill>
                  <a:srgbClr val="231F20"/>
                </a:solidFill>
                <a:latin typeface="Arial"/>
                <a:cs typeface="Arial"/>
              </a:rPr>
              <a:t>equipos</a:t>
            </a:r>
            <a:endParaRPr sz="800">
              <a:latin typeface="Arial"/>
              <a:cs typeface="Arial"/>
            </a:endParaRPr>
          </a:p>
          <a:p>
            <a:pPr marL="38735">
              <a:lnSpc>
                <a:spcPct val="100000"/>
              </a:lnSpc>
              <a:spcBef>
                <a:spcPts val="425"/>
              </a:spcBef>
            </a:pPr>
            <a:r>
              <a:rPr dirty="0" sz="800" spc="110">
                <a:solidFill>
                  <a:srgbClr val="009D57"/>
                </a:solidFill>
                <a:latin typeface="Times New Roman"/>
                <a:cs typeface="Times New Roman"/>
              </a:rPr>
              <a:t>c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Ubicación de defectos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manuales (ver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</a:t>
            </a:r>
            <a:r>
              <a:rPr dirty="0" sz="800" spc="-5" b="1">
                <a:solidFill>
                  <a:srgbClr val="009D57"/>
                </a:solidFill>
                <a:latin typeface="Arial"/>
                <a:cs typeface="Arial"/>
              </a:rPr>
              <a:t>Figura</a:t>
            </a:r>
            <a:r>
              <a:rPr dirty="0" sz="800" spc="-120" b="1">
                <a:solidFill>
                  <a:srgbClr val="009D57"/>
                </a:solidFill>
                <a:latin typeface="Arial"/>
                <a:cs typeface="Arial"/>
              </a:rPr>
              <a:t> </a:t>
            </a:r>
            <a:r>
              <a:rPr dirty="0" sz="800" spc="-5" b="1">
                <a:solidFill>
                  <a:srgbClr val="009D57"/>
                </a:solidFill>
                <a:latin typeface="Arial"/>
                <a:cs typeface="Arial"/>
              </a:rPr>
              <a:t>F57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)</a:t>
            </a:r>
            <a:endParaRPr sz="800">
              <a:latin typeface="Arial"/>
              <a:cs typeface="Arial"/>
            </a:endParaRPr>
          </a:p>
          <a:p>
            <a:pPr marL="38100" marR="92075" indent="635">
              <a:lnSpc>
                <a:spcPct val="100000"/>
              </a:lnSpc>
              <a:spcBef>
                <a:spcPts val="145"/>
              </a:spcBef>
            </a:pP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El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generador puede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ser fijo (ejemplo: XM200) 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portátil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(ejemplo: XGR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que permite 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comprobar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los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circuitos muertos) y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receptor,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junto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pinza,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son</a:t>
            </a:r>
            <a:r>
              <a:rPr dirty="0" sz="800" spc="-2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portátiles.</a:t>
            </a:r>
            <a:endParaRPr sz="800">
              <a:latin typeface="Arial"/>
              <a:cs typeface="Arial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3169568" y="6378511"/>
            <a:ext cx="659765" cy="1201420"/>
          </a:xfrm>
          <a:custGeom>
            <a:avLst/>
            <a:gdLst/>
            <a:ahLst/>
            <a:cxnLst/>
            <a:rect l="l" t="t" r="r" b="b"/>
            <a:pathLst>
              <a:path w="659764" h="1201420">
                <a:moveTo>
                  <a:pt x="172643" y="1193038"/>
                </a:moveTo>
                <a:lnTo>
                  <a:pt x="389322" y="1137419"/>
                </a:lnTo>
                <a:lnTo>
                  <a:pt x="508279" y="1106852"/>
                </a:lnTo>
                <a:lnTo>
                  <a:pt x="571572" y="1090510"/>
                </a:lnTo>
                <a:lnTo>
                  <a:pt x="621258" y="1077569"/>
                </a:lnTo>
                <a:lnTo>
                  <a:pt x="636651" y="1077569"/>
                </a:lnTo>
                <a:lnTo>
                  <a:pt x="633349" y="1062189"/>
                </a:lnTo>
                <a:lnTo>
                  <a:pt x="633349" y="570687"/>
                </a:lnTo>
                <a:lnTo>
                  <a:pt x="638090" y="539863"/>
                </a:lnTo>
                <a:lnTo>
                  <a:pt x="642419" y="522028"/>
                </a:lnTo>
                <a:lnTo>
                  <a:pt x="648811" y="510377"/>
                </a:lnTo>
                <a:lnTo>
                  <a:pt x="659739" y="498106"/>
                </a:lnTo>
                <a:lnTo>
                  <a:pt x="659739" y="91274"/>
                </a:lnTo>
                <a:lnTo>
                  <a:pt x="568477" y="31902"/>
                </a:lnTo>
                <a:lnTo>
                  <a:pt x="498106" y="0"/>
                </a:lnTo>
                <a:lnTo>
                  <a:pt x="0" y="126453"/>
                </a:lnTo>
                <a:lnTo>
                  <a:pt x="0" y="1136954"/>
                </a:lnTo>
                <a:lnTo>
                  <a:pt x="75869" y="1188643"/>
                </a:lnTo>
                <a:lnTo>
                  <a:pt x="133045" y="1196327"/>
                </a:lnTo>
                <a:lnTo>
                  <a:pt x="138614" y="1199990"/>
                </a:lnTo>
                <a:lnTo>
                  <a:pt x="144595" y="1200869"/>
                </a:lnTo>
                <a:lnTo>
                  <a:pt x="154701" y="1198654"/>
                </a:lnTo>
                <a:lnTo>
                  <a:pt x="172643" y="1193038"/>
                </a:lnTo>
                <a:close/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3394980" y="6445592"/>
            <a:ext cx="248920" cy="83820"/>
          </a:xfrm>
          <a:custGeom>
            <a:avLst/>
            <a:gdLst/>
            <a:ahLst/>
            <a:cxnLst/>
            <a:rect l="l" t="t" r="r" b="b"/>
            <a:pathLst>
              <a:path w="248920" h="83820">
                <a:moveTo>
                  <a:pt x="0" y="51688"/>
                </a:moveTo>
                <a:lnTo>
                  <a:pt x="46189" y="83565"/>
                </a:lnTo>
                <a:lnTo>
                  <a:pt x="248500" y="28587"/>
                </a:lnTo>
                <a:lnTo>
                  <a:pt x="201231" y="0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3352092" y="7336243"/>
            <a:ext cx="178435" cy="45085"/>
          </a:xfrm>
          <a:custGeom>
            <a:avLst/>
            <a:gdLst/>
            <a:ahLst/>
            <a:cxnLst/>
            <a:rect l="l" t="t" r="r" b="b"/>
            <a:pathLst>
              <a:path w="178435" h="45084">
                <a:moveTo>
                  <a:pt x="0" y="45072"/>
                </a:moveTo>
                <a:lnTo>
                  <a:pt x="178142" y="0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3354302" y="7294460"/>
            <a:ext cx="178435" cy="66040"/>
          </a:xfrm>
          <a:custGeom>
            <a:avLst/>
            <a:gdLst/>
            <a:ahLst/>
            <a:cxnLst/>
            <a:rect l="l" t="t" r="r" b="b"/>
            <a:pathLst>
              <a:path w="178435" h="66040">
                <a:moveTo>
                  <a:pt x="178130" y="0"/>
                </a:moveTo>
                <a:lnTo>
                  <a:pt x="0" y="46177"/>
                </a:lnTo>
                <a:lnTo>
                  <a:pt x="0" y="65963"/>
                </a:lnTo>
                <a:lnTo>
                  <a:pt x="175933" y="19786"/>
                </a:lnTo>
              </a:path>
            </a:pathLst>
          </a:custGeom>
          <a:ln w="7619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3540128" y="6901916"/>
            <a:ext cx="191770" cy="50800"/>
          </a:xfrm>
          <a:custGeom>
            <a:avLst/>
            <a:gdLst/>
            <a:ahLst/>
            <a:cxnLst/>
            <a:rect l="l" t="t" r="r" b="b"/>
            <a:pathLst>
              <a:path w="191770" h="50800">
                <a:moveTo>
                  <a:pt x="0" y="50584"/>
                </a:moveTo>
                <a:lnTo>
                  <a:pt x="191312" y="0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3334503" y="6957974"/>
            <a:ext cx="178435" cy="46355"/>
          </a:xfrm>
          <a:custGeom>
            <a:avLst/>
            <a:gdLst/>
            <a:ahLst/>
            <a:cxnLst/>
            <a:rect l="l" t="t" r="r" b="b"/>
            <a:pathLst>
              <a:path w="178435" h="46354">
                <a:moveTo>
                  <a:pt x="0" y="46189"/>
                </a:moveTo>
                <a:lnTo>
                  <a:pt x="178130" y="0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3740242" y="6628117"/>
            <a:ext cx="10160" cy="15875"/>
          </a:xfrm>
          <a:custGeom>
            <a:avLst/>
            <a:gdLst/>
            <a:ahLst/>
            <a:cxnLst/>
            <a:rect l="l" t="t" r="r" b="b"/>
            <a:pathLst>
              <a:path w="10160" h="15875">
                <a:moveTo>
                  <a:pt x="9906" y="0"/>
                </a:moveTo>
                <a:lnTo>
                  <a:pt x="0" y="15405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3401571" y="6876618"/>
            <a:ext cx="12700" cy="13335"/>
          </a:xfrm>
          <a:custGeom>
            <a:avLst/>
            <a:gdLst/>
            <a:ahLst/>
            <a:cxnLst/>
            <a:rect l="l" t="t" r="r" b="b"/>
            <a:pathLst>
              <a:path w="12700" h="13334">
                <a:moveTo>
                  <a:pt x="12103" y="0"/>
                </a:moveTo>
                <a:lnTo>
                  <a:pt x="0" y="13195"/>
                </a:lnTo>
              </a:path>
            </a:pathLst>
          </a:custGeom>
          <a:ln w="7619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3742439" y="6787553"/>
            <a:ext cx="12700" cy="10160"/>
          </a:xfrm>
          <a:custGeom>
            <a:avLst/>
            <a:gdLst/>
            <a:ahLst/>
            <a:cxnLst/>
            <a:rect l="l" t="t" r="r" b="b"/>
            <a:pathLst>
              <a:path w="12700" h="10159">
                <a:moveTo>
                  <a:pt x="12103" y="9905"/>
                </a:moveTo>
                <a:lnTo>
                  <a:pt x="0" y="0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3401571" y="6718286"/>
            <a:ext cx="13335" cy="8890"/>
          </a:xfrm>
          <a:custGeom>
            <a:avLst/>
            <a:gdLst/>
            <a:ahLst/>
            <a:cxnLst/>
            <a:rect l="l" t="t" r="r" b="b"/>
            <a:pathLst>
              <a:path w="13335" h="8890">
                <a:moveTo>
                  <a:pt x="13207" y="8788"/>
                </a:moveTo>
                <a:lnTo>
                  <a:pt x="0" y="0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3411477" y="6639115"/>
            <a:ext cx="331470" cy="240029"/>
          </a:xfrm>
          <a:custGeom>
            <a:avLst/>
            <a:gdLst/>
            <a:ahLst/>
            <a:cxnLst/>
            <a:rect l="l" t="t" r="r" b="b"/>
            <a:pathLst>
              <a:path w="331470" h="240029">
                <a:moveTo>
                  <a:pt x="14300" y="239699"/>
                </a:moveTo>
                <a:lnTo>
                  <a:pt x="6591" y="239699"/>
                </a:lnTo>
                <a:lnTo>
                  <a:pt x="0" y="235305"/>
                </a:lnTo>
                <a:lnTo>
                  <a:pt x="0" y="227609"/>
                </a:lnTo>
                <a:lnTo>
                  <a:pt x="0" y="96761"/>
                </a:lnTo>
                <a:lnTo>
                  <a:pt x="0" y="89077"/>
                </a:lnTo>
                <a:lnTo>
                  <a:pt x="6591" y="81368"/>
                </a:lnTo>
                <a:lnTo>
                  <a:pt x="14300" y="79171"/>
                </a:lnTo>
                <a:lnTo>
                  <a:pt x="316674" y="2197"/>
                </a:lnTo>
                <a:lnTo>
                  <a:pt x="324370" y="0"/>
                </a:lnTo>
                <a:lnTo>
                  <a:pt x="330962" y="4406"/>
                </a:lnTo>
                <a:lnTo>
                  <a:pt x="330962" y="12103"/>
                </a:lnTo>
                <a:lnTo>
                  <a:pt x="330962" y="142938"/>
                </a:lnTo>
                <a:lnTo>
                  <a:pt x="330962" y="148437"/>
                </a:lnTo>
                <a:lnTo>
                  <a:pt x="324370" y="158343"/>
                </a:lnTo>
                <a:lnTo>
                  <a:pt x="316674" y="160540"/>
                </a:lnTo>
                <a:lnTo>
                  <a:pt x="14300" y="239699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/>
          <p:nvPr/>
        </p:nvSpPr>
        <p:spPr>
          <a:xfrm>
            <a:off x="3387284" y="6615303"/>
            <a:ext cx="376555" cy="287020"/>
          </a:xfrm>
          <a:custGeom>
            <a:avLst/>
            <a:gdLst/>
            <a:ahLst/>
            <a:cxnLst/>
            <a:rect l="l" t="t" r="r" b="b"/>
            <a:pathLst>
              <a:path w="376554" h="287020">
                <a:moveTo>
                  <a:pt x="18694" y="285494"/>
                </a:moveTo>
                <a:lnTo>
                  <a:pt x="7696" y="286612"/>
                </a:lnTo>
                <a:lnTo>
                  <a:pt x="0" y="283310"/>
                </a:lnTo>
                <a:lnTo>
                  <a:pt x="0" y="273416"/>
                </a:lnTo>
                <a:lnTo>
                  <a:pt x="0" y="108482"/>
                </a:lnTo>
                <a:lnTo>
                  <a:pt x="359549" y="722"/>
                </a:lnTo>
                <a:lnTo>
                  <a:pt x="365840" y="0"/>
                </a:lnTo>
                <a:lnTo>
                  <a:pt x="371098" y="2371"/>
                </a:lnTo>
                <a:lnTo>
                  <a:pt x="374706" y="7217"/>
                </a:lnTo>
                <a:lnTo>
                  <a:pt x="376046" y="13917"/>
                </a:lnTo>
                <a:lnTo>
                  <a:pt x="376046" y="175550"/>
                </a:lnTo>
                <a:lnTo>
                  <a:pt x="374706" y="183328"/>
                </a:lnTo>
                <a:lnTo>
                  <a:pt x="371098" y="189977"/>
                </a:lnTo>
                <a:lnTo>
                  <a:pt x="365840" y="195188"/>
                </a:lnTo>
                <a:lnTo>
                  <a:pt x="359549" y="198652"/>
                </a:lnTo>
                <a:lnTo>
                  <a:pt x="18694" y="285494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/>
          <p:nvPr/>
        </p:nvSpPr>
        <p:spPr>
          <a:xfrm>
            <a:off x="3755635" y="6876618"/>
            <a:ext cx="71755" cy="20320"/>
          </a:xfrm>
          <a:custGeom>
            <a:avLst/>
            <a:gdLst/>
            <a:ahLst/>
            <a:cxnLst/>
            <a:rect l="l" t="t" r="r" b="b"/>
            <a:pathLst>
              <a:path w="71754" h="20320">
                <a:moveTo>
                  <a:pt x="0" y="19799"/>
                </a:moveTo>
                <a:lnTo>
                  <a:pt x="71475" y="0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/>
          <p:nvPr/>
        </p:nvSpPr>
        <p:spPr>
          <a:xfrm>
            <a:off x="3172870" y="6506070"/>
            <a:ext cx="161925" cy="91440"/>
          </a:xfrm>
          <a:custGeom>
            <a:avLst/>
            <a:gdLst/>
            <a:ahLst/>
            <a:cxnLst/>
            <a:rect l="l" t="t" r="r" b="b"/>
            <a:pathLst>
              <a:path w="161925" h="91440">
                <a:moveTo>
                  <a:pt x="0" y="0"/>
                </a:moveTo>
                <a:lnTo>
                  <a:pt x="72567" y="30784"/>
                </a:lnTo>
                <a:lnTo>
                  <a:pt x="161632" y="91262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/>
          <p:nvPr/>
        </p:nvSpPr>
        <p:spPr>
          <a:xfrm>
            <a:off x="3308112" y="6469786"/>
            <a:ext cx="521334" cy="1105535"/>
          </a:xfrm>
          <a:custGeom>
            <a:avLst/>
            <a:gdLst/>
            <a:ahLst/>
            <a:cxnLst/>
            <a:rect l="l" t="t" r="r" b="b"/>
            <a:pathLst>
              <a:path w="521335" h="1105534">
                <a:moveTo>
                  <a:pt x="0" y="1105052"/>
                </a:moveTo>
                <a:lnTo>
                  <a:pt x="0" y="609155"/>
                </a:lnTo>
                <a:lnTo>
                  <a:pt x="4741" y="577693"/>
                </a:lnTo>
                <a:lnTo>
                  <a:pt x="9070" y="559531"/>
                </a:lnTo>
                <a:lnTo>
                  <a:pt x="15462" y="547763"/>
                </a:lnTo>
                <a:lnTo>
                  <a:pt x="26390" y="535482"/>
                </a:lnTo>
                <a:lnTo>
                  <a:pt x="26390" y="126453"/>
                </a:lnTo>
                <a:lnTo>
                  <a:pt x="521195" y="0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/>
          <p:nvPr/>
        </p:nvSpPr>
        <p:spPr>
          <a:xfrm>
            <a:off x="3245438" y="6410413"/>
            <a:ext cx="492759" cy="1155700"/>
          </a:xfrm>
          <a:custGeom>
            <a:avLst/>
            <a:gdLst/>
            <a:ahLst/>
            <a:cxnLst/>
            <a:rect l="l" t="t" r="r" b="b"/>
            <a:pathLst>
              <a:path w="492760" h="1155700">
                <a:moveTo>
                  <a:pt x="0" y="1155623"/>
                </a:moveTo>
                <a:lnTo>
                  <a:pt x="0" y="126441"/>
                </a:lnTo>
                <a:lnTo>
                  <a:pt x="492607" y="0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8" name="object 28"/>
          <p:cNvSpPr/>
          <p:nvPr/>
        </p:nvSpPr>
        <p:spPr>
          <a:xfrm>
            <a:off x="3620989" y="6991578"/>
            <a:ext cx="125260" cy="14724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9" name="object 29"/>
          <p:cNvSpPr/>
          <p:nvPr/>
        </p:nvSpPr>
        <p:spPr>
          <a:xfrm>
            <a:off x="3585201" y="6703986"/>
            <a:ext cx="11430" cy="47625"/>
          </a:xfrm>
          <a:custGeom>
            <a:avLst/>
            <a:gdLst/>
            <a:ahLst/>
            <a:cxnLst/>
            <a:rect l="l" t="t" r="r" b="b"/>
            <a:pathLst>
              <a:path w="11429" h="47625">
                <a:moveTo>
                  <a:pt x="4406" y="0"/>
                </a:moveTo>
                <a:lnTo>
                  <a:pt x="0" y="7708"/>
                </a:lnTo>
                <a:lnTo>
                  <a:pt x="0" y="43992"/>
                </a:lnTo>
                <a:lnTo>
                  <a:pt x="4406" y="47282"/>
                </a:lnTo>
                <a:lnTo>
                  <a:pt x="11010" y="39585"/>
                </a:lnTo>
                <a:lnTo>
                  <a:pt x="11010" y="4394"/>
                </a:lnTo>
                <a:lnTo>
                  <a:pt x="4406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0" name="object 30"/>
          <p:cNvSpPr/>
          <p:nvPr/>
        </p:nvSpPr>
        <p:spPr>
          <a:xfrm>
            <a:off x="3645132" y="6688594"/>
            <a:ext cx="0" cy="102870"/>
          </a:xfrm>
          <a:custGeom>
            <a:avLst/>
            <a:gdLst/>
            <a:ahLst/>
            <a:cxnLst/>
            <a:rect l="l" t="t" r="r" b="b"/>
            <a:pathLst>
              <a:path w="0" h="102870">
                <a:moveTo>
                  <a:pt x="0" y="102260"/>
                </a:moveTo>
                <a:lnTo>
                  <a:pt x="0" y="0"/>
                </a:lnTo>
                <a:lnTo>
                  <a:pt x="0" y="10226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1" name="object 31"/>
          <p:cNvSpPr/>
          <p:nvPr/>
        </p:nvSpPr>
        <p:spPr>
          <a:xfrm>
            <a:off x="3596211" y="6738073"/>
            <a:ext cx="43180" cy="20320"/>
          </a:xfrm>
          <a:custGeom>
            <a:avLst/>
            <a:gdLst/>
            <a:ahLst/>
            <a:cxnLst/>
            <a:rect l="l" t="t" r="r" b="b"/>
            <a:pathLst>
              <a:path w="43179" h="20320">
                <a:moveTo>
                  <a:pt x="39573" y="0"/>
                </a:moveTo>
                <a:lnTo>
                  <a:pt x="5486" y="8801"/>
                </a:lnTo>
                <a:lnTo>
                  <a:pt x="0" y="16497"/>
                </a:lnTo>
                <a:lnTo>
                  <a:pt x="5486" y="19799"/>
                </a:lnTo>
                <a:lnTo>
                  <a:pt x="39573" y="9905"/>
                </a:lnTo>
                <a:lnTo>
                  <a:pt x="42875" y="2197"/>
                </a:lnTo>
                <a:lnTo>
                  <a:pt x="39573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2" name="object 32"/>
          <p:cNvSpPr/>
          <p:nvPr/>
        </p:nvSpPr>
        <p:spPr>
          <a:xfrm>
            <a:off x="3563763" y="6708381"/>
            <a:ext cx="0" cy="113664"/>
          </a:xfrm>
          <a:custGeom>
            <a:avLst/>
            <a:gdLst/>
            <a:ahLst/>
            <a:cxnLst/>
            <a:rect l="l" t="t" r="r" b="b"/>
            <a:pathLst>
              <a:path w="0" h="113665">
                <a:moveTo>
                  <a:pt x="0" y="113258"/>
                </a:moveTo>
                <a:lnTo>
                  <a:pt x="0" y="0"/>
                </a:lnTo>
                <a:lnTo>
                  <a:pt x="0" y="113258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3" name="object 33"/>
          <p:cNvSpPr/>
          <p:nvPr/>
        </p:nvSpPr>
        <p:spPr>
          <a:xfrm>
            <a:off x="3529130" y="7080046"/>
            <a:ext cx="15875" cy="34290"/>
          </a:xfrm>
          <a:custGeom>
            <a:avLst/>
            <a:gdLst/>
            <a:ahLst/>
            <a:cxnLst/>
            <a:rect l="l" t="t" r="r" b="b"/>
            <a:pathLst>
              <a:path w="15875" h="34290">
                <a:moveTo>
                  <a:pt x="15392" y="0"/>
                </a:moveTo>
                <a:lnTo>
                  <a:pt x="0" y="34074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4" name="object 34"/>
          <p:cNvSpPr/>
          <p:nvPr/>
        </p:nvSpPr>
        <p:spPr>
          <a:xfrm>
            <a:off x="3405978" y="7110831"/>
            <a:ext cx="15875" cy="33020"/>
          </a:xfrm>
          <a:custGeom>
            <a:avLst/>
            <a:gdLst/>
            <a:ahLst/>
            <a:cxnLst/>
            <a:rect l="l" t="t" r="r" b="b"/>
            <a:pathLst>
              <a:path w="15875" h="33020">
                <a:moveTo>
                  <a:pt x="15392" y="0"/>
                </a:moveTo>
                <a:lnTo>
                  <a:pt x="0" y="32981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5" name="object 35"/>
          <p:cNvSpPr/>
          <p:nvPr/>
        </p:nvSpPr>
        <p:spPr>
          <a:xfrm>
            <a:off x="3518132" y="7079936"/>
            <a:ext cx="34290" cy="36830"/>
          </a:xfrm>
          <a:custGeom>
            <a:avLst/>
            <a:gdLst/>
            <a:ahLst/>
            <a:cxnLst/>
            <a:rect l="l" t="t" r="r" b="b"/>
            <a:pathLst>
              <a:path w="34289" h="36829">
                <a:moveTo>
                  <a:pt x="0" y="22080"/>
                </a:moveTo>
                <a:lnTo>
                  <a:pt x="22026" y="0"/>
                </a:lnTo>
                <a:lnTo>
                  <a:pt x="28040" y="2573"/>
                </a:lnTo>
                <a:lnTo>
                  <a:pt x="32403" y="7214"/>
                </a:lnTo>
                <a:lnTo>
                  <a:pt x="34086" y="13305"/>
                </a:lnTo>
                <a:lnTo>
                  <a:pt x="32746" y="19959"/>
                </a:lnTo>
                <a:lnTo>
                  <a:pt x="29138" y="26206"/>
                </a:lnTo>
                <a:lnTo>
                  <a:pt x="23880" y="31223"/>
                </a:lnTo>
                <a:lnTo>
                  <a:pt x="17589" y="34184"/>
                </a:lnTo>
                <a:lnTo>
                  <a:pt x="8788" y="36393"/>
                </a:lnTo>
                <a:lnTo>
                  <a:pt x="0" y="30894"/>
                </a:lnTo>
                <a:lnTo>
                  <a:pt x="0" y="22080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6" name="object 36"/>
          <p:cNvSpPr/>
          <p:nvPr/>
        </p:nvSpPr>
        <p:spPr>
          <a:xfrm>
            <a:off x="3393888" y="7108634"/>
            <a:ext cx="34290" cy="38735"/>
          </a:xfrm>
          <a:custGeom>
            <a:avLst/>
            <a:gdLst/>
            <a:ahLst/>
            <a:cxnLst/>
            <a:rect l="l" t="t" r="r" b="b"/>
            <a:pathLst>
              <a:path w="34289" h="38734">
                <a:moveTo>
                  <a:pt x="0" y="24193"/>
                </a:moveTo>
                <a:lnTo>
                  <a:pt x="25285" y="0"/>
                </a:lnTo>
                <a:lnTo>
                  <a:pt x="34074" y="6578"/>
                </a:lnTo>
                <a:lnTo>
                  <a:pt x="34074" y="15392"/>
                </a:lnTo>
                <a:lnTo>
                  <a:pt x="32906" y="22058"/>
                </a:lnTo>
                <a:lnTo>
                  <a:pt x="29679" y="28308"/>
                </a:lnTo>
                <a:lnTo>
                  <a:pt x="24805" y="33319"/>
                </a:lnTo>
                <a:lnTo>
                  <a:pt x="18694" y="36271"/>
                </a:lnTo>
                <a:lnTo>
                  <a:pt x="9893" y="38481"/>
                </a:lnTo>
                <a:lnTo>
                  <a:pt x="0" y="32969"/>
                </a:lnTo>
                <a:lnTo>
                  <a:pt x="0" y="24193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7" name="object 37"/>
          <p:cNvSpPr/>
          <p:nvPr/>
        </p:nvSpPr>
        <p:spPr>
          <a:xfrm>
            <a:off x="3506029" y="6445592"/>
            <a:ext cx="4445" cy="8890"/>
          </a:xfrm>
          <a:custGeom>
            <a:avLst/>
            <a:gdLst/>
            <a:ahLst/>
            <a:cxnLst/>
            <a:rect l="l" t="t" r="r" b="b"/>
            <a:pathLst>
              <a:path w="4445" h="8889">
                <a:moveTo>
                  <a:pt x="4406" y="0"/>
                </a:moveTo>
                <a:lnTo>
                  <a:pt x="4406" y="8801"/>
                </a:lnTo>
                <a:lnTo>
                  <a:pt x="3314" y="8801"/>
                </a:lnTo>
                <a:lnTo>
                  <a:pt x="0" y="8801"/>
                </a:lnTo>
              </a:path>
            </a:pathLst>
          </a:custGeom>
          <a:ln w="7619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8" name="object 38"/>
          <p:cNvSpPr/>
          <p:nvPr/>
        </p:nvSpPr>
        <p:spPr>
          <a:xfrm>
            <a:off x="3431264" y="6451091"/>
            <a:ext cx="10160" cy="12700"/>
          </a:xfrm>
          <a:custGeom>
            <a:avLst/>
            <a:gdLst/>
            <a:ahLst/>
            <a:cxnLst/>
            <a:rect l="l" t="t" r="r" b="b"/>
            <a:pathLst>
              <a:path w="10160" h="12700">
                <a:moveTo>
                  <a:pt x="0" y="0"/>
                </a:moveTo>
                <a:lnTo>
                  <a:pt x="3302" y="9893"/>
                </a:lnTo>
                <a:lnTo>
                  <a:pt x="7696" y="12090"/>
                </a:lnTo>
                <a:lnTo>
                  <a:pt x="9906" y="12090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9" name="object 39"/>
          <p:cNvSpPr/>
          <p:nvPr/>
        </p:nvSpPr>
        <p:spPr>
          <a:xfrm>
            <a:off x="3379587" y="7083335"/>
            <a:ext cx="70485" cy="67310"/>
          </a:xfrm>
          <a:custGeom>
            <a:avLst/>
            <a:gdLst/>
            <a:ahLst/>
            <a:cxnLst/>
            <a:rect l="l" t="t" r="r" b="b"/>
            <a:pathLst>
              <a:path w="70485" h="67309">
                <a:moveTo>
                  <a:pt x="59372" y="23101"/>
                </a:moveTo>
                <a:lnTo>
                  <a:pt x="54978" y="16497"/>
                </a:lnTo>
                <a:lnTo>
                  <a:pt x="50584" y="16497"/>
                </a:lnTo>
                <a:lnTo>
                  <a:pt x="43980" y="15379"/>
                </a:lnTo>
                <a:lnTo>
                  <a:pt x="6591" y="36296"/>
                </a:lnTo>
                <a:lnTo>
                  <a:pt x="3846" y="53332"/>
                </a:lnTo>
                <a:lnTo>
                  <a:pt x="5978" y="61030"/>
                </a:lnTo>
                <a:lnTo>
                  <a:pt x="10998" y="67081"/>
                </a:lnTo>
                <a:lnTo>
                  <a:pt x="5411" y="61750"/>
                </a:lnTo>
                <a:lnTo>
                  <a:pt x="1784" y="56630"/>
                </a:lnTo>
                <a:lnTo>
                  <a:pt x="14" y="50684"/>
                </a:lnTo>
                <a:lnTo>
                  <a:pt x="0" y="42875"/>
                </a:lnTo>
                <a:lnTo>
                  <a:pt x="3813" y="27055"/>
                </a:lnTo>
                <a:lnTo>
                  <a:pt x="12369" y="13603"/>
                </a:lnTo>
                <a:lnTo>
                  <a:pt x="26289" y="4068"/>
                </a:lnTo>
                <a:lnTo>
                  <a:pt x="46189" y="0"/>
                </a:lnTo>
                <a:lnTo>
                  <a:pt x="53873" y="1092"/>
                </a:lnTo>
                <a:lnTo>
                  <a:pt x="63779" y="3301"/>
                </a:lnTo>
                <a:lnTo>
                  <a:pt x="70370" y="7696"/>
                </a:lnTo>
                <a:lnTo>
                  <a:pt x="59372" y="23101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0" name="object 40"/>
          <p:cNvSpPr/>
          <p:nvPr/>
        </p:nvSpPr>
        <p:spPr>
          <a:xfrm>
            <a:off x="3500542" y="7051446"/>
            <a:ext cx="71755" cy="67310"/>
          </a:xfrm>
          <a:custGeom>
            <a:avLst/>
            <a:gdLst/>
            <a:ahLst/>
            <a:cxnLst/>
            <a:rect l="l" t="t" r="r" b="b"/>
            <a:pathLst>
              <a:path w="71754" h="67309">
                <a:moveTo>
                  <a:pt x="59372" y="23088"/>
                </a:moveTo>
                <a:lnTo>
                  <a:pt x="56070" y="16497"/>
                </a:lnTo>
                <a:lnTo>
                  <a:pt x="51676" y="16497"/>
                </a:lnTo>
                <a:lnTo>
                  <a:pt x="45085" y="15405"/>
                </a:lnTo>
                <a:lnTo>
                  <a:pt x="8801" y="36283"/>
                </a:lnTo>
                <a:lnTo>
                  <a:pt x="5632" y="53319"/>
                </a:lnTo>
                <a:lnTo>
                  <a:pt x="6782" y="61017"/>
                </a:lnTo>
                <a:lnTo>
                  <a:pt x="9893" y="67068"/>
                </a:lnTo>
                <a:lnTo>
                  <a:pt x="6027" y="61750"/>
                </a:lnTo>
                <a:lnTo>
                  <a:pt x="2884" y="56635"/>
                </a:lnTo>
                <a:lnTo>
                  <a:pt x="772" y="50691"/>
                </a:lnTo>
                <a:lnTo>
                  <a:pt x="0" y="42887"/>
                </a:lnTo>
                <a:lnTo>
                  <a:pt x="5083" y="27067"/>
                </a:lnTo>
                <a:lnTo>
                  <a:pt x="14290" y="13614"/>
                </a:lnTo>
                <a:lnTo>
                  <a:pt x="28446" y="4075"/>
                </a:lnTo>
                <a:lnTo>
                  <a:pt x="48374" y="0"/>
                </a:lnTo>
                <a:lnTo>
                  <a:pt x="56070" y="1104"/>
                </a:lnTo>
                <a:lnTo>
                  <a:pt x="63779" y="3301"/>
                </a:lnTo>
                <a:lnTo>
                  <a:pt x="71462" y="7708"/>
                </a:lnTo>
                <a:lnTo>
                  <a:pt x="59372" y="23088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1" name="object 41"/>
          <p:cNvSpPr txBox="1"/>
          <p:nvPr/>
        </p:nvSpPr>
        <p:spPr>
          <a:xfrm rot="20640000">
            <a:off x="3363380" y="7139989"/>
            <a:ext cx="220559" cy="508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400"/>
              </a:lnSpc>
            </a:pPr>
            <a:r>
              <a:rPr dirty="0" baseline="6944" sz="600" spc="-37" i="1">
                <a:solidFill>
                  <a:srgbClr val="231F20"/>
                </a:solidFill>
                <a:latin typeface="Arial"/>
                <a:cs typeface="Arial"/>
              </a:rPr>
              <a:t>P12</a:t>
            </a:r>
            <a:r>
              <a:rPr dirty="0" baseline="6944" sz="600" spc="30" i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400" spc="-25" i="1">
                <a:solidFill>
                  <a:srgbClr val="231F20"/>
                </a:solidFill>
                <a:latin typeface="Arial"/>
                <a:cs typeface="Arial"/>
              </a:rPr>
              <a:t>P50</a:t>
            </a:r>
            <a:endParaRPr sz="400">
              <a:latin typeface="Arial"/>
              <a:cs typeface="Arial"/>
            </a:endParaRPr>
          </a:p>
        </p:txBody>
      </p:sp>
      <p:sp>
        <p:nvSpPr>
          <p:cNvPr id="42" name="object 42"/>
          <p:cNvSpPr txBox="1"/>
          <p:nvPr/>
        </p:nvSpPr>
        <p:spPr>
          <a:xfrm rot="20640000">
            <a:off x="3490632" y="7177194"/>
            <a:ext cx="118731" cy="508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400"/>
              </a:lnSpc>
            </a:pPr>
            <a:r>
              <a:rPr dirty="0" sz="400" spc="-25" i="1">
                <a:solidFill>
                  <a:srgbClr val="231F20"/>
                </a:solidFill>
                <a:latin typeface="Arial"/>
                <a:cs typeface="Arial"/>
              </a:rPr>
              <a:t>P100</a:t>
            </a:r>
            <a:endParaRPr sz="400">
              <a:latin typeface="Arial"/>
              <a:cs typeface="Arial"/>
            </a:endParaRPr>
          </a:p>
        </p:txBody>
      </p:sp>
      <p:sp>
        <p:nvSpPr>
          <p:cNvPr id="43" name="object 43"/>
          <p:cNvSpPr txBox="1"/>
          <p:nvPr/>
        </p:nvSpPr>
        <p:spPr>
          <a:xfrm rot="20760000">
            <a:off x="3620408" y="7136530"/>
            <a:ext cx="132591" cy="381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300"/>
              </a:lnSpc>
            </a:pPr>
            <a:r>
              <a:rPr dirty="0" sz="300" spc="-25" i="1">
                <a:solidFill>
                  <a:srgbClr val="231F20"/>
                </a:solidFill>
                <a:latin typeface="Arial"/>
                <a:cs typeface="Arial"/>
              </a:rPr>
              <a:t>ON/</a:t>
            </a:r>
            <a:r>
              <a:rPr dirty="0" sz="300" spc="-35" i="1">
                <a:solidFill>
                  <a:srgbClr val="231F20"/>
                </a:solidFill>
                <a:latin typeface="Arial"/>
                <a:cs typeface="Arial"/>
              </a:rPr>
              <a:t>O</a:t>
            </a:r>
            <a:r>
              <a:rPr dirty="0" sz="300" spc="-25" i="1">
                <a:solidFill>
                  <a:srgbClr val="231F20"/>
                </a:solidFill>
                <a:latin typeface="Arial"/>
                <a:cs typeface="Arial"/>
              </a:rPr>
              <a:t>FF</a:t>
            </a:r>
            <a:endParaRPr sz="300">
              <a:latin typeface="Arial"/>
              <a:cs typeface="Arial"/>
            </a:endParaRPr>
          </a:p>
        </p:txBody>
      </p:sp>
      <p:sp>
        <p:nvSpPr>
          <p:cNvPr id="44" name="object 44"/>
          <p:cNvSpPr/>
          <p:nvPr/>
        </p:nvSpPr>
        <p:spPr>
          <a:xfrm>
            <a:off x="3433461" y="6354330"/>
            <a:ext cx="76200" cy="116839"/>
          </a:xfrm>
          <a:custGeom>
            <a:avLst/>
            <a:gdLst/>
            <a:ahLst/>
            <a:cxnLst/>
            <a:rect l="l" t="t" r="r" b="b"/>
            <a:pathLst>
              <a:path w="76200" h="116839">
                <a:moveTo>
                  <a:pt x="0" y="0"/>
                </a:moveTo>
                <a:lnTo>
                  <a:pt x="0" y="98971"/>
                </a:lnTo>
                <a:lnTo>
                  <a:pt x="3059" y="105885"/>
                </a:lnTo>
                <a:lnTo>
                  <a:pt x="11274" y="111464"/>
                </a:lnTo>
                <a:lnTo>
                  <a:pt x="23199" y="115190"/>
                </a:lnTo>
                <a:lnTo>
                  <a:pt x="37388" y="116547"/>
                </a:lnTo>
                <a:lnTo>
                  <a:pt x="51756" y="114847"/>
                </a:lnTo>
                <a:lnTo>
                  <a:pt x="64060" y="110364"/>
                </a:lnTo>
                <a:lnTo>
                  <a:pt x="72652" y="104026"/>
                </a:lnTo>
                <a:lnTo>
                  <a:pt x="75882" y="96761"/>
                </a:lnTo>
                <a:lnTo>
                  <a:pt x="75882" y="1104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5" name="object 45"/>
          <p:cNvSpPr/>
          <p:nvPr/>
        </p:nvSpPr>
        <p:spPr>
          <a:xfrm>
            <a:off x="3433461" y="6354330"/>
            <a:ext cx="76200" cy="116839"/>
          </a:xfrm>
          <a:custGeom>
            <a:avLst/>
            <a:gdLst/>
            <a:ahLst/>
            <a:cxnLst/>
            <a:rect l="l" t="t" r="r" b="b"/>
            <a:pathLst>
              <a:path w="76200" h="116839">
                <a:moveTo>
                  <a:pt x="75882" y="1104"/>
                </a:moveTo>
                <a:lnTo>
                  <a:pt x="75882" y="96761"/>
                </a:lnTo>
                <a:lnTo>
                  <a:pt x="72652" y="104026"/>
                </a:lnTo>
                <a:lnTo>
                  <a:pt x="64060" y="110364"/>
                </a:lnTo>
                <a:lnTo>
                  <a:pt x="51756" y="114847"/>
                </a:lnTo>
                <a:lnTo>
                  <a:pt x="37388" y="116547"/>
                </a:lnTo>
                <a:lnTo>
                  <a:pt x="23199" y="115190"/>
                </a:lnTo>
                <a:lnTo>
                  <a:pt x="11274" y="111464"/>
                </a:lnTo>
                <a:lnTo>
                  <a:pt x="3059" y="105885"/>
                </a:lnTo>
                <a:lnTo>
                  <a:pt x="0" y="98971"/>
                </a:lnTo>
                <a:lnTo>
                  <a:pt x="0" y="0"/>
                </a:lnTo>
                <a:lnTo>
                  <a:pt x="75882" y="1104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6" name="object 46"/>
          <p:cNvSpPr/>
          <p:nvPr/>
        </p:nvSpPr>
        <p:spPr>
          <a:xfrm>
            <a:off x="3433461" y="6335636"/>
            <a:ext cx="76200" cy="40005"/>
          </a:xfrm>
          <a:custGeom>
            <a:avLst/>
            <a:gdLst/>
            <a:ahLst/>
            <a:cxnLst/>
            <a:rect l="l" t="t" r="r" b="b"/>
            <a:pathLst>
              <a:path w="76200" h="40004">
                <a:moveTo>
                  <a:pt x="37388" y="0"/>
                </a:moveTo>
                <a:lnTo>
                  <a:pt x="23199" y="1547"/>
                </a:lnTo>
                <a:lnTo>
                  <a:pt x="11274" y="5775"/>
                </a:lnTo>
                <a:lnTo>
                  <a:pt x="3059" y="12065"/>
                </a:lnTo>
                <a:lnTo>
                  <a:pt x="0" y="19799"/>
                </a:lnTo>
                <a:lnTo>
                  <a:pt x="3059" y="27525"/>
                </a:lnTo>
                <a:lnTo>
                  <a:pt x="11274" y="33812"/>
                </a:lnTo>
                <a:lnTo>
                  <a:pt x="23199" y="38039"/>
                </a:lnTo>
                <a:lnTo>
                  <a:pt x="37388" y="39585"/>
                </a:lnTo>
                <a:lnTo>
                  <a:pt x="52683" y="38039"/>
                </a:lnTo>
                <a:lnTo>
                  <a:pt x="64884" y="33812"/>
                </a:lnTo>
                <a:lnTo>
                  <a:pt x="72961" y="27525"/>
                </a:lnTo>
                <a:lnTo>
                  <a:pt x="75882" y="19799"/>
                </a:lnTo>
                <a:lnTo>
                  <a:pt x="72961" y="12065"/>
                </a:lnTo>
                <a:lnTo>
                  <a:pt x="64884" y="5775"/>
                </a:lnTo>
                <a:lnTo>
                  <a:pt x="52683" y="1547"/>
                </a:lnTo>
                <a:lnTo>
                  <a:pt x="3738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7" name="object 47"/>
          <p:cNvSpPr/>
          <p:nvPr/>
        </p:nvSpPr>
        <p:spPr>
          <a:xfrm>
            <a:off x="3433461" y="6335636"/>
            <a:ext cx="76200" cy="40005"/>
          </a:xfrm>
          <a:custGeom>
            <a:avLst/>
            <a:gdLst/>
            <a:ahLst/>
            <a:cxnLst/>
            <a:rect l="l" t="t" r="r" b="b"/>
            <a:pathLst>
              <a:path w="76200" h="40004">
                <a:moveTo>
                  <a:pt x="0" y="19799"/>
                </a:moveTo>
                <a:lnTo>
                  <a:pt x="3059" y="12065"/>
                </a:lnTo>
                <a:lnTo>
                  <a:pt x="11274" y="5775"/>
                </a:lnTo>
                <a:lnTo>
                  <a:pt x="23199" y="1547"/>
                </a:lnTo>
                <a:lnTo>
                  <a:pt x="37388" y="0"/>
                </a:lnTo>
                <a:lnTo>
                  <a:pt x="52683" y="1547"/>
                </a:lnTo>
                <a:lnTo>
                  <a:pt x="64884" y="5775"/>
                </a:lnTo>
                <a:lnTo>
                  <a:pt x="72961" y="12065"/>
                </a:lnTo>
                <a:lnTo>
                  <a:pt x="75882" y="19799"/>
                </a:lnTo>
                <a:lnTo>
                  <a:pt x="72961" y="27525"/>
                </a:lnTo>
                <a:lnTo>
                  <a:pt x="64884" y="33812"/>
                </a:lnTo>
                <a:lnTo>
                  <a:pt x="52683" y="38039"/>
                </a:lnTo>
                <a:lnTo>
                  <a:pt x="37388" y="39585"/>
                </a:lnTo>
                <a:lnTo>
                  <a:pt x="23199" y="38039"/>
                </a:lnTo>
                <a:lnTo>
                  <a:pt x="11274" y="33812"/>
                </a:lnTo>
                <a:lnTo>
                  <a:pt x="3059" y="27525"/>
                </a:lnTo>
                <a:lnTo>
                  <a:pt x="0" y="19799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8" name="object 48"/>
          <p:cNvSpPr/>
          <p:nvPr/>
        </p:nvSpPr>
        <p:spPr>
          <a:xfrm>
            <a:off x="3456550" y="6348831"/>
            <a:ext cx="29845" cy="15875"/>
          </a:xfrm>
          <a:custGeom>
            <a:avLst/>
            <a:gdLst/>
            <a:ahLst/>
            <a:cxnLst/>
            <a:rect l="l" t="t" r="r" b="b"/>
            <a:pathLst>
              <a:path w="29845" h="15875">
                <a:moveTo>
                  <a:pt x="21996" y="0"/>
                </a:moveTo>
                <a:lnTo>
                  <a:pt x="6604" y="0"/>
                </a:lnTo>
                <a:lnTo>
                  <a:pt x="0" y="5499"/>
                </a:lnTo>
                <a:lnTo>
                  <a:pt x="0" y="10998"/>
                </a:lnTo>
                <a:lnTo>
                  <a:pt x="6604" y="15392"/>
                </a:lnTo>
                <a:lnTo>
                  <a:pt x="21996" y="15392"/>
                </a:lnTo>
                <a:lnTo>
                  <a:pt x="29692" y="10998"/>
                </a:lnTo>
                <a:lnTo>
                  <a:pt x="29692" y="5499"/>
                </a:lnTo>
                <a:lnTo>
                  <a:pt x="21996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9" name="object 49"/>
          <p:cNvSpPr/>
          <p:nvPr/>
        </p:nvSpPr>
        <p:spPr>
          <a:xfrm>
            <a:off x="2089801" y="5869418"/>
            <a:ext cx="3686175" cy="79375"/>
          </a:xfrm>
          <a:custGeom>
            <a:avLst/>
            <a:gdLst/>
            <a:ahLst/>
            <a:cxnLst/>
            <a:rect l="l" t="t" r="r" b="b"/>
            <a:pathLst>
              <a:path w="3686175" h="79375">
                <a:moveTo>
                  <a:pt x="0" y="79171"/>
                </a:moveTo>
                <a:lnTo>
                  <a:pt x="216611" y="0"/>
                </a:lnTo>
                <a:lnTo>
                  <a:pt x="3685730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0" name="object 50"/>
          <p:cNvSpPr/>
          <p:nvPr/>
        </p:nvSpPr>
        <p:spPr>
          <a:xfrm>
            <a:off x="1450966" y="5869418"/>
            <a:ext cx="614045" cy="0"/>
          </a:xfrm>
          <a:custGeom>
            <a:avLst/>
            <a:gdLst/>
            <a:ahLst/>
            <a:cxnLst/>
            <a:rect l="l" t="t" r="r" b="b"/>
            <a:pathLst>
              <a:path w="614044" h="0">
                <a:moveTo>
                  <a:pt x="0" y="0"/>
                </a:moveTo>
                <a:lnTo>
                  <a:pt x="613549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1" name="object 51"/>
          <p:cNvSpPr/>
          <p:nvPr/>
        </p:nvSpPr>
        <p:spPr>
          <a:xfrm>
            <a:off x="1325604" y="5994780"/>
            <a:ext cx="0" cy="375285"/>
          </a:xfrm>
          <a:custGeom>
            <a:avLst/>
            <a:gdLst/>
            <a:ahLst/>
            <a:cxnLst/>
            <a:rect l="l" t="t" r="r" b="b"/>
            <a:pathLst>
              <a:path w="0" h="375285">
                <a:moveTo>
                  <a:pt x="0" y="0"/>
                </a:moveTo>
                <a:lnTo>
                  <a:pt x="0" y="374942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2" name="object 52"/>
          <p:cNvSpPr/>
          <p:nvPr/>
        </p:nvSpPr>
        <p:spPr>
          <a:xfrm>
            <a:off x="4566022" y="6985469"/>
            <a:ext cx="0" cy="1188720"/>
          </a:xfrm>
          <a:custGeom>
            <a:avLst/>
            <a:gdLst/>
            <a:ahLst/>
            <a:cxnLst/>
            <a:rect l="l" t="t" r="r" b="b"/>
            <a:pathLst>
              <a:path w="0" h="1188720">
                <a:moveTo>
                  <a:pt x="0" y="0"/>
                </a:moveTo>
                <a:lnTo>
                  <a:pt x="0" y="1188631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3" name="object 53"/>
          <p:cNvSpPr/>
          <p:nvPr/>
        </p:nvSpPr>
        <p:spPr>
          <a:xfrm>
            <a:off x="4153678" y="7774952"/>
            <a:ext cx="145415" cy="323850"/>
          </a:xfrm>
          <a:custGeom>
            <a:avLst/>
            <a:gdLst/>
            <a:ahLst/>
            <a:cxnLst/>
            <a:rect l="l" t="t" r="r" b="b"/>
            <a:pathLst>
              <a:path w="145414" h="323850">
                <a:moveTo>
                  <a:pt x="41782" y="239712"/>
                </a:moveTo>
                <a:lnTo>
                  <a:pt x="40690" y="323278"/>
                </a:lnTo>
                <a:lnTo>
                  <a:pt x="88158" y="274904"/>
                </a:lnTo>
                <a:lnTo>
                  <a:pt x="71475" y="274904"/>
                </a:lnTo>
                <a:lnTo>
                  <a:pt x="74506" y="268300"/>
                </a:lnTo>
                <a:lnTo>
                  <a:pt x="53886" y="268300"/>
                </a:lnTo>
                <a:lnTo>
                  <a:pt x="41782" y="239712"/>
                </a:lnTo>
                <a:close/>
              </a:path>
              <a:path w="145414" h="323850">
                <a:moveTo>
                  <a:pt x="97866" y="265010"/>
                </a:moveTo>
                <a:lnTo>
                  <a:pt x="71475" y="274904"/>
                </a:lnTo>
                <a:lnTo>
                  <a:pt x="88158" y="274904"/>
                </a:lnTo>
                <a:lnTo>
                  <a:pt x="97866" y="265010"/>
                </a:lnTo>
                <a:close/>
              </a:path>
              <a:path w="145414" h="323850">
                <a:moveTo>
                  <a:pt x="124464" y="159435"/>
                </a:moveTo>
                <a:lnTo>
                  <a:pt x="92367" y="159435"/>
                </a:lnTo>
                <a:lnTo>
                  <a:pt x="53886" y="268300"/>
                </a:lnTo>
                <a:lnTo>
                  <a:pt x="74506" y="268300"/>
                </a:lnTo>
                <a:lnTo>
                  <a:pt x="124464" y="159435"/>
                </a:lnTo>
                <a:close/>
              </a:path>
              <a:path w="145414" h="323850">
                <a:moveTo>
                  <a:pt x="95656" y="0"/>
                </a:moveTo>
                <a:lnTo>
                  <a:pt x="0" y="191338"/>
                </a:lnTo>
                <a:lnTo>
                  <a:pt x="92367" y="159435"/>
                </a:lnTo>
                <a:lnTo>
                  <a:pt x="124464" y="159435"/>
                </a:lnTo>
                <a:lnTo>
                  <a:pt x="130519" y="146240"/>
                </a:lnTo>
                <a:lnTo>
                  <a:pt x="53886" y="146240"/>
                </a:lnTo>
                <a:lnTo>
                  <a:pt x="142938" y="8801"/>
                </a:lnTo>
                <a:lnTo>
                  <a:pt x="95656" y="0"/>
                </a:lnTo>
                <a:close/>
              </a:path>
              <a:path w="145414" h="323850">
                <a:moveTo>
                  <a:pt x="145148" y="114363"/>
                </a:moveTo>
                <a:lnTo>
                  <a:pt x="53886" y="146240"/>
                </a:lnTo>
                <a:lnTo>
                  <a:pt x="130519" y="146240"/>
                </a:lnTo>
                <a:lnTo>
                  <a:pt x="145148" y="114363"/>
                </a:lnTo>
                <a:close/>
              </a:path>
            </a:pathLst>
          </a:custGeom>
          <a:solidFill>
            <a:srgbClr val="009D5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4" name="object 54"/>
          <p:cNvSpPr/>
          <p:nvPr/>
        </p:nvSpPr>
        <p:spPr>
          <a:xfrm>
            <a:off x="4153678" y="7774952"/>
            <a:ext cx="145415" cy="323850"/>
          </a:xfrm>
          <a:custGeom>
            <a:avLst/>
            <a:gdLst/>
            <a:ahLst/>
            <a:cxnLst/>
            <a:rect l="l" t="t" r="r" b="b"/>
            <a:pathLst>
              <a:path w="145414" h="323850">
                <a:moveTo>
                  <a:pt x="53886" y="146240"/>
                </a:moveTo>
                <a:lnTo>
                  <a:pt x="145148" y="114363"/>
                </a:lnTo>
                <a:lnTo>
                  <a:pt x="71475" y="274904"/>
                </a:lnTo>
                <a:lnTo>
                  <a:pt x="97866" y="265010"/>
                </a:lnTo>
                <a:lnTo>
                  <a:pt x="40690" y="323278"/>
                </a:lnTo>
                <a:lnTo>
                  <a:pt x="41782" y="239712"/>
                </a:lnTo>
                <a:lnTo>
                  <a:pt x="53886" y="268300"/>
                </a:lnTo>
                <a:lnTo>
                  <a:pt x="92367" y="159435"/>
                </a:lnTo>
                <a:lnTo>
                  <a:pt x="0" y="191338"/>
                </a:lnTo>
                <a:lnTo>
                  <a:pt x="95656" y="0"/>
                </a:lnTo>
                <a:lnTo>
                  <a:pt x="142938" y="8801"/>
                </a:lnTo>
                <a:lnTo>
                  <a:pt x="53886" y="146240"/>
                </a:lnTo>
                <a:close/>
              </a:path>
            </a:pathLst>
          </a:custGeom>
          <a:ln w="3810">
            <a:solidFill>
              <a:srgbClr val="009D5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5" name="object 55"/>
          <p:cNvSpPr/>
          <p:nvPr/>
        </p:nvSpPr>
        <p:spPr>
          <a:xfrm>
            <a:off x="2033730" y="5838634"/>
            <a:ext cx="61594" cy="62865"/>
          </a:xfrm>
          <a:custGeom>
            <a:avLst/>
            <a:gdLst/>
            <a:ahLst/>
            <a:cxnLst/>
            <a:rect l="l" t="t" r="r" b="b"/>
            <a:pathLst>
              <a:path w="61594" h="62864">
                <a:moveTo>
                  <a:pt x="61569" y="0"/>
                </a:moveTo>
                <a:lnTo>
                  <a:pt x="0" y="62674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6" name="object 56"/>
          <p:cNvSpPr/>
          <p:nvPr/>
        </p:nvSpPr>
        <p:spPr>
          <a:xfrm>
            <a:off x="2033730" y="5838634"/>
            <a:ext cx="61594" cy="62865"/>
          </a:xfrm>
          <a:custGeom>
            <a:avLst/>
            <a:gdLst/>
            <a:ahLst/>
            <a:cxnLst/>
            <a:rect l="l" t="t" r="r" b="b"/>
            <a:pathLst>
              <a:path w="61594" h="62864">
                <a:moveTo>
                  <a:pt x="61569" y="62674"/>
                </a:moveTo>
                <a:lnTo>
                  <a:pt x="0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7" name="object 57"/>
          <p:cNvSpPr/>
          <p:nvPr/>
        </p:nvSpPr>
        <p:spPr>
          <a:xfrm>
            <a:off x="5770045" y="5869419"/>
            <a:ext cx="810895" cy="0"/>
          </a:xfrm>
          <a:custGeom>
            <a:avLst/>
            <a:gdLst/>
            <a:ahLst/>
            <a:cxnLst/>
            <a:rect l="l" t="t" r="r" b="b"/>
            <a:pathLst>
              <a:path w="810895" h="0">
                <a:moveTo>
                  <a:pt x="0" y="0"/>
                </a:moveTo>
                <a:lnTo>
                  <a:pt x="810361" y="0"/>
                </a:lnTo>
              </a:path>
            </a:pathLst>
          </a:custGeom>
          <a:ln w="13970">
            <a:solidFill>
              <a:srgbClr val="231F20"/>
            </a:solidFill>
            <a:prstDash val="lgDash"/>
          </a:ln>
        </p:spPr>
        <p:txBody>
          <a:bodyPr wrap="square" lIns="0" tIns="0" rIns="0" bIns="0" rtlCol="0"/>
          <a:lstStyle/>
          <a:p/>
        </p:txBody>
      </p:sp>
      <p:sp>
        <p:nvSpPr>
          <p:cNvPr id="58" name="object 58"/>
          <p:cNvSpPr/>
          <p:nvPr/>
        </p:nvSpPr>
        <p:spPr>
          <a:xfrm>
            <a:off x="6416576" y="5851829"/>
            <a:ext cx="40005" cy="40005"/>
          </a:xfrm>
          <a:custGeom>
            <a:avLst/>
            <a:gdLst/>
            <a:ahLst/>
            <a:cxnLst/>
            <a:rect l="l" t="t" r="r" b="b"/>
            <a:pathLst>
              <a:path w="40004" h="40004">
                <a:moveTo>
                  <a:pt x="19786" y="0"/>
                </a:moveTo>
                <a:lnTo>
                  <a:pt x="12521" y="1700"/>
                </a:lnTo>
                <a:lnTo>
                  <a:pt x="6183" y="6183"/>
                </a:lnTo>
                <a:lnTo>
                  <a:pt x="1700" y="12521"/>
                </a:lnTo>
                <a:lnTo>
                  <a:pt x="0" y="19786"/>
                </a:lnTo>
                <a:lnTo>
                  <a:pt x="1700" y="27059"/>
                </a:lnTo>
                <a:lnTo>
                  <a:pt x="6183" y="33400"/>
                </a:lnTo>
                <a:lnTo>
                  <a:pt x="12521" y="37885"/>
                </a:lnTo>
                <a:lnTo>
                  <a:pt x="19786" y="39585"/>
                </a:lnTo>
                <a:lnTo>
                  <a:pt x="27059" y="37885"/>
                </a:lnTo>
                <a:lnTo>
                  <a:pt x="33401" y="33400"/>
                </a:lnTo>
                <a:lnTo>
                  <a:pt x="37885" y="27059"/>
                </a:lnTo>
                <a:lnTo>
                  <a:pt x="39585" y="19786"/>
                </a:lnTo>
                <a:lnTo>
                  <a:pt x="37885" y="12521"/>
                </a:lnTo>
                <a:lnTo>
                  <a:pt x="33401" y="6183"/>
                </a:lnTo>
                <a:lnTo>
                  <a:pt x="27059" y="1700"/>
                </a:lnTo>
                <a:lnTo>
                  <a:pt x="19786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9" name="object 59"/>
          <p:cNvSpPr/>
          <p:nvPr/>
        </p:nvSpPr>
        <p:spPr>
          <a:xfrm>
            <a:off x="6416576" y="5851829"/>
            <a:ext cx="40005" cy="40005"/>
          </a:xfrm>
          <a:custGeom>
            <a:avLst/>
            <a:gdLst/>
            <a:ahLst/>
            <a:cxnLst/>
            <a:rect l="l" t="t" r="r" b="b"/>
            <a:pathLst>
              <a:path w="40004" h="40004">
                <a:moveTo>
                  <a:pt x="0" y="19786"/>
                </a:moveTo>
                <a:lnTo>
                  <a:pt x="1700" y="12521"/>
                </a:lnTo>
                <a:lnTo>
                  <a:pt x="6183" y="6183"/>
                </a:lnTo>
                <a:lnTo>
                  <a:pt x="12521" y="1700"/>
                </a:lnTo>
                <a:lnTo>
                  <a:pt x="19786" y="0"/>
                </a:lnTo>
                <a:lnTo>
                  <a:pt x="27059" y="1700"/>
                </a:lnTo>
                <a:lnTo>
                  <a:pt x="33401" y="6183"/>
                </a:lnTo>
                <a:lnTo>
                  <a:pt x="37885" y="12521"/>
                </a:lnTo>
                <a:lnTo>
                  <a:pt x="39585" y="19786"/>
                </a:lnTo>
                <a:lnTo>
                  <a:pt x="37885" y="27059"/>
                </a:lnTo>
                <a:lnTo>
                  <a:pt x="33401" y="33400"/>
                </a:lnTo>
                <a:lnTo>
                  <a:pt x="27059" y="37885"/>
                </a:lnTo>
                <a:lnTo>
                  <a:pt x="19786" y="39585"/>
                </a:lnTo>
                <a:lnTo>
                  <a:pt x="12521" y="37885"/>
                </a:lnTo>
                <a:lnTo>
                  <a:pt x="6183" y="33400"/>
                </a:lnTo>
                <a:lnTo>
                  <a:pt x="1700" y="27059"/>
                </a:lnTo>
                <a:lnTo>
                  <a:pt x="0" y="19786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0" name="object 60"/>
          <p:cNvSpPr/>
          <p:nvPr/>
        </p:nvSpPr>
        <p:spPr>
          <a:xfrm>
            <a:off x="6435271" y="5869419"/>
            <a:ext cx="145415" cy="0"/>
          </a:xfrm>
          <a:custGeom>
            <a:avLst/>
            <a:gdLst/>
            <a:ahLst/>
            <a:cxnLst/>
            <a:rect l="l" t="t" r="r" b="b"/>
            <a:pathLst>
              <a:path w="145415" h="0">
                <a:moveTo>
                  <a:pt x="0" y="0"/>
                </a:moveTo>
                <a:lnTo>
                  <a:pt x="145135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1" name="object 61"/>
          <p:cNvSpPr/>
          <p:nvPr/>
        </p:nvSpPr>
        <p:spPr>
          <a:xfrm>
            <a:off x="5481946" y="5851829"/>
            <a:ext cx="40005" cy="40005"/>
          </a:xfrm>
          <a:custGeom>
            <a:avLst/>
            <a:gdLst/>
            <a:ahLst/>
            <a:cxnLst/>
            <a:rect l="l" t="t" r="r" b="b"/>
            <a:pathLst>
              <a:path w="40004" h="40004">
                <a:moveTo>
                  <a:pt x="19812" y="0"/>
                </a:moveTo>
                <a:lnTo>
                  <a:pt x="12537" y="1700"/>
                </a:lnTo>
                <a:lnTo>
                  <a:pt x="6191" y="6183"/>
                </a:lnTo>
                <a:lnTo>
                  <a:pt x="1702" y="12521"/>
                </a:lnTo>
                <a:lnTo>
                  <a:pt x="0" y="19786"/>
                </a:lnTo>
                <a:lnTo>
                  <a:pt x="1702" y="27059"/>
                </a:lnTo>
                <a:lnTo>
                  <a:pt x="6191" y="33400"/>
                </a:lnTo>
                <a:lnTo>
                  <a:pt x="12537" y="37885"/>
                </a:lnTo>
                <a:lnTo>
                  <a:pt x="19812" y="39585"/>
                </a:lnTo>
                <a:lnTo>
                  <a:pt x="27070" y="37885"/>
                </a:lnTo>
                <a:lnTo>
                  <a:pt x="33404" y="33400"/>
                </a:lnTo>
                <a:lnTo>
                  <a:pt x="37885" y="27059"/>
                </a:lnTo>
                <a:lnTo>
                  <a:pt x="39585" y="19786"/>
                </a:lnTo>
                <a:lnTo>
                  <a:pt x="37885" y="12521"/>
                </a:lnTo>
                <a:lnTo>
                  <a:pt x="33404" y="6183"/>
                </a:lnTo>
                <a:lnTo>
                  <a:pt x="27070" y="1700"/>
                </a:lnTo>
                <a:lnTo>
                  <a:pt x="19812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2" name="object 62"/>
          <p:cNvSpPr/>
          <p:nvPr/>
        </p:nvSpPr>
        <p:spPr>
          <a:xfrm>
            <a:off x="5481946" y="5851829"/>
            <a:ext cx="40005" cy="40005"/>
          </a:xfrm>
          <a:custGeom>
            <a:avLst/>
            <a:gdLst/>
            <a:ahLst/>
            <a:cxnLst/>
            <a:rect l="l" t="t" r="r" b="b"/>
            <a:pathLst>
              <a:path w="40004" h="40004">
                <a:moveTo>
                  <a:pt x="0" y="19786"/>
                </a:moveTo>
                <a:lnTo>
                  <a:pt x="1702" y="12521"/>
                </a:lnTo>
                <a:lnTo>
                  <a:pt x="6191" y="6183"/>
                </a:lnTo>
                <a:lnTo>
                  <a:pt x="12537" y="1700"/>
                </a:lnTo>
                <a:lnTo>
                  <a:pt x="19812" y="0"/>
                </a:lnTo>
                <a:lnTo>
                  <a:pt x="27070" y="1700"/>
                </a:lnTo>
                <a:lnTo>
                  <a:pt x="33404" y="6183"/>
                </a:lnTo>
                <a:lnTo>
                  <a:pt x="37885" y="12521"/>
                </a:lnTo>
                <a:lnTo>
                  <a:pt x="39585" y="19786"/>
                </a:lnTo>
                <a:lnTo>
                  <a:pt x="37885" y="27059"/>
                </a:lnTo>
                <a:lnTo>
                  <a:pt x="33404" y="33400"/>
                </a:lnTo>
                <a:lnTo>
                  <a:pt x="27070" y="37885"/>
                </a:lnTo>
                <a:lnTo>
                  <a:pt x="19812" y="39585"/>
                </a:lnTo>
                <a:lnTo>
                  <a:pt x="12537" y="37885"/>
                </a:lnTo>
                <a:lnTo>
                  <a:pt x="6191" y="33400"/>
                </a:lnTo>
                <a:lnTo>
                  <a:pt x="1702" y="27059"/>
                </a:lnTo>
                <a:lnTo>
                  <a:pt x="0" y="19786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3" name="object 63"/>
          <p:cNvSpPr/>
          <p:nvPr/>
        </p:nvSpPr>
        <p:spPr>
          <a:xfrm>
            <a:off x="4547315" y="5851829"/>
            <a:ext cx="40005" cy="40005"/>
          </a:xfrm>
          <a:custGeom>
            <a:avLst/>
            <a:gdLst/>
            <a:ahLst/>
            <a:cxnLst/>
            <a:rect l="l" t="t" r="r" b="b"/>
            <a:pathLst>
              <a:path w="40004" h="40004">
                <a:moveTo>
                  <a:pt x="19799" y="0"/>
                </a:moveTo>
                <a:lnTo>
                  <a:pt x="12526" y="1700"/>
                </a:lnTo>
                <a:lnTo>
                  <a:pt x="6184" y="6183"/>
                </a:lnTo>
                <a:lnTo>
                  <a:pt x="1700" y="12521"/>
                </a:lnTo>
                <a:lnTo>
                  <a:pt x="0" y="19786"/>
                </a:lnTo>
                <a:lnTo>
                  <a:pt x="1700" y="27059"/>
                </a:lnTo>
                <a:lnTo>
                  <a:pt x="6184" y="33400"/>
                </a:lnTo>
                <a:lnTo>
                  <a:pt x="12526" y="37885"/>
                </a:lnTo>
                <a:lnTo>
                  <a:pt x="19799" y="39585"/>
                </a:lnTo>
                <a:lnTo>
                  <a:pt x="27064" y="37885"/>
                </a:lnTo>
                <a:lnTo>
                  <a:pt x="33402" y="33400"/>
                </a:lnTo>
                <a:lnTo>
                  <a:pt x="37885" y="27059"/>
                </a:lnTo>
                <a:lnTo>
                  <a:pt x="39585" y="19786"/>
                </a:lnTo>
                <a:lnTo>
                  <a:pt x="37885" y="12521"/>
                </a:lnTo>
                <a:lnTo>
                  <a:pt x="33402" y="6183"/>
                </a:lnTo>
                <a:lnTo>
                  <a:pt x="27064" y="1700"/>
                </a:lnTo>
                <a:lnTo>
                  <a:pt x="19799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4" name="object 64"/>
          <p:cNvSpPr/>
          <p:nvPr/>
        </p:nvSpPr>
        <p:spPr>
          <a:xfrm>
            <a:off x="4547315" y="5851829"/>
            <a:ext cx="40005" cy="40005"/>
          </a:xfrm>
          <a:custGeom>
            <a:avLst/>
            <a:gdLst/>
            <a:ahLst/>
            <a:cxnLst/>
            <a:rect l="l" t="t" r="r" b="b"/>
            <a:pathLst>
              <a:path w="40004" h="40004">
                <a:moveTo>
                  <a:pt x="0" y="19786"/>
                </a:moveTo>
                <a:lnTo>
                  <a:pt x="1700" y="12521"/>
                </a:lnTo>
                <a:lnTo>
                  <a:pt x="6184" y="6183"/>
                </a:lnTo>
                <a:lnTo>
                  <a:pt x="12526" y="1700"/>
                </a:lnTo>
                <a:lnTo>
                  <a:pt x="19799" y="0"/>
                </a:lnTo>
                <a:lnTo>
                  <a:pt x="27064" y="1700"/>
                </a:lnTo>
                <a:lnTo>
                  <a:pt x="33402" y="6183"/>
                </a:lnTo>
                <a:lnTo>
                  <a:pt x="37885" y="12521"/>
                </a:lnTo>
                <a:lnTo>
                  <a:pt x="39585" y="19786"/>
                </a:lnTo>
                <a:lnTo>
                  <a:pt x="37885" y="27059"/>
                </a:lnTo>
                <a:lnTo>
                  <a:pt x="33402" y="33400"/>
                </a:lnTo>
                <a:lnTo>
                  <a:pt x="27064" y="37885"/>
                </a:lnTo>
                <a:lnTo>
                  <a:pt x="19799" y="39585"/>
                </a:lnTo>
                <a:lnTo>
                  <a:pt x="12526" y="37885"/>
                </a:lnTo>
                <a:lnTo>
                  <a:pt x="6184" y="33400"/>
                </a:lnTo>
                <a:lnTo>
                  <a:pt x="1700" y="27059"/>
                </a:lnTo>
                <a:lnTo>
                  <a:pt x="0" y="19786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5" name="object 65"/>
          <p:cNvSpPr/>
          <p:nvPr/>
        </p:nvSpPr>
        <p:spPr>
          <a:xfrm>
            <a:off x="1201360" y="5745174"/>
            <a:ext cx="248920" cy="248920"/>
          </a:xfrm>
          <a:custGeom>
            <a:avLst/>
            <a:gdLst/>
            <a:ahLst/>
            <a:cxnLst/>
            <a:rect l="l" t="t" r="r" b="b"/>
            <a:pathLst>
              <a:path w="248919" h="248920">
                <a:moveTo>
                  <a:pt x="0" y="124244"/>
                </a:moveTo>
                <a:lnTo>
                  <a:pt x="9826" y="76070"/>
                </a:lnTo>
                <a:lnTo>
                  <a:pt x="36556" y="36556"/>
                </a:lnTo>
                <a:lnTo>
                  <a:pt x="76070" y="9826"/>
                </a:lnTo>
                <a:lnTo>
                  <a:pt x="124244" y="0"/>
                </a:lnTo>
                <a:lnTo>
                  <a:pt x="172419" y="9826"/>
                </a:lnTo>
                <a:lnTo>
                  <a:pt x="211937" y="36556"/>
                </a:lnTo>
                <a:lnTo>
                  <a:pt x="238672" y="76070"/>
                </a:lnTo>
                <a:lnTo>
                  <a:pt x="248500" y="124244"/>
                </a:lnTo>
                <a:lnTo>
                  <a:pt x="238672" y="172419"/>
                </a:lnTo>
                <a:lnTo>
                  <a:pt x="211937" y="211937"/>
                </a:lnTo>
                <a:lnTo>
                  <a:pt x="172419" y="238672"/>
                </a:lnTo>
                <a:lnTo>
                  <a:pt x="124244" y="248500"/>
                </a:lnTo>
                <a:lnTo>
                  <a:pt x="76070" y="238672"/>
                </a:lnTo>
                <a:lnTo>
                  <a:pt x="36556" y="211937"/>
                </a:lnTo>
                <a:lnTo>
                  <a:pt x="9826" y="172419"/>
                </a:lnTo>
                <a:lnTo>
                  <a:pt x="0" y="124244"/>
                </a:lnTo>
                <a:close/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6" name="object 66"/>
          <p:cNvSpPr/>
          <p:nvPr/>
        </p:nvSpPr>
        <p:spPr>
          <a:xfrm>
            <a:off x="1016626" y="5745174"/>
            <a:ext cx="248920" cy="248920"/>
          </a:xfrm>
          <a:custGeom>
            <a:avLst/>
            <a:gdLst/>
            <a:ahLst/>
            <a:cxnLst/>
            <a:rect l="l" t="t" r="r" b="b"/>
            <a:pathLst>
              <a:path w="248919" h="248920">
                <a:moveTo>
                  <a:pt x="0" y="124244"/>
                </a:moveTo>
                <a:lnTo>
                  <a:pt x="9828" y="76070"/>
                </a:lnTo>
                <a:lnTo>
                  <a:pt x="36563" y="36556"/>
                </a:lnTo>
                <a:lnTo>
                  <a:pt x="76080" y="9826"/>
                </a:lnTo>
                <a:lnTo>
                  <a:pt x="124256" y="0"/>
                </a:lnTo>
                <a:lnTo>
                  <a:pt x="172432" y="9826"/>
                </a:lnTo>
                <a:lnTo>
                  <a:pt x="211950" y="36556"/>
                </a:lnTo>
                <a:lnTo>
                  <a:pt x="238685" y="76070"/>
                </a:lnTo>
                <a:lnTo>
                  <a:pt x="248513" y="124244"/>
                </a:lnTo>
                <a:lnTo>
                  <a:pt x="238685" y="172419"/>
                </a:lnTo>
                <a:lnTo>
                  <a:pt x="211950" y="211937"/>
                </a:lnTo>
                <a:lnTo>
                  <a:pt x="172432" y="238672"/>
                </a:lnTo>
                <a:lnTo>
                  <a:pt x="124256" y="248500"/>
                </a:lnTo>
                <a:lnTo>
                  <a:pt x="76080" y="238672"/>
                </a:lnTo>
                <a:lnTo>
                  <a:pt x="36563" y="211937"/>
                </a:lnTo>
                <a:lnTo>
                  <a:pt x="9828" y="172419"/>
                </a:lnTo>
                <a:lnTo>
                  <a:pt x="0" y="124244"/>
                </a:lnTo>
                <a:close/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7" name="object 67"/>
          <p:cNvSpPr/>
          <p:nvPr/>
        </p:nvSpPr>
        <p:spPr>
          <a:xfrm>
            <a:off x="1650572" y="5791936"/>
            <a:ext cx="274802" cy="16155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8" name="object 68"/>
          <p:cNvSpPr/>
          <p:nvPr/>
        </p:nvSpPr>
        <p:spPr>
          <a:xfrm>
            <a:off x="6404486" y="6455485"/>
            <a:ext cx="62865" cy="61594"/>
          </a:xfrm>
          <a:custGeom>
            <a:avLst/>
            <a:gdLst/>
            <a:ahLst/>
            <a:cxnLst/>
            <a:rect l="l" t="t" r="r" b="b"/>
            <a:pathLst>
              <a:path w="62864" h="61595">
                <a:moveTo>
                  <a:pt x="62661" y="61582"/>
                </a:moveTo>
                <a:lnTo>
                  <a:pt x="0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9" name="object 69"/>
          <p:cNvSpPr/>
          <p:nvPr/>
        </p:nvSpPr>
        <p:spPr>
          <a:xfrm>
            <a:off x="6404486" y="6455485"/>
            <a:ext cx="62865" cy="61594"/>
          </a:xfrm>
          <a:custGeom>
            <a:avLst/>
            <a:gdLst/>
            <a:ahLst/>
            <a:cxnLst/>
            <a:rect l="l" t="t" r="r" b="b"/>
            <a:pathLst>
              <a:path w="62864" h="61595">
                <a:moveTo>
                  <a:pt x="0" y="61582"/>
                </a:moveTo>
                <a:lnTo>
                  <a:pt x="62661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0" name="object 70"/>
          <p:cNvSpPr/>
          <p:nvPr/>
        </p:nvSpPr>
        <p:spPr>
          <a:xfrm>
            <a:off x="6357204" y="6511569"/>
            <a:ext cx="79375" cy="382905"/>
          </a:xfrm>
          <a:custGeom>
            <a:avLst/>
            <a:gdLst/>
            <a:ahLst/>
            <a:cxnLst/>
            <a:rect l="l" t="t" r="r" b="b"/>
            <a:pathLst>
              <a:path w="79375" h="382904">
                <a:moveTo>
                  <a:pt x="0" y="0"/>
                </a:moveTo>
                <a:lnTo>
                  <a:pt x="79159" y="216623"/>
                </a:lnTo>
                <a:lnTo>
                  <a:pt x="79159" y="382638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1" name="object 71"/>
          <p:cNvSpPr/>
          <p:nvPr/>
        </p:nvSpPr>
        <p:spPr>
          <a:xfrm>
            <a:off x="6436363" y="5872720"/>
            <a:ext cx="0" cy="614045"/>
          </a:xfrm>
          <a:custGeom>
            <a:avLst/>
            <a:gdLst/>
            <a:ahLst/>
            <a:cxnLst/>
            <a:rect l="l" t="t" r="r" b="b"/>
            <a:pathLst>
              <a:path w="0" h="614045">
                <a:moveTo>
                  <a:pt x="0" y="0"/>
                </a:moveTo>
                <a:lnTo>
                  <a:pt x="0" y="613562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2" name="object 72"/>
          <p:cNvSpPr/>
          <p:nvPr/>
        </p:nvSpPr>
        <p:spPr>
          <a:xfrm>
            <a:off x="5470947" y="6455485"/>
            <a:ext cx="62865" cy="61594"/>
          </a:xfrm>
          <a:custGeom>
            <a:avLst/>
            <a:gdLst/>
            <a:ahLst/>
            <a:cxnLst/>
            <a:rect l="l" t="t" r="r" b="b"/>
            <a:pathLst>
              <a:path w="62864" h="61595">
                <a:moveTo>
                  <a:pt x="62674" y="61582"/>
                </a:moveTo>
                <a:lnTo>
                  <a:pt x="0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3" name="object 73"/>
          <p:cNvSpPr/>
          <p:nvPr/>
        </p:nvSpPr>
        <p:spPr>
          <a:xfrm>
            <a:off x="5470947" y="6455485"/>
            <a:ext cx="62865" cy="61594"/>
          </a:xfrm>
          <a:custGeom>
            <a:avLst/>
            <a:gdLst/>
            <a:ahLst/>
            <a:cxnLst/>
            <a:rect l="l" t="t" r="r" b="b"/>
            <a:pathLst>
              <a:path w="62864" h="61595">
                <a:moveTo>
                  <a:pt x="0" y="61582"/>
                </a:moveTo>
                <a:lnTo>
                  <a:pt x="62674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4" name="object 74"/>
          <p:cNvSpPr/>
          <p:nvPr/>
        </p:nvSpPr>
        <p:spPr>
          <a:xfrm>
            <a:off x="5502837" y="6993178"/>
            <a:ext cx="0" cy="1181100"/>
          </a:xfrm>
          <a:custGeom>
            <a:avLst/>
            <a:gdLst/>
            <a:ahLst/>
            <a:cxnLst/>
            <a:rect l="l" t="t" r="r" b="b"/>
            <a:pathLst>
              <a:path w="0" h="1181100">
                <a:moveTo>
                  <a:pt x="0" y="0"/>
                </a:moveTo>
                <a:lnTo>
                  <a:pt x="0" y="1180922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5" name="object 75"/>
          <p:cNvSpPr/>
          <p:nvPr/>
        </p:nvSpPr>
        <p:spPr>
          <a:xfrm>
            <a:off x="5502837" y="5872720"/>
            <a:ext cx="0" cy="614045"/>
          </a:xfrm>
          <a:custGeom>
            <a:avLst/>
            <a:gdLst/>
            <a:ahLst/>
            <a:cxnLst/>
            <a:rect l="l" t="t" r="r" b="b"/>
            <a:pathLst>
              <a:path w="0" h="614045">
                <a:moveTo>
                  <a:pt x="0" y="0"/>
                </a:moveTo>
                <a:lnTo>
                  <a:pt x="0" y="613562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6" name="object 76"/>
          <p:cNvSpPr/>
          <p:nvPr/>
        </p:nvSpPr>
        <p:spPr>
          <a:xfrm>
            <a:off x="4534132" y="6455485"/>
            <a:ext cx="62865" cy="61594"/>
          </a:xfrm>
          <a:custGeom>
            <a:avLst/>
            <a:gdLst/>
            <a:ahLst/>
            <a:cxnLst/>
            <a:rect l="l" t="t" r="r" b="b"/>
            <a:pathLst>
              <a:path w="62864" h="61595">
                <a:moveTo>
                  <a:pt x="62674" y="61582"/>
                </a:moveTo>
                <a:lnTo>
                  <a:pt x="0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7" name="object 77"/>
          <p:cNvSpPr/>
          <p:nvPr/>
        </p:nvSpPr>
        <p:spPr>
          <a:xfrm>
            <a:off x="4534132" y="6455485"/>
            <a:ext cx="62865" cy="61594"/>
          </a:xfrm>
          <a:custGeom>
            <a:avLst/>
            <a:gdLst/>
            <a:ahLst/>
            <a:cxnLst/>
            <a:rect l="l" t="t" r="r" b="b"/>
            <a:pathLst>
              <a:path w="62864" h="61595">
                <a:moveTo>
                  <a:pt x="0" y="61582"/>
                </a:moveTo>
                <a:lnTo>
                  <a:pt x="62674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8" name="object 78"/>
          <p:cNvSpPr/>
          <p:nvPr/>
        </p:nvSpPr>
        <p:spPr>
          <a:xfrm>
            <a:off x="4566022" y="5872720"/>
            <a:ext cx="0" cy="614045"/>
          </a:xfrm>
          <a:custGeom>
            <a:avLst/>
            <a:gdLst/>
            <a:ahLst/>
            <a:cxnLst/>
            <a:rect l="l" t="t" r="r" b="b"/>
            <a:pathLst>
              <a:path w="0" h="614045">
                <a:moveTo>
                  <a:pt x="0" y="0"/>
                </a:moveTo>
                <a:lnTo>
                  <a:pt x="0" y="613562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9" name="object 79"/>
          <p:cNvSpPr/>
          <p:nvPr/>
        </p:nvSpPr>
        <p:spPr>
          <a:xfrm>
            <a:off x="1325604" y="7007466"/>
            <a:ext cx="0" cy="1095375"/>
          </a:xfrm>
          <a:custGeom>
            <a:avLst/>
            <a:gdLst/>
            <a:ahLst/>
            <a:cxnLst/>
            <a:rect l="l" t="t" r="r" b="b"/>
            <a:pathLst>
              <a:path w="0" h="1095375">
                <a:moveTo>
                  <a:pt x="0" y="0"/>
                </a:moveTo>
                <a:lnTo>
                  <a:pt x="0" y="1095159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0" name="object 80"/>
          <p:cNvSpPr/>
          <p:nvPr/>
        </p:nvSpPr>
        <p:spPr>
          <a:xfrm>
            <a:off x="1489447" y="7007466"/>
            <a:ext cx="2639060" cy="1105535"/>
          </a:xfrm>
          <a:custGeom>
            <a:avLst/>
            <a:gdLst/>
            <a:ahLst/>
            <a:cxnLst/>
            <a:rect l="l" t="t" r="r" b="b"/>
            <a:pathLst>
              <a:path w="2639060" h="1105534">
                <a:moveTo>
                  <a:pt x="2638945" y="1105065"/>
                </a:moveTo>
                <a:lnTo>
                  <a:pt x="0" y="1105065"/>
                </a:lnTo>
                <a:lnTo>
                  <a:pt x="0" y="0"/>
                </a:lnTo>
              </a:path>
            </a:pathLst>
          </a:custGeom>
          <a:ln w="13970">
            <a:solidFill>
              <a:srgbClr val="009D57"/>
            </a:solidFill>
            <a:prstDash val="lgDash"/>
          </a:ln>
        </p:spPr>
        <p:txBody>
          <a:bodyPr wrap="square" lIns="0" tIns="0" rIns="0" bIns="0" rtlCol="0"/>
          <a:lstStyle/>
          <a:p/>
        </p:txBody>
      </p:sp>
      <p:sp>
        <p:nvSpPr>
          <p:cNvPr id="81" name="object 81"/>
          <p:cNvSpPr/>
          <p:nvPr/>
        </p:nvSpPr>
        <p:spPr>
          <a:xfrm>
            <a:off x="4486837" y="6511569"/>
            <a:ext cx="79375" cy="382905"/>
          </a:xfrm>
          <a:custGeom>
            <a:avLst/>
            <a:gdLst/>
            <a:ahLst/>
            <a:cxnLst/>
            <a:rect l="l" t="t" r="r" b="b"/>
            <a:pathLst>
              <a:path w="79375" h="382904">
                <a:moveTo>
                  <a:pt x="0" y="0"/>
                </a:moveTo>
                <a:lnTo>
                  <a:pt x="79184" y="216623"/>
                </a:lnTo>
                <a:lnTo>
                  <a:pt x="79184" y="382638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2" name="object 82"/>
          <p:cNvSpPr/>
          <p:nvPr/>
        </p:nvSpPr>
        <p:spPr>
          <a:xfrm>
            <a:off x="4254846" y="6940397"/>
            <a:ext cx="462280" cy="866775"/>
          </a:xfrm>
          <a:custGeom>
            <a:avLst/>
            <a:gdLst/>
            <a:ahLst/>
            <a:cxnLst/>
            <a:rect l="l" t="t" r="r" b="b"/>
            <a:pathLst>
              <a:path w="462279" h="866775">
                <a:moveTo>
                  <a:pt x="461810" y="0"/>
                </a:moveTo>
                <a:lnTo>
                  <a:pt x="461810" y="603656"/>
                </a:lnTo>
                <a:lnTo>
                  <a:pt x="0" y="866444"/>
                </a:lnTo>
              </a:path>
            </a:pathLst>
          </a:custGeom>
          <a:ln w="13970">
            <a:solidFill>
              <a:srgbClr val="009D57"/>
            </a:solidFill>
            <a:prstDash val="lgDash"/>
          </a:ln>
        </p:spPr>
        <p:txBody>
          <a:bodyPr wrap="square" lIns="0" tIns="0" rIns="0" bIns="0" rtlCol="0"/>
          <a:lstStyle/>
          <a:p/>
        </p:txBody>
      </p:sp>
      <p:sp>
        <p:nvSpPr>
          <p:cNvPr id="83" name="object 83"/>
          <p:cNvSpPr/>
          <p:nvPr/>
        </p:nvSpPr>
        <p:spPr>
          <a:xfrm>
            <a:off x="1489447" y="6033261"/>
            <a:ext cx="3227705" cy="889000"/>
          </a:xfrm>
          <a:custGeom>
            <a:avLst/>
            <a:gdLst/>
            <a:ahLst/>
            <a:cxnLst/>
            <a:rect l="l" t="t" r="r" b="b"/>
            <a:pathLst>
              <a:path w="3227704" h="889000">
                <a:moveTo>
                  <a:pt x="0" y="341960"/>
                </a:moveTo>
                <a:lnTo>
                  <a:pt x="0" y="0"/>
                </a:lnTo>
                <a:lnTo>
                  <a:pt x="3227209" y="0"/>
                </a:lnTo>
                <a:lnTo>
                  <a:pt x="3227209" y="888441"/>
                </a:lnTo>
              </a:path>
            </a:pathLst>
          </a:custGeom>
          <a:ln w="13970">
            <a:solidFill>
              <a:srgbClr val="009D57"/>
            </a:solidFill>
            <a:prstDash val="lgDash"/>
          </a:ln>
        </p:spPr>
        <p:txBody>
          <a:bodyPr wrap="square" lIns="0" tIns="0" rIns="0" bIns="0" rtlCol="0"/>
          <a:lstStyle/>
          <a:p/>
        </p:txBody>
      </p:sp>
      <p:sp>
        <p:nvSpPr>
          <p:cNvPr id="84" name="object 84"/>
          <p:cNvSpPr/>
          <p:nvPr/>
        </p:nvSpPr>
        <p:spPr>
          <a:xfrm>
            <a:off x="3470570" y="6090841"/>
            <a:ext cx="889000" cy="1600835"/>
          </a:xfrm>
          <a:custGeom>
            <a:avLst/>
            <a:gdLst/>
            <a:ahLst/>
            <a:cxnLst/>
            <a:rect l="l" t="t" r="r" b="b"/>
            <a:pathLst>
              <a:path w="889000" h="1600834">
                <a:moveTo>
                  <a:pt x="9081" y="273381"/>
                </a:moveTo>
                <a:lnTo>
                  <a:pt x="2852" y="249710"/>
                </a:lnTo>
                <a:lnTo>
                  <a:pt x="0" y="225877"/>
                </a:lnTo>
                <a:lnTo>
                  <a:pt x="329" y="202105"/>
                </a:lnTo>
                <a:lnTo>
                  <a:pt x="9762" y="155636"/>
                </a:lnTo>
                <a:lnTo>
                  <a:pt x="29598" y="112085"/>
                </a:lnTo>
                <a:lnTo>
                  <a:pt x="58288" y="73234"/>
                </a:lnTo>
                <a:lnTo>
                  <a:pt x="94282" y="40865"/>
                </a:lnTo>
                <a:lnTo>
                  <a:pt x="136030" y="16761"/>
                </a:lnTo>
                <a:lnTo>
                  <a:pt x="181981" y="2704"/>
                </a:lnTo>
                <a:lnTo>
                  <a:pt x="206048" y="0"/>
                </a:lnTo>
                <a:lnTo>
                  <a:pt x="230584" y="475"/>
                </a:lnTo>
                <a:lnTo>
                  <a:pt x="280291" y="11859"/>
                </a:lnTo>
                <a:lnTo>
                  <a:pt x="329550" y="38635"/>
                </a:lnTo>
                <a:lnTo>
                  <a:pt x="376811" y="82588"/>
                </a:lnTo>
                <a:lnTo>
                  <a:pt x="420523" y="145498"/>
                </a:lnTo>
                <a:lnTo>
                  <a:pt x="440565" y="184619"/>
                </a:lnTo>
                <a:lnTo>
                  <a:pt x="459138" y="229148"/>
                </a:lnTo>
                <a:lnTo>
                  <a:pt x="476049" y="279308"/>
                </a:lnTo>
                <a:lnTo>
                  <a:pt x="491104" y="335321"/>
                </a:lnTo>
                <a:lnTo>
                  <a:pt x="504109" y="397411"/>
                </a:lnTo>
                <a:lnTo>
                  <a:pt x="514871" y="465799"/>
                </a:lnTo>
                <a:lnTo>
                  <a:pt x="519816" y="507103"/>
                </a:lnTo>
                <a:lnTo>
                  <a:pt x="523586" y="548531"/>
                </a:lnTo>
                <a:lnTo>
                  <a:pt x="526336" y="590438"/>
                </a:lnTo>
                <a:lnTo>
                  <a:pt x="528218" y="633183"/>
                </a:lnTo>
                <a:lnTo>
                  <a:pt x="529385" y="677123"/>
                </a:lnTo>
                <a:lnTo>
                  <a:pt x="529990" y="722615"/>
                </a:lnTo>
                <a:lnTo>
                  <a:pt x="530187" y="770017"/>
                </a:lnTo>
                <a:lnTo>
                  <a:pt x="530128" y="819685"/>
                </a:lnTo>
                <a:lnTo>
                  <a:pt x="529968" y="871978"/>
                </a:lnTo>
                <a:lnTo>
                  <a:pt x="529858" y="927253"/>
                </a:lnTo>
                <a:lnTo>
                  <a:pt x="529953" y="985867"/>
                </a:lnTo>
                <a:lnTo>
                  <a:pt x="530405" y="1048177"/>
                </a:lnTo>
                <a:lnTo>
                  <a:pt x="531368" y="1114540"/>
                </a:lnTo>
                <a:lnTo>
                  <a:pt x="537199" y="1189115"/>
                </a:lnTo>
                <a:lnTo>
                  <a:pt x="543739" y="1257354"/>
                </a:lnTo>
                <a:lnTo>
                  <a:pt x="551050" y="1319294"/>
                </a:lnTo>
                <a:lnTo>
                  <a:pt x="559200" y="1374972"/>
                </a:lnTo>
                <a:lnTo>
                  <a:pt x="568252" y="1424426"/>
                </a:lnTo>
                <a:lnTo>
                  <a:pt x="578270" y="1467692"/>
                </a:lnTo>
                <a:lnTo>
                  <a:pt x="589321" y="1504808"/>
                </a:lnTo>
                <a:lnTo>
                  <a:pt x="614779" y="1560735"/>
                </a:lnTo>
                <a:lnTo>
                  <a:pt x="645143" y="1592504"/>
                </a:lnTo>
                <a:lnTo>
                  <a:pt x="680933" y="1600412"/>
                </a:lnTo>
                <a:lnTo>
                  <a:pt x="701024" y="1595510"/>
                </a:lnTo>
                <a:lnTo>
                  <a:pt x="745924" y="1568181"/>
                </a:lnTo>
                <a:lnTo>
                  <a:pt x="797547" y="1517730"/>
                </a:lnTo>
                <a:lnTo>
                  <a:pt x="826042" y="1483927"/>
                </a:lnTo>
                <a:lnTo>
                  <a:pt x="856411" y="1444455"/>
                </a:lnTo>
                <a:lnTo>
                  <a:pt x="888721" y="1399351"/>
                </a:lnTo>
              </a:path>
            </a:pathLst>
          </a:custGeom>
          <a:ln w="29209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5" name="object 85"/>
          <p:cNvSpPr/>
          <p:nvPr/>
        </p:nvSpPr>
        <p:spPr>
          <a:xfrm>
            <a:off x="6054817" y="6888646"/>
            <a:ext cx="522605" cy="471805"/>
          </a:xfrm>
          <a:custGeom>
            <a:avLst/>
            <a:gdLst/>
            <a:ahLst/>
            <a:cxnLst/>
            <a:rect l="l" t="t" r="r" b="b"/>
            <a:pathLst>
              <a:path w="522604" h="471804">
                <a:moveTo>
                  <a:pt x="362864" y="221079"/>
                </a:moveTo>
                <a:lnTo>
                  <a:pt x="270497" y="322235"/>
                </a:lnTo>
                <a:lnTo>
                  <a:pt x="253090" y="322492"/>
                </a:lnTo>
                <a:lnTo>
                  <a:pt x="242592" y="324297"/>
                </a:lnTo>
                <a:lnTo>
                  <a:pt x="234774" y="329194"/>
                </a:lnTo>
                <a:lnTo>
                  <a:pt x="225412" y="338732"/>
                </a:lnTo>
                <a:lnTo>
                  <a:pt x="192819" y="358588"/>
                </a:lnTo>
                <a:lnTo>
                  <a:pt x="122191" y="404426"/>
                </a:lnTo>
                <a:lnTo>
                  <a:pt x="51770" y="450678"/>
                </a:lnTo>
                <a:lnTo>
                  <a:pt x="19799" y="471777"/>
                </a:lnTo>
                <a:lnTo>
                  <a:pt x="0" y="442097"/>
                </a:lnTo>
                <a:lnTo>
                  <a:pt x="0" y="419009"/>
                </a:lnTo>
                <a:lnTo>
                  <a:pt x="73549" y="361231"/>
                </a:lnTo>
                <a:lnTo>
                  <a:pt x="131533" y="315748"/>
                </a:lnTo>
                <a:lnTo>
                  <a:pt x="176117" y="280111"/>
                </a:lnTo>
                <a:lnTo>
                  <a:pt x="209465" y="251870"/>
                </a:lnTo>
                <a:lnTo>
                  <a:pt x="251115" y="207786"/>
                </a:lnTo>
                <a:lnTo>
                  <a:pt x="273799" y="163904"/>
                </a:lnTo>
                <a:lnTo>
                  <a:pt x="279568" y="126074"/>
                </a:lnTo>
                <a:lnTo>
                  <a:pt x="287813" y="95456"/>
                </a:lnTo>
                <a:lnTo>
                  <a:pt x="316687" y="48448"/>
                </a:lnTo>
                <a:lnTo>
                  <a:pt x="352514" y="19298"/>
                </a:lnTo>
                <a:lnTo>
                  <a:pt x="394365" y="3131"/>
                </a:lnTo>
                <a:lnTo>
                  <a:pt x="438753" y="0"/>
                </a:lnTo>
                <a:lnTo>
                  <a:pt x="482191" y="9957"/>
                </a:lnTo>
                <a:lnTo>
                  <a:pt x="521195" y="33056"/>
                </a:lnTo>
                <a:lnTo>
                  <a:pt x="522287" y="52842"/>
                </a:lnTo>
                <a:lnTo>
                  <a:pt x="479399" y="97927"/>
                </a:lnTo>
                <a:lnTo>
                  <a:pt x="452555" y="83872"/>
                </a:lnTo>
                <a:lnTo>
                  <a:pt x="421274" y="81157"/>
                </a:lnTo>
                <a:lnTo>
                  <a:pt x="390199" y="89576"/>
                </a:lnTo>
                <a:lnTo>
                  <a:pt x="363969" y="108925"/>
                </a:lnTo>
                <a:lnTo>
                  <a:pt x="351734" y="133650"/>
                </a:lnTo>
                <a:lnTo>
                  <a:pt x="346919" y="159097"/>
                </a:lnTo>
                <a:lnTo>
                  <a:pt x="350353" y="183924"/>
                </a:lnTo>
                <a:lnTo>
                  <a:pt x="362864" y="206792"/>
                </a:lnTo>
                <a:lnTo>
                  <a:pt x="362864" y="221079"/>
                </a:lnTo>
                <a:lnTo>
                  <a:pt x="370560" y="211186"/>
                </a:lnTo>
                <a:lnTo>
                  <a:pt x="398234" y="224437"/>
                </a:lnTo>
                <a:lnTo>
                  <a:pt x="427042" y="226448"/>
                </a:lnTo>
                <a:lnTo>
                  <a:pt x="454819" y="217530"/>
                </a:lnTo>
                <a:lnTo>
                  <a:pt x="479399" y="197991"/>
                </a:lnTo>
                <a:lnTo>
                  <a:pt x="495178" y="173506"/>
                </a:lnTo>
                <a:lnTo>
                  <a:pt x="500025" y="146446"/>
                </a:lnTo>
                <a:lnTo>
                  <a:pt x="494560" y="119593"/>
                </a:lnTo>
                <a:lnTo>
                  <a:pt x="479399" y="95730"/>
                </a:lnTo>
              </a:path>
            </a:pathLst>
          </a:custGeom>
          <a:ln w="7620">
            <a:solidFill>
              <a:srgbClr val="231F20"/>
            </a:solidFill>
            <a:prstDash val="dash"/>
          </a:ln>
        </p:spPr>
        <p:txBody>
          <a:bodyPr wrap="square" lIns="0" tIns="0" rIns="0" bIns="0" rtlCol="0"/>
          <a:lstStyle/>
          <a:p/>
        </p:txBody>
      </p:sp>
      <p:sp>
        <p:nvSpPr>
          <p:cNvPr id="86" name="object 86"/>
          <p:cNvSpPr/>
          <p:nvPr/>
        </p:nvSpPr>
        <p:spPr>
          <a:xfrm>
            <a:off x="6395965" y="6997572"/>
            <a:ext cx="22860" cy="112395"/>
          </a:xfrm>
          <a:custGeom>
            <a:avLst/>
            <a:gdLst/>
            <a:ahLst/>
            <a:cxnLst/>
            <a:rect l="l" t="t" r="r" b="b"/>
            <a:pathLst>
              <a:path w="22860" h="112395">
                <a:moveTo>
                  <a:pt x="22821" y="0"/>
                </a:moveTo>
                <a:lnTo>
                  <a:pt x="5947" y="27109"/>
                </a:lnTo>
                <a:lnTo>
                  <a:pt x="0" y="56900"/>
                </a:lnTo>
                <a:lnTo>
                  <a:pt x="5187" y="86280"/>
                </a:lnTo>
                <a:lnTo>
                  <a:pt x="21717" y="112153"/>
                </a:lnTo>
              </a:path>
            </a:pathLst>
          </a:custGeom>
          <a:ln w="7620">
            <a:solidFill>
              <a:srgbClr val="231F20"/>
            </a:solidFill>
            <a:prstDash val="dash"/>
          </a:ln>
        </p:spPr>
        <p:txBody>
          <a:bodyPr wrap="square" lIns="0" tIns="0" rIns="0" bIns="0" rtlCol="0"/>
          <a:lstStyle/>
          <a:p/>
        </p:txBody>
      </p:sp>
      <p:sp>
        <p:nvSpPr>
          <p:cNvPr id="87" name="object 87"/>
          <p:cNvSpPr/>
          <p:nvPr/>
        </p:nvSpPr>
        <p:spPr>
          <a:xfrm>
            <a:off x="6028426" y="7326338"/>
            <a:ext cx="43180" cy="47625"/>
          </a:xfrm>
          <a:custGeom>
            <a:avLst/>
            <a:gdLst/>
            <a:ahLst/>
            <a:cxnLst/>
            <a:rect l="l" t="t" r="r" b="b"/>
            <a:pathLst>
              <a:path w="43179" h="47625">
                <a:moveTo>
                  <a:pt x="42887" y="29692"/>
                </a:moveTo>
                <a:lnTo>
                  <a:pt x="14287" y="47282"/>
                </a:lnTo>
                <a:lnTo>
                  <a:pt x="0" y="27495"/>
                </a:lnTo>
                <a:lnTo>
                  <a:pt x="0" y="17589"/>
                </a:lnTo>
                <a:lnTo>
                  <a:pt x="26390" y="0"/>
                </a:lnTo>
              </a:path>
            </a:pathLst>
          </a:custGeom>
          <a:ln w="7620">
            <a:solidFill>
              <a:srgbClr val="231F20"/>
            </a:solidFill>
            <a:prstDash val="dash"/>
          </a:ln>
        </p:spPr>
        <p:txBody>
          <a:bodyPr wrap="square" lIns="0" tIns="0" rIns="0" bIns="0" rtlCol="0"/>
          <a:lstStyle/>
          <a:p/>
        </p:txBody>
      </p:sp>
      <p:sp>
        <p:nvSpPr>
          <p:cNvPr id="88" name="object 88"/>
          <p:cNvSpPr/>
          <p:nvPr/>
        </p:nvSpPr>
        <p:spPr>
          <a:xfrm>
            <a:off x="6029531" y="7336243"/>
            <a:ext cx="29209" cy="20320"/>
          </a:xfrm>
          <a:custGeom>
            <a:avLst/>
            <a:gdLst/>
            <a:ahLst/>
            <a:cxnLst/>
            <a:rect l="l" t="t" r="r" b="b"/>
            <a:pathLst>
              <a:path w="29210" h="20320">
                <a:moveTo>
                  <a:pt x="0" y="19786"/>
                </a:moveTo>
                <a:lnTo>
                  <a:pt x="28587" y="0"/>
                </a:lnTo>
              </a:path>
            </a:pathLst>
          </a:custGeom>
          <a:ln w="7620">
            <a:solidFill>
              <a:srgbClr val="231F20"/>
            </a:solidFill>
            <a:prstDash val="dash"/>
          </a:ln>
        </p:spPr>
        <p:txBody>
          <a:bodyPr wrap="square" lIns="0" tIns="0" rIns="0" bIns="0" rtlCol="0"/>
          <a:lstStyle/>
          <a:p/>
        </p:txBody>
      </p:sp>
      <p:sp>
        <p:nvSpPr>
          <p:cNvPr id="89" name="object 89"/>
          <p:cNvSpPr/>
          <p:nvPr/>
        </p:nvSpPr>
        <p:spPr>
          <a:xfrm>
            <a:off x="6207537" y="7208684"/>
            <a:ext cx="115570" cy="276225"/>
          </a:xfrm>
          <a:custGeom>
            <a:avLst/>
            <a:gdLst/>
            <a:ahLst/>
            <a:cxnLst/>
            <a:rect l="l" t="t" r="r" b="b"/>
            <a:pathLst>
              <a:path w="115570" h="276225">
                <a:moveTo>
                  <a:pt x="115567" y="0"/>
                </a:moveTo>
                <a:lnTo>
                  <a:pt x="114434" y="9259"/>
                </a:lnTo>
                <a:lnTo>
                  <a:pt x="111448" y="20480"/>
                </a:lnTo>
                <a:lnTo>
                  <a:pt x="107225" y="31084"/>
                </a:lnTo>
                <a:lnTo>
                  <a:pt x="102385" y="38493"/>
                </a:lnTo>
                <a:lnTo>
                  <a:pt x="88573" y="66166"/>
                </a:lnTo>
                <a:lnTo>
                  <a:pt x="60327" y="120540"/>
                </a:lnTo>
                <a:lnTo>
                  <a:pt x="27545" y="183370"/>
                </a:lnTo>
                <a:lnTo>
                  <a:pt x="124" y="236410"/>
                </a:lnTo>
                <a:lnTo>
                  <a:pt x="0" y="242595"/>
                </a:lnTo>
                <a:lnTo>
                  <a:pt x="802" y="256203"/>
                </a:lnTo>
                <a:lnTo>
                  <a:pt x="1812" y="269811"/>
                </a:lnTo>
                <a:lnTo>
                  <a:pt x="2309" y="275996"/>
                </a:lnTo>
              </a:path>
            </a:pathLst>
          </a:custGeom>
          <a:ln w="7620">
            <a:solidFill>
              <a:srgbClr val="231F20"/>
            </a:solidFill>
            <a:prstDash val="dash"/>
          </a:ln>
        </p:spPr>
        <p:txBody>
          <a:bodyPr wrap="square" lIns="0" tIns="0" rIns="0" bIns="0" rtlCol="0"/>
          <a:lstStyle/>
          <a:p/>
        </p:txBody>
      </p:sp>
      <p:sp>
        <p:nvSpPr>
          <p:cNvPr id="90" name="object 90"/>
          <p:cNvSpPr/>
          <p:nvPr/>
        </p:nvSpPr>
        <p:spPr>
          <a:xfrm>
            <a:off x="6209846" y="6930491"/>
            <a:ext cx="417830" cy="568960"/>
          </a:xfrm>
          <a:custGeom>
            <a:avLst/>
            <a:gdLst/>
            <a:ahLst/>
            <a:cxnLst/>
            <a:rect l="l" t="t" r="r" b="b"/>
            <a:pathLst>
              <a:path w="417829" h="568959">
                <a:moveTo>
                  <a:pt x="0" y="551980"/>
                </a:moveTo>
                <a:lnTo>
                  <a:pt x="119326" y="432909"/>
                </a:lnTo>
                <a:lnTo>
                  <a:pt x="165354" y="363005"/>
                </a:lnTo>
                <a:lnTo>
                  <a:pt x="193980" y="313662"/>
                </a:lnTo>
                <a:lnTo>
                  <a:pt x="205081" y="300740"/>
                </a:lnTo>
                <a:lnTo>
                  <a:pt x="225251" y="288645"/>
                </a:lnTo>
                <a:lnTo>
                  <a:pt x="261708" y="271602"/>
                </a:lnTo>
                <a:lnTo>
                  <a:pt x="299183" y="262718"/>
                </a:lnTo>
                <a:lnTo>
                  <a:pt x="328925" y="251669"/>
                </a:lnTo>
                <a:lnTo>
                  <a:pt x="373862" y="217716"/>
                </a:lnTo>
                <a:lnTo>
                  <a:pt x="397985" y="185717"/>
                </a:lnTo>
                <a:lnTo>
                  <a:pt x="417466" y="130510"/>
                </a:lnTo>
                <a:lnTo>
                  <a:pt x="416745" y="84120"/>
                </a:lnTo>
                <a:lnTo>
                  <a:pt x="402006" y="39379"/>
                </a:lnTo>
                <a:lnTo>
                  <a:pt x="373862" y="0"/>
                </a:lnTo>
                <a:lnTo>
                  <a:pt x="367258" y="4406"/>
                </a:lnTo>
              </a:path>
            </a:pathLst>
          </a:custGeom>
          <a:ln w="7620">
            <a:solidFill>
              <a:srgbClr val="231F20"/>
            </a:solidFill>
            <a:prstDash val="dash"/>
          </a:ln>
        </p:spPr>
        <p:txBody>
          <a:bodyPr wrap="square" lIns="0" tIns="0" rIns="0" bIns="0" rtlCol="0"/>
          <a:lstStyle/>
          <a:p/>
        </p:txBody>
      </p:sp>
      <p:sp>
        <p:nvSpPr>
          <p:cNvPr id="91" name="object 91"/>
          <p:cNvSpPr/>
          <p:nvPr/>
        </p:nvSpPr>
        <p:spPr>
          <a:xfrm>
            <a:off x="6209846" y="6944779"/>
            <a:ext cx="414020" cy="537845"/>
          </a:xfrm>
          <a:custGeom>
            <a:avLst/>
            <a:gdLst/>
            <a:ahLst/>
            <a:cxnLst/>
            <a:rect l="l" t="t" r="r" b="b"/>
            <a:pathLst>
              <a:path w="414020" h="537845">
                <a:moveTo>
                  <a:pt x="402463" y="160553"/>
                </a:moveTo>
                <a:lnTo>
                  <a:pt x="413588" y="119230"/>
                </a:lnTo>
                <a:lnTo>
                  <a:pt x="412348" y="76566"/>
                </a:lnTo>
                <a:lnTo>
                  <a:pt x="398742" y="35757"/>
                </a:lnTo>
                <a:lnTo>
                  <a:pt x="372770" y="0"/>
                </a:lnTo>
                <a:lnTo>
                  <a:pt x="330987" y="46189"/>
                </a:lnTo>
                <a:lnTo>
                  <a:pt x="347682" y="72427"/>
                </a:lnTo>
                <a:lnTo>
                  <a:pt x="353247" y="103509"/>
                </a:lnTo>
                <a:lnTo>
                  <a:pt x="347682" y="134799"/>
                </a:lnTo>
                <a:lnTo>
                  <a:pt x="330987" y="161658"/>
                </a:lnTo>
                <a:lnTo>
                  <a:pt x="305559" y="181188"/>
                </a:lnTo>
                <a:lnTo>
                  <a:pt x="276009" y="190101"/>
                </a:lnTo>
                <a:lnTo>
                  <a:pt x="245630" y="188091"/>
                </a:lnTo>
                <a:lnTo>
                  <a:pt x="217716" y="174853"/>
                </a:lnTo>
                <a:lnTo>
                  <a:pt x="125361" y="279311"/>
                </a:lnTo>
                <a:lnTo>
                  <a:pt x="127064" y="294818"/>
                </a:lnTo>
                <a:lnTo>
                  <a:pt x="126601" y="304452"/>
                </a:lnTo>
                <a:lnTo>
                  <a:pt x="123045" y="312231"/>
                </a:lnTo>
                <a:lnTo>
                  <a:pt x="115468" y="322173"/>
                </a:lnTo>
                <a:lnTo>
                  <a:pt x="96033" y="359100"/>
                </a:lnTo>
                <a:lnTo>
                  <a:pt x="56495" y="432823"/>
                </a:lnTo>
                <a:lnTo>
                  <a:pt x="17577" y="505101"/>
                </a:lnTo>
                <a:lnTo>
                  <a:pt x="0" y="537692"/>
                </a:lnTo>
              </a:path>
            </a:pathLst>
          </a:custGeom>
          <a:ln w="7620">
            <a:solidFill>
              <a:srgbClr val="231F20"/>
            </a:solidFill>
            <a:prstDash val="dash"/>
          </a:ln>
        </p:spPr>
        <p:txBody>
          <a:bodyPr wrap="square" lIns="0" tIns="0" rIns="0" bIns="0" rtlCol="0"/>
          <a:lstStyle/>
          <a:p/>
        </p:txBody>
      </p:sp>
      <p:sp>
        <p:nvSpPr>
          <p:cNvPr id="92" name="object 92"/>
          <p:cNvSpPr/>
          <p:nvPr/>
        </p:nvSpPr>
        <p:spPr>
          <a:xfrm>
            <a:off x="6054817" y="6908751"/>
            <a:ext cx="521334" cy="422275"/>
          </a:xfrm>
          <a:custGeom>
            <a:avLst/>
            <a:gdLst/>
            <a:ahLst/>
            <a:cxnLst/>
            <a:rect l="l" t="t" r="r" b="b"/>
            <a:pathLst>
              <a:path w="521334" h="422275">
                <a:moveTo>
                  <a:pt x="0" y="421992"/>
                </a:moveTo>
                <a:lnTo>
                  <a:pt x="126843" y="321839"/>
                </a:lnTo>
                <a:lnTo>
                  <a:pt x="192562" y="269831"/>
                </a:lnTo>
                <a:lnTo>
                  <a:pt x="217253" y="250192"/>
                </a:lnTo>
                <a:lnTo>
                  <a:pt x="221018" y="247152"/>
                </a:lnTo>
                <a:lnTo>
                  <a:pt x="239210" y="236573"/>
                </a:lnTo>
                <a:lnTo>
                  <a:pt x="251117" y="224344"/>
                </a:lnTo>
                <a:lnTo>
                  <a:pt x="261994" y="202630"/>
                </a:lnTo>
                <a:lnTo>
                  <a:pt x="277101" y="163598"/>
                </a:lnTo>
                <a:lnTo>
                  <a:pt x="282837" y="126072"/>
                </a:lnTo>
                <a:lnTo>
                  <a:pt x="290844" y="95968"/>
                </a:lnTo>
                <a:lnTo>
                  <a:pt x="317779" y="48130"/>
                </a:lnTo>
                <a:lnTo>
                  <a:pt x="354341" y="19404"/>
                </a:lnTo>
                <a:lnTo>
                  <a:pt x="396027" y="3290"/>
                </a:lnTo>
                <a:lnTo>
                  <a:pt x="439774" y="0"/>
                </a:lnTo>
                <a:lnTo>
                  <a:pt x="482517" y="9745"/>
                </a:lnTo>
                <a:lnTo>
                  <a:pt x="521195" y="32737"/>
                </a:lnTo>
              </a:path>
            </a:pathLst>
          </a:custGeom>
          <a:ln w="7619">
            <a:solidFill>
              <a:srgbClr val="231F20"/>
            </a:solidFill>
            <a:prstDash val="dash"/>
          </a:ln>
        </p:spPr>
        <p:txBody>
          <a:bodyPr wrap="square" lIns="0" tIns="0" rIns="0" bIns="0" rtlCol="0"/>
          <a:lstStyle/>
          <a:p/>
        </p:txBody>
      </p:sp>
      <p:sp>
        <p:nvSpPr>
          <p:cNvPr id="93" name="object 93"/>
          <p:cNvSpPr/>
          <p:nvPr/>
        </p:nvSpPr>
        <p:spPr>
          <a:xfrm>
            <a:off x="6207662" y="7445095"/>
            <a:ext cx="0" cy="40005"/>
          </a:xfrm>
          <a:custGeom>
            <a:avLst/>
            <a:gdLst/>
            <a:ahLst/>
            <a:cxnLst/>
            <a:rect l="l" t="t" r="r" b="b"/>
            <a:pathLst>
              <a:path w="0" h="40004">
                <a:moveTo>
                  <a:pt x="0" y="0"/>
                </a:moveTo>
                <a:lnTo>
                  <a:pt x="0" y="39585"/>
                </a:lnTo>
              </a:path>
            </a:pathLst>
          </a:custGeom>
          <a:ln w="7620">
            <a:solidFill>
              <a:srgbClr val="231F20"/>
            </a:solidFill>
            <a:prstDash val="dash"/>
          </a:ln>
        </p:spPr>
        <p:txBody>
          <a:bodyPr wrap="square" lIns="0" tIns="0" rIns="0" bIns="0" rtlCol="0"/>
          <a:lstStyle/>
          <a:p/>
        </p:txBody>
      </p:sp>
      <p:sp>
        <p:nvSpPr>
          <p:cNvPr id="94" name="object 94"/>
          <p:cNvSpPr/>
          <p:nvPr/>
        </p:nvSpPr>
        <p:spPr>
          <a:xfrm>
            <a:off x="6425378" y="7099833"/>
            <a:ext cx="0" cy="20320"/>
          </a:xfrm>
          <a:custGeom>
            <a:avLst/>
            <a:gdLst/>
            <a:ahLst/>
            <a:cxnLst/>
            <a:rect l="l" t="t" r="r" b="b"/>
            <a:pathLst>
              <a:path w="0" h="20320">
                <a:moveTo>
                  <a:pt x="0" y="0"/>
                </a:moveTo>
                <a:lnTo>
                  <a:pt x="0" y="19799"/>
                </a:lnTo>
              </a:path>
            </a:pathLst>
          </a:custGeom>
          <a:ln w="7620">
            <a:solidFill>
              <a:srgbClr val="231F20"/>
            </a:solidFill>
            <a:prstDash val="dash"/>
          </a:ln>
        </p:spPr>
        <p:txBody>
          <a:bodyPr wrap="square" lIns="0" tIns="0" rIns="0" bIns="0" rtlCol="0"/>
          <a:lstStyle/>
          <a:p/>
        </p:txBody>
      </p:sp>
      <p:sp>
        <p:nvSpPr>
          <p:cNvPr id="95" name="object 95"/>
          <p:cNvSpPr/>
          <p:nvPr/>
        </p:nvSpPr>
        <p:spPr>
          <a:xfrm>
            <a:off x="6582616" y="6931583"/>
            <a:ext cx="0" cy="15875"/>
          </a:xfrm>
          <a:custGeom>
            <a:avLst/>
            <a:gdLst/>
            <a:ahLst/>
            <a:cxnLst/>
            <a:rect l="l" t="t" r="r" b="b"/>
            <a:pathLst>
              <a:path w="0" h="15875">
                <a:moveTo>
                  <a:pt x="0" y="0"/>
                </a:moveTo>
                <a:lnTo>
                  <a:pt x="0" y="15405"/>
                </a:lnTo>
              </a:path>
            </a:pathLst>
          </a:custGeom>
          <a:ln w="7620">
            <a:solidFill>
              <a:srgbClr val="231F20"/>
            </a:solidFill>
            <a:prstDash val="dash"/>
          </a:ln>
        </p:spPr>
        <p:txBody>
          <a:bodyPr wrap="square" lIns="0" tIns="0" rIns="0" bIns="0" rtlCol="0"/>
          <a:lstStyle/>
          <a:p/>
        </p:txBody>
      </p:sp>
      <p:sp>
        <p:nvSpPr>
          <p:cNvPr id="96" name="object 96"/>
          <p:cNvSpPr/>
          <p:nvPr/>
        </p:nvSpPr>
        <p:spPr>
          <a:xfrm>
            <a:off x="6325315" y="7258163"/>
            <a:ext cx="74295" cy="12065"/>
          </a:xfrm>
          <a:custGeom>
            <a:avLst/>
            <a:gdLst/>
            <a:ahLst/>
            <a:cxnLst/>
            <a:rect l="l" t="t" r="r" b="b"/>
            <a:pathLst>
              <a:path w="74295" h="12065">
                <a:moveTo>
                  <a:pt x="73672" y="0"/>
                </a:moveTo>
                <a:lnTo>
                  <a:pt x="45461" y="9726"/>
                </a:lnTo>
                <a:lnTo>
                  <a:pt x="21991" y="11818"/>
                </a:lnTo>
                <a:lnTo>
                  <a:pt x="5944" y="10199"/>
                </a:lnTo>
                <a:lnTo>
                  <a:pt x="0" y="8788"/>
                </a:lnTo>
              </a:path>
            </a:pathLst>
          </a:custGeom>
          <a:ln w="7620">
            <a:solidFill>
              <a:srgbClr val="231F20"/>
            </a:solidFill>
            <a:prstDash val="dash"/>
          </a:ln>
        </p:spPr>
        <p:txBody>
          <a:bodyPr wrap="square" lIns="0" tIns="0" rIns="0" bIns="0" rtlCol="0"/>
          <a:lstStyle/>
          <a:p/>
        </p:txBody>
      </p:sp>
      <p:sp>
        <p:nvSpPr>
          <p:cNvPr id="97" name="object 97"/>
          <p:cNvSpPr/>
          <p:nvPr/>
        </p:nvSpPr>
        <p:spPr>
          <a:xfrm>
            <a:off x="6274663" y="7152614"/>
            <a:ext cx="5715" cy="73025"/>
          </a:xfrm>
          <a:custGeom>
            <a:avLst/>
            <a:gdLst/>
            <a:ahLst/>
            <a:cxnLst/>
            <a:rect l="l" t="t" r="r" b="b"/>
            <a:pathLst>
              <a:path w="5714" h="73025">
                <a:moveTo>
                  <a:pt x="5566" y="0"/>
                </a:moveTo>
                <a:lnTo>
                  <a:pt x="0" y="28031"/>
                </a:lnTo>
                <a:lnTo>
                  <a:pt x="618" y="51117"/>
                </a:lnTo>
                <a:lnTo>
                  <a:pt x="3711" y="66783"/>
                </a:lnTo>
                <a:lnTo>
                  <a:pt x="5566" y="72555"/>
                </a:lnTo>
              </a:path>
            </a:pathLst>
          </a:custGeom>
          <a:ln w="7620">
            <a:solidFill>
              <a:srgbClr val="231F20"/>
            </a:solidFill>
            <a:prstDash val="dash"/>
          </a:ln>
        </p:spPr>
        <p:txBody>
          <a:bodyPr wrap="square" lIns="0" tIns="0" rIns="0" bIns="0" rtlCol="0"/>
          <a:lstStyle/>
          <a:p/>
        </p:txBody>
      </p:sp>
      <p:sp>
        <p:nvSpPr>
          <p:cNvPr id="98" name="object 98"/>
          <p:cNvSpPr/>
          <p:nvPr/>
        </p:nvSpPr>
        <p:spPr>
          <a:xfrm>
            <a:off x="6328617" y="7208684"/>
            <a:ext cx="6985" cy="15875"/>
          </a:xfrm>
          <a:custGeom>
            <a:avLst/>
            <a:gdLst/>
            <a:ahLst/>
            <a:cxnLst/>
            <a:rect l="l" t="t" r="r" b="b"/>
            <a:pathLst>
              <a:path w="6985" h="15875">
                <a:moveTo>
                  <a:pt x="0" y="0"/>
                </a:moveTo>
                <a:lnTo>
                  <a:pt x="6591" y="15405"/>
                </a:lnTo>
              </a:path>
            </a:pathLst>
          </a:custGeom>
          <a:ln w="7620">
            <a:solidFill>
              <a:srgbClr val="231F20"/>
            </a:solidFill>
            <a:prstDash val="dash"/>
          </a:ln>
        </p:spPr>
        <p:txBody>
          <a:bodyPr wrap="square" lIns="0" tIns="0" rIns="0" bIns="0" rtlCol="0"/>
          <a:lstStyle/>
          <a:p/>
        </p:txBody>
      </p:sp>
      <p:sp>
        <p:nvSpPr>
          <p:cNvPr id="99" name="object 99"/>
          <p:cNvSpPr/>
          <p:nvPr/>
        </p:nvSpPr>
        <p:spPr>
          <a:xfrm>
            <a:off x="5131197" y="6891945"/>
            <a:ext cx="522605" cy="471805"/>
          </a:xfrm>
          <a:custGeom>
            <a:avLst/>
            <a:gdLst/>
            <a:ahLst/>
            <a:cxnLst/>
            <a:rect l="l" t="t" r="r" b="b"/>
            <a:pathLst>
              <a:path w="522604" h="471804">
                <a:moveTo>
                  <a:pt x="362851" y="221070"/>
                </a:moveTo>
                <a:lnTo>
                  <a:pt x="270484" y="322238"/>
                </a:lnTo>
                <a:lnTo>
                  <a:pt x="253085" y="322496"/>
                </a:lnTo>
                <a:lnTo>
                  <a:pt x="242589" y="324300"/>
                </a:lnTo>
                <a:lnTo>
                  <a:pt x="234769" y="329198"/>
                </a:lnTo>
                <a:lnTo>
                  <a:pt x="225399" y="338736"/>
                </a:lnTo>
                <a:lnTo>
                  <a:pt x="192811" y="358594"/>
                </a:lnTo>
                <a:lnTo>
                  <a:pt x="122183" y="404436"/>
                </a:lnTo>
                <a:lnTo>
                  <a:pt x="51760" y="450692"/>
                </a:lnTo>
                <a:lnTo>
                  <a:pt x="19786" y="471794"/>
                </a:lnTo>
                <a:lnTo>
                  <a:pt x="0" y="442101"/>
                </a:lnTo>
                <a:lnTo>
                  <a:pt x="0" y="419000"/>
                </a:lnTo>
                <a:lnTo>
                  <a:pt x="73544" y="361230"/>
                </a:lnTo>
                <a:lnTo>
                  <a:pt x="131525" y="315751"/>
                </a:lnTo>
                <a:lnTo>
                  <a:pt x="176107" y="280117"/>
                </a:lnTo>
                <a:lnTo>
                  <a:pt x="209453" y="251877"/>
                </a:lnTo>
                <a:lnTo>
                  <a:pt x="251097" y="207791"/>
                </a:lnTo>
                <a:lnTo>
                  <a:pt x="273773" y="163907"/>
                </a:lnTo>
                <a:lnTo>
                  <a:pt x="279555" y="126074"/>
                </a:lnTo>
                <a:lnTo>
                  <a:pt x="287802" y="95459"/>
                </a:lnTo>
                <a:lnTo>
                  <a:pt x="316661" y="48452"/>
                </a:lnTo>
                <a:lnTo>
                  <a:pt x="352500" y="19297"/>
                </a:lnTo>
                <a:lnTo>
                  <a:pt x="394355" y="3129"/>
                </a:lnTo>
                <a:lnTo>
                  <a:pt x="438743" y="0"/>
                </a:lnTo>
                <a:lnTo>
                  <a:pt x="482180" y="9959"/>
                </a:lnTo>
                <a:lnTo>
                  <a:pt x="521182" y="33059"/>
                </a:lnTo>
                <a:lnTo>
                  <a:pt x="522287" y="52833"/>
                </a:lnTo>
                <a:lnTo>
                  <a:pt x="479399" y="97931"/>
                </a:lnTo>
                <a:lnTo>
                  <a:pt x="452547" y="83878"/>
                </a:lnTo>
                <a:lnTo>
                  <a:pt x="421262" y="81164"/>
                </a:lnTo>
                <a:lnTo>
                  <a:pt x="390181" y="89580"/>
                </a:lnTo>
                <a:lnTo>
                  <a:pt x="363943" y="108916"/>
                </a:lnTo>
                <a:lnTo>
                  <a:pt x="351711" y="133641"/>
                </a:lnTo>
                <a:lnTo>
                  <a:pt x="346900" y="159086"/>
                </a:lnTo>
                <a:lnTo>
                  <a:pt x="350338" y="183910"/>
                </a:lnTo>
                <a:lnTo>
                  <a:pt x="362851" y="206770"/>
                </a:lnTo>
                <a:lnTo>
                  <a:pt x="362851" y="221070"/>
                </a:lnTo>
                <a:lnTo>
                  <a:pt x="370560" y="211190"/>
                </a:lnTo>
                <a:lnTo>
                  <a:pt x="398226" y="224430"/>
                </a:lnTo>
                <a:lnTo>
                  <a:pt x="427032" y="226442"/>
                </a:lnTo>
                <a:lnTo>
                  <a:pt x="454812" y="217530"/>
                </a:lnTo>
                <a:lnTo>
                  <a:pt x="479399" y="197994"/>
                </a:lnTo>
                <a:lnTo>
                  <a:pt x="495176" y="173509"/>
                </a:lnTo>
                <a:lnTo>
                  <a:pt x="500021" y="146448"/>
                </a:lnTo>
                <a:lnTo>
                  <a:pt x="494555" y="119592"/>
                </a:lnTo>
                <a:lnTo>
                  <a:pt x="479399" y="95721"/>
                </a:lnTo>
              </a:path>
            </a:pathLst>
          </a:custGeom>
          <a:ln w="7620">
            <a:solidFill>
              <a:srgbClr val="231F20"/>
            </a:solidFill>
            <a:prstDash val="dash"/>
          </a:ln>
        </p:spPr>
        <p:txBody>
          <a:bodyPr wrap="square" lIns="0" tIns="0" rIns="0" bIns="0" rtlCol="0"/>
          <a:lstStyle/>
          <a:p/>
        </p:txBody>
      </p:sp>
      <p:sp>
        <p:nvSpPr>
          <p:cNvPr id="100" name="object 100"/>
          <p:cNvSpPr/>
          <p:nvPr/>
        </p:nvSpPr>
        <p:spPr>
          <a:xfrm>
            <a:off x="5472325" y="7000861"/>
            <a:ext cx="22860" cy="112395"/>
          </a:xfrm>
          <a:custGeom>
            <a:avLst/>
            <a:gdLst/>
            <a:ahLst/>
            <a:cxnLst/>
            <a:rect l="l" t="t" r="r" b="b"/>
            <a:pathLst>
              <a:path w="22860" h="112395">
                <a:moveTo>
                  <a:pt x="22815" y="0"/>
                </a:moveTo>
                <a:lnTo>
                  <a:pt x="5942" y="27116"/>
                </a:lnTo>
                <a:lnTo>
                  <a:pt x="0" y="56910"/>
                </a:lnTo>
                <a:lnTo>
                  <a:pt x="5191" y="86287"/>
                </a:lnTo>
                <a:lnTo>
                  <a:pt x="21723" y="112153"/>
                </a:lnTo>
              </a:path>
            </a:pathLst>
          </a:custGeom>
          <a:ln w="7619">
            <a:solidFill>
              <a:srgbClr val="231F20"/>
            </a:solidFill>
            <a:prstDash val="dash"/>
          </a:ln>
        </p:spPr>
        <p:txBody>
          <a:bodyPr wrap="square" lIns="0" tIns="0" rIns="0" bIns="0" rtlCol="0"/>
          <a:lstStyle/>
          <a:p/>
        </p:txBody>
      </p:sp>
      <p:sp>
        <p:nvSpPr>
          <p:cNvPr id="101" name="object 101"/>
          <p:cNvSpPr/>
          <p:nvPr/>
        </p:nvSpPr>
        <p:spPr>
          <a:xfrm>
            <a:off x="5104807" y="7329627"/>
            <a:ext cx="43180" cy="47625"/>
          </a:xfrm>
          <a:custGeom>
            <a:avLst/>
            <a:gdLst/>
            <a:ahLst/>
            <a:cxnLst/>
            <a:rect l="l" t="t" r="r" b="b"/>
            <a:pathLst>
              <a:path w="43179" h="47625">
                <a:moveTo>
                  <a:pt x="42887" y="29692"/>
                </a:moveTo>
                <a:lnTo>
                  <a:pt x="14287" y="47294"/>
                </a:lnTo>
                <a:lnTo>
                  <a:pt x="0" y="27495"/>
                </a:lnTo>
                <a:lnTo>
                  <a:pt x="0" y="17614"/>
                </a:lnTo>
                <a:lnTo>
                  <a:pt x="26390" y="0"/>
                </a:lnTo>
              </a:path>
            </a:pathLst>
          </a:custGeom>
          <a:ln w="7620">
            <a:solidFill>
              <a:srgbClr val="231F20"/>
            </a:solidFill>
            <a:prstDash val="dash"/>
          </a:ln>
        </p:spPr>
        <p:txBody>
          <a:bodyPr wrap="square" lIns="0" tIns="0" rIns="0" bIns="0" rtlCol="0"/>
          <a:lstStyle/>
          <a:p/>
        </p:txBody>
      </p:sp>
      <p:sp>
        <p:nvSpPr>
          <p:cNvPr id="102" name="object 102"/>
          <p:cNvSpPr/>
          <p:nvPr/>
        </p:nvSpPr>
        <p:spPr>
          <a:xfrm>
            <a:off x="5105911" y="7339532"/>
            <a:ext cx="29209" cy="20320"/>
          </a:xfrm>
          <a:custGeom>
            <a:avLst/>
            <a:gdLst/>
            <a:ahLst/>
            <a:cxnLst/>
            <a:rect l="l" t="t" r="r" b="b"/>
            <a:pathLst>
              <a:path w="29210" h="20320">
                <a:moveTo>
                  <a:pt x="0" y="19786"/>
                </a:moveTo>
                <a:lnTo>
                  <a:pt x="28587" y="0"/>
                </a:lnTo>
              </a:path>
            </a:pathLst>
          </a:custGeom>
          <a:ln w="7620">
            <a:solidFill>
              <a:srgbClr val="231F20"/>
            </a:solidFill>
            <a:prstDash val="dash"/>
          </a:ln>
        </p:spPr>
        <p:txBody>
          <a:bodyPr wrap="square" lIns="0" tIns="0" rIns="0" bIns="0" rtlCol="0"/>
          <a:lstStyle/>
          <a:p/>
        </p:txBody>
      </p:sp>
      <p:sp>
        <p:nvSpPr>
          <p:cNvPr id="103" name="object 103"/>
          <p:cNvSpPr/>
          <p:nvPr/>
        </p:nvSpPr>
        <p:spPr>
          <a:xfrm>
            <a:off x="5283901" y="7211974"/>
            <a:ext cx="116205" cy="276225"/>
          </a:xfrm>
          <a:custGeom>
            <a:avLst/>
            <a:gdLst/>
            <a:ahLst/>
            <a:cxnLst/>
            <a:rect l="l" t="t" r="r" b="b"/>
            <a:pathLst>
              <a:path w="116204" h="276225">
                <a:moveTo>
                  <a:pt x="115583" y="0"/>
                </a:moveTo>
                <a:lnTo>
                  <a:pt x="114449" y="9266"/>
                </a:lnTo>
                <a:lnTo>
                  <a:pt x="111457" y="20489"/>
                </a:lnTo>
                <a:lnTo>
                  <a:pt x="107231" y="31091"/>
                </a:lnTo>
                <a:lnTo>
                  <a:pt x="102388" y="38493"/>
                </a:lnTo>
                <a:lnTo>
                  <a:pt x="88576" y="66173"/>
                </a:lnTo>
                <a:lnTo>
                  <a:pt x="60329" y="120551"/>
                </a:lnTo>
                <a:lnTo>
                  <a:pt x="27543" y="183383"/>
                </a:lnTo>
                <a:lnTo>
                  <a:pt x="115" y="236423"/>
                </a:lnTo>
                <a:lnTo>
                  <a:pt x="0" y="242608"/>
                </a:lnTo>
                <a:lnTo>
                  <a:pt x="810" y="256216"/>
                </a:lnTo>
                <a:lnTo>
                  <a:pt x="1826" y="269823"/>
                </a:lnTo>
                <a:lnTo>
                  <a:pt x="2325" y="276009"/>
                </a:lnTo>
              </a:path>
            </a:pathLst>
          </a:custGeom>
          <a:ln w="7620">
            <a:solidFill>
              <a:srgbClr val="231F20"/>
            </a:solidFill>
            <a:prstDash val="dash"/>
          </a:ln>
        </p:spPr>
        <p:txBody>
          <a:bodyPr wrap="square" lIns="0" tIns="0" rIns="0" bIns="0" rtlCol="0"/>
          <a:lstStyle/>
          <a:p/>
        </p:txBody>
      </p:sp>
      <p:sp>
        <p:nvSpPr>
          <p:cNvPr id="104" name="object 104"/>
          <p:cNvSpPr/>
          <p:nvPr/>
        </p:nvSpPr>
        <p:spPr>
          <a:xfrm>
            <a:off x="5286226" y="6933793"/>
            <a:ext cx="417830" cy="568960"/>
          </a:xfrm>
          <a:custGeom>
            <a:avLst/>
            <a:gdLst/>
            <a:ahLst/>
            <a:cxnLst/>
            <a:rect l="l" t="t" r="r" b="b"/>
            <a:pathLst>
              <a:path w="417829" h="568959">
                <a:moveTo>
                  <a:pt x="0" y="551980"/>
                </a:moveTo>
                <a:lnTo>
                  <a:pt x="119318" y="432900"/>
                </a:lnTo>
                <a:lnTo>
                  <a:pt x="165342" y="362988"/>
                </a:lnTo>
                <a:lnTo>
                  <a:pt x="193975" y="313651"/>
                </a:lnTo>
                <a:lnTo>
                  <a:pt x="205076" y="300735"/>
                </a:lnTo>
                <a:lnTo>
                  <a:pt x="225240" y="288639"/>
                </a:lnTo>
                <a:lnTo>
                  <a:pt x="261683" y="271589"/>
                </a:lnTo>
                <a:lnTo>
                  <a:pt x="299158" y="262712"/>
                </a:lnTo>
                <a:lnTo>
                  <a:pt x="328901" y="251667"/>
                </a:lnTo>
                <a:lnTo>
                  <a:pt x="373849" y="217716"/>
                </a:lnTo>
                <a:lnTo>
                  <a:pt x="397977" y="185719"/>
                </a:lnTo>
                <a:lnTo>
                  <a:pt x="417453" y="130510"/>
                </a:lnTo>
                <a:lnTo>
                  <a:pt x="416733" y="84120"/>
                </a:lnTo>
                <a:lnTo>
                  <a:pt x="401994" y="39379"/>
                </a:lnTo>
                <a:lnTo>
                  <a:pt x="373849" y="0"/>
                </a:lnTo>
                <a:lnTo>
                  <a:pt x="367258" y="4406"/>
                </a:lnTo>
              </a:path>
            </a:pathLst>
          </a:custGeom>
          <a:ln w="7620">
            <a:solidFill>
              <a:srgbClr val="231F20"/>
            </a:solidFill>
            <a:prstDash val="dash"/>
          </a:ln>
        </p:spPr>
        <p:txBody>
          <a:bodyPr wrap="square" lIns="0" tIns="0" rIns="0" bIns="0" rtlCol="0"/>
          <a:lstStyle/>
          <a:p/>
        </p:txBody>
      </p:sp>
      <p:sp>
        <p:nvSpPr>
          <p:cNvPr id="105" name="object 105"/>
          <p:cNvSpPr/>
          <p:nvPr/>
        </p:nvSpPr>
        <p:spPr>
          <a:xfrm>
            <a:off x="5286226" y="6948080"/>
            <a:ext cx="414020" cy="537845"/>
          </a:xfrm>
          <a:custGeom>
            <a:avLst/>
            <a:gdLst/>
            <a:ahLst/>
            <a:cxnLst/>
            <a:rect l="l" t="t" r="r" b="b"/>
            <a:pathLst>
              <a:path w="414020" h="537845">
                <a:moveTo>
                  <a:pt x="402450" y="160553"/>
                </a:moveTo>
                <a:lnTo>
                  <a:pt x="413578" y="119230"/>
                </a:lnTo>
                <a:lnTo>
                  <a:pt x="412335" y="76566"/>
                </a:lnTo>
                <a:lnTo>
                  <a:pt x="398726" y="35757"/>
                </a:lnTo>
                <a:lnTo>
                  <a:pt x="372757" y="0"/>
                </a:lnTo>
                <a:lnTo>
                  <a:pt x="330962" y="46189"/>
                </a:lnTo>
                <a:lnTo>
                  <a:pt x="347664" y="72427"/>
                </a:lnTo>
                <a:lnTo>
                  <a:pt x="353231" y="103508"/>
                </a:lnTo>
                <a:lnTo>
                  <a:pt x="347664" y="134793"/>
                </a:lnTo>
                <a:lnTo>
                  <a:pt x="330962" y="161645"/>
                </a:lnTo>
                <a:lnTo>
                  <a:pt x="305534" y="181177"/>
                </a:lnTo>
                <a:lnTo>
                  <a:pt x="275985" y="190095"/>
                </a:lnTo>
                <a:lnTo>
                  <a:pt x="245610" y="188089"/>
                </a:lnTo>
                <a:lnTo>
                  <a:pt x="217703" y="174853"/>
                </a:lnTo>
                <a:lnTo>
                  <a:pt x="125361" y="279298"/>
                </a:lnTo>
                <a:lnTo>
                  <a:pt x="127064" y="294813"/>
                </a:lnTo>
                <a:lnTo>
                  <a:pt x="126599" y="304452"/>
                </a:lnTo>
                <a:lnTo>
                  <a:pt x="123039" y="312236"/>
                </a:lnTo>
                <a:lnTo>
                  <a:pt x="115455" y="322186"/>
                </a:lnTo>
                <a:lnTo>
                  <a:pt x="96028" y="359105"/>
                </a:lnTo>
                <a:lnTo>
                  <a:pt x="56494" y="432825"/>
                </a:lnTo>
                <a:lnTo>
                  <a:pt x="17577" y="505102"/>
                </a:lnTo>
                <a:lnTo>
                  <a:pt x="0" y="537692"/>
                </a:lnTo>
              </a:path>
            </a:pathLst>
          </a:custGeom>
          <a:ln w="7620">
            <a:solidFill>
              <a:srgbClr val="231F20"/>
            </a:solidFill>
            <a:prstDash val="dash"/>
          </a:ln>
        </p:spPr>
        <p:txBody>
          <a:bodyPr wrap="square" lIns="0" tIns="0" rIns="0" bIns="0" rtlCol="0"/>
          <a:lstStyle/>
          <a:p/>
        </p:txBody>
      </p:sp>
      <p:sp>
        <p:nvSpPr>
          <p:cNvPr id="106" name="object 106"/>
          <p:cNvSpPr/>
          <p:nvPr/>
        </p:nvSpPr>
        <p:spPr>
          <a:xfrm>
            <a:off x="5131197" y="6912050"/>
            <a:ext cx="521334" cy="422275"/>
          </a:xfrm>
          <a:custGeom>
            <a:avLst/>
            <a:gdLst/>
            <a:ahLst/>
            <a:cxnLst/>
            <a:rect l="l" t="t" r="r" b="b"/>
            <a:pathLst>
              <a:path w="521335" h="422275">
                <a:moveTo>
                  <a:pt x="0" y="421995"/>
                </a:moveTo>
                <a:lnTo>
                  <a:pt x="126836" y="321842"/>
                </a:lnTo>
                <a:lnTo>
                  <a:pt x="192551" y="269833"/>
                </a:lnTo>
                <a:lnTo>
                  <a:pt x="217241" y="250195"/>
                </a:lnTo>
                <a:lnTo>
                  <a:pt x="221005" y="247154"/>
                </a:lnTo>
                <a:lnTo>
                  <a:pt x="239198" y="236569"/>
                </a:lnTo>
                <a:lnTo>
                  <a:pt x="251104" y="224336"/>
                </a:lnTo>
                <a:lnTo>
                  <a:pt x="261981" y="202620"/>
                </a:lnTo>
                <a:lnTo>
                  <a:pt x="277088" y="163588"/>
                </a:lnTo>
                <a:lnTo>
                  <a:pt x="282830" y="126064"/>
                </a:lnTo>
                <a:lnTo>
                  <a:pt x="290836" y="95964"/>
                </a:lnTo>
                <a:lnTo>
                  <a:pt x="317766" y="48133"/>
                </a:lnTo>
                <a:lnTo>
                  <a:pt x="354328" y="19407"/>
                </a:lnTo>
                <a:lnTo>
                  <a:pt x="396014" y="3292"/>
                </a:lnTo>
                <a:lnTo>
                  <a:pt x="439761" y="0"/>
                </a:lnTo>
                <a:lnTo>
                  <a:pt x="482505" y="9741"/>
                </a:lnTo>
                <a:lnTo>
                  <a:pt x="521182" y="32728"/>
                </a:lnTo>
              </a:path>
            </a:pathLst>
          </a:custGeom>
          <a:ln w="7620">
            <a:solidFill>
              <a:srgbClr val="231F20"/>
            </a:solidFill>
            <a:prstDash val="dash"/>
          </a:ln>
        </p:spPr>
        <p:txBody>
          <a:bodyPr wrap="square" lIns="0" tIns="0" rIns="0" bIns="0" rtlCol="0"/>
          <a:lstStyle/>
          <a:p/>
        </p:txBody>
      </p:sp>
      <p:sp>
        <p:nvSpPr>
          <p:cNvPr id="107" name="object 107"/>
          <p:cNvSpPr/>
          <p:nvPr/>
        </p:nvSpPr>
        <p:spPr>
          <a:xfrm>
            <a:off x="5284016" y="7448397"/>
            <a:ext cx="0" cy="40005"/>
          </a:xfrm>
          <a:custGeom>
            <a:avLst/>
            <a:gdLst/>
            <a:ahLst/>
            <a:cxnLst/>
            <a:rect l="l" t="t" r="r" b="b"/>
            <a:pathLst>
              <a:path w="0" h="40004">
                <a:moveTo>
                  <a:pt x="0" y="0"/>
                </a:moveTo>
                <a:lnTo>
                  <a:pt x="0" y="39585"/>
                </a:lnTo>
              </a:path>
            </a:pathLst>
          </a:custGeom>
          <a:ln w="7620">
            <a:solidFill>
              <a:srgbClr val="231F20"/>
            </a:solidFill>
            <a:prstDash val="dash"/>
          </a:ln>
        </p:spPr>
        <p:txBody>
          <a:bodyPr wrap="square" lIns="0" tIns="0" rIns="0" bIns="0" rtlCol="0"/>
          <a:lstStyle/>
          <a:p/>
        </p:txBody>
      </p:sp>
      <p:sp>
        <p:nvSpPr>
          <p:cNvPr id="108" name="object 108"/>
          <p:cNvSpPr/>
          <p:nvPr/>
        </p:nvSpPr>
        <p:spPr>
          <a:xfrm>
            <a:off x="5501757" y="7103135"/>
            <a:ext cx="0" cy="20320"/>
          </a:xfrm>
          <a:custGeom>
            <a:avLst/>
            <a:gdLst/>
            <a:ahLst/>
            <a:cxnLst/>
            <a:rect l="l" t="t" r="r" b="b"/>
            <a:pathLst>
              <a:path w="0" h="20320">
                <a:moveTo>
                  <a:pt x="0" y="0"/>
                </a:moveTo>
                <a:lnTo>
                  <a:pt x="0" y="19799"/>
                </a:lnTo>
              </a:path>
            </a:pathLst>
          </a:custGeom>
          <a:ln w="7620">
            <a:solidFill>
              <a:srgbClr val="231F20"/>
            </a:solidFill>
            <a:prstDash val="dash"/>
          </a:ln>
        </p:spPr>
        <p:txBody>
          <a:bodyPr wrap="square" lIns="0" tIns="0" rIns="0" bIns="0" rtlCol="0"/>
          <a:lstStyle/>
          <a:p/>
        </p:txBody>
      </p:sp>
      <p:sp>
        <p:nvSpPr>
          <p:cNvPr id="109" name="object 109"/>
          <p:cNvSpPr/>
          <p:nvPr/>
        </p:nvSpPr>
        <p:spPr>
          <a:xfrm>
            <a:off x="5658984" y="6934898"/>
            <a:ext cx="0" cy="15875"/>
          </a:xfrm>
          <a:custGeom>
            <a:avLst/>
            <a:gdLst/>
            <a:ahLst/>
            <a:cxnLst/>
            <a:rect l="l" t="t" r="r" b="b"/>
            <a:pathLst>
              <a:path w="0" h="15875">
                <a:moveTo>
                  <a:pt x="0" y="0"/>
                </a:moveTo>
                <a:lnTo>
                  <a:pt x="0" y="15392"/>
                </a:lnTo>
              </a:path>
            </a:pathLst>
          </a:custGeom>
          <a:ln w="7620">
            <a:solidFill>
              <a:srgbClr val="231F20"/>
            </a:solidFill>
            <a:prstDash val="dash"/>
          </a:ln>
        </p:spPr>
        <p:txBody>
          <a:bodyPr wrap="square" lIns="0" tIns="0" rIns="0" bIns="0" rtlCol="0"/>
          <a:lstStyle/>
          <a:p/>
        </p:txBody>
      </p:sp>
      <p:sp>
        <p:nvSpPr>
          <p:cNvPr id="110" name="object 110"/>
          <p:cNvSpPr/>
          <p:nvPr/>
        </p:nvSpPr>
        <p:spPr>
          <a:xfrm>
            <a:off x="5401681" y="7261466"/>
            <a:ext cx="74295" cy="12065"/>
          </a:xfrm>
          <a:custGeom>
            <a:avLst/>
            <a:gdLst/>
            <a:ahLst/>
            <a:cxnLst/>
            <a:rect l="l" t="t" r="r" b="b"/>
            <a:pathLst>
              <a:path w="74295" h="12065">
                <a:moveTo>
                  <a:pt x="73672" y="0"/>
                </a:moveTo>
                <a:lnTo>
                  <a:pt x="45461" y="9722"/>
                </a:lnTo>
                <a:lnTo>
                  <a:pt x="21991" y="11820"/>
                </a:lnTo>
                <a:lnTo>
                  <a:pt x="5944" y="10208"/>
                </a:lnTo>
                <a:lnTo>
                  <a:pt x="0" y="8801"/>
                </a:lnTo>
              </a:path>
            </a:pathLst>
          </a:custGeom>
          <a:ln w="7620">
            <a:solidFill>
              <a:srgbClr val="231F20"/>
            </a:solidFill>
            <a:prstDash val="dash"/>
          </a:ln>
        </p:spPr>
        <p:txBody>
          <a:bodyPr wrap="square" lIns="0" tIns="0" rIns="0" bIns="0" rtlCol="0"/>
          <a:lstStyle/>
          <a:p/>
        </p:txBody>
      </p:sp>
      <p:sp>
        <p:nvSpPr>
          <p:cNvPr id="111" name="object 111"/>
          <p:cNvSpPr/>
          <p:nvPr/>
        </p:nvSpPr>
        <p:spPr>
          <a:xfrm>
            <a:off x="5351030" y="7155903"/>
            <a:ext cx="5715" cy="73025"/>
          </a:xfrm>
          <a:custGeom>
            <a:avLst/>
            <a:gdLst/>
            <a:ahLst/>
            <a:cxnLst/>
            <a:rect l="l" t="t" r="r" b="b"/>
            <a:pathLst>
              <a:path w="5714" h="73025">
                <a:moveTo>
                  <a:pt x="5566" y="0"/>
                </a:moveTo>
                <a:lnTo>
                  <a:pt x="0" y="28039"/>
                </a:lnTo>
                <a:lnTo>
                  <a:pt x="618" y="51128"/>
                </a:lnTo>
                <a:lnTo>
                  <a:pt x="3711" y="66795"/>
                </a:lnTo>
                <a:lnTo>
                  <a:pt x="5566" y="72567"/>
                </a:lnTo>
              </a:path>
            </a:pathLst>
          </a:custGeom>
          <a:ln w="7620">
            <a:solidFill>
              <a:srgbClr val="231F20"/>
            </a:solidFill>
            <a:prstDash val="dash"/>
          </a:ln>
        </p:spPr>
        <p:txBody>
          <a:bodyPr wrap="square" lIns="0" tIns="0" rIns="0" bIns="0" rtlCol="0"/>
          <a:lstStyle/>
          <a:p/>
        </p:txBody>
      </p:sp>
      <p:sp>
        <p:nvSpPr>
          <p:cNvPr id="112" name="object 112"/>
          <p:cNvSpPr/>
          <p:nvPr/>
        </p:nvSpPr>
        <p:spPr>
          <a:xfrm>
            <a:off x="5404971" y="7211974"/>
            <a:ext cx="6985" cy="15875"/>
          </a:xfrm>
          <a:custGeom>
            <a:avLst/>
            <a:gdLst/>
            <a:ahLst/>
            <a:cxnLst/>
            <a:rect l="l" t="t" r="r" b="b"/>
            <a:pathLst>
              <a:path w="6985" h="15875">
                <a:moveTo>
                  <a:pt x="0" y="0"/>
                </a:moveTo>
                <a:lnTo>
                  <a:pt x="6616" y="15405"/>
                </a:lnTo>
              </a:path>
            </a:pathLst>
          </a:custGeom>
          <a:ln w="7620">
            <a:solidFill>
              <a:srgbClr val="231F20"/>
            </a:solidFill>
            <a:prstDash val="dash"/>
          </a:ln>
        </p:spPr>
        <p:txBody>
          <a:bodyPr wrap="square" lIns="0" tIns="0" rIns="0" bIns="0" rtlCol="0"/>
          <a:lstStyle/>
          <a:p/>
        </p:txBody>
      </p:sp>
      <p:sp>
        <p:nvSpPr>
          <p:cNvPr id="113" name="object 113"/>
          <p:cNvSpPr/>
          <p:nvPr/>
        </p:nvSpPr>
        <p:spPr>
          <a:xfrm>
            <a:off x="6436363" y="6982193"/>
            <a:ext cx="0" cy="1192530"/>
          </a:xfrm>
          <a:custGeom>
            <a:avLst/>
            <a:gdLst/>
            <a:ahLst/>
            <a:cxnLst/>
            <a:rect l="l" t="t" r="r" b="b"/>
            <a:pathLst>
              <a:path w="0" h="1192529">
                <a:moveTo>
                  <a:pt x="0" y="0"/>
                </a:moveTo>
                <a:lnTo>
                  <a:pt x="0" y="1191907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4" name="object 114"/>
          <p:cNvSpPr/>
          <p:nvPr/>
        </p:nvSpPr>
        <p:spPr>
          <a:xfrm>
            <a:off x="5423665" y="6511569"/>
            <a:ext cx="79375" cy="393700"/>
          </a:xfrm>
          <a:custGeom>
            <a:avLst/>
            <a:gdLst/>
            <a:ahLst/>
            <a:cxnLst/>
            <a:rect l="l" t="t" r="r" b="b"/>
            <a:pathLst>
              <a:path w="79375" h="393700">
                <a:moveTo>
                  <a:pt x="0" y="0"/>
                </a:moveTo>
                <a:lnTo>
                  <a:pt x="79171" y="216623"/>
                </a:lnTo>
                <a:lnTo>
                  <a:pt x="79171" y="393649"/>
                </a:lnTo>
              </a:path>
            </a:pathLst>
          </a:custGeom>
          <a:ln w="13969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5" name="object 115"/>
          <p:cNvSpPr/>
          <p:nvPr/>
        </p:nvSpPr>
        <p:spPr>
          <a:xfrm>
            <a:off x="4172372" y="7487983"/>
            <a:ext cx="2045335" cy="282575"/>
          </a:xfrm>
          <a:custGeom>
            <a:avLst/>
            <a:gdLst/>
            <a:ahLst/>
            <a:cxnLst/>
            <a:rect l="l" t="t" r="r" b="b"/>
            <a:pathLst>
              <a:path w="2045335" h="282575">
                <a:moveTo>
                  <a:pt x="0" y="206705"/>
                </a:moveTo>
                <a:lnTo>
                  <a:pt x="1267267" y="282029"/>
                </a:lnTo>
                <a:lnTo>
                  <a:pt x="1865002" y="199016"/>
                </a:lnTo>
                <a:lnTo>
                  <a:pt x="2041535" y="68171"/>
                </a:lnTo>
                <a:lnTo>
                  <a:pt x="2045195" y="0"/>
                </a:lnTo>
              </a:path>
            </a:pathLst>
          </a:custGeom>
          <a:ln w="29209">
            <a:solidFill>
              <a:srgbClr val="231F20"/>
            </a:solidFill>
            <a:prstDash val="lgDash"/>
          </a:ln>
        </p:spPr>
        <p:txBody>
          <a:bodyPr wrap="square" lIns="0" tIns="0" rIns="0" bIns="0" rtlCol="0"/>
          <a:lstStyle/>
          <a:p/>
        </p:txBody>
      </p:sp>
      <p:sp>
        <p:nvSpPr>
          <p:cNvPr id="116" name="object 116"/>
          <p:cNvSpPr/>
          <p:nvPr/>
        </p:nvSpPr>
        <p:spPr>
          <a:xfrm>
            <a:off x="4183371" y="7493469"/>
            <a:ext cx="1111250" cy="206375"/>
          </a:xfrm>
          <a:custGeom>
            <a:avLst/>
            <a:gdLst/>
            <a:ahLst/>
            <a:cxnLst/>
            <a:rect l="l" t="t" r="r" b="b"/>
            <a:pathLst>
              <a:path w="1111250" h="206375">
                <a:moveTo>
                  <a:pt x="0" y="201218"/>
                </a:moveTo>
                <a:lnTo>
                  <a:pt x="695379" y="205959"/>
                </a:lnTo>
                <a:lnTo>
                  <a:pt x="1019148" y="132770"/>
                </a:lnTo>
                <a:lnTo>
                  <a:pt x="1110979" y="43500"/>
                </a:lnTo>
                <a:lnTo>
                  <a:pt x="1110551" y="0"/>
                </a:lnTo>
              </a:path>
            </a:pathLst>
          </a:custGeom>
          <a:ln w="29209">
            <a:solidFill>
              <a:srgbClr val="231F20"/>
            </a:solidFill>
            <a:prstDash val="lgDash"/>
          </a:ln>
        </p:spPr>
        <p:txBody>
          <a:bodyPr wrap="square" lIns="0" tIns="0" rIns="0" bIns="0" rtlCol="0"/>
          <a:lstStyle/>
          <a:p/>
        </p:txBody>
      </p:sp>
      <p:sp>
        <p:nvSpPr>
          <p:cNvPr id="117" name="object 117"/>
          <p:cNvSpPr txBox="1"/>
          <p:nvPr/>
        </p:nvSpPr>
        <p:spPr>
          <a:xfrm>
            <a:off x="2056220" y="7504760"/>
            <a:ext cx="218440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XGR</a:t>
            </a:r>
            <a:endParaRPr sz="700">
              <a:latin typeface="Arial"/>
              <a:cs typeface="Arial"/>
            </a:endParaRPr>
          </a:p>
        </p:txBody>
      </p:sp>
      <p:sp>
        <p:nvSpPr>
          <p:cNvPr id="118" name="object 118"/>
          <p:cNvSpPr txBox="1"/>
          <p:nvPr/>
        </p:nvSpPr>
        <p:spPr>
          <a:xfrm>
            <a:off x="3144800" y="7598993"/>
            <a:ext cx="223520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XRM</a:t>
            </a:r>
            <a:endParaRPr sz="700">
              <a:latin typeface="Arial"/>
              <a:cs typeface="Arial"/>
            </a:endParaRPr>
          </a:p>
        </p:txBody>
      </p:sp>
      <p:sp>
        <p:nvSpPr>
          <p:cNvPr id="119" name="object 119"/>
          <p:cNvSpPr/>
          <p:nvPr/>
        </p:nvSpPr>
        <p:spPr>
          <a:xfrm>
            <a:off x="4682582" y="6033261"/>
            <a:ext cx="34290" cy="35560"/>
          </a:xfrm>
          <a:custGeom>
            <a:avLst/>
            <a:gdLst/>
            <a:ahLst/>
            <a:cxnLst/>
            <a:rect l="l" t="t" r="r" b="b"/>
            <a:pathLst>
              <a:path w="34289" h="35560">
                <a:moveTo>
                  <a:pt x="0" y="0"/>
                </a:moveTo>
                <a:lnTo>
                  <a:pt x="34074" y="0"/>
                </a:lnTo>
                <a:lnTo>
                  <a:pt x="34074" y="35191"/>
                </a:lnTo>
              </a:path>
            </a:pathLst>
          </a:custGeom>
          <a:ln w="13970">
            <a:solidFill>
              <a:srgbClr val="009D5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0" name="object 120"/>
          <p:cNvSpPr/>
          <p:nvPr/>
        </p:nvSpPr>
        <p:spPr>
          <a:xfrm>
            <a:off x="4414202" y="7150417"/>
            <a:ext cx="5715" cy="73025"/>
          </a:xfrm>
          <a:custGeom>
            <a:avLst/>
            <a:gdLst/>
            <a:ahLst/>
            <a:cxnLst/>
            <a:rect l="l" t="t" r="r" b="b"/>
            <a:pathLst>
              <a:path w="5714" h="73025">
                <a:moveTo>
                  <a:pt x="5566" y="0"/>
                </a:moveTo>
                <a:lnTo>
                  <a:pt x="0" y="28033"/>
                </a:lnTo>
                <a:lnTo>
                  <a:pt x="618" y="51123"/>
                </a:lnTo>
                <a:lnTo>
                  <a:pt x="3711" y="66794"/>
                </a:lnTo>
                <a:lnTo>
                  <a:pt x="5566" y="72567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1" name="object 121"/>
          <p:cNvSpPr/>
          <p:nvPr/>
        </p:nvSpPr>
        <p:spPr>
          <a:xfrm>
            <a:off x="4468168" y="7206488"/>
            <a:ext cx="6985" cy="15875"/>
          </a:xfrm>
          <a:custGeom>
            <a:avLst/>
            <a:gdLst/>
            <a:ahLst/>
            <a:cxnLst/>
            <a:rect l="l" t="t" r="r" b="b"/>
            <a:pathLst>
              <a:path w="6985" h="15875">
                <a:moveTo>
                  <a:pt x="0" y="0"/>
                </a:moveTo>
                <a:lnTo>
                  <a:pt x="6578" y="15392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2" name="object 122"/>
          <p:cNvSpPr/>
          <p:nvPr/>
        </p:nvSpPr>
        <p:spPr>
          <a:xfrm>
            <a:off x="4524226" y="6960183"/>
            <a:ext cx="27940" cy="27940"/>
          </a:xfrm>
          <a:custGeom>
            <a:avLst/>
            <a:gdLst/>
            <a:ahLst/>
            <a:cxnLst/>
            <a:rect l="l" t="t" r="r" b="b"/>
            <a:pathLst>
              <a:path w="27939" h="27940">
                <a:moveTo>
                  <a:pt x="4406" y="4394"/>
                </a:moveTo>
                <a:lnTo>
                  <a:pt x="8801" y="0"/>
                </a:lnTo>
                <a:lnTo>
                  <a:pt x="17602" y="0"/>
                </a:lnTo>
                <a:lnTo>
                  <a:pt x="23088" y="4394"/>
                </a:lnTo>
                <a:lnTo>
                  <a:pt x="27495" y="8801"/>
                </a:lnTo>
                <a:lnTo>
                  <a:pt x="27495" y="16497"/>
                </a:lnTo>
                <a:lnTo>
                  <a:pt x="23088" y="20891"/>
                </a:lnTo>
                <a:lnTo>
                  <a:pt x="18694" y="26390"/>
                </a:lnTo>
                <a:lnTo>
                  <a:pt x="9905" y="27482"/>
                </a:lnTo>
                <a:lnTo>
                  <a:pt x="5499" y="23101"/>
                </a:lnTo>
                <a:lnTo>
                  <a:pt x="0" y="18707"/>
                </a:lnTo>
                <a:lnTo>
                  <a:pt x="0" y="9893"/>
                </a:lnTo>
                <a:lnTo>
                  <a:pt x="4406" y="4394"/>
                </a:lnTo>
                <a:close/>
              </a:path>
            </a:pathLst>
          </a:custGeom>
          <a:ln w="7619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3" name="object 123"/>
          <p:cNvSpPr/>
          <p:nvPr/>
        </p:nvSpPr>
        <p:spPr>
          <a:xfrm>
            <a:off x="4471470" y="7150417"/>
            <a:ext cx="20320" cy="19050"/>
          </a:xfrm>
          <a:custGeom>
            <a:avLst/>
            <a:gdLst/>
            <a:ahLst/>
            <a:cxnLst/>
            <a:rect l="l" t="t" r="r" b="b"/>
            <a:pathLst>
              <a:path w="20320" h="19050">
                <a:moveTo>
                  <a:pt x="3276" y="3289"/>
                </a:moveTo>
                <a:lnTo>
                  <a:pt x="6578" y="0"/>
                </a:lnTo>
                <a:lnTo>
                  <a:pt x="12077" y="0"/>
                </a:lnTo>
                <a:lnTo>
                  <a:pt x="15366" y="2197"/>
                </a:lnTo>
                <a:lnTo>
                  <a:pt x="18668" y="5486"/>
                </a:lnTo>
                <a:lnTo>
                  <a:pt x="19773" y="12077"/>
                </a:lnTo>
                <a:lnTo>
                  <a:pt x="16471" y="15405"/>
                </a:lnTo>
                <a:lnTo>
                  <a:pt x="13195" y="18681"/>
                </a:lnTo>
                <a:lnTo>
                  <a:pt x="6578" y="18681"/>
                </a:lnTo>
                <a:lnTo>
                  <a:pt x="3276" y="15405"/>
                </a:lnTo>
                <a:lnTo>
                  <a:pt x="0" y="13195"/>
                </a:lnTo>
                <a:lnTo>
                  <a:pt x="0" y="6591"/>
                </a:lnTo>
                <a:lnTo>
                  <a:pt x="3276" y="3289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4" name="object 124"/>
          <p:cNvSpPr/>
          <p:nvPr/>
        </p:nvSpPr>
        <p:spPr>
          <a:xfrm>
            <a:off x="4448356" y="7175689"/>
            <a:ext cx="20320" cy="19050"/>
          </a:xfrm>
          <a:custGeom>
            <a:avLst/>
            <a:gdLst/>
            <a:ahLst/>
            <a:cxnLst/>
            <a:rect l="l" t="t" r="r" b="b"/>
            <a:pathLst>
              <a:path w="20320" h="19050">
                <a:moveTo>
                  <a:pt x="3314" y="3301"/>
                </a:moveTo>
                <a:lnTo>
                  <a:pt x="6616" y="0"/>
                </a:lnTo>
                <a:lnTo>
                  <a:pt x="13195" y="0"/>
                </a:lnTo>
                <a:lnTo>
                  <a:pt x="16497" y="2209"/>
                </a:lnTo>
                <a:lnTo>
                  <a:pt x="19812" y="5511"/>
                </a:lnTo>
                <a:lnTo>
                  <a:pt x="19812" y="12103"/>
                </a:lnTo>
                <a:lnTo>
                  <a:pt x="16497" y="15405"/>
                </a:lnTo>
                <a:lnTo>
                  <a:pt x="13195" y="18707"/>
                </a:lnTo>
                <a:lnTo>
                  <a:pt x="7708" y="18707"/>
                </a:lnTo>
                <a:lnTo>
                  <a:pt x="4406" y="15405"/>
                </a:lnTo>
                <a:lnTo>
                  <a:pt x="1104" y="13207"/>
                </a:lnTo>
                <a:lnTo>
                  <a:pt x="0" y="6603"/>
                </a:lnTo>
                <a:lnTo>
                  <a:pt x="3314" y="3301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5" name="object 125"/>
          <p:cNvSpPr/>
          <p:nvPr/>
        </p:nvSpPr>
        <p:spPr>
          <a:xfrm>
            <a:off x="4689174" y="7114120"/>
            <a:ext cx="27940" cy="27940"/>
          </a:xfrm>
          <a:custGeom>
            <a:avLst/>
            <a:gdLst/>
            <a:ahLst/>
            <a:cxnLst/>
            <a:rect l="l" t="t" r="r" b="b"/>
            <a:pathLst>
              <a:path w="27939" h="27940">
                <a:moveTo>
                  <a:pt x="23075" y="23101"/>
                </a:moveTo>
                <a:lnTo>
                  <a:pt x="27482" y="17589"/>
                </a:lnTo>
                <a:lnTo>
                  <a:pt x="27482" y="8813"/>
                </a:lnTo>
                <a:lnTo>
                  <a:pt x="21983" y="4394"/>
                </a:lnTo>
                <a:lnTo>
                  <a:pt x="17589" y="0"/>
                </a:lnTo>
                <a:lnTo>
                  <a:pt x="8788" y="0"/>
                </a:lnTo>
                <a:lnTo>
                  <a:pt x="4394" y="5511"/>
                </a:lnTo>
                <a:lnTo>
                  <a:pt x="0" y="9906"/>
                </a:lnTo>
                <a:lnTo>
                  <a:pt x="0" y="18707"/>
                </a:lnTo>
                <a:lnTo>
                  <a:pt x="4394" y="23101"/>
                </a:lnTo>
                <a:lnTo>
                  <a:pt x="9893" y="27482"/>
                </a:lnTo>
                <a:lnTo>
                  <a:pt x="18681" y="27482"/>
                </a:lnTo>
                <a:lnTo>
                  <a:pt x="23075" y="23101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6" name="object 126"/>
          <p:cNvSpPr/>
          <p:nvPr/>
        </p:nvSpPr>
        <p:spPr>
          <a:xfrm>
            <a:off x="4512148" y="7187793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20">
                <a:moveTo>
                  <a:pt x="16484" y="16497"/>
                </a:moveTo>
                <a:lnTo>
                  <a:pt x="19786" y="13195"/>
                </a:lnTo>
                <a:lnTo>
                  <a:pt x="19786" y="6603"/>
                </a:lnTo>
                <a:lnTo>
                  <a:pt x="16484" y="3301"/>
                </a:lnTo>
                <a:lnTo>
                  <a:pt x="13182" y="0"/>
                </a:lnTo>
                <a:lnTo>
                  <a:pt x="6591" y="0"/>
                </a:lnTo>
                <a:lnTo>
                  <a:pt x="3289" y="3301"/>
                </a:lnTo>
                <a:lnTo>
                  <a:pt x="0" y="6603"/>
                </a:lnTo>
                <a:lnTo>
                  <a:pt x="0" y="13195"/>
                </a:lnTo>
                <a:lnTo>
                  <a:pt x="3289" y="16497"/>
                </a:lnTo>
                <a:lnTo>
                  <a:pt x="6591" y="19799"/>
                </a:lnTo>
                <a:lnTo>
                  <a:pt x="13182" y="19799"/>
                </a:lnTo>
                <a:lnTo>
                  <a:pt x="16484" y="16497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7" name="object 127"/>
          <p:cNvSpPr/>
          <p:nvPr/>
        </p:nvSpPr>
        <p:spPr>
          <a:xfrm>
            <a:off x="4489047" y="7211973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20">
                <a:moveTo>
                  <a:pt x="16497" y="16497"/>
                </a:moveTo>
                <a:lnTo>
                  <a:pt x="19786" y="13195"/>
                </a:lnTo>
                <a:lnTo>
                  <a:pt x="19786" y="6603"/>
                </a:lnTo>
                <a:lnTo>
                  <a:pt x="16497" y="3314"/>
                </a:lnTo>
                <a:lnTo>
                  <a:pt x="13195" y="0"/>
                </a:lnTo>
                <a:lnTo>
                  <a:pt x="6603" y="0"/>
                </a:lnTo>
                <a:lnTo>
                  <a:pt x="3301" y="3314"/>
                </a:lnTo>
                <a:lnTo>
                  <a:pt x="0" y="6603"/>
                </a:lnTo>
                <a:lnTo>
                  <a:pt x="0" y="13195"/>
                </a:lnTo>
                <a:lnTo>
                  <a:pt x="3301" y="16497"/>
                </a:lnTo>
                <a:lnTo>
                  <a:pt x="6603" y="19799"/>
                </a:lnTo>
                <a:lnTo>
                  <a:pt x="13195" y="19799"/>
                </a:lnTo>
                <a:lnTo>
                  <a:pt x="16497" y="16497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8" name="object 128"/>
          <p:cNvSpPr/>
          <p:nvPr/>
        </p:nvSpPr>
        <p:spPr>
          <a:xfrm>
            <a:off x="4349398" y="6942581"/>
            <a:ext cx="414020" cy="537845"/>
          </a:xfrm>
          <a:custGeom>
            <a:avLst/>
            <a:gdLst/>
            <a:ahLst/>
            <a:cxnLst/>
            <a:rect l="l" t="t" r="r" b="b"/>
            <a:pathLst>
              <a:path w="414020" h="537845">
                <a:moveTo>
                  <a:pt x="402450" y="160553"/>
                </a:moveTo>
                <a:lnTo>
                  <a:pt x="413577" y="119230"/>
                </a:lnTo>
                <a:lnTo>
                  <a:pt x="412340" y="76566"/>
                </a:lnTo>
                <a:lnTo>
                  <a:pt x="398735" y="35757"/>
                </a:lnTo>
                <a:lnTo>
                  <a:pt x="372757" y="0"/>
                </a:lnTo>
                <a:lnTo>
                  <a:pt x="330974" y="46189"/>
                </a:lnTo>
                <a:lnTo>
                  <a:pt x="347676" y="72427"/>
                </a:lnTo>
                <a:lnTo>
                  <a:pt x="353244" y="103508"/>
                </a:lnTo>
                <a:lnTo>
                  <a:pt x="347676" y="134793"/>
                </a:lnTo>
                <a:lnTo>
                  <a:pt x="330974" y="161645"/>
                </a:lnTo>
                <a:lnTo>
                  <a:pt x="305543" y="181182"/>
                </a:lnTo>
                <a:lnTo>
                  <a:pt x="275988" y="190098"/>
                </a:lnTo>
                <a:lnTo>
                  <a:pt x="245612" y="188086"/>
                </a:lnTo>
                <a:lnTo>
                  <a:pt x="217716" y="174840"/>
                </a:lnTo>
                <a:lnTo>
                  <a:pt x="125349" y="279298"/>
                </a:lnTo>
                <a:lnTo>
                  <a:pt x="127051" y="294813"/>
                </a:lnTo>
                <a:lnTo>
                  <a:pt x="126588" y="304452"/>
                </a:lnTo>
                <a:lnTo>
                  <a:pt x="123032" y="312236"/>
                </a:lnTo>
                <a:lnTo>
                  <a:pt x="115455" y="322186"/>
                </a:lnTo>
                <a:lnTo>
                  <a:pt x="96022" y="359100"/>
                </a:lnTo>
                <a:lnTo>
                  <a:pt x="56489" y="432820"/>
                </a:lnTo>
                <a:lnTo>
                  <a:pt x="17575" y="505100"/>
                </a:lnTo>
                <a:lnTo>
                  <a:pt x="0" y="537692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9" name="object 129"/>
          <p:cNvSpPr/>
          <p:nvPr/>
        </p:nvSpPr>
        <p:spPr>
          <a:xfrm>
            <a:off x="4194369" y="6906558"/>
            <a:ext cx="521334" cy="422275"/>
          </a:xfrm>
          <a:custGeom>
            <a:avLst/>
            <a:gdLst/>
            <a:ahLst/>
            <a:cxnLst/>
            <a:rect l="l" t="t" r="r" b="b"/>
            <a:pathLst>
              <a:path w="521335" h="422275">
                <a:moveTo>
                  <a:pt x="0" y="421976"/>
                </a:moveTo>
                <a:lnTo>
                  <a:pt x="126841" y="321831"/>
                </a:lnTo>
                <a:lnTo>
                  <a:pt x="192555" y="269825"/>
                </a:lnTo>
                <a:lnTo>
                  <a:pt x="217243" y="250189"/>
                </a:lnTo>
                <a:lnTo>
                  <a:pt x="221005" y="247148"/>
                </a:lnTo>
                <a:lnTo>
                  <a:pt x="239198" y="236570"/>
                </a:lnTo>
                <a:lnTo>
                  <a:pt x="251105" y="224339"/>
                </a:lnTo>
                <a:lnTo>
                  <a:pt x="261987" y="202621"/>
                </a:lnTo>
                <a:lnTo>
                  <a:pt x="277101" y="163582"/>
                </a:lnTo>
                <a:lnTo>
                  <a:pt x="282828" y="126058"/>
                </a:lnTo>
                <a:lnTo>
                  <a:pt x="290830" y="95959"/>
                </a:lnTo>
                <a:lnTo>
                  <a:pt x="317779" y="48139"/>
                </a:lnTo>
                <a:lnTo>
                  <a:pt x="354340" y="19407"/>
                </a:lnTo>
                <a:lnTo>
                  <a:pt x="396023" y="3290"/>
                </a:lnTo>
                <a:lnTo>
                  <a:pt x="439768" y="0"/>
                </a:lnTo>
                <a:lnTo>
                  <a:pt x="482512" y="9748"/>
                </a:lnTo>
                <a:lnTo>
                  <a:pt x="521195" y="32747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0" name="object 130"/>
          <p:cNvSpPr/>
          <p:nvPr/>
        </p:nvSpPr>
        <p:spPr>
          <a:xfrm>
            <a:off x="4347201" y="7442885"/>
            <a:ext cx="0" cy="40005"/>
          </a:xfrm>
          <a:custGeom>
            <a:avLst/>
            <a:gdLst/>
            <a:ahLst/>
            <a:cxnLst/>
            <a:rect l="l" t="t" r="r" b="b"/>
            <a:pathLst>
              <a:path w="0" h="40004">
                <a:moveTo>
                  <a:pt x="0" y="0"/>
                </a:moveTo>
                <a:lnTo>
                  <a:pt x="0" y="39585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1" name="object 131"/>
          <p:cNvSpPr/>
          <p:nvPr/>
        </p:nvSpPr>
        <p:spPr>
          <a:xfrm>
            <a:off x="4564917" y="7097623"/>
            <a:ext cx="0" cy="20320"/>
          </a:xfrm>
          <a:custGeom>
            <a:avLst/>
            <a:gdLst/>
            <a:ahLst/>
            <a:cxnLst/>
            <a:rect l="l" t="t" r="r" b="b"/>
            <a:pathLst>
              <a:path w="0" h="20320">
                <a:moveTo>
                  <a:pt x="0" y="0"/>
                </a:moveTo>
                <a:lnTo>
                  <a:pt x="0" y="19799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2" name="object 132"/>
          <p:cNvSpPr/>
          <p:nvPr/>
        </p:nvSpPr>
        <p:spPr>
          <a:xfrm>
            <a:off x="4722155" y="6929398"/>
            <a:ext cx="0" cy="15875"/>
          </a:xfrm>
          <a:custGeom>
            <a:avLst/>
            <a:gdLst/>
            <a:ahLst/>
            <a:cxnLst/>
            <a:rect l="l" t="t" r="r" b="b"/>
            <a:pathLst>
              <a:path w="0" h="15875">
                <a:moveTo>
                  <a:pt x="0" y="0"/>
                </a:moveTo>
                <a:lnTo>
                  <a:pt x="0" y="15379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3" name="object 133"/>
          <p:cNvSpPr/>
          <p:nvPr/>
        </p:nvSpPr>
        <p:spPr>
          <a:xfrm>
            <a:off x="4464853" y="7255954"/>
            <a:ext cx="74295" cy="12065"/>
          </a:xfrm>
          <a:custGeom>
            <a:avLst/>
            <a:gdLst/>
            <a:ahLst/>
            <a:cxnLst/>
            <a:rect l="l" t="t" r="r" b="b"/>
            <a:pathLst>
              <a:path w="74295" h="12065">
                <a:moveTo>
                  <a:pt x="73672" y="0"/>
                </a:moveTo>
                <a:lnTo>
                  <a:pt x="45466" y="9735"/>
                </a:lnTo>
                <a:lnTo>
                  <a:pt x="21996" y="11836"/>
                </a:lnTo>
                <a:lnTo>
                  <a:pt x="5946" y="10222"/>
                </a:lnTo>
                <a:lnTo>
                  <a:pt x="0" y="8813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4" name="object 134"/>
          <p:cNvSpPr/>
          <p:nvPr/>
        </p:nvSpPr>
        <p:spPr>
          <a:xfrm>
            <a:off x="4347078" y="7206488"/>
            <a:ext cx="116205" cy="276225"/>
          </a:xfrm>
          <a:custGeom>
            <a:avLst/>
            <a:gdLst/>
            <a:ahLst/>
            <a:cxnLst/>
            <a:rect l="l" t="t" r="r" b="b"/>
            <a:pathLst>
              <a:path w="116204" h="276225">
                <a:moveTo>
                  <a:pt x="115578" y="0"/>
                </a:moveTo>
                <a:lnTo>
                  <a:pt x="114445" y="9259"/>
                </a:lnTo>
                <a:lnTo>
                  <a:pt x="111457" y="20478"/>
                </a:lnTo>
                <a:lnTo>
                  <a:pt x="107231" y="31078"/>
                </a:lnTo>
                <a:lnTo>
                  <a:pt x="102383" y="38481"/>
                </a:lnTo>
                <a:lnTo>
                  <a:pt x="88566" y="66155"/>
                </a:lnTo>
                <a:lnTo>
                  <a:pt x="60320" y="120532"/>
                </a:lnTo>
                <a:lnTo>
                  <a:pt x="27541" y="183363"/>
                </a:lnTo>
                <a:lnTo>
                  <a:pt x="122" y="236397"/>
                </a:lnTo>
                <a:lnTo>
                  <a:pt x="0" y="242583"/>
                </a:lnTo>
                <a:lnTo>
                  <a:pt x="807" y="256190"/>
                </a:lnTo>
                <a:lnTo>
                  <a:pt x="1821" y="269798"/>
                </a:lnTo>
                <a:lnTo>
                  <a:pt x="2319" y="275983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5" name="object 135"/>
          <p:cNvSpPr/>
          <p:nvPr/>
        </p:nvSpPr>
        <p:spPr>
          <a:xfrm>
            <a:off x="4349398" y="6928294"/>
            <a:ext cx="417830" cy="568960"/>
          </a:xfrm>
          <a:custGeom>
            <a:avLst/>
            <a:gdLst/>
            <a:ahLst/>
            <a:cxnLst/>
            <a:rect l="l" t="t" r="r" b="b"/>
            <a:pathLst>
              <a:path w="417829" h="568959">
                <a:moveTo>
                  <a:pt x="0" y="551980"/>
                </a:moveTo>
                <a:lnTo>
                  <a:pt x="119326" y="432907"/>
                </a:lnTo>
                <a:lnTo>
                  <a:pt x="165354" y="362999"/>
                </a:lnTo>
                <a:lnTo>
                  <a:pt x="193980" y="313650"/>
                </a:lnTo>
                <a:lnTo>
                  <a:pt x="205081" y="300729"/>
                </a:lnTo>
                <a:lnTo>
                  <a:pt x="225251" y="288637"/>
                </a:lnTo>
                <a:lnTo>
                  <a:pt x="261708" y="271602"/>
                </a:lnTo>
                <a:lnTo>
                  <a:pt x="299176" y="262716"/>
                </a:lnTo>
                <a:lnTo>
                  <a:pt x="328915" y="251664"/>
                </a:lnTo>
                <a:lnTo>
                  <a:pt x="373862" y="217716"/>
                </a:lnTo>
                <a:lnTo>
                  <a:pt x="397985" y="185713"/>
                </a:lnTo>
                <a:lnTo>
                  <a:pt x="417468" y="130510"/>
                </a:lnTo>
                <a:lnTo>
                  <a:pt x="416740" y="84120"/>
                </a:lnTo>
                <a:lnTo>
                  <a:pt x="401997" y="39379"/>
                </a:lnTo>
                <a:lnTo>
                  <a:pt x="373862" y="0"/>
                </a:lnTo>
                <a:lnTo>
                  <a:pt x="367258" y="4406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6" name="object 136"/>
          <p:cNvSpPr/>
          <p:nvPr/>
        </p:nvSpPr>
        <p:spPr>
          <a:xfrm>
            <a:off x="4169071" y="7334046"/>
            <a:ext cx="29209" cy="20320"/>
          </a:xfrm>
          <a:custGeom>
            <a:avLst/>
            <a:gdLst/>
            <a:ahLst/>
            <a:cxnLst/>
            <a:rect l="l" t="t" r="r" b="b"/>
            <a:pathLst>
              <a:path w="29210" h="20320">
                <a:moveTo>
                  <a:pt x="0" y="19786"/>
                </a:moveTo>
                <a:lnTo>
                  <a:pt x="28587" y="0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7" name="object 137"/>
          <p:cNvSpPr/>
          <p:nvPr/>
        </p:nvSpPr>
        <p:spPr>
          <a:xfrm>
            <a:off x="4167978" y="7324140"/>
            <a:ext cx="43180" cy="47625"/>
          </a:xfrm>
          <a:custGeom>
            <a:avLst/>
            <a:gdLst/>
            <a:ahLst/>
            <a:cxnLst/>
            <a:rect l="l" t="t" r="r" b="b"/>
            <a:pathLst>
              <a:path w="43179" h="47625">
                <a:moveTo>
                  <a:pt x="42887" y="29692"/>
                </a:moveTo>
                <a:lnTo>
                  <a:pt x="14287" y="47282"/>
                </a:lnTo>
                <a:lnTo>
                  <a:pt x="0" y="27482"/>
                </a:lnTo>
                <a:lnTo>
                  <a:pt x="0" y="17589"/>
                </a:lnTo>
                <a:lnTo>
                  <a:pt x="26390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8" name="object 138"/>
          <p:cNvSpPr/>
          <p:nvPr/>
        </p:nvSpPr>
        <p:spPr>
          <a:xfrm>
            <a:off x="4535499" y="6995388"/>
            <a:ext cx="22860" cy="112395"/>
          </a:xfrm>
          <a:custGeom>
            <a:avLst/>
            <a:gdLst/>
            <a:ahLst/>
            <a:cxnLst/>
            <a:rect l="l" t="t" r="r" b="b"/>
            <a:pathLst>
              <a:path w="22860" h="112395">
                <a:moveTo>
                  <a:pt x="22801" y="0"/>
                </a:moveTo>
                <a:lnTo>
                  <a:pt x="5941" y="27101"/>
                </a:lnTo>
                <a:lnTo>
                  <a:pt x="0" y="56889"/>
                </a:lnTo>
                <a:lnTo>
                  <a:pt x="5186" y="86267"/>
                </a:lnTo>
                <a:lnTo>
                  <a:pt x="21709" y="112141"/>
                </a:lnTo>
              </a:path>
            </a:pathLst>
          </a:custGeom>
          <a:ln w="7619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9" name="object 139"/>
          <p:cNvSpPr/>
          <p:nvPr/>
        </p:nvSpPr>
        <p:spPr>
          <a:xfrm>
            <a:off x="4194369" y="6886449"/>
            <a:ext cx="522605" cy="471805"/>
          </a:xfrm>
          <a:custGeom>
            <a:avLst/>
            <a:gdLst/>
            <a:ahLst/>
            <a:cxnLst/>
            <a:rect l="l" t="t" r="r" b="b"/>
            <a:pathLst>
              <a:path w="522604" h="471804">
                <a:moveTo>
                  <a:pt x="362838" y="221079"/>
                </a:moveTo>
                <a:lnTo>
                  <a:pt x="270484" y="322235"/>
                </a:lnTo>
                <a:lnTo>
                  <a:pt x="253085" y="322492"/>
                </a:lnTo>
                <a:lnTo>
                  <a:pt x="242589" y="324295"/>
                </a:lnTo>
                <a:lnTo>
                  <a:pt x="234769" y="329189"/>
                </a:lnTo>
                <a:lnTo>
                  <a:pt x="225399" y="338719"/>
                </a:lnTo>
                <a:lnTo>
                  <a:pt x="192811" y="358588"/>
                </a:lnTo>
                <a:lnTo>
                  <a:pt x="122183" y="404429"/>
                </a:lnTo>
                <a:lnTo>
                  <a:pt x="51760" y="450680"/>
                </a:lnTo>
                <a:lnTo>
                  <a:pt x="19786" y="471777"/>
                </a:lnTo>
                <a:lnTo>
                  <a:pt x="0" y="442085"/>
                </a:lnTo>
                <a:lnTo>
                  <a:pt x="0" y="418996"/>
                </a:lnTo>
                <a:lnTo>
                  <a:pt x="73549" y="361225"/>
                </a:lnTo>
                <a:lnTo>
                  <a:pt x="131533" y="315746"/>
                </a:lnTo>
                <a:lnTo>
                  <a:pt x="176117" y="280110"/>
                </a:lnTo>
                <a:lnTo>
                  <a:pt x="209465" y="251869"/>
                </a:lnTo>
                <a:lnTo>
                  <a:pt x="251115" y="207782"/>
                </a:lnTo>
                <a:lnTo>
                  <a:pt x="273799" y="163904"/>
                </a:lnTo>
                <a:lnTo>
                  <a:pt x="279564" y="126070"/>
                </a:lnTo>
                <a:lnTo>
                  <a:pt x="287810" y="95456"/>
                </a:lnTo>
                <a:lnTo>
                  <a:pt x="316661" y="48448"/>
                </a:lnTo>
                <a:lnTo>
                  <a:pt x="352500" y="19298"/>
                </a:lnTo>
                <a:lnTo>
                  <a:pt x="394356" y="3131"/>
                </a:lnTo>
                <a:lnTo>
                  <a:pt x="438746" y="0"/>
                </a:lnTo>
                <a:lnTo>
                  <a:pt x="482186" y="9957"/>
                </a:lnTo>
                <a:lnTo>
                  <a:pt x="521195" y="33056"/>
                </a:lnTo>
                <a:lnTo>
                  <a:pt x="522287" y="52855"/>
                </a:lnTo>
                <a:lnTo>
                  <a:pt x="479399" y="97927"/>
                </a:lnTo>
                <a:lnTo>
                  <a:pt x="452545" y="83869"/>
                </a:lnTo>
                <a:lnTo>
                  <a:pt x="421255" y="81159"/>
                </a:lnTo>
                <a:lnTo>
                  <a:pt x="390170" y="89585"/>
                </a:lnTo>
                <a:lnTo>
                  <a:pt x="363931" y="108938"/>
                </a:lnTo>
                <a:lnTo>
                  <a:pt x="351707" y="133649"/>
                </a:lnTo>
                <a:lnTo>
                  <a:pt x="346902" y="159089"/>
                </a:lnTo>
                <a:lnTo>
                  <a:pt x="350338" y="183917"/>
                </a:lnTo>
                <a:lnTo>
                  <a:pt x="362838" y="206792"/>
                </a:lnTo>
                <a:lnTo>
                  <a:pt x="362838" y="221079"/>
                </a:lnTo>
                <a:lnTo>
                  <a:pt x="370547" y="211173"/>
                </a:lnTo>
                <a:lnTo>
                  <a:pt x="398221" y="224429"/>
                </a:lnTo>
                <a:lnTo>
                  <a:pt x="427031" y="226440"/>
                </a:lnTo>
                <a:lnTo>
                  <a:pt x="454812" y="217519"/>
                </a:lnTo>
                <a:lnTo>
                  <a:pt x="479399" y="197978"/>
                </a:lnTo>
                <a:lnTo>
                  <a:pt x="495176" y="173501"/>
                </a:lnTo>
                <a:lnTo>
                  <a:pt x="500021" y="146446"/>
                </a:lnTo>
                <a:lnTo>
                  <a:pt x="494555" y="119598"/>
                </a:lnTo>
                <a:lnTo>
                  <a:pt x="479399" y="95743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0" name="object 140"/>
          <p:cNvSpPr/>
          <p:nvPr/>
        </p:nvSpPr>
        <p:spPr>
          <a:xfrm>
            <a:off x="2469150" y="7469275"/>
            <a:ext cx="0" cy="633730"/>
          </a:xfrm>
          <a:custGeom>
            <a:avLst/>
            <a:gdLst/>
            <a:ahLst/>
            <a:cxnLst/>
            <a:rect l="l" t="t" r="r" b="b"/>
            <a:pathLst>
              <a:path w="0" h="633729">
                <a:moveTo>
                  <a:pt x="0" y="0"/>
                </a:moveTo>
                <a:lnTo>
                  <a:pt x="0" y="633349"/>
                </a:lnTo>
              </a:path>
            </a:pathLst>
          </a:custGeom>
          <a:ln w="13970">
            <a:solidFill>
              <a:srgbClr val="231F20"/>
            </a:solidFill>
            <a:prstDash val="lgDash"/>
          </a:ln>
        </p:spPr>
        <p:txBody>
          <a:bodyPr wrap="square" lIns="0" tIns="0" rIns="0" bIns="0" rtlCol="0"/>
          <a:lstStyle/>
          <a:p/>
        </p:txBody>
      </p:sp>
      <p:sp>
        <p:nvSpPr>
          <p:cNvPr id="141" name="object 141"/>
          <p:cNvSpPr/>
          <p:nvPr/>
        </p:nvSpPr>
        <p:spPr>
          <a:xfrm>
            <a:off x="2469150" y="5869418"/>
            <a:ext cx="0" cy="895985"/>
          </a:xfrm>
          <a:custGeom>
            <a:avLst/>
            <a:gdLst/>
            <a:ahLst/>
            <a:cxnLst/>
            <a:rect l="l" t="t" r="r" b="b"/>
            <a:pathLst>
              <a:path w="0" h="895984">
                <a:moveTo>
                  <a:pt x="0" y="0"/>
                </a:moveTo>
                <a:lnTo>
                  <a:pt x="0" y="895451"/>
                </a:lnTo>
              </a:path>
            </a:pathLst>
          </a:custGeom>
          <a:ln w="13970">
            <a:solidFill>
              <a:srgbClr val="231F20"/>
            </a:solidFill>
            <a:prstDash val="lgDash"/>
          </a:ln>
        </p:spPr>
        <p:txBody>
          <a:bodyPr wrap="square" lIns="0" tIns="0" rIns="0" bIns="0" rtlCol="0"/>
          <a:lstStyle/>
          <a:p/>
        </p:txBody>
      </p:sp>
      <p:sp>
        <p:nvSpPr>
          <p:cNvPr id="142" name="object 142"/>
          <p:cNvSpPr/>
          <p:nvPr/>
        </p:nvSpPr>
        <p:spPr>
          <a:xfrm>
            <a:off x="1665367" y="6791959"/>
            <a:ext cx="33020" cy="16510"/>
          </a:xfrm>
          <a:custGeom>
            <a:avLst/>
            <a:gdLst/>
            <a:ahLst/>
            <a:cxnLst/>
            <a:rect l="l" t="t" r="r" b="b"/>
            <a:pathLst>
              <a:path w="33019" h="16509">
                <a:moveTo>
                  <a:pt x="0" y="1092"/>
                </a:moveTo>
                <a:lnTo>
                  <a:pt x="32994" y="0"/>
                </a:lnTo>
                <a:lnTo>
                  <a:pt x="32994" y="15379"/>
                </a:lnTo>
                <a:lnTo>
                  <a:pt x="0" y="16497"/>
                </a:lnTo>
                <a:lnTo>
                  <a:pt x="0" y="1092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3" name="object 143"/>
          <p:cNvSpPr/>
          <p:nvPr/>
        </p:nvSpPr>
        <p:spPr>
          <a:xfrm>
            <a:off x="1665367" y="6757872"/>
            <a:ext cx="33020" cy="16510"/>
          </a:xfrm>
          <a:custGeom>
            <a:avLst/>
            <a:gdLst/>
            <a:ahLst/>
            <a:cxnLst/>
            <a:rect l="l" t="t" r="r" b="b"/>
            <a:pathLst>
              <a:path w="33019" h="16509">
                <a:moveTo>
                  <a:pt x="0" y="1104"/>
                </a:moveTo>
                <a:lnTo>
                  <a:pt x="32994" y="0"/>
                </a:lnTo>
                <a:lnTo>
                  <a:pt x="32994" y="15392"/>
                </a:lnTo>
                <a:lnTo>
                  <a:pt x="0" y="16484"/>
                </a:lnTo>
                <a:lnTo>
                  <a:pt x="0" y="1104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4" name="object 144"/>
          <p:cNvSpPr/>
          <p:nvPr/>
        </p:nvSpPr>
        <p:spPr>
          <a:xfrm>
            <a:off x="1665367" y="6736981"/>
            <a:ext cx="33020" cy="16510"/>
          </a:xfrm>
          <a:custGeom>
            <a:avLst/>
            <a:gdLst/>
            <a:ahLst/>
            <a:cxnLst/>
            <a:rect l="l" t="t" r="r" b="b"/>
            <a:pathLst>
              <a:path w="33019" h="16509">
                <a:moveTo>
                  <a:pt x="0" y="1092"/>
                </a:moveTo>
                <a:lnTo>
                  <a:pt x="32994" y="0"/>
                </a:lnTo>
                <a:lnTo>
                  <a:pt x="32994" y="15379"/>
                </a:lnTo>
                <a:lnTo>
                  <a:pt x="0" y="16484"/>
                </a:lnTo>
                <a:lnTo>
                  <a:pt x="0" y="1092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5" name="object 145"/>
          <p:cNvSpPr/>
          <p:nvPr/>
        </p:nvSpPr>
        <p:spPr>
          <a:xfrm>
            <a:off x="1665367" y="6712787"/>
            <a:ext cx="33020" cy="16510"/>
          </a:xfrm>
          <a:custGeom>
            <a:avLst/>
            <a:gdLst/>
            <a:ahLst/>
            <a:cxnLst/>
            <a:rect l="l" t="t" r="r" b="b"/>
            <a:pathLst>
              <a:path w="33019" h="16509">
                <a:moveTo>
                  <a:pt x="0" y="1092"/>
                </a:moveTo>
                <a:lnTo>
                  <a:pt x="32994" y="0"/>
                </a:lnTo>
                <a:lnTo>
                  <a:pt x="32994" y="15405"/>
                </a:lnTo>
                <a:lnTo>
                  <a:pt x="0" y="16497"/>
                </a:lnTo>
                <a:lnTo>
                  <a:pt x="0" y="1092"/>
                </a:lnTo>
                <a:close/>
              </a:path>
            </a:pathLst>
          </a:custGeom>
          <a:ln w="7619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6" name="object 146"/>
          <p:cNvSpPr/>
          <p:nvPr/>
        </p:nvSpPr>
        <p:spPr>
          <a:xfrm>
            <a:off x="1665367" y="6672097"/>
            <a:ext cx="33020" cy="16510"/>
          </a:xfrm>
          <a:custGeom>
            <a:avLst/>
            <a:gdLst/>
            <a:ahLst/>
            <a:cxnLst/>
            <a:rect l="l" t="t" r="r" b="b"/>
            <a:pathLst>
              <a:path w="33019" h="16509">
                <a:moveTo>
                  <a:pt x="0" y="1104"/>
                </a:moveTo>
                <a:lnTo>
                  <a:pt x="32994" y="0"/>
                </a:lnTo>
                <a:lnTo>
                  <a:pt x="32994" y="15405"/>
                </a:lnTo>
                <a:lnTo>
                  <a:pt x="0" y="16497"/>
                </a:lnTo>
                <a:lnTo>
                  <a:pt x="0" y="1104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7" name="object 147"/>
          <p:cNvSpPr/>
          <p:nvPr/>
        </p:nvSpPr>
        <p:spPr>
          <a:xfrm>
            <a:off x="1325096" y="6879411"/>
            <a:ext cx="468337" cy="6588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48" name="object 148"/>
          <p:cNvSpPr/>
          <p:nvPr/>
        </p:nvSpPr>
        <p:spPr>
          <a:xfrm>
            <a:off x="1324512" y="6550050"/>
            <a:ext cx="290830" cy="32384"/>
          </a:xfrm>
          <a:custGeom>
            <a:avLst/>
            <a:gdLst/>
            <a:ahLst/>
            <a:cxnLst/>
            <a:rect l="l" t="t" r="r" b="b"/>
            <a:pathLst>
              <a:path w="290830" h="32384">
                <a:moveTo>
                  <a:pt x="0" y="31889"/>
                </a:moveTo>
                <a:lnTo>
                  <a:pt x="0" y="7708"/>
                </a:lnTo>
                <a:lnTo>
                  <a:pt x="290283" y="0"/>
                </a:lnTo>
                <a:lnTo>
                  <a:pt x="290283" y="20891"/>
                </a:lnTo>
                <a:lnTo>
                  <a:pt x="0" y="31889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9" name="object 149"/>
          <p:cNvSpPr/>
          <p:nvPr/>
        </p:nvSpPr>
        <p:spPr>
          <a:xfrm>
            <a:off x="1353099" y="6674294"/>
            <a:ext cx="241300" cy="151130"/>
          </a:xfrm>
          <a:custGeom>
            <a:avLst/>
            <a:gdLst/>
            <a:ahLst/>
            <a:cxnLst/>
            <a:rect l="l" t="t" r="r" b="b"/>
            <a:pathLst>
              <a:path w="241300" h="151129">
                <a:moveTo>
                  <a:pt x="0" y="150660"/>
                </a:moveTo>
                <a:lnTo>
                  <a:pt x="0" y="8801"/>
                </a:lnTo>
                <a:lnTo>
                  <a:pt x="240804" y="0"/>
                </a:lnTo>
                <a:lnTo>
                  <a:pt x="240804" y="139661"/>
                </a:lnTo>
                <a:lnTo>
                  <a:pt x="0" y="150660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0" name="object 150"/>
          <p:cNvSpPr/>
          <p:nvPr/>
        </p:nvSpPr>
        <p:spPr>
          <a:xfrm>
            <a:off x="1776428" y="6619328"/>
            <a:ext cx="56515" cy="220345"/>
          </a:xfrm>
          <a:custGeom>
            <a:avLst/>
            <a:gdLst/>
            <a:ahLst/>
            <a:cxnLst/>
            <a:rect l="l" t="t" r="r" b="b"/>
            <a:pathLst>
              <a:path w="56514" h="220345">
                <a:moveTo>
                  <a:pt x="0" y="219913"/>
                </a:moveTo>
                <a:lnTo>
                  <a:pt x="0" y="0"/>
                </a:lnTo>
                <a:lnTo>
                  <a:pt x="56070" y="0"/>
                </a:lnTo>
                <a:lnTo>
                  <a:pt x="56070" y="215506"/>
                </a:lnTo>
                <a:lnTo>
                  <a:pt x="0" y="219913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1" name="object 151"/>
          <p:cNvSpPr/>
          <p:nvPr/>
        </p:nvSpPr>
        <p:spPr>
          <a:xfrm>
            <a:off x="1339904" y="6619328"/>
            <a:ext cx="417830" cy="238760"/>
          </a:xfrm>
          <a:custGeom>
            <a:avLst/>
            <a:gdLst/>
            <a:ahLst/>
            <a:cxnLst/>
            <a:rect l="l" t="t" r="r" b="b"/>
            <a:pathLst>
              <a:path w="417830" h="238759">
                <a:moveTo>
                  <a:pt x="0" y="238594"/>
                </a:moveTo>
                <a:lnTo>
                  <a:pt x="0" y="9893"/>
                </a:lnTo>
                <a:lnTo>
                  <a:pt x="417830" y="0"/>
                </a:lnTo>
                <a:lnTo>
                  <a:pt x="417830" y="221005"/>
                </a:lnTo>
                <a:lnTo>
                  <a:pt x="0" y="238594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2" name="object 152"/>
          <p:cNvSpPr/>
          <p:nvPr/>
        </p:nvSpPr>
        <p:spPr>
          <a:xfrm>
            <a:off x="1326709" y="6602831"/>
            <a:ext cx="506095" cy="270510"/>
          </a:xfrm>
          <a:custGeom>
            <a:avLst/>
            <a:gdLst/>
            <a:ahLst/>
            <a:cxnLst/>
            <a:rect l="l" t="t" r="r" b="b"/>
            <a:pathLst>
              <a:path w="506094" h="270509">
                <a:moveTo>
                  <a:pt x="0" y="270484"/>
                </a:moveTo>
                <a:lnTo>
                  <a:pt x="0" y="13195"/>
                </a:lnTo>
                <a:lnTo>
                  <a:pt x="505790" y="0"/>
                </a:lnTo>
                <a:lnTo>
                  <a:pt x="505790" y="247396"/>
                </a:lnTo>
                <a:lnTo>
                  <a:pt x="0" y="270484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3" name="object 153"/>
          <p:cNvSpPr/>
          <p:nvPr/>
        </p:nvSpPr>
        <p:spPr>
          <a:xfrm>
            <a:off x="1245340" y="6474180"/>
            <a:ext cx="587375" cy="516890"/>
          </a:xfrm>
          <a:custGeom>
            <a:avLst/>
            <a:gdLst/>
            <a:ahLst/>
            <a:cxnLst/>
            <a:rect l="l" t="t" r="r" b="b"/>
            <a:pathLst>
              <a:path w="587375" h="516890">
                <a:moveTo>
                  <a:pt x="0" y="516788"/>
                </a:moveTo>
                <a:lnTo>
                  <a:pt x="0" y="9893"/>
                </a:lnTo>
                <a:lnTo>
                  <a:pt x="587159" y="0"/>
                </a:lnTo>
                <a:lnTo>
                  <a:pt x="587159" y="483793"/>
                </a:lnTo>
                <a:lnTo>
                  <a:pt x="0" y="516788"/>
                </a:lnTo>
                <a:close/>
              </a:path>
            </a:pathLst>
          </a:custGeom>
          <a:ln w="7619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4" name="object 154"/>
          <p:cNvSpPr/>
          <p:nvPr/>
        </p:nvSpPr>
        <p:spPr>
          <a:xfrm>
            <a:off x="1227750" y="6452184"/>
            <a:ext cx="622935" cy="558800"/>
          </a:xfrm>
          <a:custGeom>
            <a:avLst/>
            <a:gdLst/>
            <a:ahLst/>
            <a:cxnLst/>
            <a:rect l="l" t="t" r="r" b="b"/>
            <a:pathLst>
              <a:path w="622935" h="558800">
                <a:moveTo>
                  <a:pt x="0" y="558584"/>
                </a:moveTo>
                <a:lnTo>
                  <a:pt x="0" y="13207"/>
                </a:lnTo>
                <a:lnTo>
                  <a:pt x="622350" y="0"/>
                </a:lnTo>
                <a:lnTo>
                  <a:pt x="622350" y="524497"/>
                </a:lnTo>
                <a:lnTo>
                  <a:pt x="0" y="558584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5" name="object 155"/>
          <p:cNvSpPr/>
          <p:nvPr/>
        </p:nvSpPr>
        <p:spPr>
          <a:xfrm>
            <a:off x="1204649" y="6436804"/>
            <a:ext cx="645795" cy="574040"/>
          </a:xfrm>
          <a:custGeom>
            <a:avLst/>
            <a:gdLst/>
            <a:ahLst/>
            <a:cxnLst/>
            <a:rect l="l" t="t" r="r" b="b"/>
            <a:pathLst>
              <a:path w="645794" h="574040">
                <a:moveTo>
                  <a:pt x="0" y="546481"/>
                </a:moveTo>
                <a:lnTo>
                  <a:pt x="0" y="13182"/>
                </a:lnTo>
                <a:lnTo>
                  <a:pt x="617956" y="0"/>
                </a:lnTo>
                <a:lnTo>
                  <a:pt x="645452" y="15379"/>
                </a:lnTo>
                <a:lnTo>
                  <a:pt x="645452" y="539877"/>
                </a:lnTo>
                <a:lnTo>
                  <a:pt x="23101" y="573963"/>
                </a:lnTo>
                <a:lnTo>
                  <a:pt x="0" y="546481"/>
                </a:lnTo>
                <a:close/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6" name="object 156"/>
          <p:cNvSpPr/>
          <p:nvPr/>
        </p:nvSpPr>
        <p:spPr>
          <a:xfrm>
            <a:off x="1082602" y="6409308"/>
            <a:ext cx="511809" cy="41275"/>
          </a:xfrm>
          <a:custGeom>
            <a:avLst/>
            <a:gdLst/>
            <a:ahLst/>
            <a:cxnLst/>
            <a:rect l="l" t="t" r="r" b="b"/>
            <a:pathLst>
              <a:path w="511809" h="41275">
                <a:moveTo>
                  <a:pt x="0" y="40678"/>
                </a:moveTo>
                <a:lnTo>
                  <a:pt x="0" y="12090"/>
                </a:lnTo>
                <a:lnTo>
                  <a:pt x="511302" y="0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7" name="object 157"/>
          <p:cNvSpPr/>
          <p:nvPr/>
        </p:nvSpPr>
        <p:spPr>
          <a:xfrm>
            <a:off x="1092496" y="6421399"/>
            <a:ext cx="540385" cy="37465"/>
          </a:xfrm>
          <a:custGeom>
            <a:avLst/>
            <a:gdLst/>
            <a:ahLst/>
            <a:cxnLst/>
            <a:rect l="l" t="t" r="r" b="b"/>
            <a:pathLst>
              <a:path w="540385" h="37464">
                <a:moveTo>
                  <a:pt x="0" y="37388"/>
                </a:moveTo>
                <a:lnTo>
                  <a:pt x="0" y="13195"/>
                </a:lnTo>
                <a:lnTo>
                  <a:pt x="539889" y="0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8" name="object 158"/>
          <p:cNvSpPr/>
          <p:nvPr/>
        </p:nvSpPr>
        <p:spPr>
          <a:xfrm>
            <a:off x="1204649" y="6449986"/>
            <a:ext cx="23495" cy="15875"/>
          </a:xfrm>
          <a:custGeom>
            <a:avLst/>
            <a:gdLst/>
            <a:ahLst/>
            <a:cxnLst/>
            <a:rect l="l" t="t" r="r" b="b"/>
            <a:pathLst>
              <a:path w="23494" h="15875">
                <a:moveTo>
                  <a:pt x="0" y="0"/>
                </a:moveTo>
                <a:lnTo>
                  <a:pt x="23101" y="15405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9" name="object 159"/>
          <p:cNvSpPr/>
          <p:nvPr/>
        </p:nvSpPr>
        <p:spPr>
          <a:xfrm>
            <a:off x="1010034" y="6389509"/>
            <a:ext cx="193675" cy="549910"/>
          </a:xfrm>
          <a:custGeom>
            <a:avLst/>
            <a:gdLst/>
            <a:ahLst/>
            <a:cxnLst/>
            <a:rect l="l" t="t" r="r" b="b"/>
            <a:pathLst>
              <a:path w="193675" h="549909">
                <a:moveTo>
                  <a:pt x="193522" y="549795"/>
                </a:moveTo>
                <a:lnTo>
                  <a:pt x="0" y="304584"/>
                </a:lnTo>
                <a:lnTo>
                  <a:pt x="0" y="0"/>
                </a:lnTo>
                <a:lnTo>
                  <a:pt x="39585" y="19799"/>
                </a:lnTo>
                <a:lnTo>
                  <a:pt x="48374" y="40690"/>
                </a:lnTo>
              </a:path>
            </a:pathLst>
          </a:custGeom>
          <a:ln w="13969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0" name="object 160"/>
          <p:cNvSpPr/>
          <p:nvPr/>
        </p:nvSpPr>
        <p:spPr>
          <a:xfrm>
            <a:off x="1051817" y="6398310"/>
            <a:ext cx="543560" cy="12700"/>
          </a:xfrm>
          <a:custGeom>
            <a:avLst/>
            <a:gdLst/>
            <a:ahLst/>
            <a:cxnLst/>
            <a:rect l="l" t="t" r="r" b="b"/>
            <a:pathLst>
              <a:path w="543560" h="12700">
                <a:moveTo>
                  <a:pt x="0" y="7696"/>
                </a:moveTo>
                <a:lnTo>
                  <a:pt x="543179" y="0"/>
                </a:lnTo>
                <a:lnTo>
                  <a:pt x="543179" y="12103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1" name="object 161"/>
          <p:cNvSpPr/>
          <p:nvPr/>
        </p:nvSpPr>
        <p:spPr>
          <a:xfrm>
            <a:off x="1093600" y="6435699"/>
            <a:ext cx="111125" cy="74930"/>
          </a:xfrm>
          <a:custGeom>
            <a:avLst/>
            <a:gdLst/>
            <a:ahLst/>
            <a:cxnLst/>
            <a:rect l="l" t="t" r="r" b="b"/>
            <a:pathLst>
              <a:path w="111125" h="74929">
                <a:moveTo>
                  <a:pt x="0" y="0"/>
                </a:moveTo>
                <a:lnTo>
                  <a:pt x="111048" y="74764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2" name="object 162"/>
          <p:cNvSpPr/>
          <p:nvPr/>
        </p:nvSpPr>
        <p:spPr>
          <a:xfrm>
            <a:off x="1559817" y="6389509"/>
            <a:ext cx="34290" cy="8890"/>
          </a:xfrm>
          <a:custGeom>
            <a:avLst/>
            <a:gdLst/>
            <a:ahLst/>
            <a:cxnLst/>
            <a:rect l="l" t="t" r="r" b="b"/>
            <a:pathLst>
              <a:path w="34290" h="8889">
                <a:moveTo>
                  <a:pt x="0" y="0"/>
                </a:moveTo>
                <a:lnTo>
                  <a:pt x="34086" y="8801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3" name="object 163"/>
          <p:cNvSpPr/>
          <p:nvPr/>
        </p:nvSpPr>
        <p:spPr>
          <a:xfrm>
            <a:off x="1045226" y="6382918"/>
            <a:ext cx="516255" cy="20955"/>
          </a:xfrm>
          <a:custGeom>
            <a:avLst/>
            <a:gdLst/>
            <a:ahLst/>
            <a:cxnLst/>
            <a:rect l="l" t="t" r="r" b="b"/>
            <a:pathLst>
              <a:path w="516255" h="20954">
                <a:moveTo>
                  <a:pt x="0" y="20904"/>
                </a:moveTo>
                <a:lnTo>
                  <a:pt x="15318" y="20000"/>
                </a:lnTo>
                <a:lnTo>
                  <a:pt x="23631" y="17865"/>
                </a:lnTo>
                <a:lnTo>
                  <a:pt x="27824" y="12849"/>
                </a:lnTo>
                <a:lnTo>
                  <a:pt x="30784" y="3302"/>
                </a:lnTo>
                <a:lnTo>
                  <a:pt x="105723" y="2786"/>
                </a:lnTo>
                <a:lnTo>
                  <a:pt x="253439" y="1651"/>
                </a:lnTo>
                <a:lnTo>
                  <a:pt x="397857" y="515"/>
                </a:lnTo>
                <a:lnTo>
                  <a:pt x="462902" y="0"/>
                </a:lnTo>
                <a:lnTo>
                  <a:pt x="469299" y="11232"/>
                </a:lnTo>
                <a:lnTo>
                  <a:pt x="476929" y="15663"/>
                </a:lnTo>
                <a:lnTo>
                  <a:pt x="490741" y="13910"/>
                </a:lnTo>
                <a:lnTo>
                  <a:pt x="515683" y="6591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4" name="object 164"/>
          <p:cNvSpPr/>
          <p:nvPr/>
        </p:nvSpPr>
        <p:spPr>
          <a:xfrm>
            <a:off x="1594996" y="6409308"/>
            <a:ext cx="88265" cy="32384"/>
          </a:xfrm>
          <a:custGeom>
            <a:avLst/>
            <a:gdLst/>
            <a:ahLst/>
            <a:cxnLst/>
            <a:rect l="l" t="t" r="r" b="b"/>
            <a:pathLst>
              <a:path w="88264" h="32385">
                <a:moveTo>
                  <a:pt x="0" y="0"/>
                </a:moveTo>
                <a:lnTo>
                  <a:pt x="87972" y="31889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5" name="object 165"/>
          <p:cNvSpPr txBox="1"/>
          <p:nvPr/>
        </p:nvSpPr>
        <p:spPr>
          <a:xfrm>
            <a:off x="1590003" y="7003389"/>
            <a:ext cx="307340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XM200</a:t>
            </a:r>
            <a:endParaRPr sz="700">
              <a:latin typeface="Arial"/>
              <a:cs typeface="Arial"/>
            </a:endParaRPr>
          </a:p>
        </p:txBody>
      </p:sp>
      <p:sp>
        <p:nvSpPr>
          <p:cNvPr id="166" name="object 166"/>
          <p:cNvSpPr txBox="1"/>
          <p:nvPr/>
        </p:nvSpPr>
        <p:spPr>
          <a:xfrm rot="21540000">
            <a:off x="1321803" y="6516158"/>
            <a:ext cx="294111" cy="387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305"/>
              </a:lnSpc>
            </a:pPr>
            <a:r>
              <a:rPr dirty="0" sz="300" spc="-5">
                <a:solidFill>
                  <a:srgbClr val="231F20"/>
                </a:solidFill>
                <a:latin typeface="Arial"/>
                <a:cs typeface="Arial"/>
              </a:rPr>
              <a:t>MERLIN</a:t>
            </a:r>
            <a:r>
              <a:rPr dirty="0" sz="300" spc="6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300" spc="-10">
                <a:solidFill>
                  <a:srgbClr val="231F20"/>
                </a:solidFill>
                <a:latin typeface="Arial"/>
                <a:cs typeface="Arial"/>
              </a:rPr>
              <a:t>GERIN</a:t>
            </a:r>
            <a:endParaRPr sz="300">
              <a:latin typeface="Arial"/>
              <a:cs typeface="Arial"/>
            </a:endParaRPr>
          </a:p>
        </p:txBody>
      </p:sp>
      <p:sp>
        <p:nvSpPr>
          <p:cNvPr id="167" name="object 167"/>
          <p:cNvSpPr txBox="1"/>
          <p:nvPr/>
        </p:nvSpPr>
        <p:spPr>
          <a:xfrm>
            <a:off x="1311764" y="6571339"/>
            <a:ext cx="107950" cy="55244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200" spc="-5" b="1">
                <a:solidFill>
                  <a:srgbClr val="231F20"/>
                </a:solidFill>
                <a:latin typeface="Arial"/>
                <a:cs typeface="Arial"/>
              </a:rPr>
              <a:t>X</a:t>
            </a:r>
            <a:r>
              <a:rPr dirty="0" sz="200" b="1">
                <a:solidFill>
                  <a:srgbClr val="231F20"/>
                </a:solidFill>
                <a:latin typeface="Arial"/>
                <a:cs typeface="Arial"/>
              </a:rPr>
              <a:t>M</a:t>
            </a:r>
            <a:r>
              <a:rPr dirty="0" sz="200" spc="-5" b="1">
                <a:solidFill>
                  <a:srgbClr val="231F20"/>
                </a:solidFill>
                <a:latin typeface="Arial"/>
                <a:cs typeface="Arial"/>
              </a:rPr>
              <a:t>1</a:t>
            </a:r>
            <a:r>
              <a:rPr dirty="0" sz="200" b="1">
                <a:solidFill>
                  <a:srgbClr val="231F20"/>
                </a:solidFill>
                <a:latin typeface="Arial"/>
                <a:cs typeface="Arial"/>
              </a:rPr>
              <a:t>00</a:t>
            </a:r>
            <a:endParaRPr sz="200">
              <a:latin typeface="Arial"/>
              <a:cs typeface="Arial"/>
            </a:endParaRPr>
          </a:p>
        </p:txBody>
      </p:sp>
      <p:sp>
        <p:nvSpPr>
          <p:cNvPr id="168" name="object 168"/>
          <p:cNvSpPr/>
          <p:nvPr/>
        </p:nvSpPr>
        <p:spPr>
          <a:xfrm>
            <a:off x="1282424" y="6524319"/>
            <a:ext cx="28575" cy="29209"/>
          </a:xfrm>
          <a:custGeom>
            <a:avLst/>
            <a:gdLst/>
            <a:ahLst/>
            <a:cxnLst/>
            <a:rect l="l" t="t" r="r" b="b"/>
            <a:pathLst>
              <a:path w="28575" h="29209">
                <a:moveTo>
                  <a:pt x="28435" y="0"/>
                </a:moveTo>
                <a:lnTo>
                  <a:pt x="0" y="647"/>
                </a:lnTo>
                <a:lnTo>
                  <a:pt x="0" y="29095"/>
                </a:lnTo>
                <a:lnTo>
                  <a:pt x="28435" y="28447"/>
                </a:lnTo>
                <a:lnTo>
                  <a:pt x="28435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9" name="object 169"/>
          <p:cNvSpPr/>
          <p:nvPr/>
        </p:nvSpPr>
        <p:spPr>
          <a:xfrm>
            <a:off x="1282424" y="6524319"/>
            <a:ext cx="28575" cy="29209"/>
          </a:xfrm>
          <a:custGeom>
            <a:avLst/>
            <a:gdLst/>
            <a:ahLst/>
            <a:cxnLst/>
            <a:rect l="l" t="t" r="r" b="b"/>
            <a:pathLst>
              <a:path w="28575" h="29209">
                <a:moveTo>
                  <a:pt x="0" y="647"/>
                </a:moveTo>
                <a:lnTo>
                  <a:pt x="28435" y="0"/>
                </a:lnTo>
                <a:lnTo>
                  <a:pt x="28435" y="28447"/>
                </a:lnTo>
                <a:lnTo>
                  <a:pt x="0" y="29095"/>
                </a:lnTo>
                <a:lnTo>
                  <a:pt x="0" y="647"/>
                </a:lnTo>
                <a:close/>
              </a:path>
            </a:pathLst>
          </a:custGeom>
          <a:ln w="3175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0" name="object 170"/>
          <p:cNvSpPr/>
          <p:nvPr/>
        </p:nvSpPr>
        <p:spPr>
          <a:xfrm>
            <a:off x="1281764" y="6552768"/>
            <a:ext cx="29845" cy="29845"/>
          </a:xfrm>
          <a:custGeom>
            <a:avLst/>
            <a:gdLst/>
            <a:ahLst/>
            <a:cxnLst/>
            <a:rect l="l" t="t" r="r" b="b"/>
            <a:pathLst>
              <a:path w="29844" h="29845">
                <a:moveTo>
                  <a:pt x="23279" y="0"/>
                </a:moveTo>
                <a:lnTo>
                  <a:pt x="14871" y="647"/>
                </a:lnTo>
                <a:lnTo>
                  <a:pt x="6464" y="647"/>
                </a:lnTo>
                <a:lnTo>
                  <a:pt x="0" y="7772"/>
                </a:lnTo>
                <a:lnTo>
                  <a:pt x="0" y="23926"/>
                </a:lnTo>
                <a:lnTo>
                  <a:pt x="6464" y="29743"/>
                </a:lnTo>
                <a:lnTo>
                  <a:pt x="14871" y="29743"/>
                </a:lnTo>
                <a:lnTo>
                  <a:pt x="23279" y="29108"/>
                </a:lnTo>
                <a:lnTo>
                  <a:pt x="29743" y="22631"/>
                </a:lnTo>
                <a:lnTo>
                  <a:pt x="29743" y="6464"/>
                </a:lnTo>
                <a:lnTo>
                  <a:pt x="23279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1" name="object 171"/>
          <p:cNvSpPr/>
          <p:nvPr/>
        </p:nvSpPr>
        <p:spPr>
          <a:xfrm>
            <a:off x="1281764" y="6552768"/>
            <a:ext cx="29845" cy="29845"/>
          </a:xfrm>
          <a:custGeom>
            <a:avLst/>
            <a:gdLst/>
            <a:ahLst/>
            <a:cxnLst/>
            <a:rect l="l" t="t" r="r" b="b"/>
            <a:pathLst>
              <a:path w="29844" h="29845">
                <a:moveTo>
                  <a:pt x="0" y="15519"/>
                </a:moveTo>
                <a:lnTo>
                  <a:pt x="0" y="7772"/>
                </a:lnTo>
                <a:lnTo>
                  <a:pt x="6464" y="647"/>
                </a:lnTo>
                <a:lnTo>
                  <a:pt x="14871" y="647"/>
                </a:lnTo>
                <a:lnTo>
                  <a:pt x="23279" y="0"/>
                </a:lnTo>
                <a:lnTo>
                  <a:pt x="29743" y="6464"/>
                </a:lnTo>
                <a:lnTo>
                  <a:pt x="29743" y="14236"/>
                </a:lnTo>
                <a:lnTo>
                  <a:pt x="29743" y="22631"/>
                </a:lnTo>
                <a:lnTo>
                  <a:pt x="23279" y="29108"/>
                </a:lnTo>
                <a:lnTo>
                  <a:pt x="14871" y="29743"/>
                </a:lnTo>
                <a:lnTo>
                  <a:pt x="6464" y="29743"/>
                </a:lnTo>
                <a:lnTo>
                  <a:pt x="0" y="23926"/>
                </a:lnTo>
                <a:lnTo>
                  <a:pt x="0" y="15519"/>
                </a:lnTo>
                <a:close/>
              </a:path>
            </a:pathLst>
          </a:custGeom>
          <a:ln w="3175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2" name="object 172"/>
          <p:cNvSpPr/>
          <p:nvPr/>
        </p:nvSpPr>
        <p:spPr>
          <a:xfrm>
            <a:off x="1287580" y="6557949"/>
            <a:ext cx="17780" cy="19050"/>
          </a:xfrm>
          <a:custGeom>
            <a:avLst/>
            <a:gdLst/>
            <a:ahLst/>
            <a:cxnLst/>
            <a:rect l="l" t="t" r="r" b="b"/>
            <a:pathLst>
              <a:path w="17780" h="19050">
                <a:moveTo>
                  <a:pt x="12928" y="0"/>
                </a:moveTo>
                <a:lnTo>
                  <a:pt x="9055" y="647"/>
                </a:lnTo>
                <a:lnTo>
                  <a:pt x="3886" y="647"/>
                </a:lnTo>
                <a:lnTo>
                  <a:pt x="0" y="5168"/>
                </a:lnTo>
                <a:lnTo>
                  <a:pt x="0" y="14871"/>
                </a:lnTo>
                <a:lnTo>
                  <a:pt x="3886" y="18745"/>
                </a:lnTo>
                <a:lnTo>
                  <a:pt x="9055" y="18745"/>
                </a:lnTo>
                <a:lnTo>
                  <a:pt x="12928" y="18097"/>
                </a:lnTo>
                <a:lnTo>
                  <a:pt x="16167" y="16154"/>
                </a:lnTo>
                <a:lnTo>
                  <a:pt x="17462" y="12928"/>
                </a:lnTo>
                <a:lnTo>
                  <a:pt x="8407" y="12928"/>
                </a:lnTo>
                <a:lnTo>
                  <a:pt x="8407" y="7099"/>
                </a:lnTo>
                <a:lnTo>
                  <a:pt x="17462" y="6464"/>
                </a:lnTo>
                <a:lnTo>
                  <a:pt x="16167" y="2590"/>
                </a:lnTo>
                <a:lnTo>
                  <a:pt x="1292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3" name="object 173"/>
          <p:cNvSpPr/>
          <p:nvPr/>
        </p:nvSpPr>
        <p:spPr>
          <a:xfrm>
            <a:off x="1287580" y="6557949"/>
            <a:ext cx="17780" cy="19050"/>
          </a:xfrm>
          <a:custGeom>
            <a:avLst/>
            <a:gdLst/>
            <a:ahLst/>
            <a:cxnLst/>
            <a:rect l="l" t="t" r="r" b="b"/>
            <a:pathLst>
              <a:path w="17780" h="19050">
                <a:moveTo>
                  <a:pt x="17462" y="6464"/>
                </a:moveTo>
                <a:lnTo>
                  <a:pt x="8407" y="7099"/>
                </a:lnTo>
                <a:lnTo>
                  <a:pt x="8407" y="12928"/>
                </a:lnTo>
                <a:lnTo>
                  <a:pt x="17462" y="12928"/>
                </a:lnTo>
                <a:lnTo>
                  <a:pt x="16167" y="16154"/>
                </a:lnTo>
                <a:lnTo>
                  <a:pt x="12928" y="18097"/>
                </a:lnTo>
                <a:lnTo>
                  <a:pt x="9055" y="18745"/>
                </a:lnTo>
                <a:lnTo>
                  <a:pt x="3886" y="18745"/>
                </a:lnTo>
                <a:lnTo>
                  <a:pt x="0" y="14871"/>
                </a:lnTo>
                <a:lnTo>
                  <a:pt x="0" y="9702"/>
                </a:lnTo>
                <a:lnTo>
                  <a:pt x="0" y="5168"/>
                </a:lnTo>
                <a:lnTo>
                  <a:pt x="3886" y="647"/>
                </a:lnTo>
                <a:lnTo>
                  <a:pt x="9055" y="647"/>
                </a:lnTo>
                <a:lnTo>
                  <a:pt x="12928" y="0"/>
                </a:lnTo>
                <a:lnTo>
                  <a:pt x="16167" y="2590"/>
                </a:lnTo>
                <a:lnTo>
                  <a:pt x="17462" y="6464"/>
                </a:lnTo>
                <a:close/>
              </a:path>
            </a:pathLst>
          </a:custGeom>
          <a:ln w="3175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4" name="object 174"/>
          <p:cNvSpPr/>
          <p:nvPr/>
        </p:nvSpPr>
        <p:spPr>
          <a:xfrm>
            <a:off x="1288228" y="6530149"/>
            <a:ext cx="17145" cy="9525"/>
          </a:xfrm>
          <a:custGeom>
            <a:avLst/>
            <a:gdLst/>
            <a:ahLst/>
            <a:cxnLst/>
            <a:rect l="l" t="t" r="r" b="b"/>
            <a:pathLst>
              <a:path w="17144" h="9525">
                <a:moveTo>
                  <a:pt x="16814" y="0"/>
                </a:moveTo>
                <a:lnTo>
                  <a:pt x="0" y="647"/>
                </a:lnTo>
                <a:lnTo>
                  <a:pt x="8407" y="9055"/>
                </a:lnTo>
                <a:lnTo>
                  <a:pt x="16814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5" name="object 175"/>
          <p:cNvSpPr/>
          <p:nvPr/>
        </p:nvSpPr>
        <p:spPr>
          <a:xfrm>
            <a:off x="1288228" y="6530149"/>
            <a:ext cx="17145" cy="9525"/>
          </a:xfrm>
          <a:custGeom>
            <a:avLst/>
            <a:gdLst/>
            <a:ahLst/>
            <a:cxnLst/>
            <a:rect l="l" t="t" r="r" b="b"/>
            <a:pathLst>
              <a:path w="17144" h="9525">
                <a:moveTo>
                  <a:pt x="0" y="647"/>
                </a:moveTo>
                <a:lnTo>
                  <a:pt x="16814" y="0"/>
                </a:lnTo>
                <a:lnTo>
                  <a:pt x="8407" y="9055"/>
                </a:lnTo>
                <a:lnTo>
                  <a:pt x="0" y="647"/>
                </a:lnTo>
                <a:close/>
              </a:path>
            </a:pathLst>
          </a:custGeom>
          <a:ln w="3175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6" name="object 176"/>
          <p:cNvSpPr/>
          <p:nvPr/>
        </p:nvSpPr>
        <p:spPr>
          <a:xfrm>
            <a:off x="1288228" y="6538544"/>
            <a:ext cx="17145" cy="9525"/>
          </a:xfrm>
          <a:custGeom>
            <a:avLst/>
            <a:gdLst/>
            <a:ahLst/>
            <a:cxnLst/>
            <a:rect l="l" t="t" r="r" b="b"/>
            <a:pathLst>
              <a:path w="17144" h="9525">
                <a:moveTo>
                  <a:pt x="0" y="660"/>
                </a:moveTo>
                <a:lnTo>
                  <a:pt x="0" y="9055"/>
                </a:lnTo>
                <a:lnTo>
                  <a:pt x="8095" y="8743"/>
                </a:lnTo>
                <a:lnTo>
                  <a:pt x="0" y="660"/>
                </a:lnTo>
                <a:close/>
              </a:path>
              <a:path w="17144" h="9525">
                <a:moveTo>
                  <a:pt x="8719" y="8719"/>
                </a:moveTo>
                <a:lnTo>
                  <a:pt x="8095" y="8743"/>
                </a:lnTo>
                <a:lnTo>
                  <a:pt x="8407" y="9055"/>
                </a:lnTo>
                <a:lnTo>
                  <a:pt x="8719" y="8719"/>
                </a:lnTo>
                <a:close/>
              </a:path>
              <a:path w="17144" h="9525">
                <a:moveTo>
                  <a:pt x="16814" y="0"/>
                </a:moveTo>
                <a:lnTo>
                  <a:pt x="8719" y="8719"/>
                </a:lnTo>
                <a:lnTo>
                  <a:pt x="16814" y="8407"/>
                </a:lnTo>
                <a:lnTo>
                  <a:pt x="16814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7" name="object 177"/>
          <p:cNvSpPr/>
          <p:nvPr/>
        </p:nvSpPr>
        <p:spPr>
          <a:xfrm>
            <a:off x="1288228" y="6538544"/>
            <a:ext cx="17145" cy="9525"/>
          </a:xfrm>
          <a:custGeom>
            <a:avLst/>
            <a:gdLst/>
            <a:ahLst/>
            <a:cxnLst/>
            <a:rect l="l" t="t" r="r" b="b"/>
            <a:pathLst>
              <a:path w="17144" h="9525">
                <a:moveTo>
                  <a:pt x="0" y="660"/>
                </a:moveTo>
                <a:lnTo>
                  <a:pt x="8407" y="9055"/>
                </a:lnTo>
                <a:lnTo>
                  <a:pt x="16814" y="0"/>
                </a:lnTo>
                <a:lnTo>
                  <a:pt x="16814" y="8407"/>
                </a:lnTo>
                <a:lnTo>
                  <a:pt x="0" y="9055"/>
                </a:lnTo>
                <a:lnTo>
                  <a:pt x="0" y="660"/>
                </a:lnTo>
                <a:close/>
              </a:path>
            </a:pathLst>
          </a:custGeom>
          <a:ln w="3175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8" name="object 178"/>
          <p:cNvSpPr/>
          <p:nvPr/>
        </p:nvSpPr>
        <p:spPr>
          <a:xfrm>
            <a:off x="1026532" y="6412610"/>
            <a:ext cx="177165" cy="494030"/>
          </a:xfrm>
          <a:custGeom>
            <a:avLst/>
            <a:gdLst/>
            <a:ahLst/>
            <a:cxnLst/>
            <a:rect l="l" t="t" r="r" b="b"/>
            <a:pathLst>
              <a:path w="177165" h="494029">
                <a:moveTo>
                  <a:pt x="174828" y="118745"/>
                </a:moveTo>
                <a:lnTo>
                  <a:pt x="0" y="0"/>
                </a:lnTo>
                <a:lnTo>
                  <a:pt x="0" y="275983"/>
                </a:lnTo>
                <a:lnTo>
                  <a:pt x="177025" y="493699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9" name="object 179"/>
          <p:cNvSpPr/>
          <p:nvPr/>
        </p:nvSpPr>
        <p:spPr>
          <a:xfrm>
            <a:off x="1238749" y="6988771"/>
            <a:ext cx="6985" cy="10160"/>
          </a:xfrm>
          <a:custGeom>
            <a:avLst/>
            <a:gdLst/>
            <a:ahLst/>
            <a:cxnLst/>
            <a:rect l="l" t="t" r="r" b="b"/>
            <a:pathLst>
              <a:path w="6984" h="10159">
                <a:moveTo>
                  <a:pt x="6591" y="0"/>
                </a:moveTo>
                <a:lnTo>
                  <a:pt x="0" y="9893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0" name="object 180"/>
          <p:cNvSpPr/>
          <p:nvPr/>
        </p:nvSpPr>
        <p:spPr>
          <a:xfrm>
            <a:off x="1832499" y="6956882"/>
            <a:ext cx="6985" cy="8255"/>
          </a:xfrm>
          <a:custGeom>
            <a:avLst/>
            <a:gdLst/>
            <a:ahLst/>
            <a:cxnLst/>
            <a:rect l="l" t="t" r="r" b="b"/>
            <a:pathLst>
              <a:path w="6985" h="8254">
                <a:moveTo>
                  <a:pt x="0" y="0"/>
                </a:moveTo>
                <a:lnTo>
                  <a:pt x="6604" y="7696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1" name="object 181"/>
          <p:cNvSpPr/>
          <p:nvPr/>
        </p:nvSpPr>
        <p:spPr>
          <a:xfrm>
            <a:off x="1237644" y="6476377"/>
            <a:ext cx="10160" cy="8890"/>
          </a:xfrm>
          <a:custGeom>
            <a:avLst/>
            <a:gdLst/>
            <a:ahLst/>
            <a:cxnLst/>
            <a:rect l="l" t="t" r="r" b="b"/>
            <a:pathLst>
              <a:path w="10159" h="8889">
                <a:moveTo>
                  <a:pt x="9893" y="8801"/>
                </a:moveTo>
                <a:lnTo>
                  <a:pt x="0" y="0"/>
                </a:lnTo>
              </a:path>
            </a:pathLst>
          </a:custGeom>
          <a:ln w="7619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2" name="object 182"/>
          <p:cNvSpPr/>
          <p:nvPr/>
        </p:nvSpPr>
        <p:spPr>
          <a:xfrm>
            <a:off x="1832499" y="6465392"/>
            <a:ext cx="6985" cy="8890"/>
          </a:xfrm>
          <a:custGeom>
            <a:avLst/>
            <a:gdLst/>
            <a:ahLst/>
            <a:cxnLst/>
            <a:rect l="l" t="t" r="r" b="b"/>
            <a:pathLst>
              <a:path w="6985" h="8889">
                <a:moveTo>
                  <a:pt x="0" y="8788"/>
                </a:moveTo>
                <a:lnTo>
                  <a:pt x="6604" y="0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3" name="object 183"/>
          <p:cNvSpPr/>
          <p:nvPr/>
        </p:nvSpPr>
        <p:spPr>
          <a:xfrm>
            <a:off x="1058409" y="6430200"/>
            <a:ext cx="22225" cy="0"/>
          </a:xfrm>
          <a:custGeom>
            <a:avLst/>
            <a:gdLst/>
            <a:ahLst/>
            <a:cxnLst/>
            <a:rect l="l" t="t" r="r" b="b"/>
            <a:pathLst>
              <a:path w="22225" h="0">
                <a:moveTo>
                  <a:pt x="0" y="0"/>
                </a:moveTo>
                <a:lnTo>
                  <a:pt x="21996" y="0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4" name="object 184"/>
          <p:cNvSpPr/>
          <p:nvPr/>
        </p:nvSpPr>
        <p:spPr>
          <a:xfrm>
            <a:off x="1471857" y="6386220"/>
            <a:ext cx="10160" cy="10160"/>
          </a:xfrm>
          <a:custGeom>
            <a:avLst/>
            <a:gdLst/>
            <a:ahLst/>
            <a:cxnLst/>
            <a:rect l="l" t="t" r="r" b="b"/>
            <a:pathLst>
              <a:path w="10159" h="10160">
                <a:moveTo>
                  <a:pt x="0" y="0"/>
                </a:moveTo>
                <a:lnTo>
                  <a:pt x="9880" y="9893"/>
                </a:lnTo>
              </a:path>
            </a:pathLst>
          </a:custGeom>
          <a:ln w="7619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5" name="object 185"/>
          <p:cNvSpPr/>
          <p:nvPr/>
        </p:nvSpPr>
        <p:spPr>
          <a:xfrm>
            <a:off x="1434468" y="6386220"/>
            <a:ext cx="11430" cy="8890"/>
          </a:xfrm>
          <a:custGeom>
            <a:avLst/>
            <a:gdLst/>
            <a:ahLst/>
            <a:cxnLst/>
            <a:rect l="l" t="t" r="r" b="b"/>
            <a:pathLst>
              <a:path w="11430" h="8889">
                <a:moveTo>
                  <a:pt x="0" y="0"/>
                </a:moveTo>
                <a:lnTo>
                  <a:pt x="10985" y="8788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6" name="object 186"/>
          <p:cNvSpPr/>
          <p:nvPr/>
        </p:nvSpPr>
        <p:spPr>
          <a:xfrm>
            <a:off x="1397080" y="6385115"/>
            <a:ext cx="11430" cy="10160"/>
          </a:xfrm>
          <a:custGeom>
            <a:avLst/>
            <a:gdLst/>
            <a:ahLst/>
            <a:cxnLst/>
            <a:rect l="l" t="t" r="r" b="b"/>
            <a:pathLst>
              <a:path w="11430" h="10160">
                <a:moveTo>
                  <a:pt x="0" y="0"/>
                </a:moveTo>
                <a:lnTo>
                  <a:pt x="10998" y="9893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7" name="object 187"/>
          <p:cNvSpPr/>
          <p:nvPr/>
        </p:nvSpPr>
        <p:spPr>
          <a:xfrm>
            <a:off x="1362993" y="6386220"/>
            <a:ext cx="12700" cy="8890"/>
          </a:xfrm>
          <a:custGeom>
            <a:avLst/>
            <a:gdLst/>
            <a:ahLst/>
            <a:cxnLst/>
            <a:rect l="l" t="t" r="r" b="b"/>
            <a:pathLst>
              <a:path w="12700" h="8889">
                <a:moveTo>
                  <a:pt x="0" y="0"/>
                </a:moveTo>
                <a:lnTo>
                  <a:pt x="12090" y="8788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8" name="object 188"/>
          <p:cNvSpPr/>
          <p:nvPr/>
        </p:nvSpPr>
        <p:spPr>
          <a:xfrm>
            <a:off x="1330011" y="6388417"/>
            <a:ext cx="12700" cy="8255"/>
          </a:xfrm>
          <a:custGeom>
            <a:avLst/>
            <a:gdLst/>
            <a:ahLst/>
            <a:cxnLst/>
            <a:rect l="l" t="t" r="r" b="b"/>
            <a:pathLst>
              <a:path w="12700" h="8254">
                <a:moveTo>
                  <a:pt x="0" y="0"/>
                </a:moveTo>
                <a:lnTo>
                  <a:pt x="12090" y="7696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9" name="object 189"/>
          <p:cNvSpPr/>
          <p:nvPr/>
        </p:nvSpPr>
        <p:spPr>
          <a:xfrm>
            <a:off x="1301423" y="6388417"/>
            <a:ext cx="10160" cy="8255"/>
          </a:xfrm>
          <a:custGeom>
            <a:avLst/>
            <a:gdLst/>
            <a:ahLst/>
            <a:cxnLst/>
            <a:rect l="l" t="t" r="r" b="b"/>
            <a:pathLst>
              <a:path w="10159" h="8254">
                <a:moveTo>
                  <a:pt x="0" y="0"/>
                </a:moveTo>
                <a:lnTo>
                  <a:pt x="9880" y="7696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0" name="object 190"/>
          <p:cNvSpPr/>
          <p:nvPr/>
        </p:nvSpPr>
        <p:spPr>
          <a:xfrm>
            <a:off x="1269533" y="6388417"/>
            <a:ext cx="11430" cy="8255"/>
          </a:xfrm>
          <a:custGeom>
            <a:avLst/>
            <a:gdLst/>
            <a:ahLst/>
            <a:cxnLst/>
            <a:rect l="l" t="t" r="r" b="b"/>
            <a:pathLst>
              <a:path w="11430" h="8254">
                <a:moveTo>
                  <a:pt x="0" y="0"/>
                </a:moveTo>
                <a:lnTo>
                  <a:pt x="10998" y="7696"/>
                </a:lnTo>
              </a:path>
            </a:pathLst>
          </a:custGeom>
          <a:ln w="7619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1" name="object 191"/>
          <p:cNvSpPr/>
          <p:nvPr/>
        </p:nvSpPr>
        <p:spPr>
          <a:xfrm>
            <a:off x="1242038" y="6388417"/>
            <a:ext cx="12700" cy="8255"/>
          </a:xfrm>
          <a:custGeom>
            <a:avLst/>
            <a:gdLst/>
            <a:ahLst/>
            <a:cxnLst/>
            <a:rect l="l" t="t" r="r" b="b"/>
            <a:pathLst>
              <a:path w="12700" h="8254">
                <a:moveTo>
                  <a:pt x="0" y="0"/>
                </a:moveTo>
                <a:lnTo>
                  <a:pt x="12103" y="7696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2" name="object 192"/>
          <p:cNvSpPr/>
          <p:nvPr/>
        </p:nvSpPr>
        <p:spPr>
          <a:xfrm>
            <a:off x="1209056" y="6388417"/>
            <a:ext cx="13335" cy="10160"/>
          </a:xfrm>
          <a:custGeom>
            <a:avLst/>
            <a:gdLst/>
            <a:ahLst/>
            <a:cxnLst/>
            <a:rect l="l" t="t" r="r" b="b"/>
            <a:pathLst>
              <a:path w="13334" h="10160">
                <a:moveTo>
                  <a:pt x="0" y="0"/>
                </a:moveTo>
                <a:lnTo>
                  <a:pt x="13195" y="9893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3" name="object 193"/>
          <p:cNvSpPr/>
          <p:nvPr/>
        </p:nvSpPr>
        <p:spPr>
          <a:xfrm>
            <a:off x="1172772" y="6388417"/>
            <a:ext cx="15875" cy="10160"/>
          </a:xfrm>
          <a:custGeom>
            <a:avLst/>
            <a:gdLst/>
            <a:ahLst/>
            <a:cxnLst/>
            <a:rect l="l" t="t" r="r" b="b"/>
            <a:pathLst>
              <a:path w="15875" h="10160">
                <a:moveTo>
                  <a:pt x="0" y="0"/>
                </a:moveTo>
                <a:lnTo>
                  <a:pt x="15392" y="9893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4" name="object 194"/>
          <p:cNvSpPr/>
          <p:nvPr/>
        </p:nvSpPr>
        <p:spPr>
          <a:xfrm>
            <a:off x="1141975" y="6389509"/>
            <a:ext cx="10160" cy="8890"/>
          </a:xfrm>
          <a:custGeom>
            <a:avLst/>
            <a:gdLst/>
            <a:ahLst/>
            <a:cxnLst/>
            <a:rect l="l" t="t" r="r" b="b"/>
            <a:pathLst>
              <a:path w="10159" h="8889">
                <a:moveTo>
                  <a:pt x="0" y="0"/>
                </a:moveTo>
                <a:lnTo>
                  <a:pt x="9905" y="8801"/>
                </a:lnTo>
              </a:path>
            </a:pathLst>
          </a:custGeom>
          <a:ln w="7619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5" name="object 195"/>
          <p:cNvSpPr/>
          <p:nvPr/>
        </p:nvSpPr>
        <p:spPr>
          <a:xfrm>
            <a:off x="1106796" y="6389509"/>
            <a:ext cx="11430" cy="8890"/>
          </a:xfrm>
          <a:custGeom>
            <a:avLst/>
            <a:gdLst/>
            <a:ahLst/>
            <a:cxnLst/>
            <a:rect l="l" t="t" r="r" b="b"/>
            <a:pathLst>
              <a:path w="11430" h="8889">
                <a:moveTo>
                  <a:pt x="0" y="0"/>
                </a:moveTo>
                <a:lnTo>
                  <a:pt x="10998" y="8801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6" name="object 196"/>
          <p:cNvSpPr/>
          <p:nvPr/>
        </p:nvSpPr>
        <p:spPr>
          <a:xfrm>
            <a:off x="1177166" y="6438988"/>
            <a:ext cx="12700" cy="5715"/>
          </a:xfrm>
          <a:custGeom>
            <a:avLst/>
            <a:gdLst/>
            <a:ahLst/>
            <a:cxnLst/>
            <a:rect l="l" t="t" r="r" b="b"/>
            <a:pathLst>
              <a:path w="12700" h="5714">
                <a:moveTo>
                  <a:pt x="0" y="0"/>
                </a:moveTo>
                <a:lnTo>
                  <a:pt x="12103" y="5499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7" name="object 197"/>
          <p:cNvSpPr/>
          <p:nvPr/>
        </p:nvSpPr>
        <p:spPr>
          <a:xfrm>
            <a:off x="1214555" y="6436804"/>
            <a:ext cx="10160" cy="6985"/>
          </a:xfrm>
          <a:custGeom>
            <a:avLst/>
            <a:gdLst/>
            <a:ahLst/>
            <a:cxnLst/>
            <a:rect l="l" t="t" r="r" b="b"/>
            <a:pathLst>
              <a:path w="10159" h="6985">
                <a:moveTo>
                  <a:pt x="0" y="0"/>
                </a:moveTo>
                <a:lnTo>
                  <a:pt x="9893" y="6591"/>
                </a:lnTo>
              </a:path>
            </a:pathLst>
          </a:custGeom>
          <a:ln w="7619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8" name="object 198"/>
          <p:cNvSpPr/>
          <p:nvPr/>
        </p:nvSpPr>
        <p:spPr>
          <a:xfrm>
            <a:off x="1254141" y="6436804"/>
            <a:ext cx="11430" cy="5715"/>
          </a:xfrm>
          <a:custGeom>
            <a:avLst/>
            <a:gdLst/>
            <a:ahLst/>
            <a:cxnLst/>
            <a:rect l="l" t="t" r="r" b="b"/>
            <a:pathLst>
              <a:path w="11430" h="5714">
                <a:moveTo>
                  <a:pt x="0" y="0"/>
                </a:moveTo>
                <a:lnTo>
                  <a:pt x="10998" y="5499"/>
                </a:lnTo>
              </a:path>
            </a:pathLst>
          </a:custGeom>
          <a:ln w="7619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9" name="object 199"/>
          <p:cNvSpPr/>
          <p:nvPr/>
        </p:nvSpPr>
        <p:spPr>
          <a:xfrm>
            <a:off x="1294819" y="6435699"/>
            <a:ext cx="12700" cy="6985"/>
          </a:xfrm>
          <a:custGeom>
            <a:avLst/>
            <a:gdLst/>
            <a:ahLst/>
            <a:cxnLst/>
            <a:rect l="l" t="t" r="r" b="b"/>
            <a:pathLst>
              <a:path w="12700" h="6985">
                <a:moveTo>
                  <a:pt x="0" y="0"/>
                </a:moveTo>
                <a:lnTo>
                  <a:pt x="12090" y="6603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0" name="object 200"/>
          <p:cNvSpPr/>
          <p:nvPr/>
        </p:nvSpPr>
        <p:spPr>
          <a:xfrm>
            <a:off x="1326709" y="6434594"/>
            <a:ext cx="11430" cy="6985"/>
          </a:xfrm>
          <a:custGeom>
            <a:avLst/>
            <a:gdLst/>
            <a:ahLst/>
            <a:cxnLst/>
            <a:rect l="l" t="t" r="r" b="b"/>
            <a:pathLst>
              <a:path w="11430" h="6985">
                <a:moveTo>
                  <a:pt x="0" y="0"/>
                </a:moveTo>
                <a:lnTo>
                  <a:pt x="10998" y="6604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1" name="object 201"/>
          <p:cNvSpPr/>
          <p:nvPr/>
        </p:nvSpPr>
        <p:spPr>
          <a:xfrm>
            <a:off x="1356389" y="6434594"/>
            <a:ext cx="12700" cy="4445"/>
          </a:xfrm>
          <a:custGeom>
            <a:avLst/>
            <a:gdLst/>
            <a:ahLst/>
            <a:cxnLst/>
            <a:rect l="l" t="t" r="r" b="b"/>
            <a:pathLst>
              <a:path w="12700" h="4445">
                <a:moveTo>
                  <a:pt x="0" y="0"/>
                </a:moveTo>
                <a:lnTo>
                  <a:pt x="12103" y="4394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2" name="object 202"/>
          <p:cNvSpPr/>
          <p:nvPr/>
        </p:nvSpPr>
        <p:spPr>
          <a:xfrm>
            <a:off x="1386081" y="6432397"/>
            <a:ext cx="11430" cy="6985"/>
          </a:xfrm>
          <a:custGeom>
            <a:avLst/>
            <a:gdLst/>
            <a:ahLst/>
            <a:cxnLst/>
            <a:rect l="l" t="t" r="r" b="b"/>
            <a:pathLst>
              <a:path w="11430" h="6985">
                <a:moveTo>
                  <a:pt x="0" y="0"/>
                </a:moveTo>
                <a:lnTo>
                  <a:pt x="10998" y="6591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3" name="object 203"/>
          <p:cNvSpPr/>
          <p:nvPr/>
        </p:nvSpPr>
        <p:spPr>
          <a:xfrm>
            <a:off x="1420168" y="6431305"/>
            <a:ext cx="12700" cy="6985"/>
          </a:xfrm>
          <a:custGeom>
            <a:avLst/>
            <a:gdLst/>
            <a:ahLst/>
            <a:cxnLst/>
            <a:rect l="l" t="t" r="r" b="b"/>
            <a:pathLst>
              <a:path w="12700" h="6985">
                <a:moveTo>
                  <a:pt x="0" y="0"/>
                </a:moveTo>
                <a:lnTo>
                  <a:pt x="12090" y="6591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4" name="object 204"/>
          <p:cNvSpPr/>
          <p:nvPr/>
        </p:nvSpPr>
        <p:spPr>
          <a:xfrm>
            <a:off x="1445454" y="6431305"/>
            <a:ext cx="11430" cy="5715"/>
          </a:xfrm>
          <a:custGeom>
            <a:avLst/>
            <a:gdLst/>
            <a:ahLst/>
            <a:cxnLst/>
            <a:rect l="l" t="t" r="r" b="b"/>
            <a:pathLst>
              <a:path w="11430" h="5714">
                <a:moveTo>
                  <a:pt x="0" y="0"/>
                </a:moveTo>
                <a:lnTo>
                  <a:pt x="10998" y="5499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5" name="object 205"/>
          <p:cNvSpPr/>
          <p:nvPr/>
        </p:nvSpPr>
        <p:spPr>
          <a:xfrm>
            <a:off x="1471857" y="6430200"/>
            <a:ext cx="11430" cy="6985"/>
          </a:xfrm>
          <a:custGeom>
            <a:avLst/>
            <a:gdLst/>
            <a:ahLst/>
            <a:cxnLst/>
            <a:rect l="l" t="t" r="r" b="b"/>
            <a:pathLst>
              <a:path w="11430" h="6985">
                <a:moveTo>
                  <a:pt x="0" y="0"/>
                </a:moveTo>
                <a:lnTo>
                  <a:pt x="10985" y="6603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6" name="object 206"/>
          <p:cNvSpPr/>
          <p:nvPr/>
        </p:nvSpPr>
        <p:spPr>
          <a:xfrm>
            <a:off x="1500445" y="6430200"/>
            <a:ext cx="12700" cy="6985"/>
          </a:xfrm>
          <a:custGeom>
            <a:avLst/>
            <a:gdLst/>
            <a:ahLst/>
            <a:cxnLst/>
            <a:rect l="l" t="t" r="r" b="b"/>
            <a:pathLst>
              <a:path w="12700" h="6985">
                <a:moveTo>
                  <a:pt x="0" y="0"/>
                </a:moveTo>
                <a:lnTo>
                  <a:pt x="12090" y="6603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7" name="object 207"/>
          <p:cNvSpPr/>
          <p:nvPr/>
        </p:nvSpPr>
        <p:spPr>
          <a:xfrm>
            <a:off x="1531217" y="6429095"/>
            <a:ext cx="11430" cy="5715"/>
          </a:xfrm>
          <a:custGeom>
            <a:avLst/>
            <a:gdLst/>
            <a:ahLst/>
            <a:cxnLst/>
            <a:rect l="l" t="t" r="r" b="b"/>
            <a:pathLst>
              <a:path w="11430" h="5714">
                <a:moveTo>
                  <a:pt x="0" y="0"/>
                </a:moveTo>
                <a:lnTo>
                  <a:pt x="11010" y="5499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8" name="object 208"/>
          <p:cNvSpPr/>
          <p:nvPr/>
        </p:nvSpPr>
        <p:spPr>
          <a:xfrm>
            <a:off x="1560910" y="6429095"/>
            <a:ext cx="12700" cy="5715"/>
          </a:xfrm>
          <a:custGeom>
            <a:avLst/>
            <a:gdLst/>
            <a:ahLst/>
            <a:cxnLst/>
            <a:rect l="l" t="t" r="r" b="b"/>
            <a:pathLst>
              <a:path w="12700" h="5714">
                <a:moveTo>
                  <a:pt x="0" y="0"/>
                </a:moveTo>
                <a:lnTo>
                  <a:pt x="12103" y="5499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9" name="object 209"/>
          <p:cNvSpPr/>
          <p:nvPr/>
        </p:nvSpPr>
        <p:spPr>
          <a:xfrm>
            <a:off x="1600496" y="6427990"/>
            <a:ext cx="14604" cy="6985"/>
          </a:xfrm>
          <a:custGeom>
            <a:avLst/>
            <a:gdLst/>
            <a:ahLst/>
            <a:cxnLst/>
            <a:rect l="l" t="t" r="r" b="b"/>
            <a:pathLst>
              <a:path w="14605" h="6985">
                <a:moveTo>
                  <a:pt x="0" y="0"/>
                </a:moveTo>
                <a:lnTo>
                  <a:pt x="14300" y="6604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0" name="object 210"/>
          <p:cNvSpPr/>
          <p:nvPr/>
        </p:nvSpPr>
        <p:spPr>
          <a:xfrm>
            <a:off x="1246445" y="8102625"/>
            <a:ext cx="155575" cy="0"/>
          </a:xfrm>
          <a:custGeom>
            <a:avLst/>
            <a:gdLst/>
            <a:ahLst/>
            <a:cxnLst/>
            <a:rect l="l" t="t" r="r" b="b"/>
            <a:pathLst>
              <a:path w="155575" h="0">
                <a:moveTo>
                  <a:pt x="0" y="0"/>
                </a:moveTo>
                <a:lnTo>
                  <a:pt x="155041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1" name="object 211"/>
          <p:cNvSpPr/>
          <p:nvPr/>
        </p:nvSpPr>
        <p:spPr>
          <a:xfrm>
            <a:off x="1305322" y="8164207"/>
            <a:ext cx="37465" cy="0"/>
          </a:xfrm>
          <a:custGeom>
            <a:avLst/>
            <a:gdLst/>
            <a:ahLst/>
            <a:cxnLst/>
            <a:rect l="l" t="t" r="r" b="b"/>
            <a:pathLst>
              <a:path w="37465" h="0">
                <a:moveTo>
                  <a:pt x="0" y="0"/>
                </a:moveTo>
                <a:lnTo>
                  <a:pt x="37261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2" name="object 212"/>
          <p:cNvSpPr/>
          <p:nvPr/>
        </p:nvSpPr>
        <p:spPr>
          <a:xfrm>
            <a:off x="1274766" y="8133422"/>
            <a:ext cx="98425" cy="0"/>
          </a:xfrm>
          <a:custGeom>
            <a:avLst/>
            <a:gdLst/>
            <a:ahLst/>
            <a:cxnLst/>
            <a:rect l="l" t="t" r="r" b="b"/>
            <a:pathLst>
              <a:path w="98425" h="0">
                <a:moveTo>
                  <a:pt x="0" y="0"/>
                </a:moveTo>
                <a:lnTo>
                  <a:pt x="98386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3" name="object 213"/>
          <p:cNvSpPr/>
          <p:nvPr/>
        </p:nvSpPr>
        <p:spPr>
          <a:xfrm>
            <a:off x="2391629" y="8102625"/>
            <a:ext cx="155575" cy="0"/>
          </a:xfrm>
          <a:custGeom>
            <a:avLst/>
            <a:gdLst/>
            <a:ahLst/>
            <a:cxnLst/>
            <a:rect l="l" t="t" r="r" b="b"/>
            <a:pathLst>
              <a:path w="155575" h="0">
                <a:moveTo>
                  <a:pt x="0" y="0"/>
                </a:moveTo>
                <a:lnTo>
                  <a:pt x="155041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4" name="object 214"/>
          <p:cNvSpPr/>
          <p:nvPr/>
        </p:nvSpPr>
        <p:spPr>
          <a:xfrm>
            <a:off x="2450519" y="8164207"/>
            <a:ext cx="37465" cy="0"/>
          </a:xfrm>
          <a:custGeom>
            <a:avLst/>
            <a:gdLst/>
            <a:ahLst/>
            <a:cxnLst/>
            <a:rect l="l" t="t" r="r" b="b"/>
            <a:pathLst>
              <a:path w="37464" h="0">
                <a:moveTo>
                  <a:pt x="0" y="0"/>
                </a:moveTo>
                <a:lnTo>
                  <a:pt x="37261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5" name="object 215"/>
          <p:cNvSpPr/>
          <p:nvPr/>
        </p:nvSpPr>
        <p:spPr>
          <a:xfrm>
            <a:off x="2419963" y="8133422"/>
            <a:ext cx="98425" cy="0"/>
          </a:xfrm>
          <a:custGeom>
            <a:avLst/>
            <a:gdLst/>
            <a:ahLst/>
            <a:cxnLst/>
            <a:rect l="l" t="t" r="r" b="b"/>
            <a:pathLst>
              <a:path w="98425" h="0">
                <a:moveTo>
                  <a:pt x="0" y="0"/>
                </a:moveTo>
                <a:lnTo>
                  <a:pt x="98374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6" name="object 216"/>
          <p:cNvSpPr/>
          <p:nvPr/>
        </p:nvSpPr>
        <p:spPr>
          <a:xfrm>
            <a:off x="4116861" y="8102625"/>
            <a:ext cx="155575" cy="0"/>
          </a:xfrm>
          <a:custGeom>
            <a:avLst/>
            <a:gdLst/>
            <a:ahLst/>
            <a:cxnLst/>
            <a:rect l="l" t="t" r="r" b="b"/>
            <a:pathLst>
              <a:path w="155575" h="0">
                <a:moveTo>
                  <a:pt x="0" y="0"/>
                </a:moveTo>
                <a:lnTo>
                  <a:pt x="155028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7" name="object 217"/>
          <p:cNvSpPr/>
          <p:nvPr/>
        </p:nvSpPr>
        <p:spPr>
          <a:xfrm>
            <a:off x="4175738" y="8164207"/>
            <a:ext cx="37465" cy="0"/>
          </a:xfrm>
          <a:custGeom>
            <a:avLst/>
            <a:gdLst/>
            <a:ahLst/>
            <a:cxnLst/>
            <a:rect l="l" t="t" r="r" b="b"/>
            <a:pathLst>
              <a:path w="37464" h="0">
                <a:moveTo>
                  <a:pt x="0" y="0"/>
                </a:moveTo>
                <a:lnTo>
                  <a:pt x="37261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8" name="object 218"/>
          <p:cNvSpPr/>
          <p:nvPr/>
        </p:nvSpPr>
        <p:spPr>
          <a:xfrm>
            <a:off x="4145182" y="8133422"/>
            <a:ext cx="98425" cy="0"/>
          </a:xfrm>
          <a:custGeom>
            <a:avLst/>
            <a:gdLst/>
            <a:ahLst/>
            <a:cxnLst/>
            <a:rect l="l" t="t" r="r" b="b"/>
            <a:pathLst>
              <a:path w="98425" h="0">
                <a:moveTo>
                  <a:pt x="0" y="0"/>
                </a:moveTo>
                <a:lnTo>
                  <a:pt x="98374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9" name="object 219"/>
          <p:cNvSpPr/>
          <p:nvPr/>
        </p:nvSpPr>
        <p:spPr>
          <a:xfrm>
            <a:off x="2572515" y="7473695"/>
            <a:ext cx="0" cy="639445"/>
          </a:xfrm>
          <a:custGeom>
            <a:avLst/>
            <a:gdLst/>
            <a:ahLst/>
            <a:cxnLst/>
            <a:rect l="l" t="t" r="r" b="b"/>
            <a:pathLst>
              <a:path w="0" h="639445">
                <a:moveTo>
                  <a:pt x="0" y="638835"/>
                </a:moveTo>
                <a:lnTo>
                  <a:pt x="0" y="0"/>
                </a:lnTo>
              </a:path>
            </a:pathLst>
          </a:custGeom>
          <a:ln w="13970">
            <a:solidFill>
              <a:srgbClr val="009D57"/>
            </a:solidFill>
            <a:prstDash val="lgDash"/>
          </a:ln>
        </p:spPr>
        <p:txBody>
          <a:bodyPr wrap="square" lIns="0" tIns="0" rIns="0" bIns="0" rtlCol="0"/>
          <a:lstStyle/>
          <a:p/>
        </p:txBody>
      </p:sp>
      <p:sp>
        <p:nvSpPr>
          <p:cNvPr id="220" name="object 220"/>
          <p:cNvSpPr/>
          <p:nvPr/>
        </p:nvSpPr>
        <p:spPr>
          <a:xfrm>
            <a:off x="2572515" y="6028854"/>
            <a:ext cx="0" cy="740410"/>
          </a:xfrm>
          <a:custGeom>
            <a:avLst/>
            <a:gdLst/>
            <a:ahLst/>
            <a:cxnLst/>
            <a:rect l="l" t="t" r="r" b="b"/>
            <a:pathLst>
              <a:path w="0" h="740409">
                <a:moveTo>
                  <a:pt x="0" y="740321"/>
                </a:moveTo>
                <a:lnTo>
                  <a:pt x="0" y="0"/>
                </a:lnTo>
              </a:path>
            </a:pathLst>
          </a:custGeom>
          <a:ln w="13970">
            <a:solidFill>
              <a:srgbClr val="009D57"/>
            </a:solidFill>
            <a:prstDash val="lgDash"/>
          </a:ln>
        </p:spPr>
        <p:txBody>
          <a:bodyPr wrap="square" lIns="0" tIns="0" rIns="0" bIns="0" rtlCol="0"/>
          <a:lstStyle/>
          <a:p/>
        </p:txBody>
      </p:sp>
      <p:sp>
        <p:nvSpPr>
          <p:cNvPr id="221" name="object 221"/>
          <p:cNvSpPr/>
          <p:nvPr/>
        </p:nvSpPr>
        <p:spPr>
          <a:xfrm>
            <a:off x="2552716" y="6014567"/>
            <a:ext cx="40005" cy="40005"/>
          </a:xfrm>
          <a:custGeom>
            <a:avLst/>
            <a:gdLst/>
            <a:ahLst/>
            <a:cxnLst/>
            <a:rect l="l" t="t" r="r" b="b"/>
            <a:pathLst>
              <a:path w="40005" h="40004">
                <a:moveTo>
                  <a:pt x="19799" y="0"/>
                </a:moveTo>
                <a:lnTo>
                  <a:pt x="12526" y="1700"/>
                </a:lnTo>
                <a:lnTo>
                  <a:pt x="6184" y="6183"/>
                </a:lnTo>
                <a:lnTo>
                  <a:pt x="1700" y="12521"/>
                </a:lnTo>
                <a:lnTo>
                  <a:pt x="0" y="19786"/>
                </a:lnTo>
                <a:lnTo>
                  <a:pt x="1700" y="27057"/>
                </a:lnTo>
                <a:lnTo>
                  <a:pt x="6184" y="33394"/>
                </a:lnTo>
                <a:lnTo>
                  <a:pt x="12526" y="37874"/>
                </a:lnTo>
                <a:lnTo>
                  <a:pt x="19799" y="39573"/>
                </a:lnTo>
                <a:lnTo>
                  <a:pt x="27064" y="37874"/>
                </a:lnTo>
                <a:lnTo>
                  <a:pt x="33402" y="33394"/>
                </a:lnTo>
                <a:lnTo>
                  <a:pt x="37885" y="27057"/>
                </a:lnTo>
                <a:lnTo>
                  <a:pt x="39585" y="19786"/>
                </a:lnTo>
                <a:lnTo>
                  <a:pt x="37885" y="12521"/>
                </a:lnTo>
                <a:lnTo>
                  <a:pt x="33402" y="6183"/>
                </a:lnTo>
                <a:lnTo>
                  <a:pt x="27064" y="1700"/>
                </a:lnTo>
                <a:lnTo>
                  <a:pt x="19799" y="0"/>
                </a:lnTo>
                <a:close/>
              </a:path>
            </a:pathLst>
          </a:custGeom>
          <a:solidFill>
            <a:srgbClr val="009D5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22" name="object 222"/>
          <p:cNvSpPr/>
          <p:nvPr/>
        </p:nvSpPr>
        <p:spPr>
          <a:xfrm>
            <a:off x="2552716" y="6014567"/>
            <a:ext cx="40005" cy="40005"/>
          </a:xfrm>
          <a:custGeom>
            <a:avLst/>
            <a:gdLst/>
            <a:ahLst/>
            <a:cxnLst/>
            <a:rect l="l" t="t" r="r" b="b"/>
            <a:pathLst>
              <a:path w="40005" h="40004">
                <a:moveTo>
                  <a:pt x="0" y="19786"/>
                </a:moveTo>
                <a:lnTo>
                  <a:pt x="1700" y="12521"/>
                </a:lnTo>
                <a:lnTo>
                  <a:pt x="6184" y="6183"/>
                </a:lnTo>
                <a:lnTo>
                  <a:pt x="12526" y="1700"/>
                </a:lnTo>
                <a:lnTo>
                  <a:pt x="19799" y="0"/>
                </a:lnTo>
                <a:lnTo>
                  <a:pt x="27064" y="1700"/>
                </a:lnTo>
                <a:lnTo>
                  <a:pt x="33402" y="6183"/>
                </a:lnTo>
                <a:lnTo>
                  <a:pt x="37885" y="12521"/>
                </a:lnTo>
                <a:lnTo>
                  <a:pt x="39585" y="19786"/>
                </a:lnTo>
                <a:lnTo>
                  <a:pt x="37885" y="27057"/>
                </a:lnTo>
                <a:lnTo>
                  <a:pt x="33402" y="33394"/>
                </a:lnTo>
                <a:lnTo>
                  <a:pt x="27064" y="37874"/>
                </a:lnTo>
                <a:lnTo>
                  <a:pt x="19799" y="39573"/>
                </a:lnTo>
                <a:lnTo>
                  <a:pt x="12526" y="37874"/>
                </a:lnTo>
                <a:lnTo>
                  <a:pt x="6184" y="33394"/>
                </a:lnTo>
                <a:lnTo>
                  <a:pt x="1700" y="27057"/>
                </a:lnTo>
                <a:lnTo>
                  <a:pt x="0" y="19786"/>
                </a:lnTo>
                <a:close/>
              </a:path>
            </a:pathLst>
          </a:custGeom>
          <a:ln w="7620">
            <a:solidFill>
              <a:srgbClr val="009D5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3" name="object 223"/>
          <p:cNvSpPr/>
          <p:nvPr/>
        </p:nvSpPr>
        <p:spPr>
          <a:xfrm>
            <a:off x="2552716" y="8092744"/>
            <a:ext cx="40005" cy="40005"/>
          </a:xfrm>
          <a:custGeom>
            <a:avLst/>
            <a:gdLst/>
            <a:ahLst/>
            <a:cxnLst/>
            <a:rect l="l" t="t" r="r" b="b"/>
            <a:pathLst>
              <a:path w="40005" h="40004">
                <a:moveTo>
                  <a:pt x="19799" y="0"/>
                </a:moveTo>
                <a:lnTo>
                  <a:pt x="12526" y="1698"/>
                </a:lnTo>
                <a:lnTo>
                  <a:pt x="6184" y="6178"/>
                </a:lnTo>
                <a:lnTo>
                  <a:pt x="1700" y="12515"/>
                </a:lnTo>
                <a:lnTo>
                  <a:pt x="0" y="19786"/>
                </a:lnTo>
                <a:lnTo>
                  <a:pt x="1700" y="27055"/>
                </a:lnTo>
                <a:lnTo>
                  <a:pt x="6184" y="33388"/>
                </a:lnTo>
                <a:lnTo>
                  <a:pt x="12526" y="37863"/>
                </a:lnTo>
                <a:lnTo>
                  <a:pt x="19799" y="39560"/>
                </a:lnTo>
                <a:lnTo>
                  <a:pt x="27064" y="37863"/>
                </a:lnTo>
                <a:lnTo>
                  <a:pt x="33402" y="33388"/>
                </a:lnTo>
                <a:lnTo>
                  <a:pt x="37885" y="27055"/>
                </a:lnTo>
                <a:lnTo>
                  <a:pt x="39585" y="19786"/>
                </a:lnTo>
                <a:lnTo>
                  <a:pt x="37885" y="12515"/>
                </a:lnTo>
                <a:lnTo>
                  <a:pt x="33402" y="6178"/>
                </a:lnTo>
                <a:lnTo>
                  <a:pt x="27064" y="1698"/>
                </a:lnTo>
                <a:lnTo>
                  <a:pt x="19799" y="0"/>
                </a:lnTo>
                <a:close/>
              </a:path>
            </a:pathLst>
          </a:custGeom>
          <a:solidFill>
            <a:srgbClr val="009D5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24" name="object 224"/>
          <p:cNvSpPr/>
          <p:nvPr/>
        </p:nvSpPr>
        <p:spPr>
          <a:xfrm>
            <a:off x="2552716" y="8092744"/>
            <a:ext cx="40005" cy="40005"/>
          </a:xfrm>
          <a:custGeom>
            <a:avLst/>
            <a:gdLst/>
            <a:ahLst/>
            <a:cxnLst/>
            <a:rect l="l" t="t" r="r" b="b"/>
            <a:pathLst>
              <a:path w="40005" h="40004">
                <a:moveTo>
                  <a:pt x="0" y="19786"/>
                </a:moveTo>
                <a:lnTo>
                  <a:pt x="1700" y="12515"/>
                </a:lnTo>
                <a:lnTo>
                  <a:pt x="6184" y="6178"/>
                </a:lnTo>
                <a:lnTo>
                  <a:pt x="12526" y="1698"/>
                </a:lnTo>
                <a:lnTo>
                  <a:pt x="19799" y="0"/>
                </a:lnTo>
                <a:lnTo>
                  <a:pt x="27064" y="1698"/>
                </a:lnTo>
                <a:lnTo>
                  <a:pt x="33402" y="6178"/>
                </a:lnTo>
                <a:lnTo>
                  <a:pt x="37885" y="12515"/>
                </a:lnTo>
                <a:lnTo>
                  <a:pt x="39585" y="19786"/>
                </a:lnTo>
                <a:lnTo>
                  <a:pt x="37885" y="27055"/>
                </a:lnTo>
                <a:lnTo>
                  <a:pt x="33402" y="33388"/>
                </a:lnTo>
                <a:lnTo>
                  <a:pt x="27064" y="37863"/>
                </a:lnTo>
                <a:lnTo>
                  <a:pt x="19799" y="39560"/>
                </a:lnTo>
                <a:lnTo>
                  <a:pt x="12526" y="37863"/>
                </a:lnTo>
                <a:lnTo>
                  <a:pt x="6184" y="33388"/>
                </a:lnTo>
                <a:lnTo>
                  <a:pt x="1700" y="27055"/>
                </a:lnTo>
                <a:lnTo>
                  <a:pt x="0" y="19786"/>
                </a:lnTo>
                <a:close/>
              </a:path>
            </a:pathLst>
          </a:custGeom>
          <a:ln w="7620">
            <a:solidFill>
              <a:srgbClr val="009D5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5" name="object 225"/>
          <p:cNvSpPr/>
          <p:nvPr/>
        </p:nvSpPr>
        <p:spPr>
          <a:xfrm>
            <a:off x="1943199" y="6778738"/>
            <a:ext cx="1137285" cy="658495"/>
          </a:xfrm>
          <a:custGeom>
            <a:avLst/>
            <a:gdLst/>
            <a:ahLst/>
            <a:cxnLst/>
            <a:rect l="l" t="t" r="r" b="b"/>
            <a:pathLst>
              <a:path w="1137285" h="658495">
                <a:moveTo>
                  <a:pt x="588447" y="0"/>
                </a:moveTo>
                <a:lnTo>
                  <a:pt x="42855" y="18288"/>
                </a:lnTo>
                <a:lnTo>
                  <a:pt x="16879" y="24255"/>
                </a:lnTo>
                <a:lnTo>
                  <a:pt x="4082" y="38719"/>
                </a:lnTo>
                <a:lnTo>
                  <a:pt x="0" y="53635"/>
                </a:lnTo>
                <a:lnTo>
                  <a:pt x="170" y="60960"/>
                </a:lnTo>
                <a:lnTo>
                  <a:pt x="170" y="219443"/>
                </a:lnTo>
                <a:lnTo>
                  <a:pt x="6279" y="222504"/>
                </a:lnTo>
                <a:lnTo>
                  <a:pt x="6279" y="252984"/>
                </a:lnTo>
                <a:lnTo>
                  <a:pt x="8427" y="264047"/>
                </a:lnTo>
                <a:lnTo>
                  <a:pt x="14597" y="272751"/>
                </a:lnTo>
                <a:lnTo>
                  <a:pt x="21177" y="278426"/>
                </a:lnTo>
                <a:lnTo>
                  <a:pt x="24554" y="280403"/>
                </a:lnTo>
                <a:lnTo>
                  <a:pt x="344607" y="521195"/>
                </a:lnTo>
                <a:lnTo>
                  <a:pt x="344607" y="606539"/>
                </a:lnTo>
                <a:lnTo>
                  <a:pt x="411650" y="658368"/>
                </a:lnTo>
                <a:lnTo>
                  <a:pt x="1103559" y="640080"/>
                </a:lnTo>
                <a:lnTo>
                  <a:pt x="1103559" y="606539"/>
                </a:lnTo>
                <a:lnTo>
                  <a:pt x="1106607" y="606539"/>
                </a:lnTo>
                <a:lnTo>
                  <a:pt x="1123657" y="600516"/>
                </a:lnTo>
                <a:lnTo>
                  <a:pt x="1132515" y="588838"/>
                </a:lnTo>
                <a:lnTo>
                  <a:pt x="1136039" y="577632"/>
                </a:lnTo>
                <a:lnTo>
                  <a:pt x="1137087" y="573024"/>
                </a:lnTo>
                <a:lnTo>
                  <a:pt x="1130991" y="542544"/>
                </a:lnTo>
                <a:lnTo>
                  <a:pt x="1130991" y="396227"/>
                </a:lnTo>
                <a:lnTo>
                  <a:pt x="1126240" y="379610"/>
                </a:lnTo>
                <a:lnTo>
                  <a:pt x="1117170" y="369192"/>
                </a:lnTo>
                <a:lnTo>
                  <a:pt x="1108152" y="363912"/>
                </a:lnTo>
                <a:lnTo>
                  <a:pt x="1103559" y="362712"/>
                </a:lnTo>
                <a:lnTo>
                  <a:pt x="640250" y="18288"/>
                </a:lnTo>
                <a:lnTo>
                  <a:pt x="622299" y="6743"/>
                </a:lnTo>
                <a:lnTo>
                  <a:pt x="605209" y="1762"/>
                </a:lnTo>
                <a:lnTo>
                  <a:pt x="588447" y="0"/>
                </a:lnTo>
                <a:close/>
              </a:path>
            </a:pathLst>
          </a:custGeom>
          <a:solidFill>
            <a:srgbClr val="DCDDDE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26" name="object 226"/>
          <p:cNvSpPr/>
          <p:nvPr/>
        </p:nvSpPr>
        <p:spPr>
          <a:xfrm>
            <a:off x="1943199" y="6778738"/>
            <a:ext cx="1137285" cy="658495"/>
          </a:xfrm>
          <a:custGeom>
            <a:avLst/>
            <a:gdLst/>
            <a:ahLst/>
            <a:cxnLst/>
            <a:rect l="l" t="t" r="r" b="b"/>
            <a:pathLst>
              <a:path w="1137285" h="658495">
                <a:moveTo>
                  <a:pt x="1103559" y="606539"/>
                </a:moveTo>
                <a:lnTo>
                  <a:pt x="1106607" y="606539"/>
                </a:lnTo>
                <a:lnTo>
                  <a:pt x="1123657" y="600516"/>
                </a:lnTo>
                <a:lnTo>
                  <a:pt x="1132515" y="588838"/>
                </a:lnTo>
                <a:lnTo>
                  <a:pt x="1136039" y="577632"/>
                </a:lnTo>
                <a:lnTo>
                  <a:pt x="1137087" y="573024"/>
                </a:lnTo>
                <a:lnTo>
                  <a:pt x="1130991" y="542544"/>
                </a:lnTo>
                <a:lnTo>
                  <a:pt x="1130991" y="396227"/>
                </a:lnTo>
                <a:lnTo>
                  <a:pt x="1126240" y="379610"/>
                </a:lnTo>
                <a:lnTo>
                  <a:pt x="1117170" y="369192"/>
                </a:lnTo>
                <a:lnTo>
                  <a:pt x="1108152" y="363912"/>
                </a:lnTo>
                <a:lnTo>
                  <a:pt x="1103559" y="362712"/>
                </a:lnTo>
                <a:lnTo>
                  <a:pt x="640250" y="18288"/>
                </a:lnTo>
                <a:lnTo>
                  <a:pt x="622299" y="6743"/>
                </a:lnTo>
                <a:lnTo>
                  <a:pt x="605209" y="1762"/>
                </a:lnTo>
                <a:lnTo>
                  <a:pt x="592689" y="471"/>
                </a:lnTo>
                <a:lnTo>
                  <a:pt x="588447" y="0"/>
                </a:lnTo>
                <a:lnTo>
                  <a:pt x="42855" y="18288"/>
                </a:lnTo>
                <a:lnTo>
                  <a:pt x="16879" y="24255"/>
                </a:lnTo>
                <a:lnTo>
                  <a:pt x="4082" y="38719"/>
                </a:lnTo>
                <a:lnTo>
                  <a:pt x="0" y="53635"/>
                </a:lnTo>
                <a:lnTo>
                  <a:pt x="170" y="60960"/>
                </a:lnTo>
                <a:lnTo>
                  <a:pt x="170" y="219443"/>
                </a:lnTo>
                <a:lnTo>
                  <a:pt x="6279" y="222504"/>
                </a:lnTo>
                <a:lnTo>
                  <a:pt x="6279" y="252984"/>
                </a:lnTo>
                <a:lnTo>
                  <a:pt x="8427" y="264047"/>
                </a:lnTo>
                <a:lnTo>
                  <a:pt x="14597" y="272751"/>
                </a:lnTo>
                <a:lnTo>
                  <a:pt x="21177" y="278426"/>
                </a:lnTo>
                <a:lnTo>
                  <a:pt x="24554" y="280403"/>
                </a:lnTo>
                <a:lnTo>
                  <a:pt x="344607" y="521195"/>
                </a:lnTo>
                <a:lnTo>
                  <a:pt x="344607" y="606539"/>
                </a:lnTo>
                <a:lnTo>
                  <a:pt x="411650" y="658368"/>
                </a:lnTo>
                <a:lnTo>
                  <a:pt x="1103559" y="640080"/>
                </a:lnTo>
                <a:lnTo>
                  <a:pt x="1103559" y="606539"/>
                </a:lnTo>
                <a:close/>
              </a:path>
            </a:pathLst>
          </a:custGeom>
          <a:ln w="5613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7" name="object 227"/>
          <p:cNvSpPr/>
          <p:nvPr/>
        </p:nvSpPr>
        <p:spPr>
          <a:xfrm>
            <a:off x="2370103" y="7363941"/>
            <a:ext cx="676910" cy="43180"/>
          </a:xfrm>
          <a:custGeom>
            <a:avLst/>
            <a:gdLst/>
            <a:ahLst/>
            <a:cxnLst/>
            <a:rect l="l" t="t" r="r" b="b"/>
            <a:pathLst>
              <a:path w="676910" h="43179">
                <a:moveTo>
                  <a:pt x="0" y="0"/>
                </a:moveTo>
                <a:lnTo>
                  <a:pt x="45720" y="30492"/>
                </a:lnTo>
                <a:lnTo>
                  <a:pt x="56359" y="37750"/>
                </a:lnTo>
                <a:lnTo>
                  <a:pt x="67103" y="40974"/>
                </a:lnTo>
                <a:lnTo>
                  <a:pt x="75538" y="42006"/>
                </a:lnTo>
                <a:lnTo>
                  <a:pt x="79248" y="42684"/>
                </a:lnTo>
                <a:lnTo>
                  <a:pt x="676656" y="21335"/>
                </a:lnTo>
              </a:path>
            </a:pathLst>
          </a:custGeom>
          <a:ln w="5613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8" name="object 228"/>
          <p:cNvSpPr/>
          <p:nvPr/>
        </p:nvSpPr>
        <p:spPr>
          <a:xfrm>
            <a:off x="2421919" y="7171750"/>
            <a:ext cx="652780" cy="234950"/>
          </a:xfrm>
          <a:custGeom>
            <a:avLst/>
            <a:gdLst/>
            <a:ahLst/>
            <a:cxnLst/>
            <a:rect l="l" t="t" r="r" b="b"/>
            <a:pathLst>
              <a:path w="652780" h="234950">
                <a:moveTo>
                  <a:pt x="652271" y="146484"/>
                </a:moveTo>
                <a:lnTo>
                  <a:pt x="630935" y="27612"/>
                </a:lnTo>
                <a:lnTo>
                  <a:pt x="624645" y="9756"/>
                </a:lnTo>
                <a:lnTo>
                  <a:pt x="615524" y="1874"/>
                </a:lnTo>
                <a:lnTo>
                  <a:pt x="607250" y="0"/>
                </a:lnTo>
                <a:lnTo>
                  <a:pt x="603503" y="167"/>
                </a:lnTo>
                <a:lnTo>
                  <a:pt x="42671" y="15407"/>
                </a:lnTo>
                <a:lnTo>
                  <a:pt x="13734" y="43436"/>
                </a:lnTo>
                <a:lnTo>
                  <a:pt x="0" y="183047"/>
                </a:lnTo>
                <a:lnTo>
                  <a:pt x="0" y="210492"/>
                </a:lnTo>
                <a:lnTo>
                  <a:pt x="1760" y="222017"/>
                </a:lnTo>
                <a:lnTo>
                  <a:pt x="8420" y="229170"/>
                </a:lnTo>
                <a:lnTo>
                  <a:pt x="15441" y="233080"/>
                </a:lnTo>
                <a:lnTo>
                  <a:pt x="18287" y="234876"/>
                </a:lnTo>
              </a:path>
            </a:pathLst>
          </a:custGeom>
          <a:ln w="5613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9" name="object 229"/>
          <p:cNvSpPr/>
          <p:nvPr/>
        </p:nvSpPr>
        <p:spPr>
          <a:xfrm>
            <a:off x="2370103" y="7318234"/>
            <a:ext cx="52069" cy="36830"/>
          </a:xfrm>
          <a:custGeom>
            <a:avLst/>
            <a:gdLst/>
            <a:ahLst/>
            <a:cxnLst/>
            <a:rect l="l" t="t" r="r" b="b"/>
            <a:pathLst>
              <a:path w="52069" h="36829">
                <a:moveTo>
                  <a:pt x="0" y="0"/>
                </a:moveTo>
                <a:lnTo>
                  <a:pt x="51815" y="36563"/>
                </a:lnTo>
              </a:path>
            </a:pathLst>
          </a:custGeom>
          <a:ln w="5613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0" name="object 230"/>
          <p:cNvSpPr/>
          <p:nvPr/>
        </p:nvSpPr>
        <p:spPr>
          <a:xfrm>
            <a:off x="2418858" y="7144498"/>
            <a:ext cx="628015" cy="210820"/>
          </a:xfrm>
          <a:custGeom>
            <a:avLst/>
            <a:gdLst/>
            <a:ahLst/>
            <a:cxnLst/>
            <a:rect l="l" t="t" r="r" b="b"/>
            <a:pathLst>
              <a:path w="628014" h="210820">
                <a:moveTo>
                  <a:pt x="0" y="210299"/>
                </a:moveTo>
                <a:lnTo>
                  <a:pt x="0" y="48767"/>
                </a:lnTo>
                <a:lnTo>
                  <a:pt x="7891" y="27926"/>
                </a:lnTo>
                <a:lnTo>
                  <a:pt x="19418" y="18881"/>
                </a:lnTo>
                <a:lnTo>
                  <a:pt x="29621" y="17156"/>
                </a:lnTo>
                <a:lnTo>
                  <a:pt x="33540" y="18275"/>
                </a:lnTo>
                <a:lnTo>
                  <a:pt x="627900" y="0"/>
                </a:lnTo>
              </a:path>
            </a:pathLst>
          </a:custGeom>
          <a:ln w="5613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1" name="object 231"/>
          <p:cNvSpPr/>
          <p:nvPr/>
        </p:nvSpPr>
        <p:spPr>
          <a:xfrm>
            <a:off x="2336562" y="7156678"/>
            <a:ext cx="698500" cy="265430"/>
          </a:xfrm>
          <a:custGeom>
            <a:avLst/>
            <a:gdLst/>
            <a:ahLst/>
            <a:cxnLst/>
            <a:rect l="l" t="t" r="r" b="b"/>
            <a:pathLst>
              <a:path w="698500" h="265429">
                <a:moveTo>
                  <a:pt x="697991" y="228600"/>
                </a:moveTo>
                <a:lnTo>
                  <a:pt x="697991" y="249948"/>
                </a:lnTo>
                <a:lnTo>
                  <a:pt x="33540" y="265188"/>
                </a:lnTo>
                <a:lnTo>
                  <a:pt x="33540" y="54864"/>
                </a:lnTo>
                <a:lnTo>
                  <a:pt x="23465" y="25326"/>
                </a:lnTo>
                <a:lnTo>
                  <a:pt x="12288" y="9148"/>
                </a:lnTo>
                <a:lnTo>
                  <a:pt x="3352" y="2112"/>
                </a:lnTo>
                <a:lnTo>
                  <a:pt x="0" y="0"/>
                </a:lnTo>
              </a:path>
            </a:pathLst>
          </a:custGeom>
          <a:ln w="5613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2" name="object 232"/>
          <p:cNvSpPr/>
          <p:nvPr/>
        </p:nvSpPr>
        <p:spPr>
          <a:xfrm>
            <a:off x="2312191" y="7159738"/>
            <a:ext cx="43180" cy="277495"/>
          </a:xfrm>
          <a:custGeom>
            <a:avLst/>
            <a:gdLst/>
            <a:ahLst/>
            <a:cxnLst/>
            <a:rect l="l" t="t" r="r" b="b"/>
            <a:pathLst>
              <a:path w="43180" h="277495">
                <a:moveTo>
                  <a:pt x="42659" y="277368"/>
                </a:moveTo>
                <a:lnTo>
                  <a:pt x="42659" y="54851"/>
                </a:lnTo>
                <a:lnTo>
                  <a:pt x="32339" y="21522"/>
                </a:lnTo>
                <a:lnTo>
                  <a:pt x="18434" y="5627"/>
                </a:lnTo>
                <a:lnTo>
                  <a:pt x="5976" y="632"/>
                </a:lnTo>
                <a:lnTo>
                  <a:pt x="0" y="0"/>
                </a:lnTo>
              </a:path>
            </a:pathLst>
          </a:custGeom>
          <a:ln w="5613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3" name="object 233"/>
          <p:cNvSpPr/>
          <p:nvPr/>
        </p:nvSpPr>
        <p:spPr>
          <a:xfrm>
            <a:off x="2287807" y="7156678"/>
            <a:ext cx="48895" cy="146685"/>
          </a:xfrm>
          <a:custGeom>
            <a:avLst/>
            <a:gdLst/>
            <a:ahLst/>
            <a:cxnLst/>
            <a:rect l="l" t="t" r="r" b="b"/>
            <a:pathLst>
              <a:path w="48894" h="146684">
                <a:moveTo>
                  <a:pt x="0" y="146304"/>
                </a:moveTo>
                <a:lnTo>
                  <a:pt x="0" y="45719"/>
                </a:lnTo>
                <a:lnTo>
                  <a:pt x="5955" y="20361"/>
                </a:lnTo>
                <a:lnTo>
                  <a:pt x="16363" y="7773"/>
                </a:lnTo>
                <a:lnTo>
                  <a:pt x="26210" y="3495"/>
                </a:lnTo>
                <a:lnTo>
                  <a:pt x="30479" y="3060"/>
                </a:lnTo>
                <a:lnTo>
                  <a:pt x="48755" y="0"/>
                </a:lnTo>
              </a:path>
            </a:pathLst>
          </a:custGeom>
          <a:ln w="5613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4" name="object 234"/>
          <p:cNvSpPr/>
          <p:nvPr/>
        </p:nvSpPr>
        <p:spPr>
          <a:xfrm>
            <a:off x="1952527" y="7004278"/>
            <a:ext cx="335280" cy="256540"/>
          </a:xfrm>
          <a:custGeom>
            <a:avLst/>
            <a:gdLst/>
            <a:ahLst/>
            <a:cxnLst/>
            <a:rect l="l" t="t" r="r" b="b"/>
            <a:pathLst>
              <a:path w="335280" h="256540">
                <a:moveTo>
                  <a:pt x="335280" y="256044"/>
                </a:moveTo>
                <a:lnTo>
                  <a:pt x="0" y="0"/>
                </a:lnTo>
              </a:path>
            </a:pathLst>
          </a:custGeom>
          <a:ln w="5613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5" name="object 235"/>
          <p:cNvSpPr/>
          <p:nvPr/>
        </p:nvSpPr>
        <p:spPr>
          <a:xfrm>
            <a:off x="1958623" y="6833590"/>
            <a:ext cx="219710" cy="165100"/>
          </a:xfrm>
          <a:custGeom>
            <a:avLst/>
            <a:gdLst/>
            <a:ahLst/>
            <a:cxnLst/>
            <a:rect l="l" t="t" r="r" b="b"/>
            <a:pathLst>
              <a:path w="219710" h="165100">
                <a:moveTo>
                  <a:pt x="0" y="0"/>
                </a:moveTo>
                <a:lnTo>
                  <a:pt x="219443" y="164591"/>
                </a:lnTo>
              </a:path>
            </a:pathLst>
          </a:custGeom>
          <a:ln w="5613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6" name="object 236"/>
          <p:cNvSpPr/>
          <p:nvPr/>
        </p:nvSpPr>
        <p:spPr>
          <a:xfrm>
            <a:off x="2211607" y="7022565"/>
            <a:ext cx="94615" cy="67310"/>
          </a:xfrm>
          <a:custGeom>
            <a:avLst/>
            <a:gdLst/>
            <a:ahLst/>
            <a:cxnLst/>
            <a:rect l="l" t="t" r="r" b="b"/>
            <a:pathLst>
              <a:path w="94614" h="67309">
                <a:moveTo>
                  <a:pt x="0" y="0"/>
                </a:moveTo>
                <a:lnTo>
                  <a:pt x="94487" y="67068"/>
                </a:lnTo>
              </a:path>
            </a:pathLst>
          </a:custGeom>
          <a:ln w="5613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7" name="object 237"/>
          <p:cNvSpPr/>
          <p:nvPr/>
        </p:nvSpPr>
        <p:spPr>
          <a:xfrm>
            <a:off x="2354850" y="7129258"/>
            <a:ext cx="33655" cy="24765"/>
          </a:xfrm>
          <a:custGeom>
            <a:avLst/>
            <a:gdLst/>
            <a:ahLst/>
            <a:cxnLst/>
            <a:rect l="l" t="t" r="r" b="b"/>
            <a:pathLst>
              <a:path w="33655" h="24765">
                <a:moveTo>
                  <a:pt x="0" y="0"/>
                </a:moveTo>
                <a:lnTo>
                  <a:pt x="33540" y="24383"/>
                </a:lnTo>
              </a:path>
            </a:pathLst>
          </a:custGeom>
          <a:ln w="5613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8" name="object 238"/>
          <p:cNvSpPr/>
          <p:nvPr/>
        </p:nvSpPr>
        <p:spPr>
          <a:xfrm>
            <a:off x="2050050" y="6873226"/>
            <a:ext cx="104139" cy="76200"/>
          </a:xfrm>
          <a:custGeom>
            <a:avLst/>
            <a:gdLst/>
            <a:ahLst/>
            <a:cxnLst/>
            <a:rect l="l" t="t" r="r" b="b"/>
            <a:pathLst>
              <a:path w="104139" h="76200">
                <a:moveTo>
                  <a:pt x="0" y="0"/>
                </a:moveTo>
                <a:lnTo>
                  <a:pt x="103644" y="76200"/>
                </a:lnTo>
              </a:path>
            </a:pathLst>
          </a:custGeom>
          <a:ln w="5613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9" name="object 239"/>
          <p:cNvSpPr/>
          <p:nvPr/>
        </p:nvSpPr>
        <p:spPr>
          <a:xfrm>
            <a:off x="2232943" y="7010374"/>
            <a:ext cx="186055" cy="137160"/>
          </a:xfrm>
          <a:custGeom>
            <a:avLst/>
            <a:gdLst/>
            <a:ahLst/>
            <a:cxnLst/>
            <a:rect l="l" t="t" r="r" b="b"/>
            <a:pathLst>
              <a:path w="186055" h="137159">
                <a:moveTo>
                  <a:pt x="0" y="0"/>
                </a:moveTo>
                <a:lnTo>
                  <a:pt x="185915" y="137159"/>
                </a:lnTo>
              </a:path>
            </a:pathLst>
          </a:custGeom>
          <a:ln w="5613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0" name="object 240"/>
          <p:cNvSpPr/>
          <p:nvPr/>
        </p:nvSpPr>
        <p:spPr>
          <a:xfrm>
            <a:off x="2534250" y="7333474"/>
            <a:ext cx="40640" cy="34925"/>
          </a:xfrm>
          <a:custGeom>
            <a:avLst/>
            <a:gdLst/>
            <a:ahLst/>
            <a:cxnLst/>
            <a:rect l="l" t="t" r="r" b="b"/>
            <a:pathLst>
              <a:path w="40639" h="34925">
                <a:moveTo>
                  <a:pt x="33972" y="6083"/>
                </a:moveTo>
                <a:lnTo>
                  <a:pt x="38226" y="9956"/>
                </a:lnTo>
                <a:lnTo>
                  <a:pt x="40335" y="14224"/>
                </a:lnTo>
                <a:lnTo>
                  <a:pt x="40068" y="18288"/>
                </a:lnTo>
                <a:lnTo>
                  <a:pt x="40335" y="27609"/>
                </a:lnTo>
                <a:lnTo>
                  <a:pt x="33337" y="34607"/>
                </a:lnTo>
                <a:lnTo>
                  <a:pt x="24815" y="33515"/>
                </a:lnTo>
                <a:lnTo>
                  <a:pt x="20586" y="34607"/>
                </a:lnTo>
                <a:lnTo>
                  <a:pt x="16840" y="33020"/>
                </a:lnTo>
                <a:lnTo>
                  <a:pt x="12636" y="30467"/>
                </a:lnTo>
                <a:lnTo>
                  <a:pt x="3492" y="24384"/>
                </a:lnTo>
                <a:lnTo>
                  <a:pt x="2209" y="21323"/>
                </a:lnTo>
                <a:lnTo>
                  <a:pt x="0" y="19138"/>
                </a:lnTo>
                <a:lnTo>
                  <a:pt x="444" y="15227"/>
                </a:lnTo>
                <a:lnTo>
                  <a:pt x="0" y="7035"/>
                </a:lnTo>
                <a:lnTo>
                  <a:pt x="6997" y="38"/>
                </a:lnTo>
                <a:lnTo>
                  <a:pt x="15684" y="0"/>
                </a:lnTo>
                <a:lnTo>
                  <a:pt x="19100" y="38"/>
                </a:lnTo>
                <a:lnTo>
                  <a:pt x="22301" y="1155"/>
                </a:lnTo>
                <a:lnTo>
                  <a:pt x="24815" y="3048"/>
                </a:lnTo>
                <a:lnTo>
                  <a:pt x="33972" y="6083"/>
                </a:lnTo>
                <a:close/>
              </a:path>
            </a:pathLst>
          </a:custGeom>
          <a:ln w="5613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1" name="object 241"/>
          <p:cNvSpPr/>
          <p:nvPr/>
        </p:nvSpPr>
        <p:spPr>
          <a:xfrm>
            <a:off x="2543305" y="7336522"/>
            <a:ext cx="25400" cy="27940"/>
          </a:xfrm>
          <a:custGeom>
            <a:avLst/>
            <a:gdLst/>
            <a:ahLst/>
            <a:cxnLst/>
            <a:rect l="l" t="t" r="r" b="b"/>
            <a:pathLst>
              <a:path w="25400" h="27940">
                <a:moveTo>
                  <a:pt x="3581" y="27419"/>
                </a:moveTo>
                <a:lnTo>
                  <a:pt x="1917" y="24523"/>
                </a:lnTo>
                <a:lnTo>
                  <a:pt x="0" y="20434"/>
                </a:lnTo>
                <a:lnTo>
                  <a:pt x="533" y="15240"/>
                </a:lnTo>
                <a:lnTo>
                  <a:pt x="0" y="7264"/>
                </a:lnTo>
                <a:lnTo>
                  <a:pt x="6997" y="279"/>
                </a:lnTo>
                <a:lnTo>
                  <a:pt x="15760" y="0"/>
                </a:lnTo>
                <a:lnTo>
                  <a:pt x="19532" y="279"/>
                </a:lnTo>
                <a:lnTo>
                  <a:pt x="23088" y="1701"/>
                </a:lnTo>
                <a:lnTo>
                  <a:pt x="24917" y="3035"/>
                </a:lnTo>
              </a:path>
            </a:pathLst>
          </a:custGeom>
          <a:ln w="5613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2" name="object 242"/>
          <p:cNvSpPr/>
          <p:nvPr/>
        </p:nvSpPr>
        <p:spPr>
          <a:xfrm>
            <a:off x="2638327" y="7333474"/>
            <a:ext cx="41275" cy="34925"/>
          </a:xfrm>
          <a:custGeom>
            <a:avLst/>
            <a:gdLst/>
            <a:ahLst/>
            <a:cxnLst/>
            <a:rect l="l" t="t" r="r" b="b"/>
            <a:pathLst>
              <a:path w="41275" h="34925">
                <a:moveTo>
                  <a:pt x="36575" y="6083"/>
                </a:moveTo>
                <a:lnTo>
                  <a:pt x="38709" y="9956"/>
                </a:lnTo>
                <a:lnTo>
                  <a:pt x="40817" y="14224"/>
                </a:lnTo>
                <a:lnTo>
                  <a:pt x="39623" y="18288"/>
                </a:lnTo>
                <a:lnTo>
                  <a:pt x="40817" y="27609"/>
                </a:lnTo>
                <a:lnTo>
                  <a:pt x="33820" y="34607"/>
                </a:lnTo>
                <a:lnTo>
                  <a:pt x="24383" y="33515"/>
                </a:lnTo>
                <a:lnTo>
                  <a:pt x="21069" y="34607"/>
                </a:lnTo>
                <a:lnTo>
                  <a:pt x="17322" y="33020"/>
                </a:lnTo>
                <a:lnTo>
                  <a:pt x="15227" y="30467"/>
                </a:lnTo>
                <a:lnTo>
                  <a:pt x="6095" y="24384"/>
                </a:lnTo>
                <a:lnTo>
                  <a:pt x="2692" y="21323"/>
                </a:lnTo>
                <a:lnTo>
                  <a:pt x="482" y="19138"/>
                </a:lnTo>
                <a:lnTo>
                  <a:pt x="0" y="15227"/>
                </a:lnTo>
                <a:lnTo>
                  <a:pt x="482" y="7035"/>
                </a:lnTo>
                <a:lnTo>
                  <a:pt x="7480" y="38"/>
                </a:lnTo>
                <a:lnTo>
                  <a:pt x="15227" y="0"/>
                </a:lnTo>
                <a:lnTo>
                  <a:pt x="19583" y="38"/>
                </a:lnTo>
                <a:lnTo>
                  <a:pt x="22783" y="1155"/>
                </a:lnTo>
                <a:lnTo>
                  <a:pt x="24383" y="3048"/>
                </a:lnTo>
                <a:lnTo>
                  <a:pt x="36575" y="6083"/>
                </a:lnTo>
                <a:close/>
              </a:path>
            </a:pathLst>
          </a:custGeom>
          <a:ln w="5613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3" name="object 243"/>
          <p:cNvSpPr/>
          <p:nvPr/>
        </p:nvSpPr>
        <p:spPr>
          <a:xfrm>
            <a:off x="2647458" y="7336522"/>
            <a:ext cx="27940" cy="27940"/>
          </a:xfrm>
          <a:custGeom>
            <a:avLst/>
            <a:gdLst/>
            <a:ahLst/>
            <a:cxnLst/>
            <a:rect l="l" t="t" r="r" b="b"/>
            <a:pathLst>
              <a:path w="27939" h="27940">
                <a:moveTo>
                  <a:pt x="6096" y="27419"/>
                </a:moveTo>
                <a:lnTo>
                  <a:pt x="2324" y="24523"/>
                </a:lnTo>
                <a:lnTo>
                  <a:pt x="406" y="20434"/>
                </a:lnTo>
                <a:lnTo>
                  <a:pt x="0" y="15240"/>
                </a:lnTo>
                <a:lnTo>
                  <a:pt x="406" y="7264"/>
                </a:lnTo>
                <a:lnTo>
                  <a:pt x="7404" y="279"/>
                </a:lnTo>
                <a:lnTo>
                  <a:pt x="15252" y="0"/>
                </a:lnTo>
                <a:lnTo>
                  <a:pt x="19939" y="279"/>
                </a:lnTo>
                <a:lnTo>
                  <a:pt x="23495" y="1701"/>
                </a:lnTo>
                <a:lnTo>
                  <a:pt x="27444" y="3035"/>
                </a:lnTo>
              </a:path>
            </a:pathLst>
          </a:custGeom>
          <a:ln w="5613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4" name="object 244"/>
          <p:cNvSpPr/>
          <p:nvPr/>
        </p:nvSpPr>
        <p:spPr>
          <a:xfrm>
            <a:off x="2842543" y="7234669"/>
            <a:ext cx="43180" cy="34925"/>
          </a:xfrm>
          <a:custGeom>
            <a:avLst/>
            <a:gdLst/>
            <a:ahLst/>
            <a:cxnLst/>
            <a:rect l="l" t="t" r="r" b="b"/>
            <a:pathLst>
              <a:path w="43180" h="34925">
                <a:moveTo>
                  <a:pt x="36575" y="7366"/>
                </a:moveTo>
                <a:lnTo>
                  <a:pt x="39484" y="9944"/>
                </a:lnTo>
                <a:lnTo>
                  <a:pt x="41605" y="14198"/>
                </a:lnTo>
                <a:lnTo>
                  <a:pt x="42659" y="19558"/>
                </a:lnTo>
                <a:lnTo>
                  <a:pt x="41605" y="27584"/>
                </a:lnTo>
                <a:lnTo>
                  <a:pt x="34594" y="34594"/>
                </a:lnTo>
                <a:lnTo>
                  <a:pt x="27431" y="34798"/>
                </a:lnTo>
                <a:lnTo>
                  <a:pt x="21856" y="34594"/>
                </a:lnTo>
                <a:lnTo>
                  <a:pt x="18110" y="33007"/>
                </a:lnTo>
                <a:lnTo>
                  <a:pt x="15227" y="31750"/>
                </a:lnTo>
                <a:lnTo>
                  <a:pt x="6095" y="22606"/>
                </a:lnTo>
                <a:lnTo>
                  <a:pt x="3467" y="21297"/>
                </a:lnTo>
                <a:lnTo>
                  <a:pt x="1257" y="19113"/>
                </a:lnTo>
                <a:lnTo>
                  <a:pt x="0" y="16497"/>
                </a:lnTo>
                <a:lnTo>
                  <a:pt x="1978" y="9937"/>
                </a:lnTo>
                <a:lnTo>
                  <a:pt x="5856" y="4849"/>
                </a:lnTo>
                <a:lnTo>
                  <a:pt x="11374" y="1779"/>
                </a:lnTo>
                <a:lnTo>
                  <a:pt x="18275" y="1270"/>
                </a:lnTo>
                <a:lnTo>
                  <a:pt x="20358" y="0"/>
                </a:lnTo>
                <a:lnTo>
                  <a:pt x="23558" y="1130"/>
                </a:lnTo>
                <a:lnTo>
                  <a:pt x="27431" y="4305"/>
                </a:lnTo>
                <a:lnTo>
                  <a:pt x="36575" y="7366"/>
                </a:lnTo>
                <a:close/>
              </a:path>
            </a:pathLst>
          </a:custGeom>
          <a:ln w="5613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5" name="object 245"/>
          <p:cNvSpPr/>
          <p:nvPr/>
        </p:nvSpPr>
        <p:spPr>
          <a:xfrm>
            <a:off x="2851687" y="7237970"/>
            <a:ext cx="27940" cy="28575"/>
          </a:xfrm>
          <a:custGeom>
            <a:avLst/>
            <a:gdLst/>
            <a:ahLst/>
            <a:cxnLst/>
            <a:rect l="l" t="t" r="r" b="b"/>
            <a:pathLst>
              <a:path w="27939" h="28575">
                <a:moveTo>
                  <a:pt x="6083" y="28448"/>
                </a:moveTo>
                <a:lnTo>
                  <a:pt x="3111" y="24257"/>
                </a:lnTo>
                <a:lnTo>
                  <a:pt x="1168" y="20180"/>
                </a:lnTo>
                <a:lnTo>
                  <a:pt x="0" y="16256"/>
                </a:lnTo>
                <a:lnTo>
                  <a:pt x="1168" y="7010"/>
                </a:lnTo>
                <a:lnTo>
                  <a:pt x="8178" y="0"/>
                </a:lnTo>
                <a:lnTo>
                  <a:pt x="18288" y="1003"/>
                </a:lnTo>
                <a:lnTo>
                  <a:pt x="20713" y="0"/>
                </a:lnTo>
                <a:lnTo>
                  <a:pt x="24269" y="1422"/>
                </a:lnTo>
                <a:lnTo>
                  <a:pt x="27432" y="4064"/>
                </a:lnTo>
              </a:path>
            </a:pathLst>
          </a:custGeom>
          <a:ln w="5613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6" name="object 246"/>
          <p:cNvSpPr/>
          <p:nvPr/>
        </p:nvSpPr>
        <p:spPr>
          <a:xfrm>
            <a:off x="2948372" y="7234669"/>
            <a:ext cx="40640" cy="34925"/>
          </a:xfrm>
          <a:custGeom>
            <a:avLst/>
            <a:gdLst/>
            <a:ahLst/>
            <a:cxnLst/>
            <a:rect l="l" t="t" r="r" b="b"/>
            <a:pathLst>
              <a:path w="40639" h="34925">
                <a:moveTo>
                  <a:pt x="34378" y="7366"/>
                </a:moveTo>
                <a:lnTo>
                  <a:pt x="38227" y="9944"/>
                </a:lnTo>
                <a:lnTo>
                  <a:pt x="40347" y="14198"/>
                </a:lnTo>
                <a:lnTo>
                  <a:pt x="40462" y="19558"/>
                </a:lnTo>
                <a:lnTo>
                  <a:pt x="40347" y="27584"/>
                </a:lnTo>
                <a:lnTo>
                  <a:pt x="33337" y="34594"/>
                </a:lnTo>
                <a:lnTo>
                  <a:pt x="25234" y="34798"/>
                </a:lnTo>
                <a:lnTo>
                  <a:pt x="20586" y="34594"/>
                </a:lnTo>
                <a:lnTo>
                  <a:pt x="16840" y="33007"/>
                </a:lnTo>
                <a:lnTo>
                  <a:pt x="13030" y="31750"/>
                </a:lnTo>
                <a:lnTo>
                  <a:pt x="3886" y="22606"/>
                </a:lnTo>
                <a:lnTo>
                  <a:pt x="2222" y="21297"/>
                </a:lnTo>
                <a:lnTo>
                  <a:pt x="0" y="19113"/>
                </a:lnTo>
                <a:lnTo>
                  <a:pt x="850" y="16497"/>
                </a:lnTo>
                <a:lnTo>
                  <a:pt x="0" y="7010"/>
                </a:lnTo>
                <a:lnTo>
                  <a:pt x="7010" y="0"/>
                </a:lnTo>
                <a:lnTo>
                  <a:pt x="16078" y="1270"/>
                </a:lnTo>
                <a:lnTo>
                  <a:pt x="19100" y="0"/>
                </a:lnTo>
                <a:lnTo>
                  <a:pt x="22301" y="1130"/>
                </a:lnTo>
                <a:lnTo>
                  <a:pt x="25234" y="4305"/>
                </a:lnTo>
                <a:lnTo>
                  <a:pt x="34378" y="7366"/>
                </a:lnTo>
                <a:close/>
              </a:path>
            </a:pathLst>
          </a:custGeom>
          <a:ln w="5613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7" name="object 247"/>
          <p:cNvSpPr/>
          <p:nvPr/>
        </p:nvSpPr>
        <p:spPr>
          <a:xfrm>
            <a:off x="2957427" y="7237970"/>
            <a:ext cx="25400" cy="28575"/>
          </a:xfrm>
          <a:custGeom>
            <a:avLst/>
            <a:gdLst/>
            <a:ahLst/>
            <a:cxnLst/>
            <a:rect l="l" t="t" r="r" b="b"/>
            <a:pathLst>
              <a:path w="25400" h="28575">
                <a:moveTo>
                  <a:pt x="3975" y="28448"/>
                </a:moveTo>
                <a:lnTo>
                  <a:pt x="1917" y="24257"/>
                </a:lnTo>
                <a:lnTo>
                  <a:pt x="0" y="20180"/>
                </a:lnTo>
                <a:lnTo>
                  <a:pt x="927" y="16256"/>
                </a:lnTo>
                <a:lnTo>
                  <a:pt x="0" y="7010"/>
                </a:lnTo>
                <a:lnTo>
                  <a:pt x="6997" y="0"/>
                </a:lnTo>
                <a:lnTo>
                  <a:pt x="16179" y="1003"/>
                </a:lnTo>
                <a:lnTo>
                  <a:pt x="19532" y="0"/>
                </a:lnTo>
                <a:lnTo>
                  <a:pt x="23088" y="1422"/>
                </a:lnTo>
                <a:lnTo>
                  <a:pt x="25323" y="4064"/>
                </a:lnTo>
              </a:path>
            </a:pathLst>
          </a:custGeom>
          <a:ln w="5613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8" name="object 248"/>
          <p:cNvSpPr/>
          <p:nvPr/>
        </p:nvSpPr>
        <p:spPr>
          <a:xfrm>
            <a:off x="3010170" y="7385278"/>
            <a:ext cx="24765" cy="21590"/>
          </a:xfrm>
          <a:custGeom>
            <a:avLst/>
            <a:gdLst/>
            <a:ahLst/>
            <a:cxnLst/>
            <a:rect l="l" t="t" r="r" b="b"/>
            <a:pathLst>
              <a:path w="24764" h="21590">
                <a:moveTo>
                  <a:pt x="24383" y="21348"/>
                </a:moveTo>
                <a:lnTo>
                  <a:pt x="0" y="0"/>
                </a:lnTo>
              </a:path>
            </a:pathLst>
          </a:custGeom>
          <a:ln w="5613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9" name="object 249"/>
          <p:cNvSpPr/>
          <p:nvPr/>
        </p:nvSpPr>
        <p:spPr>
          <a:xfrm>
            <a:off x="2312902" y="7190371"/>
            <a:ext cx="17145" cy="24130"/>
          </a:xfrm>
          <a:custGeom>
            <a:avLst/>
            <a:gdLst/>
            <a:ahLst/>
            <a:cxnLst/>
            <a:rect l="l" t="t" r="r" b="b"/>
            <a:pathLst>
              <a:path w="17144" h="24129">
                <a:moveTo>
                  <a:pt x="698" y="2832"/>
                </a:moveTo>
                <a:lnTo>
                  <a:pt x="0" y="8737"/>
                </a:lnTo>
                <a:lnTo>
                  <a:pt x="2336" y="15087"/>
                </a:lnTo>
                <a:lnTo>
                  <a:pt x="4965" y="20472"/>
                </a:lnTo>
                <a:lnTo>
                  <a:pt x="9702" y="24066"/>
                </a:lnTo>
                <a:lnTo>
                  <a:pt x="14528" y="21170"/>
                </a:lnTo>
                <a:lnTo>
                  <a:pt x="16401" y="21170"/>
                </a:lnTo>
                <a:lnTo>
                  <a:pt x="17094" y="15316"/>
                </a:lnTo>
                <a:lnTo>
                  <a:pt x="14415" y="8737"/>
                </a:lnTo>
                <a:lnTo>
                  <a:pt x="12115" y="3594"/>
                </a:lnTo>
                <a:lnTo>
                  <a:pt x="11197" y="2895"/>
                </a:lnTo>
                <a:lnTo>
                  <a:pt x="5384" y="2895"/>
                </a:lnTo>
                <a:lnTo>
                  <a:pt x="698" y="2832"/>
                </a:lnTo>
                <a:close/>
              </a:path>
              <a:path w="17144" h="24129">
                <a:moveTo>
                  <a:pt x="16401" y="21170"/>
                </a:moveTo>
                <a:lnTo>
                  <a:pt x="14528" y="21170"/>
                </a:lnTo>
                <a:lnTo>
                  <a:pt x="16395" y="21221"/>
                </a:lnTo>
                <a:close/>
              </a:path>
              <a:path w="17144" h="24129">
                <a:moveTo>
                  <a:pt x="7391" y="0"/>
                </a:moveTo>
                <a:lnTo>
                  <a:pt x="5384" y="2895"/>
                </a:lnTo>
                <a:lnTo>
                  <a:pt x="11197" y="2895"/>
                </a:lnTo>
                <a:lnTo>
                  <a:pt x="7391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50" name="object 250"/>
          <p:cNvSpPr/>
          <p:nvPr/>
        </p:nvSpPr>
        <p:spPr>
          <a:xfrm>
            <a:off x="2312902" y="7190371"/>
            <a:ext cx="17145" cy="24130"/>
          </a:xfrm>
          <a:custGeom>
            <a:avLst/>
            <a:gdLst/>
            <a:ahLst/>
            <a:cxnLst/>
            <a:rect l="l" t="t" r="r" b="b"/>
            <a:pathLst>
              <a:path w="17144" h="24129">
                <a:moveTo>
                  <a:pt x="2336" y="15087"/>
                </a:moveTo>
                <a:lnTo>
                  <a:pt x="0" y="8737"/>
                </a:lnTo>
                <a:lnTo>
                  <a:pt x="698" y="2832"/>
                </a:lnTo>
                <a:lnTo>
                  <a:pt x="5384" y="2895"/>
                </a:lnTo>
                <a:lnTo>
                  <a:pt x="7391" y="0"/>
                </a:lnTo>
                <a:lnTo>
                  <a:pt x="12115" y="3594"/>
                </a:lnTo>
                <a:lnTo>
                  <a:pt x="14528" y="8991"/>
                </a:lnTo>
                <a:lnTo>
                  <a:pt x="17094" y="15316"/>
                </a:lnTo>
                <a:lnTo>
                  <a:pt x="16395" y="21221"/>
                </a:lnTo>
                <a:lnTo>
                  <a:pt x="14528" y="21170"/>
                </a:lnTo>
                <a:lnTo>
                  <a:pt x="9702" y="24066"/>
                </a:lnTo>
                <a:lnTo>
                  <a:pt x="4965" y="20472"/>
                </a:lnTo>
                <a:lnTo>
                  <a:pt x="2336" y="15087"/>
                </a:lnTo>
                <a:close/>
              </a:path>
            </a:pathLst>
          </a:custGeom>
          <a:ln w="5613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1" name="object 251"/>
          <p:cNvSpPr/>
          <p:nvPr/>
        </p:nvSpPr>
        <p:spPr>
          <a:xfrm>
            <a:off x="2468020" y="7190587"/>
            <a:ext cx="282841" cy="7863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52" name="object 252"/>
          <p:cNvSpPr txBox="1"/>
          <p:nvPr/>
        </p:nvSpPr>
        <p:spPr>
          <a:xfrm rot="21540000">
            <a:off x="2511924" y="7190448"/>
            <a:ext cx="240403" cy="3302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60"/>
              </a:lnSpc>
            </a:pPr>
            <a:r>
              <a:rPr dirty="0" sz="250" spc="5">
                <a:solidFill>
                  <a:srgbClr val="231F20"/>
                </a:solidFill>
                <a:latin typeface="Arial"/>
                <a:cs typeface="Arial"/>
              </a:rPr>
              <a:t>MERLIN</a:t>
            </a:r>
            <a:r>
              <a:rPr dirty="0" sz="250" spc="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250" spc="5">
                <a:solidFill>
                  <a:srgbClr val="231F20"/>
                </a:solidFill>
                <a:latin typeface="Arial"/>
                <a:cs typeface="Arial"/>
              </a:rPr>
              <a:t>GERIN</a:t>
            </a:r>
            <a:endParaRPr sz="250">
              <a:latin typeface="Arial"/>
              <a:cs typeface="Arial"/>
            </a:endParaRPr>
          </a:p>
        </p:txBody>
      </p:sp>
      <p:sp>
        <p:nvSpPr>
          <p:cNvPr id="253" name="object 253"/>
          <p:cNvSpPr txBox="1"/>
          <p:nvPr/>
        </p:nvSpPr>
        <p:spPr>
          <a:xfrm>
            <a:off x="526672" y="8358251"/>
            <a:ext cx="1911350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 spc="-10" b="1" i="1">
                <a:solidFill>
                  <a:srgbClr val="009D57"/>
                </a:solidFill>
                <a:latin typeface="Arial"/>
                <a:cs typeface="Arial"/>
              </a:rPr>
              <a:t>Fig. </a:t>
            </a:r>
            <a:r>
              <a:rPr dirty="0" sz="700" spc="-15" b="1" i="1">
                <a:solidFill>
                  <a:srgbClr val="009D57"/>
                </a:solidFill>
                <a:latin typeface="Arial"/>
                <a:cs typeface="Arial"/>
              </a:rPr>
              <a:t>F57: </a:t>
            </a:r>
            <a:r>
              <a:rPr dirty="0" sz="700" i="1">
                <a:solidFill>
                  <a:srgbClr val="231F20"/>
                </a:solidFill>
                <a:latin typeface="Arial"/>
                <a:cs typeface="Arial"/>
              </a:rPr>
              <a:t>Ubicación </a:t>
            </a:r>
            <a:r>
              <a:rPr dirty="0" sz="700" spc="5" i="1">
                <a:solidFill>
                  <a:srgbClr val="231F20"/>
                </a:solidFill>
                <a:latin typeface="Arial"/>
                <a:cs typeface="Arial"/>
              </a:rPr>
              <a:t>de defectos no</a:t>
            </a:r>
            <a:r>
              <a:rPr dirty="0" sz="700" spc="-10" i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 i="1">
                <a:solidFill>
                  <a:srgbClr val="231F20"/>
                </a:solidFill>
                <a:latin typeface="Arial"/>
                <a:cs typeface="Arial"/>
              </a:rPr>
              <a:t>automática.</a:t>
            </a:r>
            <a:endParaRPr sz="700">
              <a:latin typeface="Arial"/>
              <a:cs typeface="Arial"/>
            </a:endParaRPr>
          </a:p>
        </p:txBody>
      </p:sp>
      <p:sp>
        <p:nvSpPr>
          <p:cNvPr id="254" name="object 254"/>
          <p:cNvSpPr txBox="1"/>
          <p:nvPr/>
        </p:nvSpPr>
        <p:spPr>
          <a:xfrm>
            <a:off x="3191717" y="8671661"/>
            <a:ext cx="3752215" cy="1233805"/>
          </a:xfrm>
          <a:prstGeom prst="rect">
            <a:avLst/>
          </a:prstGeom>
        </p:spPr>
        <p:txBody>
          <a:bodyPr wrap="square" lIns="0" tIns="49530" rIns="0" bIns="0" rtlCol="0" vert="horz">
            <a:spAutoFit/>
          </a:bodyPr>
          <a:lstStyle/>
          <a:p>
            <a:pPr marL="13335">
              <a:lnSpc>
                <a:spcPct val="100000"/>
              </a:lnSpc>
              <a:spcBef>
                <a:spcPts val="390"/>
              </a:spcBef>
            </a:pPr>
            <a:r>
              <a:rPr dirty="0" sz="800" spc="110">
                <a:solidFill>
                  <a:srgbClr val="009D57"/>
                </a:solidFill>
                <a:latin typeface="Times New Roman"/>
                <a:cs typeface="Times New Roman"/>
              </a:rPr>
              <a:t>c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Ubicación automática de defectos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fija (ver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</a:t>
            </a:r>
            <a:r>
              <a:rPr dirty="0" sz="800" spc="-5" b="1">
                <a:solidFill>
                  <a:srgbClr val="009D57"/>
                </a:solidFill>
                <a:latin typeface="Arial"/>
                <a:cs typeface="Arial"/>
              </a:rPr>
              <a:t>Figura F58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la página</a:t>
            </a:r>
            <a:r>
              <a:rPr dirty="0" sz="800" spc="-12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siguiente).</a:t>
            </a:r>
            <a:endParaRPr sz="800">
              <a:latin typeface="Arial"/>
              <a:cs typeface="Arial"/>
            </a:endParaRPr>
          </a:p>
          <a:p>
            <a:pPr marL="12700" marR="43180" indent="635">
              <a:lnSpc>
                <a:spcPct val="100000"/>
              </a:lnSpc>
              <a:spcBef>
                <a:spcPts val="290"/>
              </a:spcBef>
            </a:pP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El relé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supervisión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XM200,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junto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los detectores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fijos X0301 o XD312 (cada 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uno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conectado 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un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TI toroidal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que abarca los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conductores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circuito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implicado)  ofrecen un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sistema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ubicación automática de defectos en una instalación en  tensión.</a:t>
            </a:r>
            <a:endParaRPr sz="800">
              <a:latin typeface="Arial"/>
              <a:cs typeface="Arial"/>
            </a:endParaRPr>
          </a:p>
          <a:p>
            <a:pPr marL="12700" marR="5080" indent="635">
              <a:lnSpc>
                <a:spcPct val="100000"/>
              </a:lnSpc>
              <a:spcBef>
                <a:spcPts val="290"/>
              </a:spcBef>
            </a:pP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Además,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indica el nivel de aislamiento 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cada circuito controlado, y se  comprueban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dos niveles: el primer nivel advierte de una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resistencia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al aislamiento  inusualmente baja para que puedan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tomarse medidas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preventivas,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mientras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que el 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segundo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nivel indica una condición de defecto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y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activa una</a:t>
            </a:r>
            <a:r>
              <a:rPr dirty="0" sz="8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alarma.</a:t>
            </a:r>
            <a:endParaRPr sz="800">
              <a:latin typeface="Arial"/>
              <a:cs typeface="Arial"/>
            </a:endParaRPr>
          </a:p>
        </p:txBody>
      </p:sp>
      <p:sp>
        <p:nvSpPr>
          <p:cNvPr id="255" name="object 255"/>
          <p:cNvSpPr txBox="1"/>
          <p:nvPr/>
        </p:nvSpPr>
        <p:spPr>
          <a:xfrm>
            <a:off x="538102" y="10267822"/>
            <a:ext cx="1206500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(1) En red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trifásica 230/400</a:t>
            </a:r>
            <a:r>
              <a:rPr dirty="0" sz="700" spc="-7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V.</a:t>
            </a:r>
            <a:endParaRPr sz="700">
              <a:latin typeface="Arial"/>
              <a:cs typeface="Arial"/>
            </a:endParaRPr>
          </a:p>
        </p:txBody>
      </p:sp>
      <p:sp>
        <p:nvSpPr>
          <p:cNvPr id="256" name="object 256"/>
          <p:cNvSpPr/>
          <p:nvPr/>
        </p:nvSpPr>
        <p:spPr>
          <a:xfrm>
            <a:off x="3641067" y="10508992"/>
            <a:ext cx="113884" cy="118075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57" name="object 257"/>
          <p:cNvSpPr/>
          <p:nvPr/>
        </p:nvSpPr>
        <p:spPr>
          <a:xfrm>
            <a:off x="3554924" y="10441380"/>
            <a:ext cx="450037" cy="182499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58" name="object 258"/>
          <p:cNvSpPr/>
          <p:nvPr/>
        </p:nvSpPr>
        <p:spPr>
          <a:xfrm>
            <a:off x="3632546" y="10532262"/>
            <a:ext cx="108064" cy="9560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59" name="object 259"/>
          <p:cNvSpPr/>
          <p:nvPr/>
        </p:nvSpPr>
        <p:spPr>
          <a:xfrm>
            <a:off x="3649733" y="10532261"/>
            <a:ext cx="88895" cy="71589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60" name="object 260"/>
          <p:cNvSpPr txBox="1"/>
          <p:nvPr/>
        </p:nvSpPr>
        <p:spPr>
          <a:xfrm>
            <a:off x="528196" y="10456164"/>
            <a:ext cx="1558925" cy="1168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">
                <a:solidFill>
                  <a:srgbClr val="231F20"/>
                </a:solidFill>
                <a:latin typeface="Arial"/>
                <a:cs typeface="Arial"/>
              </a:rPr>
              <a:t>Guía </a:t>
            </a:r>
            <a:r>
              <a:rPr dirty="0" sz="600" spc="-5">
                <a:solidFill>
                  <a:srgbClr val="231F20"/>
                </a:solidFill>
                <a:latin typeface="Arial"/>
                <a:cs typeface="Arial"/>
              </a:rPr>
              <a:t>de diseño de instalaciones eléctricas</a:t>
            </a:r>
            <a:r>
              <a:rPr dirty="0" sz="600" spc="-4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600" spc="-5">
                <a:solidFill>
                  <a:srgbClr val="231F20"/>
                </a:solidFill>
                <a:latin typeface="Arial"/>
                <a:cs typeface="Arial"/>
              </a:rPr>
              <a:t>08</a:t>
            </a:r>
            <a:endParaRPr sz="600">
              <a:latin typeface="Arial"/>
              <a:cs typeface="Arial"/>
            </a:endParaRPr>
          </a:p>
        </p:txBody>
      </p:sp>
      <p:sp>
        <p:nvSpPr>
          <p:cNvPr id="261" name="object 261"/>
          <p:cNvSpPr txBox="1"/>
          <p:nvPr/>
        </p:nvSpPr>
        <p:spPr>
          <a:xfrm>
            <a:off x="6394072" y="10456164"/>
            <a:ext cx="640080" cy="1168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">
                <a:solidFill>
                  <a:srgbClr val="231F20"/>
                </a:solidFill>
                <a:latin typeface="Arial"/>
                <a:cs typeface="Arial"/>
              </a:rPr>
              <a:t>Schneider</a:t>
            </a:r>
            <a:r>
              <a:rPr dirty="0" sz="600" spc="-6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600">
                <a:solidFill>
                  <a:srgbClr val="231F20"/>
                </a:solidFill>
                <a:latin typeface="Arial"/>
                <a:cs typeface="Arial"/>
              </a:rPr>
              <a:t>Electric</a:t>
            </a:r>
            <a:endParaRPr sz="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325745" y="0"/>
            <a:ext cx="230504" cy="2926080"/>
          </a:xfrm>
          <a:custGeom>
            <a:avLst/>
            <a:gdLst/>
            <a:ahLst/>
            <a:cxnLst/>
            <a:rect l="l" t="t" r="r" b="b"/>
            <a:pathLst>
              <a:path w="230504" h="2926080">
                <a:moveTo>
                  <a:pt x="0" y="2925825"/>
                </a:moveTo>
                <a:lnTo>
                  <a:pt x="230250" y="2925825"/>
                </a:lnTo>
                <a:lnTo>
                  <a:pt x="230250" y="0"/>
                </a:lnTo>
                <a:lnTo>
                  <a:pt x="0" y="0"/>
                </a:lnTo>
                <a:lnTo>
                  <a:pt x="0" y="2925825"/>
                </a:lnTo>
                <a:close/>
              </a:path>
            </a:pathLst>
          </a:custGeom>
          <a:solidFill>
            <a:srgbClr val="009D5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7325745" y="3322065"/>
            <a:ext cx="230504" cy="7371080"/>
          </a:xfrm>
          <a:custGeom>
            <a:avLst/>
            <a:gdLst/>
            <a:ahLst/>
            <a:cxnLst/>
            <a:rect l="l" t="t" r="r" b="b"/>
            <a:pathLst>
              <a:path w="230504" h="7371080">
                <a:moveTo>
                  <a:pt x="0" y="7370829"/>
                </a:moveTo>
                <a:lnTo>
                  <a:pt x="230250" y="7370829"/>
                </a:lnTo>
                <a:lnTo>
                  <a:pt x="230250" y="0"/>
                </a:lnTo>
                <a:lnTo>
                  <a:pt x="0" y="0"/>
                </a:lnTo>
                <a:lnTo>
                  <a:pt x="0" y="7370829"/>
                </a:lnTo>
                <a:close/>
              </a:path>
            </a:pathLst>
          </a:custGeom>
          <a:solidFill>
            <a:srgbClr val="009D5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0" y="1338389"/>
            <a:ext cx="7019925" cy="0"/>
          </a:xfrm>
          <a:custGeom>
            <a:avLst/>
            <a:gdLst/>
            <a:ahLst/>
            <a:cxnLst/>
            <a:rect l="l" t="t" r="r" b="b"/>
            <a:pathLst>
              <a:path w="7019925" h="0">
                <a:moveTo>
                  <a:pt x="0" y="0"/>
                </a:moveTo>
                <a:lnTo>
                  <a:pt x="7019674" y="0"/>
                </a:lnTo>
              </a:path>
            </a:pathLst>
          </a:custGeom>
          <a:ln w="10286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0" y="10409999"/>
            <a:ext cx="7020559" cy="0"/>
          </a:xfrm>
          <a:custGeom>
            <a:avLst/>
            <a:gdLst/>
            <a:ahLst/>
            <a:cxnLst/>
            <a:rect l="l" t="t" r="r" b="b"/>
            <a:pathLst>
              <a:path w="7020559" h="0">
                <a:moveTo>
                  <a:pt x="0" y="0"/>
                </a:moveTo>
                <a:lnTo>
                  <a:pt x="7020436" y="0"/>
                </a:lnTo>
              </a:path>
            </a:pathLst>
          </a:custGeom>
          <a:ln w="10287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539626" y="4552886"/>
            <a:ext cx="6480810" cy="0"/>
          </a:xfrm>
          <a:custGeom>
            <a:avLst/>
            <a:gdLst/>
            <a:ahLst/>
            <a:cxnLst/>
            <a:rect l="l" t="t" r="r" b="b"/>
            <a:pathLst>
              <a:path w="6480809" h="0">
                <a:moveTo>
                  <a:pt x="0" y="0"/>
                </a:moveTo>
                <a:lnTo>
                  <a:pt x="6480810" y="0"/>
                </a:lnTo>
              </a:path>
            </a:pathLst>
          </a:custGeom>
          <a:ln w="25526">
            <a:solidFill>
              <a:srgbClr val="009D5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539626" y="9602660"/>
            <a:ext cx="6480810" cy="0"/>
          </a:xfrm>
          <a:custGeom>
            <a:avLst/>
            <a:gdLst/>
            <a:ahLst/>
            <a:cxnLst/>
            <a:rect l="l" t="t" r="r" b="b"/>
            <a:pathLst>
              <a:path w="6480809" h="0">
                <a:moveTo>
                  <a:pt x="0" y="0"/>
                </a:moveTo>
                <a:lnTo>
                  <a:pt x="6480810" y="0"/>
                </a:lnTo>
              </a:path>
            </a:pathLst>
          </a:custGeom>
          <a:ln w="25526">
            <a:solidFill>
              <a:srgbClr val="009D5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4305380" y="4149737"/>
            <a:ext cx="44450" cy="0"/>
          </a:xfrm>
          <a:custGeom>
            <a:avLst/>
            <a:gdLst/>
            <a:ahLst/>
            <a:cxnLst/>
            <a:rect l="l" t="t" r="r" b="b"/>
            <a:pathLst>
              <a:path w="44450" h="0">
                <a:moveTo>
                  <a:pt x="0" y="0"/>
                </a:moveTo>
                <a:lnTo>
                  <a:pt x="43853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4270645" y="4116158"/>
            <a:ext cx="113664" cy="0"/>
          </a:xfrm>
          <a:custGeom>
            <a:avLst/>
            <a:gdLst/>
            <a:ahLst/>
            <a:cxnLst/>
            <a:rect l="l" t="t" r="r" b="b"/>
            <a:pathLst>
              <a:path w="113664" h="0">
                <a:moveTo>
                  <a:pt x="0" y="0"/>
                </a:moveTo>
                <a:lnTo>
                  <a:pt x="113296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1045175" y="4152137"/>
            <a:ext cx="44450" cy="0"/>
          </a:xfrm>
          <a:custGeom>
            <a:avLst/>
            <a:gdLst/>
            <a:ahLst/>
            <a:cxnLst/>
            <a:rect l="l" t="t" r="r" b="b"/>
            <a:pathLst>
              <a:path w="44450" h="0">
                <a:moveTo>
                  <a:pt x="0" y="0"/>
                </a:moveTo>
                <a:lnTo>
                  <a:pt x="43853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1010453" y="4118546"/>
            <a:ext cx="113664" cy="0"/>
          </a:xfrm>
          <a:custGeom>
            <a:avLst/>
            <a:gdLst/>
            <a:ahLst/>
            <a:cxnLst/>
            <a:rect l="l" t="t" r="r" b="b"/>
            <a:pathLst>
              <a:path w="113665" h="0">
                <a:moveTo>
                  <a:pt x="0" y="0"/>
                </a:moveTo>
                <a:lnTo>
                  <a:pt x="113283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539626" y="5794565"/>
            <a:ext cx="6480810" cy="0"/>
          </a:xfrm>
          <a:custGeom>
            <a:avLst/>
            <a:gdLst/>
            <a:ahLst/>
            <a:cxnLst/>
            <a:rect l="l" t="t" r="r" b="b"/>
            <a:pathLst>
              <a:path w="6480809" h="0">
                <a:moveTo>
                  <a:pt x="0" y="0"/>
                </a:moveTo>
                <a:lnTo>
                  <a:pt x="6480810" y="0"/>
                </a:lnTo>
              </a:path>
            </a:pathLst>
          </a:custGeom>
          <a:ln w="25526">
            <a:solidFill>
              <a:srgbClr val="009D5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 txBox="1"/>
          <p:nvPr/>
        </p:nvSpPr>
        <p:spPr>
          <a:xfrm>
            <a:off x="527307" y="237870"/>
            <a:ext cx="2091055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-15" b="1">
                <a:solidFill>
                  <a:srgbClr val="009D57"/>
                </a:solidFill>
                <a:latin typeface="Arial"/>
                <a:cs typeface="Arial"/>
              </a:rPr>
              <a:t>F </a:t>
            </a:r>
            <a:r>
              <a:rPr dirty="0" sz="800" spc="55" b="1">
                <a:solidFill>
                  <a:srgbClr val="009D57"/>
                </a:solidFill>
                <a:latin typeface="Arial"/>
                <a:cs typeface="Arial"/>
              </a:rPr>
              <a:t>- </a:t>
            </a:r>
            <a:r>
              <a:rPr dirty="0" sz="800" b="1">
                <a:solidFill>
                  <a:srgbClr val="009D57"/>
                </a:solidFill>
                <a:latin typeface="Arial"/>
                <a:cs typeface="Arial"/>
              </a:rPr>
              <a:t>Protección contra descargas</a:t>
            </a:r>
            <a:r>
              <a:rPr dirty="0" sz="800" spc="-40" b="1">
                <a:solidFill>
                  <a:srgbClr val="009D57"/>
                </a:solidFill>
                <a:latin typeface="Arial"/>
                <a:cs typeface="Arial"/>
              </a:rPr>
              <a:t> </a:t>
            </a:r>
            <a:r>
              <a:rPr dirty="0" sz="800" b="1">
                <a:solidFill>
                  <a:srgbClr val="009D57"/>
                </a:solidFill>
                <a:latin typeface="Arial"/>
                <a:cs typeface="Arial"/>
              </a:rPr>
              <a:t>eléctricas</a:t>
            </a:r>
            <a:endParaRPr sz="8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3191259" y="212597"/>
            <a:ext cx="376174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66700" algn="l"/>
              </a:tabLst>
            </a:pPr>
            <a:r>
              <a:rPr dirty="0" sz="1800" spc="-5" b="1">
                <a:solidFill>
                  <a:srgbClr val="BCBEC0"/>
                </a:solidFill>
                <a:latin typeface="Arial"/>
                <a:cs typeface="Arial"/>
              </a:rPr>
              <a:t>7	</a:t>
            </a:r>
            <a:r>
              <a:rPr dirty="0" sz="1800" spc="5" b="1">
                <a:solidFill>
                  <a:srgbClr val="BCBEC0"/>
                </a:solidFill>
                <a:latin typeface="Arial"/>
                <a:cs typeface="Arial"/>
              </a:rPr>
              <a:t>Implementación </a:t>
            </a:r>
            <a:r>
              <a:rPr dirty="0" sz="1800" spc="-5" b="1">
                <a:solidFill>
                  <a:srgbClr val="BCBEC0"/>
                </a:solidFill>
                <a:latin typeface="Arial"/>
                <a:cs typeface="Arial"/>
              </a:rPr>
              <a:t>del </a:t>
            </a:r>
            <a:r>
              <a:rPr dirty="0" sz="1800" spc="5" b="1">
                <a:solidFill>
                  <a:srgbClr val="BCBEC0"/>
                </a:solidFill>
                <a:latin typeface="Arial"/>
                <a:cs typeface="Arial"/>
              </a:rPr>
              <a:t>esquema</a:t>
            </a:r>
            <a:r>
              <a:rPr dirty="0" sz="1800" spc="-15" b="1">
                <a:solidFill>
                  <a:srgbClr val="BCBEC0"/>
                </a:solidFill>
                <a:latin typeface="Arial"/>
                <a:cs typeface="Arial"/>
              </a:rPr>
              <a:t> </a:t>
            </a:r>
            <a:r>
              <a:rPr dirty="0" sz="1800" spc="15" b="1">
                <a:solidFill>
                  <a:srgbClr val="BCBEC0"/>
                </a:solidFill>
                <a:latin typeface="Arial"/>
                <a:cs typeface="Arial"/>
              </a:rPr>
              <a:t>IT</a:t>
            </a:r>
            <a:endParaRPr sz="1800">
              <a:latin typeface="Arial"/>
              <a:cs typeface="Arial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1900901" y="1774100"/>
            <a:ext cx="4897755" cy="86995"/>
          </a:xfrm>
          <a:custGeom>
            <a:avLst/>
            <a:gdLst/>
            <a:ahLst/>
            <a:cxnLst/>
            <a:rect l="l" t="t" r="r" b="b"/>
            <a:pathLst>
              <a:path w="4897755" h="86994">
                <a:moveTo>
                  <a:pt x="0" y="86385"/>
                </a:moveTo>
                <a:lnTo>
                  <a:pt x="236334" y="0"/>
                </a:lnTo>
                <a:lnTo>
                  <a:pt x="4897208" y="0"/>
                </a:lnTo>
              </a:path>
            </a:pathLst>
          </a:custGeom>
          <a:ln w="13969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1203874" y="1774100"/>
            <a:ext cx="669925" cy="0"/>
          </a:xfrm>
          <a:custGeom>
            <a:avLst/>
            <a:gdLst/>
            <a:ahLst/>
            <a:cxnLst/>
            <a:rect l="l" t="t" r="r" b="b"/>
            <a:pathLst>
              <a:path w="669925" h="0">
                <a:moveTo>
                  <a:pt x="0" y="0"/>
                </a:moveTo>
                <a:lnTo>
                  <a:pt x="669429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1067108" y="1910892"/>
            <a:ext cx="0" cy="346075"/>
          </a:xfrm>
          <a:custGeom>
            <a:avLst/>
            <a:gdLst/>
            <a:ahLst/>
            <a:cxnLst/>
            <a:rect l="l" t="t" r="r" b="b"/>
            <a:pathLst>
              <a:path w="0" h="346075">
                <a:moveTo>
                  <a:pt x="0" y="0"/>
                </a:moveTo>
                <a:lnTo>
                  <a:pt x="0" y="345541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4279929" y="3727398"/>
            <a:ext cx="158750" cy="353060"/>
          </a:xfrm>
          <a:custGeom>
            <a:avLst/>
            <a:gdLst/>
            <a:ahLst/>
            <a:cxnLst/>
            <a:rect l="l" t="t" r="r" b="b"/>
            <a:pathLst>
              <a:path w="158750" h="353060">
                <a:moveTo>
                  <a:pt x="45592" y="261569"/>
                </a:moveTo>
                <a:lnTo>
                  <a:pt x="44373" y="352767"/>
                </a:lnTo>
                <a:lnTo>
                  <a:pt x="96168" y="299961"/>
                </a:lnTo>
                <a:lnTo>
                  <a:pt x="77990" y="299961"/>
                </a:lnTo>
                <a:lnTo>
                  <a:pt x="81294" y="292760"/>
                </a:lnTo>
                <a:lnTo>
                  <a:pt x="58775" y="292760"/>
                </a:lnTo>
                <a:lnTo>
                  <a:pt x="45592" y="261569"/>
                </a:lnTo>
                <a:close/>
              </a:path>
              <a:path w="158750" h="353060">
                <a:moveTo>
                  <a:pt x="106756" y="289166"/>
                </a:moveTo>
                <a:lnTo>
                  <a:pt x="77990" y="299961"/>
                </a:lnTo>
                <a:lnTo>
                  <a:pt x="96168" y="299961"/>
                </a:lnTo>
                <a:lnTo>
                  <a:pt x="106756" y="289166"/>
                </a:lnTo>
                <a:close/>
              </a:path>
              <a:path w="158750" h="353060">
                <a:moveTo>
                  <a:pt x="135788" y="173990"/>
                </a:moveTo>
                <a:lnTo>
                  <a:pt x="100761" y="173990"/>
                </a:lnTo>
                <a:lnTo>
                  <a:pt x="58775" y="292760"/>
                </a:lnTo>
                <a:lnTo>
                  <a:pt x="81294" y="292760"/>
                </a:lnTo>
                <a:lnTo>
                  <a:pt x="135788" y="173990"/>
                </a:lnTo>
                <a:close/>
              </a:path>
              <a:path w="158750" h="353060">
                <a:moveTo>
                  <a:pt x="104368" y="0"/>
                </a:moveTo>
                <a:lnTo>
                  <a:pt x="0" y="208775"/>
                </a:lnTo>
                <a:lnTo>
                  <a:pt x="100761" y="173990"/>
                </a:lnTo>
                <a:lnTo>
                  <a:pt x="135788" y="173990"/>
                </a:lnTo>
                <a:lnTo>
                  <a:pt x="142390" y="159600"/>
                </a:lnTo>
                <a:lnTo>
                  <a:pt x="58775" y="159600"/>
                </a:lnTo>
                <a:lnTo>
                  <a:pt x="155968" y="9613"/>
                </a:lnTo>
                <a:lnTo>
                  <a:pt x="104368" y="0"/>
                </a:lnTo>
                <a:close/>
              </a:path>
              <a:path w="158750" h="353060">
                <a:moveTo>
                  <a:pt x="158356" y="124802"/>
                </a:moveTo>
                <a:lnTo>
                  <a:pt x="58775" y="159600"/>
                </a:lnTo>
                <a:lnTo>
                  <a:pt x="142390" y="159600"/>
                </a:lnTo>
                <a:lnTo>
                  <a:pt x="158356" y="124802"/>
                </a:lnTo>
                <a:close/>
              </a:path>
            </a:pathLst>
          </a:custGeom>
          <a:solidFill>
            <a:srgbClr val="009D5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4279929" y="3727398"/>
            <a:ext cx="158750" cy="353060"/>
          </a:xfrm>
          <a:custGeom>
            <a:avLst/>
            <a:gdLst/>
            <a:ahLst/>
            <a:cxnLst/>
            <a:rect l="l" t="t" r="r" b="b"/>
            <a:pathLst>
              <a:path w="158750" h="353060">
                <a:moveTo>
                  <a:pt x="58775" y="159600"/>
                </a:moveTo>
                <a:lnTo>
                  <a:pt x="158356" y="124802"/>
                </a:lnTo>
                <a:lnTo>
                  <a:pt x="77990" y="299961"/>
                </a:lnTo>
                <a:lnTo>
                  <a:pt x="106756" y="289166"/>
                </a:lnTo>
                <a:lnTo>
                  <a:pt x="44373" y="352767"/>
                </a:lnTo>
                <a:lnTo>
                  <a:pt x="45592" y="261569"/>
                </a:lnTo>
                <a:lnTo>
                  <a:pt x="58775" y="292760"/>
                </a:lnTo>
                <a:lnTo>
                  <a:pt x="100761" y="173990"/>
                </a:lnTo>
                <a:lnTo>
                  <a:pt x="0" y="208775"/>
                </a:lnTo>
                <a:lnTo>
                  <a:pt x="104368" y="0"/>
                </a:lnTo>
                <a:lnTo>
                  <a:pt x="155968" y="9613"/>
                </a:lnTo>
                <a:lnTo>
                  <a:pt x="58775" y="159600"/>
                </a:lnTo>
                <a:close/>
              </a:path>
            </a:pathLst>
          </a:custGeom>
          <a:ln w="3810">
            <a:solidFill>
              <a:srgbClr val="009D5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1839713" y="1740509"/>
            <a:ext cx="67310" cy="68580"/>
          </a:xfrm>
          <a:custGeom>
            <a:avLst/>
            <a:gdLst/>
            <a:ahLst/>
            <a:cxnLst/>
            <a:rect l="l" t="t" r="r" b="b"/>
            <a:pathLst>
              <a:path w="67310" h="68580">
                <a:moveTo>
                  <a:pt x="67182" y="0"/>
                </a:moveTo>
                <a:lnTo>
                  <a:pt x="0" y="68389"/>
                </a:lnTo>
              </a:path>
            </a:pathLst>
          </a:custGeom>
          <a:ln w="13969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1839713" y="1740509"/>
            <a:ext cx="67310" cy="68580"/>
          </a:xfrm>
          <a:custGeom>
            <a:avLst/>
            <a:gdLst/>
            <a:ahLst/>
            <a:cxnLst/>
            <a:rect l="l" t="t" r="r" b="b"/>
            <a:pathLst>
              <a:path w="67310" h="68580">
                <a:moveTo>
                  <a:pt x="67182" y="68389"/>
                </a:moveTo>
                <a:lnTo>
                  <a:pt x="0" y="0"/>
                </a:lnTo>
              </a:path>
            </a:pathLst>
          </a:custGeom>
          <a:ln w="13969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6621745" y="1754911"/>
            <a:ext cx="43815" cy="43180"/>
          </a:xfrm>
          <a:custGeom>
            <a:avLst/>
            <a:gdLst/>
            <a:ahLst/>
            <a:cxnLst/>
            <a:rect l="l" t="t" r="r" b="b"/>
            <a:pathLst>
              <a:path w="43815" h="43180">
                <a:moveTo>
                  <a:pt x="21602" y="0"/>
                </a:moveTo>
                <a:lnTo>
                  <a:pt x="13678" y="1857"/>
                </a:lnTo>
                <a:lnTo>
                  <a:pt x="6757" y="6751"/>
                </a:lnTo>
                <a:lnTo>
                  <a:pt x="1859" y="13667"/>
                </a:lnTo>
                <a:lnTo>
                  <a:pt x="0" y="21590"/>
                </a:lnTo>
                <a:lnTo>
                  <a:pt x="1859" y="29522"/>
                </a:lnTo>
                <a:lnTo>
                  <a:pt x="6757" y="36437"/>
                </a:lnTo>
                <a:lnTo>
                  <a:pt x="13678" y="41326"/>
                </a:lnTo>
                <a:lnTo>
                  <a:pt x="21602" y="43180"/>
                </a:lnTo>
                <a:lnTo>
                  <a:pt x="29532" y="41326"/>
                </a:lnTo>
                <a:lnTo>
                  <a:pt x="36452" y="36437"/>
                </a:lnTo>
                <a:lnTo>
                  <a:pt x="41348" y="29522"/>
                </a:lnTo>
                <a:lnTo>
                  <a:pt x="43205" y="21590"/>
                </a:lnTo>
                <a:lnTo>
                  <a:pt x="41348" y="13667"/>
                </a:lnTo>
                <a:lnTo>
                  <a:pt x="36452" y="6751"/>
                </a:lnTo>
                <a:lnTo>
                  <a:pt x="29532" y="1857"/>
                </a:lnTo>
                <a:lnTo>
                  <a:pt x="21602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/>
          <p:nvPr/>
        </p:nvSpPr>
        <p:spPr>
          <a:xfrm>
            <a:off x="6621745" y="1754911"/>
            <a:ext cx="43815" cy="43180"/>
          </a:xfrm>
          <a:custGeom>
            <a:avLst/>
            <a:gdLst/>
            <a:ahLst/>
            <a:cxnLst/>
            <a:rect l="l" t="t" r="r" b="b"/>
            <a:pathLst>
              <a:path w="43815" h="43180">
                <a:moveTo>
                  <a:pt x="0" y="21590"/>
                </a:moveTo>
                <a:lnTo>
                  <a:pt x="1859" y="13667"/>
                </a:lnTo>
                <a:lnTo>
                  <a:pt x="6757" y="6751"/>
                </a:lnTo>
                <a:lnTo>
                  <a:pt x="13678" y="1857"/>
                </a:lnTo>
                <a:lnTo>
                  <a:pt x="21602" y="0"/>
                </a:lnTo>
                <a:lnTo>
                  <a:pt x="29532" y="1857"/>
                </a:lnTo>
                <a:lnTo>
                  <a:pt x="36452" y="6751"/>
                </a:lnTo>
                <a:lnTo>
                  <a:pt x="41348" y="13667"/>
                </a:lnTo>
                <a:lnTo>
                  <a:pt x="43205" y="21590"/>
                </a:lnTo>
                <a:lnTo>
                  <a:pt x="41348" y="29522"/>
                </a:lnTo>
                <a:lnTo>
                  <a:pt x="36452" y="36437"/>
                </a:lnTo>
                <a:lnTo>
                  <a:pt x="29532" y="41326"/>
                </a:lnTo>
                <a:lnTo>
                  <a:pt x="21602" y="43180"/>
                </a:lnTo>
                <a:lnTo>
                  <a:pt x="13678" y="41326"/>
                </a:lnTo>
                <a:lnTo>
                  <a:pt x="6757" y="36437"/>
                </a:lnTo>
                <a:lnTo>
                  <a:pt x="1859" y="29522"/>
                </a:lnTo>
                <a:lnTo>
                  <a:pt x="0" y="21590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/>
          <p:nvPr/>
        </p:nvSpPr>
        <p:spPr>
          <a:xfrm>
            <a:off x="5601986" y="1754911"/>
            <a:ext cx="43815" cy="43180"/>
          </a:xfrm>
          <a:custGeom>
            <a:avLst/>
            <a:gdLst/>
            <a:ahLst/>
            <a:cxnLst/>
            <a:rect l="l" t="t" r="r" b="b"/>
            <a:pathLst>
              <a:path w="43814" h="43180">
                <a:moveTo>
                  <a:pt x="21615" y="0"/>
                </a:moveTo>
                <a:lnTo>
                  <a:pt x="13683" y="1857"/>
                </a:lnTo>
                <a:lnTo>
                  <a:pt x="6759" y="6751"/>
                </a:lnTo>
                <a:lnTo>
                  <a:pt x="1859" y="13667"/>
                </a:lnTo>
                <a:lnTo>
                  <a:pt x="0" y="21590"/>
                </a:lnTo>
                <a:lnTo>
                  <a:pt x="1859" y="29522"/>
                </a:lnTo>
                <a:lnTo>
                  <a:pt x="6759" y="36437"/>
                </a:lnTo>
                <a:lnTo>
                  <a:pt x="13683" y="41326"/>
                </a:lnTo>
                <a:lnTo>
                  <a:pt x="21615" y="43180"/>
                </a:lnTo>
                <a:lnTo>
                  <a:pt x="29539" y="41326"/>
                </a:lnTo>
                <a:lnTo>
                  <a:pt x="36460" y="36437"/>
                </a:lnTo>
                <a:lnTo>
                  <a:pt x="41358" y="29522"/>
                </a:lnTo>
                <a:lnTo>
                  <a:pt x="43218" y="21590"/>
                </a:lnTo>
                <a:lnTo>
                  <a:pt x="41358" y="13667"/>
                </a:lnTo>
                <a:lnTo>
                  <a:pt x="36460" y="6751"/>
                </a:lnTo>
                <a:lnTo>
                  <a:pt x="29539" y="1857"/>
                </a:lnTo>
                <a:lnTo>
                  <a:pt x="21615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/>
          <p:nvPr/>
        </p:nvSpPr>
        <p:spPr>
          <a:xfrm>
            <a:off x="5601986" y="1754911"/>
            <a:ext cx="43815" cy="43180"/>
          </a:xfrm>
          <a:custGeom>
            <a:avLst/>
            <a:gdLst/>
            <a:ahLst/>
            <a:cxnLst/>
            <a:rect l="l" t="t" r="r" b="b"/>
            <a:pathLst>
              <a:path w="43814" h="43180">
                <a:moveTo>
                  <a:pt x="0" y="21590"/>
                </a:moveTo>
                <a:lnTo>
                  <a:pt x="1859" y="13667"/>
                </a:lnTo>
                <a:lnTo>
                  <a:pt x="6759" y="6751"/>
                </a:lnTo>
                <a:lnTo>
                  <a:pt x="13683" y="1857"/>
                </a:lnTo>
                <a:lnTo>
                  <a:pt x="21615" y="0"/>
                </a:lnTo>
                <a:lnTo>
                  <a:pt x="29539" y="1857"/>
                </a:lnTo>
                <a:lnTo>
                  <a:pt x="36460" y="6751"/>
                </a:lnTo>
                <a:lnTo>
                  <a:pt x="41358" y="13667"/>
                </a:lnTo>
                <a:lnTo>
                  <a:pt x="43218" y="21590"/>
                </a:lnTo>
                <a:lnTo>
                  <a:pt x="41358" y="29522"/>
                </a:lnTo>
                <a:lnTo>
                  <a:pt x="36460" y="36437"/>
                </a:lnTo>
                <a:lnTo>
                  <a:pt x="29539" y="41326"/>
                </a:lnTo>
                <a:lnTo>
                  <a:pt x="21615" y="43180"/>
                </a:lnTo>
                <a:lnTo>
                  <a:pt x="13683" y="41326"/>
                </a:lnTo>
                <a:lnTo>
                  <a:pt x="6759" y="36437"/>
                </a:lnTo>
                <a:lnTo>
                  <a:pt x="1859" y="29522"/>
                </a:lnTo>
                <a:lnTo>
                  <a:pt x="0" y="21590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/>
          <p:nvPr/>
        </p:nvSpPr>
        <p:spPr>
          <a:xfrm>
            <a:off x="2404774" y="1754911"/>
            <a:ext cx="43815" cy="43180"/>
          </a:xfrm>
          <a:custGeom>
            <a:avLst/>
            <a:gdLst/>
            <a:ahLst/>
            <a:cxnLst/>
            <a:rect l="l" t="t" r="r" b="b"/>
            <a:pathLst>
              <a:path w="43814" h="43180">
                <a:moveTo>
                  <a:pt x="21590" y="0"/>
                </a:moveTo>
                <a:lnTo>
                  <a:pt x="13662" y="1857"/>
                </a:lnTo>
                <a:lnTo>
                  <a:pt x="6746" y="6751"/>
                </a:lnTo>
                <a:lnTo>
                  <a:pt x="1855" y="13667"/>
                </a:lnTo>
                <a:lnTo>
                  <a:pt x="0" y="21590"/>
                </a:lnTo>
                <a:lnTo>
                  <a:pt x="1855" y="29522"/>
                </a:lnTo>
                <a:lnTo>
                  <a:pt x="6746" y="36437"/>
                </a:lnTo>
                <a:lnTo>
                  <a:pt x="13662" y="41326"/>
                </a:lnTo>
                <a:lnTo>
                  <a:pt x="21590" y="43180"/>
                </a:lnTo>
                <a:lnTo>
                  <a:pt x="29519" y="41326"/>
                </a:lnTo>
                <a:lnTo>
                  <a:pt x="36439" y="36437"/>
                </a:lnTo>
                <a:lnTo>
                  <a:pt x="41335" y="29522"/>
                </a:lnTo>
                <a:lnTo>
                  <a:pt x="43192" y="21590"/>
                </a:lnTo>
                <a:lnTo>
                  <a:pt x="41335" y="13667"/>
                </a:lnTo>
                <a:lnTo>
                  <a:pt x="36439" y="6751"/>
                </a:lnTo>
                <a:lnTo>
                  <a:pt x="29519" y="1857"/>
                </a:lnTo>
                <a:lnTo>
                  <a:pt x="21590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/>
          <p:nvPr/>
        </p:nvSpPr>
        <p:spPr>
          <a:xfrm>
            <a:off x="2404774" y="1754911"/>
            <a:ext cx="43815" cy="43180"/>
          </a:xfrm>
          <a:custGeom>
            <a:avLst/>
            <a:gdLst/>
            <a:ahLst/>
            <a:cxnLst/>
            <a:rect l="l" t="t" r="r" b="b"/>
            <a:pathLst>
              <a:path w="43814" h="43180">
                <a:moveTo>
                  <a:pt x="0" y="21590"/>
                </a:moveTo>
                <a:lnTo>
                  <a:pt x="1855" y="13667"/>
                </a:lnTo>
                <a:lnTo>
                  <a:pt x="6746" y="6751"/>
                </a:lnTo>
                <a:lnTo>
                  <a:pt x="13662" y="1857"/>
                </a:lnTo>
                <a:lnTo>
                  <a:pt x="21590" y="0"/>
                </a:lnTo>
                <a:lnTo>
                  <a:pt x="29519" y="1857"/>
                </a:lnTo>
                <a:lnTo>
                  <a:pt x="36439" y="6751"/>
                </a:lnTo>
                <a:lnTo>
                  <a:pt x="41335" y="13667"/>
                </a:lnTo>
                <a:lnTo>
                  <a:pt x="43192" y="21590"/>
                </a:lnTo>
                <a:lnTo>
                  <a:pt x="41335" y="29522"/>
                </a:lnTo>
                <a:lnTo>
                  <a:pt x="36439" y="36437"/>
                </a:lnTo>
                <a:lnTo>
                  <a:pt x="29519" y="41326"/>
                </a:lnTo>
                <a:lnTo>
                  <a:pt x="21590" y="43180"/>
                </a:lnTo>
                <a:lnTo>
                  <a:pt x="13662" y="41326"/>
                </a:lnTo>
                <a:lnTo>
                  <a:pt x="6746" y="36437"/>
                </a:lnTo>
                <a:lnTo>
                  <a:pt x="1855" y="29522"/>
                </a:lnTo>
                <a:lnTo>
                  <a:pt x="0" y="21590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8" name="object 28"/>
          <p:cNvSpPr/>
          <p:nvPr/>
        </p:nvSpPr>
        <p:spPr>
          <a:xfrm>
            <a:off x="931536" y="1638528"/>
            <a:ext cx="271145" cy="271780"/>
          </a:xfrm>
          <a:custGeom>
            <a:avLst/>
            <a:gdLst/>
            <a:ahLst/>
            <a:cxnLst/>
            <a:rect l="l" t="t" r="r" b="b"/>
            <a:pathLst>
              <a:path w="271144" h="271780">
                <a:moveTo>
                  <a:pt x="0" y="135572"/>
                </a:moveTo>
                <a:lnTo>
                  <a:pt x="6957" y="92909"/>
                </a:lnTo>
                <a:lnTo>
                  <a:pt x="26295" y="55717"/>
                </a:lnTo>
                <a:lnTo>
                  <a:pt x="55711" y="26298"/>
                </a:lnTo>
                <a:lnTo>
                  <a:pt x="92904" y="6958"/>
                </a:lnTo>
                <a:lnTo>
                  <a:pt x="135572" y="0"/>
                </a:lnTo>
                <a:lnTo>
                  <a:pt x="178229" y="6958"/>
                </a:lnTo>
                <a:lnTo>
                  <a:pt x="215417" y="26298"/>
                </a:lnTo>
                <a:lnTo>
                  <a:pt x="244834" y="55717"/>
                </a:lnTo>
                <a:lnTo>
                  <a:pt x="264173" y="92909"/>
                </a:lnTo>
                <a:lnTo>
                  <a:pt x="271132" y="135572"/>
                </a:lnTo>
                <a:lnTo>
                  <a:pt x="264173" y="178242"/>
                </a:lnTo>
                <a:lnTo>
                  <a:pt x="244834" y="215442"/>
                </a:lnTo>
                <a:lnTo>
                  <a:pt x="215417" y="244866"/>
                </a:lnTo>
                <a:lnTo>
                  <a:pt x="178229" y="264210"/>
                </a:lnTo>
                <a:lnTo>
                  <a:pt x="135572" y="271170"/>
                </a:lnTo>
                <a:lnTo>
                  <a:pt x="92904" y="264210"/>
                </a:lnTo>
                <a:lnTo>
                  <a:pt x="55711" y="244866"/>
                </a:lnTo>
                <a:lnTo>
                  <a:pt x="26295" y="215442"/>
                </a:lnTo>
                <a:lnTo>
                  <a:pt x="6957" y="178242"/>
                </a:lnTo>
                <a:lnTo>
                  <a:pt x="0" y="135572"/>
                </a:lnTo>
                <a:close/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9" name="object 29"/>
          <p:cNvSpPr/>
          <p:nvPr/>
        </p:nvSpPr>
        <p:spPr>
          <a:xfrm>
            <a:off x="729987" y="1638528"/>
            <a:ext cx="271145" cy="271780"/>
          </a:xfrm>
          <a:custGeom>
            <a:avLst/>
            <a:gdLst/>
            <a:ahLst/>
            <a:cxnLst/>
            <a:rect l="l" t="t" r="r" b="b"/>
            <a:pathLst>
              <a:path w="271144" h="271780">
                <a:moveTo>
                  <a:pt x="0" y="135572"/>
                </a:moveTo>
                <a:lnTo>
                  <a:pt x="6957" y="92909"/>
                </a:lnTo>
                <a:lnTo>
                  <a:pt x="26294" y="55717"/>
                </a:lnTo>
                <a:lnTo>
                  <a:pt x="55708" y="26298"/>
                </a:lnTo>
                <a:lnTo>
                  <a:pt x="92898" y="6958"/>
                </a:lnTo>
                <a:lnTo>
                  <a:pt x="135559" y="0"/>
                </a:lnTo>
                <a:lnTo>
                  <a:pt x="178222" y="6958"/>
                </a:lnTo>
                <a:lnTo>
                  <a:pt x="215415" y="26298"/>
                </a:lnTo>
                <a:lnTo>
                  <a:pt x="244833" y="55717"/>
                </a:lnTo>
                <a:lnTo>
                  <a:pt x="264173" y="92909"/>
                </a:lnTo>
                <a:lnTo>
                  <a:pt x="271132" y="135572"/>
                </a:lnTo>
                <a:lnTo>
                  <a:pt x="264173" y="178242"/>
                </a:lnTo>
                <a:lnTo>
                  <a:pt x="244833" y="215442"/>
                </a:lnTo>
                <a:lnTo>
                  <a:pt x="215415" y="244866"/>
                </a:lnTo>
                <a:lnTo>
                  <a:pt x="178222" y="264210"/>
                </a:lnTo>
                <a:lnTo>
                  <a:pt x="135559" y="271170"/>
                </a:lnTo>
                <a:lnTo>
                  <a:pt x="92898" y="264210"/>
                </a:lnTo>
                <a:lnTo>
                  <a:pt x="55708" y="244866"/>
                </a:lnTo>
                <a:lnTo>
                  <a:pt x="26294" y="215442"/>
                </a:lnTo>
                <a:lnTo>
                  <a:pt x="6957" y="178242"/>
                </a:lnTo>
                <a:lnTo>
                  <a:pt x="0" y="135572"/>
                </a:lnTo>
                <a:close/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0" name="object 30"/>
          <p:cNvSpPr/>
          <p:nvPr/>
        </p:nvSpPr>
        <p:spPr>
          <a:xfrm>
            <a:off x="1421997" y="1689912"/>
            <a:ext cx="335140" cy="17560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1" name="object 31"/>
          <p:cNvSpPr/>
          <p:nvPr/>
        </p:nvSpPr>
        <p:spPr>
          <a:xfrm>
            <a:off x="6608550" y="2186838"/>
            <a:ext cx="68580" cy="67310"/>
          </a:xfrm>
          <a:custGeom>
            <a:avLst/>
            <a:gdLst/>
            <a:ahLst/>
            <a:cxnLst/>
            <a:rect l="l" t="t" r="r" b="b"/>
            <a:pathLst>
              <a:path w="68579" h="67310">
                <a:moveTo>
                  <a:pt x="68389" y="67195"/>
                </a:moveTo>
                <a:lnTo>
                  <a:pt x="0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2" name="object 32"/>
          <p:cNvSpPr/>
          <p:nvPr/>
        </p:nvSpPr>
        <p:spPr>
          <a:xfrm>
            <a:off x="6608550" y="2186838"/>
            <a:ext cx="68580" cy="67310"/>
          </a:xfrm>
          <a:custGeom>
            <a:avLst/>
            <a:gdLst/>
            <a:ahLst/>
            <a:cxnLst/>
            <a:rect l="l" t="t" r="r" b="b"/>
            <a:pathLst>
              <a:path w="68579" h="67310">
                <a:moveTo>
                  <a:pt x="0" y="67195"/>
                </a:moveTo>
                <a:lnTo>
                  <a:pt x="68389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3" name="object 33"/>
          <p:cNvSpPr/>
          <p:nvPr/>
        </p:nvSpPr>
        <p:spPr>
          <a:xfrm>
            <a:off x="6643348" y="1777707"/>
            <a:ext cx="0" cy="443230"/>
          </a:xfrm>
          <a:custGeom>
            <a:avLst/>
            <a:gdLst/>
            <a:ahLst/>
            <a:cxnLst/>
            <a:rect l="l" t="t" r="r" b="b"/>
            <a:pathLst>
              <a:path w="0" h="443230">
                <a:moveTo>
                  <a:pt x="0" y="0"/>
                </a:moveTo>
                <a:lnTo>
                  <a:pt x="0" y="442734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4" name="object 34"/>
          <p:cNvSpPr/>
          <p:nvPr/>
        </p:nvSpPr>
        <p:spPr>
          <a:xfrm>
            <a:off x="5589997" y="2186838"/>
            <a:ext cx="68580" cy="67310"/>
          </a:xfrm>
          <a:custGeom>
            <a:avLst/>
            <a:gdLst/>
            <a:ahLst/>
            <a:cxnLst/>
            <a:rect l="l" t="t" r="r" b="b"/>
            <a:pathLst>
              <a:path w="68579" h="67310">
                <a:moveTo>
                  <a:pt x="68389" y="67195"/>
                </a:moveTo>
                <a:lnTo>
                  <a:pt x="0" y="0"/>
                </a:lnTo>
              </a:path>
            </a:pathLst>
          </a:custGeom>
          <a:ln w="13969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5" name="object 35"/>
          <p:cNvSpPr/>
          <p:nvPr/>
        </p:nvSpPr>
        <p:spPr>
          <a:xfrm>
            <a:off x="5589997" y="2186838"/>
            <a:ext cx="68580" cy="67310"/>
          </a:xfrm>
          <a:custGeom>
            <a:avLst/>
            <a:gdLst/>
            <a:ahLst/>
            <a:cxnLst/>
            <a:rect l="l" t="t" r="r" b="b"/>
            <a:pathLst>
              <a:path w="68579" h="67310">
                <a:moveTo>
                  <a:pt x="0" y="67195"/>
                </a:moveTo>
                <a:lnTo>
                  <a:pt x="68389" y="0"/>
                </a:lnTo>
              </a:path>
            </a:pathLst>
          </a:custGeom>
          <a:ln w="13969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6" name="object 36"/>
          <p:cNvSpPr/>
          <p:nvPr/>
        </p:nvSpPr>
        <p:spPr>
          <a:xfrm>
            <a:off x="5624795" y="1777707"/>
            <a:ext cx="0" cy="443230"/>
          </a:xfrm>
          <a:custGeom>
            <a:avLst/>
            <a:gdLst/>
            <a:ahLst/>
            <a:cxnLst/>
            <a:rect l="l" t="t" r="r" b="b"/>
            <a:pathLst>
              <a:path w="0" h="443230">
                <a:moveTo>
                  <a:pt x="0" y="0"/>
                </a:moveTo>
                <a:lnTo>
                  <a:pt x="0" y="442734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7" name="object 37"/>
          <p:cNvSpPr/>
          <p:nvPr/>
        </p:nvSpPr>
        <p:spPr>
          <a:xfrm>
            <a:off x="2390385" y="2186838"/>
            <a:ext cx="68580" cy="67310"/>
          </a:xfrm>
          <a:custGeom>
            <a:avLst/>
            <a:gdLst/>
            <a:ahLst/>
            <a:cxnLst/>
            <a:rect l="l" t="t" r="r" b="b"/>
            <a:pathLst>
              <a:path w="68580" h="67310">
                <a:moveTo>
                  <a:pt x="68376" y="67195"/>
                </a:moveTo>
                <a:lnTo>
                  <a:pt x="0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8" name="object 38"/>
          <p:cNvSpPr/>
          <p:nvPr/>
        </p:nvSpPr>
        <p:spPr>
          <a:xfrm>
            <a:off x="2390385" y="2186838"/>
            <a:ext cx="68580" cy="67310"/>
          </a:xfrm>
          <a:custGeom>
            <a:avLst/>
            <a:gdLst/>
            <a:ahLst/>
            <a:cxnLst/>
            <a:rect l="l" t="t" r="r" b="b"/>
            <a:pathLst>
              <a:path w="68580" h="67310">
                <a:moveTo>
                  <a:pt x="0" y="67195"/>
                </a:moveTo>
                <a:lnTo>
                  <a:pt x="68376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9" name="object 39"/>
          <p:cNvSpPr/>
          <p:nvPr/>
        </p:nvSpPr>
        <p:spPr>
          <a:xfrm>
            <a:off x="2425170" y="1777707"/>
            <a:ext cx="0" cy="443230"/>
          </a:xfrm>
          <a:custGeom>
            <a:avLst/>
            <a:gdLst/>
            <a:ahLst/>
            <a:cxnLst/>
            <a:rect l="l" t="t" r="r" b="b"/>
            <a:pathLst>
              <a:path w="0" h="443230">
                <a:moveTo>
                  <a:pt x="0" y="0"/>
                </a:moveTo>
                <a:lnTo>
                  <a:pt x="0" y="442734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0" name="object 40"/>
          <p:cNvSpPr/>
          <p:nvPr/>
        </p:nvSpPr>
        <p:spPr>
          <a:xfrm>
            <a:off x="4242718" y="4082567"/>
            <a:ext cx="169545" cy="0"/>
          </a:xfrm>
          <a:custGeom>
            <a:avLst/>
            <a:gdLst/>
            <a:ahLst/>
            <a:cxnLst/>
            <a:rect l="l" t="t" r="r" b="b"/>
            <a:pathLst>
              <a:path w="169545" h="0">
                <a:moveTo>
                  <a:pt x="0" y="0"/>
                </a:moveTo>
                <a:lnTo>
                  <a:pt x="169176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1" name="object 41"/>
          <p:cNvSpPr/>
          <p:nvPr/>
        </p:nvSpPr>
        <p:spPr>
          <a:xfrm>
            <a:off x="982526" y="4084967"/>
            <a:ext cx="169545" cy="0"/>
          </a:xfrm>
          <a:custGeom>
            <a:avLst/>
            <a:gdLst/>
            <a:ahLst/>
            <a:cxnLst/>
            <a:rect l="l" t="t" r="r" b="b"/>
            <a:pathLst>
              <a:path w="169544" h="0">
                <a:moveTo>
                  <a:pt x="0" y="0"/>
                </a:moveTo>
                <a:lnTo>
                  <a:pt x="169151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2" name="object 42"/>
          <p:cNvSpPr/>
          <p:nvPr/>
        </p:nvSpPr>
        <p:spPr>
          <a:xfrm>
            <a:off x="1286640" y="2928327"/>
            <a:ext cx="2872105" cy="1144905"/>
          </a:xfrm>
          <a:custGeom>
            <a:avLst/>
            <a:gdLst/>
            <a:ahLst/>
            <a:cxnLst/>
            <a:rect l="l" t="t" r="r" b="b"/>
            <a:pathLst>
              <a:path w="2872104" h="1144904">
                <a:moveTo>
                  <a:pt x="2872105" y="1143431"/>
                </a:moveTo>
                <a:lnTo>
                  <a:pt x="0" y="1144651"/>
                </a:lnTo>
                <a:lnTo>
                  <a:pt x="0" y="0"/>
                </a:lnTo>
              </a:path>
            </a:pathLst>
          </a:custGeom>
          <a:ln w="13969">
            <a:solidFill>
              <a:srgbClr val="009D57"/>
            </a:solidFill>
            <a:prstDash val="lgDash"/>
          </a:ln>
        </p:spPr>
        <p:txBody>
          <a:bodyPr wrap="square" lIns="0" tIns="0" rIns="0" bIns="0" rtlCol="0"/>
          <a:lstStyle/>
          <a:p/>
        </p:txBody>
      </p:sp>
      <p:sp>
        <p:nvSpPr>
          <p:cNvPr id="43" name="object 43"/>
          <p:cNvSpPr txBox="1"/>
          <p:nvPr/>
        </p:nvSpPr>
        <p:spPr>
          <a:xfrm>
            <a:off x="1698646" y="3493432"/>
            <a:ext cx="297815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XD301</a:t>
            </a:r>
            <a:endParaRPr sz="700">
              <a:latin typeface="Arial"/>
              <a:cs typeface="Arial"/>
            </a:endParaRPr>
          </a:p>
        </p:txBody>
      </p:sp>
      <p:sp>
        <p:nvSpPr>
          <p:cNvPr id="44" name="object 44"/>
          <p:cNvSpPr/>
          <p:nvPr/>
        </p:nvSpPr>
        <p:spPr>
          <a:xfrm>
            <a:off x="1286640" y="1950478"/>
            <a:ext cx="3168650" cy="1785620"/>
          </a:xfrm>
          <a:custGeom>
            <a:avLst/>
            <a:gdLst/>
            <a:ahLst/>
            <a:cxnLst/>
            <a:rect l="l" t="t" r="r" b="b"/>
            <a:pathLst>
              <a:path w="3168650" h="1785620">
                <a:moveTo>
                  <a:pt x="0" y="305955"/>
                </a:moveTo>
                <a:lnTo>
                  <a:pt x="0" y="2400"/>
                </a:lnTo>
                <a:lnTo>
                  <a:pt x="2742552" y="0"/>
                </a:lnTo>
                <a:lnTo>
                  <a:pt x="2742552" y="765479"/>
                </a:lnTo>
                <a:lnTo>
                  <a:pt x="3168434" y="765479"/>
                </a:lnTo>
                <a:lnTo>
                  <a:pt x="3168434" y="1677352"/>
                </a:lnTo>
                <a:lnTo>
                  <a:pt x="3106051" y="1785327"/>
                </a:lnTo>
              </a:path>
            </a:pathLst>
          </a:custGeom>
          <a:ln w="13970">
            <a:solidFill>
              <a:srgbClr val="009D57"/>
            </a:solidFill>
            <a:prstDash val="lgDash"/>
          </a:ln>
        </p:spPr>
        <p:txBody>
          <a:bodyPr wrap="square" lIns="0" tIns="0" rIns="0" bIns="0" rtlCol="0"/>
          <a:lstStyle/>
          <a:p/>
        </p:txBody>
      </p:sp>
      <p:sp>
        <p:nvSpPr>
          <p:cNvPr id="45" name="object 45"/>
          <p:cNvSpPr txBox="1"/>
          <p:nvPr/>
        </p:nvSpPr>
        <p:spPr>
          <a:xfrm>
            <a:off x="2638018" y="3763396"/>
            <a:ext cx="297815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XD301</a:t>
            </a:r>
            <a:endParaRPr sz="700">
              <a:latin typeface="Arial"/>
              <a:cs typeface="Arial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3630188" y="3763396"/>
            <a:ext cx="297815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XD301</a:t>
            </a:r>
            <a:endParaRPr sz="700">
              <a:latin typeface="Arial"/>
              <a:cs typeface="Arial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4614003" y="3770597"/>
            <a:ext cx="297815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XD312</a:t>
            </a:r>
            <a:endParaRPr sz="700">
              <a:latin typeface="Arial"/>
              <a:cs typeface="Arial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4972699" y="2973918"/>
            <a:ext cx="636905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 spc="-20">
                <a:solidFill>
                  <a:srgbClr val="231F20"/>
                </a:solidFill>
                <a:latin typeface="Arial"/>
                <a:cs typeface="Arial"/>
              </a:rPr>
              <a:t>De</a:t>
            </a:r>
            <a:r>
              <a:rPr dirty="0" sz="700" spc="-9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1</a:t>
            </a:r>
            <a:r>
              <a:rPr dirty="0" sz="700" spc="-9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a</a:t>
            </a:r>
            <a:r>
              <a:rPr dirty="0" sz="700" spc="-9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 spc="-20">
                <a:solidFill>
                  <a:srgbClr val="231F20"/>
                </a:solidFill>
                <a:latin typeface="Arial"/>
                <a:cs typeface="Arial"/>
              </a:rPr>
              <a:t>12</a:t>
            </a:r>
            <a:r>
              <a:rPr dirty="0" sz="700" spc="-9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 spc="-35">
                <a:solidFill>
                  <a:srgbClr val="231F20"/>
                </a:solidFill>
                <a:latin typeface="Arial"/>
                <a:cs typeface="Arial"/>
              </a:rPr>
              <a:t>salidas</a:t>
            </a:r>
            <a:endParaRPr sz="700">
              <a:latin typeface="Arial"/>
              <a:cs typeface="Arial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4883803" y="2589937"/>
            <a:ext cx="429895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 spc="-15">
                <a:solidFill>
                  <a:srgbClr val="231F20"/>
                </a:solidFill>
                <a:latin typeface="Arial"/>
                <a:cs typeface="Arial"/>
              </a:rPr>
              <a:t>Toroidales</a:t>
            </a:r>
            <a:endParaRPr sz="700">
              <a:latin typeface="Arial"/>
              <a:cs typeface="Arial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1361558" y="2946269"/>
            <a:ext cx="307340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XM200</a:t>
            </a:r>
            <a:endParaRPr sz="700">
              <a:latin typeface="Arial"/>
              <a:cs typeface="Arial"/>
            </a:endParaRPr>
          </a:p>
        </p:txBody>
      </p:sp>
      <p:sp>
        <p:nvSpPr>
          <p:cNvPr id="51" name="object 51"/>
          <p:cNvSpPr/>
          <p:nvPr/>
        </p:nvSpPr>
        <p:spPr>
          <a:xfrm>
            <a:off x="4625229" y="1751101"/>
            <a:ext cx="2177897" cy="212007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2" name="object 52"/>
          <p:cNvSpPr/>
          <p:nvPr/>
        </p:nvSpPr>
        <p:spPr>
          <a:xfrm>
            <a:off x="1067108" y="2946323"/>
            <a:ext cx="0" cy="1139190"/>
          </a:xfrm>
          <a:custGeom>
            <a:avLst/>
            <a:gdLst/>
            <a:ahLst/>
            <a:cxnLst/>
            <a:rect l="l" t="t" r="r" b="b"/>
            <a:pathLst>
              <a:path w="0" h="1139189">
                <a:moveTo>
                  <a:pt x="0" y="0"/>
                </a:moveTo>
                <a:lnTo>
                  <a:pt x="0" y="1138643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3" name="object 53"/>
          <p:cNvSpPr/>
          <p:nvPr/>
        </p:nvSpPr>
        <p:spPr>
          <a:xfrm>
            <a:off x="1714732" y="1751101"/>
            <a:ext cx="2802953" cy="212606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4" name="object 54"/>
          <p:cNvSpPr/>
          <p:nvPr/>
        </p:nvSpPr>
        <p:spPr>
          <a:xfrm>
            <a:off x="1442609" y="2706357"/>
            <a:ext cx="36195" cy="18415"/>
          </a:xfrm>
          <a:custGeom>
            <a:avLst/>
            <a:gdLst/>
            <a:ahLst/>
            <a:cxnLst/>
            <a:rect l="l" t="t" r="r" b="b"/>
            <a:pathLst>
              <a:path w="36194" h="18414">
                <a:moveTo>
                  <a:pt x="0" y="1193"/>
                </a:moveTo>
                <a:lnTo>
                  <a:pt x="35991" y="0"/>
                </a:lnTo>
                <a:lnTo>
                  <a:pt x="35991" y="16814"/>
                </a:lnTo>
                <a:lnTo>
                  <a:pt x="0" y="18008"/>
                </a:lnTo>
                <a:lnTo>
                  <a:pt x="0" y="1193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5" name="object 55"/>
          <p:cNvSpPr/>
          <p:nvPr/>
        </p:nvSpPr>
        <p:spPr>
          <a:xfrm>
            <a:off x="1442609" y="2669171"/>
            <a:ext cx="36195" cy="18415"/>
          </a:xfrm>
          <a:custGeom>
            <a:avLst/>
            <a:gdLst/>
            <a:ahLst/>
            <a:cxnLst/>
            <a:rect l="l" t="t" r="r" b="b"/>
            <a:pathLst>
              <a:path w="36194" h="18414">
                <a:moveTo>
                  <a:pt x="0" y="1193"/>
                </a:moveTo>
                <a:lnTo>
                  <a:pt x="35991" y="0"/>
                </a:lnTo>
                <a:lnTo>
                  <a:pt x="35991" y="16802"/>
                </a:lnTo>
                <a:lnTo>
                  <a:pt x="0" y="17995"/>
                </a:lnTo>
                <a:lnTo>
                  <a:pt x="0" y="1193"/>
                </a:lnTo>
                <a:close/>
              </a:path>
            </a:pathLst>
          </a:custGeom>
          <a:ln w="7619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6" name="object 56"/>
          <p:cNvSpPr/>
          <p:nvPr/>
        </p:nvSpPr>
        <p:spPr>
          <a:xfrm>
            <a:off x="1442609" y="2646374"/>
            <a:ext cx="36195" cy="18415"/>
          </a:xfrm>
          <a:custGeom>
            <a:avLst/>
            <a:gdLst/>
            <a:ahLst/>
            <a:cxnLst/>
            <a:rect l="l" t="t" r="r" b="b"/>
            <a:pathLst>
              <a:path w="36194" h="18414">
                <a:moveTo>
                  <a:pt x="0" y="1193"/>
                </a:moveTo>
                <a:lnTo>
                  <a:pt x="35991" y="0"/>
                </a:lnTo>
                <a:lnTo>
                  <a:pt x="35991" y="16802"/>
                </a:lnTo>
                <a:lnTo>
                  <a:pt x="0" y="17983"/>
                </a:lnTo>
                <a:lnTo>
                  <a:pt x="0" y="1193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7" name="object 57"/>
          <p:cNvSpPr/>
          <p:nvPr/>
        </p:nvSpPr>
        <p:spPr>
          <a:xfrm>
            <a:off x="1442609" y="2619971"/>
            <a:ext cx="36195" cy="18415"/>
          </a:xfrm>
          <a:custGeom>
            <a:avLst/>
            <a:gdLst/>
            <a:ahLst/>
            <a:cxnLst/>
            <a:rect l="l" t="t" r="r" b="b"/>
            <a:pathLst>
              <a:path w="36194" h="18414">
                <a:moveTo>
                  <a:pt x="0" y="1206"/>
                </a:moveTo>
                <a:lnTo>
                  <a:pt x="35991" y="0"/>
                </a:lnTo>
                <a:lnTo>
                  <a:pt x="35991" y="16802"/>
                </a:lnTo>
                <a:lnTo>
                  <a:pt x="0" y="17995"/>
                </a:lnTo>
                <a:lnTo>
                  <a:pt x="0" y="1206"/>
                </a:lnTo>
                <a:close/>
              </a:path>
            </a:pathLst>
          </a:custGeom>
          <a:ln w="7619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8" name="object 58"/>
          <p:cNvSpPr/>
          <p:nvPr/>
        </p:nvSpPr>
        <p:spPr>
          <a:xfrm>
            <a:off x="1442609" y="2575585"/>
            <a:ext cx="36195" cy="18415"/>
          </a:xfrm>
          <a:custGeom>
            <a:avLst/>
            <a:gdLst/>
            <a:ahLst/>
            <a:cxnLst/>
            <a:rect l="l" t="t" r="r" b="b"/>
            <a:pathLst>
              <a:path w="36194" h="18414">
                <a:moveTo>
                  <a:pt x="0" y="1206"/>
                </a:moveTo>
                <a:lnTo>
                  <a:pt x="35991" y="0"/>
                </a:lnTo>
                <a:lnTo>
                  <a:pt x="35991" y="16802"/>
                </a:lnTo>
                <a:lnTo>
                  <a:pt x="0" y="17995"/>
                </a:lnTo>
                <a:lnTo>
                  <a:pt x="0" y="1206"/>
                </a:lnTo>
                <a:close/>
              </a:path>
            </a:pathLst>
          </a:custGeom>
          <a:ln w="7619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9" name="object 59"/>
          <p:cNvSpPr/>
          <p:nvPr/>
        </p:nvSpPr>
        <p:spPr>
          <a:xfrm>
            <a:off x="1361037" y="2805950"/>
            <a:ext cx="217170" cy="55244"/>
          </a:xfrm>
          <a:custGeom>
            <a:avLst/>
            <a:gdLst/>
            <a:ahLst/>
            <a:cxnLst/>
            <a:rect l="l" t="t" r="r" b="b"/>
            <a:pathLst>
              <a:path w="217169" h="55244">
                <a:moveTo>
                  <a:pt x="1193" y="8394"/>
                </a:moveTo>
                <a:lnTo>
                  <a:pt x="202742" y="0"/>
                </a:lnTo>
                <a:lnTo>
                  <a:pt x="207521" y="2060"/>
                </a:lnTo>
                <a:lnTo>
                  <a:pt x="212191" y="7494"/>
                </a:lnTo>
                <a:lnTo>
                  <a:pt x="215737" y="15178"/>
                </a:lnTo>
                <a:lnTo>
                  <a:pt x="217144" y="23990"/>
                </a:lnTo>
                <a:lnTo>
                  <a:pt x="215906" y="32615"/>
                </a:lnTo>
                <a:lnTo>
                  <a:pt x="212644" y="39889"/>
                </a:lnTo>
                <a:lnTo>
                  <a:pt x="208030" y="44912"/>
                </a:lnTo>
                <a:lnTo>
                  <a:pt x="202742" y="46786"/>
                </a:lnTo>
                <a:lnTo>
                  <a:pt x="0" y="55194"/>
                </a:lnTo>
              </a:path>
            </a:pathLst>
          </a:custGeom>
          <a:ln w="7619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0" name="object 60"/>
          <p:cNvSpPr/>
          <p:nvPr/>
        </p:nvSpPr>
        <p:spPr>
          <a:xfrm>
            <a:off x="1271057" y="2822752"/>
            <a:ext cx="40005" cy="41275"/>
          </a:xfrm>
          <a:custGeom>
            <a:avLst/>
            <a:gdLst/>
            <a:ahLst/>
            <a:cxnLst/>
            <a:rect l="l" t="t" r="r" b="b"/>
            <a:pathLst>
              <a:path w="40005" h="41275">
                <a:moveTo>
                  <a:pt x="8394" y="40779"/>
                </a:moveTo>
                <a:lnTo>
                  <a:pt x="0" y="33578"/>
                </a:lnTo>
                <a:lnTo>
                  <a:pt x="0" y="0"/>
                </a:lnTo>
                <a:lnTo>
                  <a:pt x="29984" y="0"/>
                </a:lnTo>
                <a:lnTo>
                  <a:pt x="39585" y="7188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1" name="object 61"/>
          <p:cNvSpPr/>
          <p:nvPr/>
        </p:nvSpPr>
        <p:spPr>
          <a:xfrm>
            <a:off x="1173877" y="2823946"/>
            <a:ext cx="38735" cy="42545"/>
          </a:xfrm>
          <a:custGeom>
            <a:avLst/>
            <a:gdLst/>
            <a:ahLst/>
            <a:cxnLst/>
            <a:rect l="l" t="t" r="r" b="b"/>
            <a:pathLst>
              <a:path w="38734" h="42544">
                <a:moveTo>
                  <a:pt x="8407" y="41986"/>
                </a:moveTo>
                <a:lnTo>
                  <a:pt x="0" y="33591"/>
                </a:lnTo>
                <a:lnTo>
                  <a:pt x="0" y="1206"/>
                </a:lnTo>
                <a:lnTo>
                  <a:pt x="29997" y="0"/>
                </a:lnTo>
                <a:lnTo>
                  <a:pt x="38392" y="8407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2" name="object 62"/>
          <p:cNvSpPr/>
          <p:nvPr/>
        </p:nvSpPr>
        <p:spPr>
          <a:xfrm>
            <a:off x="1075503" y="2827540"/>
            <a:ext cx="38735" cy="41275"/>
          </a:xfrm>
          <a:custGeom>
            <a:avLst/>
            <a:gdLst/>
            <a:ahLst/>
            <a:cxnLst/>
            <a:rect l="l" t="t" r="r" b="b"/>
            <a:pathLst>
              <a:path w="38734" h="41275">
                <a:moveTo>
                  <a:pt x="8394" y="40805"/>
                </a:moveTo>
                <a:lnTo>
                  <a:pt x="0" y="32397"/>
                </a:lnTo>
                <a:lnTo>
                  <a:pt x="0" y="1206"/>
                </a:lnTo>
                <a:lnTo>
                  <a:pt x="29984" y="0"/>
                </a:lnTo>
                <a:lnTo>
                  <a:pt x="38392" y="8407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3" name="object 63"/>
          <p:cNvSpPr/>
          <p:nvPr/>
        </p:nvSpPr>
        <p:spPr>
          <a:xfrm>
            <a:off x="1308243" y="2843135"/>
            <a:ext cx="53340" cy="2540"/>
          </a:xfrm>
          <a:custGeom>
            <a:avLst/>
            <a:gdLst/>
            <a:ahLst/>
            <a:cxnLst/>
            <a:rect l="l" t="t" r="r" b="b"/>
            <a:pathLst>
              <a:path w="53340" h="2539">
                <a:moveTo>
                  <a:pt x="-3810" y="1206"/>
                </a:moveTo>
                <a:lnTo>
                  <a:pt x="56603" y="1206"/>
                </a:lnTo>
              </a:path>
            </a:pathLst>
          </a:custGeom>
          <a:ln w="10032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4" name="object 64"/>
          <p:cNvSpPr/>
          <p:nvPr/>
        </p:nvSpPr>
        <p:spPr>
          <a:xfrm>
            <a:off x="1213463" y="2846742"/>
            <a:ext cx="57785" cy="3810"/>
          </a:xfrm>
          <a:custGeom>
            <a:avLst/>
            <a:gdLst/>
            <a:ahLst/>
            <a:cxnLst/>
            <a:rect l="l" t="t" r="r" b="b"/>
            <a:pathLst>
              <a:path w="57784" h="3810">
                <a:moveTo>
                  <a:pt x="-3810" y="1797"/>
                </a:moveTo>
                <a:lnTo>
                  <a:pt x="61404" y="1797"/>
                </a:lnTo>
              </a:path>
            </a:pathLst>
          </a:custGeom>
          <a:ln w="11214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5" name="object 65"/>
          <p:cNvSpPr/>
          <p:nvPr/>
        </p:nvSpPr>
        <p:spPr>
          <a:xfrm>
            <a:off x="1116295" y="2852737"/>
            <a:ext cx="57785" cy="3810"/>
          </a:xfrm>
          <a:custGeom>
            <a:avLst/>
            <a:gdLst/>
            <a:ahLst/>
            <a:cxnLst/>
            <a:rect l="l" t="t" r="r" b="b"/>
            <a:pathLst>
              <a:path w="57784" h="3810">
                <a:moveTo>
                  <a:pt x="-3810" y="1797"/>
                </a:moveTo>
                <a:lnTo>
                  <a:pt x="61391" y="1797"/>
                </a:lnTo>
              </a:path>
            </a:pathLst>
          </a:custGeom>
          <a:ln w="11214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6" name="object 66"/>
          <p:cNvSpPr/>
          <p:nvPr/>
        </p:nvSpPr>
        <p:spPr>
          <a:xfrm>
            <a:off x="1308243" y="2827540"/>
            <a:ext cx="53340" cy="2540"/>
          </a:xfrm>
          <a:custGeom>
            <a:avLst/>
            <a:gdLst/>
            <a:ahLst/>
            <a:cxnLst/>
            <a:rect l="l" t="t" r="r" b="b"/>
            <a:pathLst>
              <a:path w="53340" h="2539">
                <a:moveTo>
                  <a:pt x="-3810" y="1200"/>
                </a:moveTo>
                <a:lnTo>
                  <a:pt x="56603" y="1200"/>
                </a:lnTo>
              </a:path>
            </a:pathLst>
          </a:custGeom>
          <a:ln w="100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7" name="object 67"/>
          <p:cNvSpPr/>
          <p:nvPr/>
        </p:nvSpPr>
        <p:spPr>
          <a:xfrm>
            <a:off x="1213463" y="2831159"/>
            <a:ext cx="57785" cy="3810"/>
          </a:xfrm>
          <a:custGeom>
            <a:avLst/>
            <a:gdLst/>
            <a:ahLst/>
            <a:cxnLst/>
            <a:rect l="l" t="t" r="r" b="b"/>
            <a:pathLst>
              <a:path w="57784" h="3810">
                <a:moveTo>
                  <a:pt x="-3810" y="1797"/>
                </a:moveTo>
                <a:lnTo>
                  <a:pt x="61404" y="1797"/>
                </a:lnTo>
              </a:path>
            </a:pathLst>
          </a:custGeom>
          <a:ln w="11214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8" name="object 68"/>
          <p:cNvSpPr/>
          <p:nvPr/>
        </p:nvSpPr>
        <p:spPr>
          <a:xfrm>
            <a:off x="1116295" y="2837154"/>
            <a:ext cx="57785" cy="2540"/>
          </a:xfrm>
          <a:custGeom>
            <a:avLst/>
            <a:gdLst/>
            <a:ahLst/>
            <a:cxnLst/>
            <a:rect l="l" t="t" r="r" b="b"/>
            <a:pathLst>
              <a:path w="57784" h="2539">
                <a:moveTo>
                  <a:pt x="-3810" y="1193"/>
                </a:moveTo>
                <a:lnTo>
                  <a:pt x="61391" y="1193"/>
                </a:lnTo>
              </a:path>
            </a:pathLst>
          </a:custGeom>
          <a:ln w="10007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9" name="object 69"/>
          <p:cNvSpPr/>
          <p:nvPr/>
        </p:nvSpPr>
        <p:spPr>
          <a:xfrm>
            <a:off x="1362231" y="2814345"/>
            <a:ext cx="14604" cy="45720"/>
          </a:xfrm>
          <a:custGeom>
            <a:avLst/>
            <a:gdLst/>
            <a:ahLst/>
            <a:cxnLst/>
            <a:rect l="l" t="t" r="r" b="b"/>
            <a:pathLst>
              <a:path w="14605" h="45719">
                <a:moveTo>
                  <a:pt x="0" y="0"/>
                </a:moveTo>
                <a:lnTo>
                  <a:pt x="4779" y="1894"/>
                </a:lnTo>
                <a:lnTo>
                  <a:pt x="9448" y="7053"/>
                </a:lnTo>
                <a:lnTo>
                  <a:pt x="12994" y="14685"/>
                </a:lnTo>
                <a:lnTo>
                  <a:pt x="14401" y="24003"/>
                </a:lnTo>
                <a:lnTo>
                  <a:pt x="12994" y="32434"/>
                </a:lnTo>
                <a:lnTo>
                  <a:pt x="9448" y="39293"/>
                </a:lnTo>
                <a:lnTo>
                  <a:pt x="4779" y="43905"/>
                </a:lnTo>
                <a:lnTo>
                  <a:pt x="0" y="45593"/>
                </a:lnTo>
                <a:lnTo>
                  <a:pt x="0" y="0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0" name="object 70"/>
          <p:cNvSpPr/>
          <p:nvPr/>
        </p:nvSpPr>
        <p:spPr>
          <a:xfrm>
            <a:off x="1271057" y="2822752"/>
            <a:ext cx="8890" cy="8890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8394" y="8407"/>
                </a:moveTo>
                <a:lnTo>
                  <a:pt x="0" y="0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1" name="object 71"/>
          <p:cNvSpPr/>
          <p:nvPr/>
        </p:nvSpPr>
        <p:spPr>
          <a:xfrm>
            <a:off x="1279452" y="2829940"/>
            <a:ext cx="30480" cy="34925"/>
          </a:xfrm>
          <a:custGeom>
            <a:avLst/>
            <a:gdLst/>
            <a:ahLst/>
            <a:cxnLst/>
            <a:rect l="l" t="t" r="r" b="b"/>
            <a:pathLst>
              <a:path w="30480" h="34925">
                <a:moveTo>
                  <a:pt x="0" y="2413"/>
                </a:moveTo>
                <a:lnTo>
                  <a:pt x="29984" y="0"/>
                </a:lnTo>
                <a:lnTo>
                  <a:pt x="29984" y="32397"/>
                </a:lnTo>
                <a:lnTo>
                  <a:pt x="0" y="34810"/>
                </a:lnTo>
                <a:lnTo>
                  <a:pt x="0" y="2413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2" name="object 72"/>
          <p:cNvSpPr/>
          <p:nvPr/>
        </p:nvSpPr>
        <p:spPr>
          <a:xfrm>
            <a:off x="1173877" y="2825152"/>
            <a:ext cx="8890" cy="10160"/>
          </a:xfrm>
          <a:custGeom>
            <a:avLst/>
            <a:gdLst/>
            <a:ahLst/>
            <a:cxnLst/>
            <a:rect l="l" t="t" r="r" b="b"/>
            <a:pathLst>
              <a:path w="8890" h="10160">
                <a:moveTo>
                  <a:pt x="8407" y="9601"/>
                </a:moveTo>
                <a:lnTo>
                  <a:pt x="0" y="0"/>
                </a:lnTo>
              </a:path>
            </a:pathLst>
          </a:custGeom>
          <a:ln w="7619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3" name="object 73"/>
          <p:cNvSpPr/>
          <p:nvPr/>
        </p:nvSpPr>
        <p:spPr>
          <a:xfrm>
            <a:off x="1181078" y="2832353"/>
            <a:ext cx="30480" cy="34925"/>
          </a:xfrm>
          <a:custGeom>
            <a:avLst/>
            <a:gdLst/>
            <a:ahLst/>
            <a:cxnLst/>
            <a:rect l="l" t="t" r="r" b="b"/>
            <a:pathLst>
              <a:path w="30480" h="34925">
                <a:moveTo>
                  <a:pt x="0" y="2400"/>
                </a:moveTo>
                <a:lnTo>
                  <a:pt x="29997" y="0"/>
                </a:lnTo>
                <a:lnTo>
                  <a:pt x="29997" y="32397"/>
                </a:lnTo>
                <a:lnTo>
                  <a:pt x="0" y="34798"/>
                </a:lnTo>
                <a:lnTo>
                  <a:pt x="0" y="2400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4" name="object 74"/>
          <p:cNvSpPr/>
          <p:nvPr/>
        </p:nvSpPr>
        <p:spPr>
          <a:xfrm>
            <a:off x="1075503" y="2828746"/>
            <a:ext cx="8890" cy="8890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8394" y="8407"/>
                </a:moveTo>
                <a:lnTo>
                  <a:pt x="0" y="0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5" name="object 75"/>
          <p:cNvSpPr/>
          <p:nvPr/>
        </p:nvSpPr>
        <p:spPr>
          <a:xfrm>
            <a:off x="1083897" y="2834754"/>
            <a:ext cx="30480" cy="34925"/>
          </a:xfrm>
          <a:custGeom>
            <a:avLst/>
            <a:gdLst/>
            <a:ahLst/>
            <a:cxnLst/>
            <a:rect l="l" t="t" r="r" b="b"/>
            <a:pathLst>
              <a:path w="30480" h="34925">
                <a:moveTo>
                  <a:pt x="0" y="2400"/>
                </a:moveTo>
                <a:lnTo>
                  <a:pt x="29997" y="0"/>
                </a:lnTo>
                <a:lnTo>
                  <a:pt x="29997" y="32397"/>
                </a:lnTo>
                <a:lnTo>
                  <a:pt x="0" y="34785"/>
                </a:lnTo>
                <a:lnTo>
                  <a:pt x="0" y="2400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6" name="object 76"/>
          <p:cNvSpPr/>
          <p:nvPr/>
        </p:nvSpPr>
        <p:spPr>
          <a:xfrm>
            <a:off x="1070702" y="2442400"/>
            <a:ext cx="316865" cy="34925"/>
          </a:xfrm>
          <a:custGeom>
            <a:avLst/>
            <a:gdLst/>
            <a:ahLst/>
            <a:cxnLst/>
            <a:rect l="l" t="t" r="r" b="b"/>
            <a:pathLst>
              <a:path w="316865" h="34925">
                <a:moveTo>
                  <a:pt x="0" y="34798"/>
                </a:moveTo>
                <a:lnTo>
                  <a:pt x="0" y="8407"/>
                </a:lnTo>
                <a:lnTo>
                  <a:pt x="316725" y="0"/>
                </a:lnTo>
                <a:lnTo>
                  <a:pt x="316725" y="22796"/>
                </a:lnTo>
                <a:lnTo>
                  <a:pt x="0" y="34798"/>
                </a:lnTo>
                <a:close/>
              </a:path>
            </a:pathLst>
          </a:custGeom>
          <a:ln w="7619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7" name="object 77"/>
          <p:cNvSpPr/>
          <p:nvPr/>
        </p:nvSpPr>
        <p:spPr>
          <a:xfrm>
            <a:off x="1101893" y="2577985"/>
            <a:ext cx="262890" cy="164465"/>
          </a:xfrm>
          <a:custGeom>
            <a:avLst/>
            <a:gdLst/>
            <a:ahLst/>
            <a:cxnLst/>
            <a:rect l="l" t="t" r="r" b="b"/>
            <a:pathLst>
              <a:path w="262890" h="164464">
                <a:moveTo>
                  <a:pt x="0" y="164363"/>
                </a:moveTo>
                <a:lnTo>
                  <a:pt x="0" y="9601"/>
                </a:lnTo>
                <a:lnTo>
                  <a:pt x="262737" y="0"/>
                </a:lnTo>
                <a:lnTo>
                  <a:pt x="262737" y="152374"/>
                </a:lnTo>
                <a:lnTo>
                  <a:pt x="0" y="164363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8" name="object 78"/>
          <p:cNvSpPr/>
          <p:nvPr/>
        </p:nvSpPr>
        <p:spPr>
          <a:xfrm>
            <a:off x="1563780" y="2517990"/>
            <a:ext cx="61594" cy="240029"/>
          </a:xfrm>
          <a:custGeom>
            <a:avLst/>
            <a:gdLst/>
            <a:ahLst/>
            <a:cxnLst/>
            <a:rect l="l" t="t" r="r" b="b"/>
            <a:pathLst>
              <a:path w="61594" h="240030">
                <a:moveTo>
                  <a:pt x="0" y="239966"/>
                </a:moveTo>
                <a:lnTo>
                  <a:pt x="0" y="0"/>
                </a:lnTo>
                <a:lnTo>
                  <a:pt x="61188" y="0"/>
                </a:lnTo>
                <a:lnTo>
                  <a:pt x="61188" y="235178"/>
                </a:lnTo>
                <a:lnTo>
                  <a:pt x="0" y="239966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9" name="object 79"/>
          <p:cNvSpPr/>
          <p:nvPr/>
        </p:nvSpPr>
        <p:spPr>
          <a:xfrm>
            <a:off x="1087492" y="2517990"/>
            <a:ext cx="455930" cy="260350"/>
          </a:xfrm>
          <a:custGeom>
            <a:avLst/>
            <a:gdLst/>
            <a:ahLst/>
            <a:cxnLst/>
            <a:rect l="l" t="t" r="r" b="b"/>
            <a:pathLst>
              <a:path w="455930" h="260350">
                <a:moveTo>
                  <a:pt x="0" y="260350"/>
                </a:moveTo>
                <a:lnTo>
                  <a:pt x="0" y="10807"/>
                </a:lnTo>
                <a:lnTo>
                  <a:pt x="455891" y="0"/>
                </a:lnTo>
                <a:lnTo>
                  <a:pt x="455891" y="241173"/>
                </a:lnTo>
                <a:lnTo>
                  <a:pt x="0" y="260350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0" name="object 80"/>
          <p:cNvSpPr/>
          <p:nvPr/>
        </p:nvSpPr>
        <p:spPr>
          <a:xfrm>
            <a:off x="1073102" y="2499994"/>
            <a:ext cx="552450" cy="295275"/>
          </a:xfrm>
          <a:custGeom>
            <a:avLst/>
            <a:gdLst/>
            <a:ahLst/>
            <a:cxnLst/>
            <a:rect l="l" t="t" r="r" b="b"/>
            <a:pathLst>
              <a:path w="552450" h="295275">
                <a:moveTo>
                  <a:pt x="0" y="295160"/>
                </a:moveTo>
                <a:lnTo>
                  <a:pt x="0" y="14401"/>
                </a:lnTo>
                <a:lnTo>
                  <a:pt x="551865" y="0"/>
                </a:lnTo>
                <a:lnTo>
                  <a:pt x="551865" y="269951"/>
                </a:lnTo>
                <a:lnTo>
                  <a:pt x="0" y="295160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1" name="object 81"/>
          <p:cNvSpPr/>
          <p:nvPr/>
        </p:nvSpPr>
        <p:spPr>
          <a:xfrm>
            <a:off x="984329" y="2359621"/>
            <a:ext cx="640715" cy="564515"/>
          </a:xfrm>
          <a:custGeom>
            <a:avLst/>
            <a:gdLst/>
            <a:ahLst/>
            <a:cxnLst/>
            <a:rect l="l" t="t" r="r" b="b"/>
            <a:pathLst>
              <a:path w="640715" h="564514">
                <a:moveTo>
                  <a:pt x="0" y="563918"/>
                </a:moveTo>
                <a:lnTo>
                  <a:pt x="0" y="10794"/>
                </a:lnTo>
                <a:lnTo>
                  <a:pt x="640638" y="0"/>
                </a:lnTo>
                <a:lnTo>
                  <a:pt x="640638" y="527913"/>
                </a:lnTo>
                <a:lnTo>
                  <a:pt x="0" y="563918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2" name="object 82"/>
          <p:cNvSpPr/>
          <p:nvPr/>
        </p:nvSpPr>
        <p:spPr>
          <a:xfrm>
            <a:off x="965127" y="2335631"/>
            <a:ext cx="679450" cy="609600"/>
          </a:xfrm>
          <a:custGeom>
            <a:avLst/>
            <a:gdLst/>
            <a:ahLst/>
            <a:cxnLst/>
            <a:rect l="l" t="t" r="r" b="b"/>
            <a:pathLst>
              <a:path w="679450" h="609600">
                <a:moveTo>
                  <a:pt x="0" y="609511"/>
                </a:moveTo>
                <a:lnTo>
                  <a:pt x="0" y="14389"/>
                </a:lnTo>
                <a:lnTo>
                  <a:pt x="679043" y="0"/>
                </a:lnTo>
                <a:lnTo>
                  <a:pt x="679043" y="572300"/>
                </a:lnTo>
                <a:lnTo>
                  <a:pt x="0" y="609511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3" name="object 83"/>
          <p:cNvSpPr/>
          <p:nvPr/>
        </p:nvSpPr>
        <p:spPr>
          <a:xfrm>
            <a:off x="939930" y="2318829"/>
            <a:ext cx="704850" cy="626745"/>
          </a:xfrm>
          <a:custGeom>
            <a:avLst/>
            <a:gdLst/>
            <a:ahLst/>
            <a:cxnLst/>
            <a:rect l="l" t="t" r="r" b="b"/>
            <a:pathLst>
              <a:path w="704850" h="626744">
                <a:moveTo>
                  <a:pt x="0" y="596303"/>
                </a:moveTo>
                <a:lnTo>
                  <a:pt x="0" y="14389"/>
                </a:lnTo>
                <a:lnTo>
                  <a:pt x="674243" y="0"/>
                </a:lnTo>
                <a:lnTo>
                  <a:pt x="704240" y="16802"/>
                </a:lnTo>
                <a:lnTo>
                  <a:pt x="704240" y="589102"/>
                </a:lnTo>
                <a:lnTo>
                  <a:pt x="25196" y="626313"/>
                </a:lnTo>
                <a:lnTo>
                  <a:pt x="0" y="596303"/>
                </a:lnTo>
                <a:close/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4" name="object 84"/>
          <p:cNvSpPr/>
          <p:nvPr/>
        </p:nvSpPr>
        <p:spPr>
          <a:xfrm>
            <a:off x="806758" y="2288831"/>
            <a:ext cx="558165" cy="44450"/>
          </a:xfrm>
          <a:custGeom>
            <a:avLst/>
            <a:gdLst/>
            <a:ahLst/>
            <a:cxnLst/>
            <a:rect l="l" t="t" r="r" b="b"/>
            <a:pathLst>
              <a:path w="558165" h="44450">
                <a:moveTo>
                  <a:pt x="0" y="44386"/>
                </a:moveTo>
                <a:lnTo>
                  <a:pt x="0" y="13195"/>
                </a:lnTo>
                <a:lnTo>
                  <a:pt x="557872" y="0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5" name="object 85"/>
          <p:cNvSpPr/>
          <p:nvPr/>
        </p:nvSpPr>
        <p:spPr>
          <a:xfrm>
            <a:off x="817553" y="2302027"/>
            <a:ext cx="589280" cy="41275"/>
          </a:xfrm>
          <a:custGeom>
            <a:avLst/>
            <a:gdLst/>
            <a:ahLst/>
            <a:cxnLst/>
            <a:rect l="l" t="t" r="r" b="b"/>
            <a:pathLst>
              <a:path w="589280" h="41275">
                <a:moveTo>
                  <a:pt x="0" y="40792"/>
                </a:moveTo>
                <a:lnTo>
                  <a:pt x="0" y="14401"/>
                </a:lnTo>
                <a:lnTo>
                  <a:pt x="589064" y="0"/>
                </a:lnTo>
              </a:path>
            </a:pathLst>
          </a:custGeom>
          <a:ln w="7619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6" name="object 86"/>
          <p:cNvSpPr/>
          <p:nvPr/>
        </p:nvSpPr>
        <p:spPr>
          <a:xfrm>
            <a:off x="939930" y="2333218"/>
            <a:ext cx="25400" cy="17145"/>
          </a:xfrm>
          <a:custGeom>
            <a:avLst/>
            <a:gdLst/>
            <a:ahLst/>
            <a:cxnLst/>
            <a:rect l="l" t="t" r="r" b="b"/>
            <a:pathLst>
              <a:path w="25400" h="17144">
                <a:moveTo>
                  <a:pt x="0" y="0"/>
                </a:moveTo>
                <a:lnTo>
                  <a:pt x="25196" y="16802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7" name="object 87"/>
          <p:cNvSpPr/>
          <p:nvPr/>
        </p:nvSpPr>
        <p:spPr>
          <a:xfrm>
            <a:off x="727586" y="2267229"/>
            <a:ext cx="211454" cy="600075"/>
          </a:xfrm>
          <a:custGeom>
            <a:avLst/>
            <a:gdLst/>
            <a:ahLst/>
            <a:cxnLst/>
            <a:rect l="l" t="t" r="r" b="b"/>
            <a:pathLst>
              <a:path w="211455" h="600075">
                <a:moveTo>
                  <a:pt x="211150" y="599922"/>
                </a:moveTo>
                <a:lnTo>
                  <a:pt x="0" y="332358"/>
                </a:lnTo>
                <a:lnTo>
                  <a:pt x="0" y="0"/>
                </a:lnTo>
                <a:lnTo>
                  <a:pt x="43192" y="21602"/>
                </a:lnTo>
                <a:lnTo>
                  <a:pt x="52781" y="44399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8" name="object 88"/>
          <p:cNvSpPr/>
          <p:nvPr/>
        </p:nvSpPr>
        <p:spPr>
          <a:xfrm>
            <a:off x="773167" y="2276830"/>
            <a:ext cx="593090" cy="13335"/>
          </a:xfrm>
          <a:custGeom>
            <a:avLst/>
            <a:gdLst/>
            <a:ahLst/>
            <a:cxnLst/>
            <a:rect l="l" t="t" r="r" b="b"/>
            <a:pathLst>
              <a:path w="593090" h="13335">
                <a:moveTo>
                  <a:pt x="0" y="8394"/>
                </a:moveTo>
                <a:lnTo>
                  <a:pt x="592658" y="0"/>
                </a:lnTo>
                <a:lnTo>
                  <a:pt x="592658" y="13195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9" name="object 89"/>
          <p:cNvSpPr/>
          <p:nvPr/>
        </p:nvSpPr>
        <p:spPr>
          <a:xfrm>
            <a:off x="818760" y="2317635"/>
            <a:ext cx="121285" cy="81915"/>
          </a:xfrm>
          <a:custGeom>
            <a:avLst/>
            <a:gdLst/>
            <a:ahLst/>
            <a:cxnLst/>
            <a:rect l="l" t="t" r="r" b="b"/>
            <a:pathLst>
              <a:path w="121284" h="81914">
                <a:moveTo>
                  <a:pt x="0" y="0"/>
                </a:moveTo>
                <a:lnTo>
                  <a:pt x="121170" y="81572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0" name="object 90"/>
          <p:cNvSpPr/>
          <p:nvPr/>
        </p:nvSpPr>
        <p:spPr>
          <a:xfrm>
            <a:off x="1327433" y="2267229"/>
            <a:ext cx="37465" cy="10160"/>
          </a:xfrm>
          <a:custGeom>
            <a:avLst/>
            <a:gdLst/>
            <a:ahLst/>
            <a:cxnLst/>
            <a:rect l="l" t="t" r="r" b="b"/>
            <a:pathLst>
              <a:path w="37465" h="10160">
                <a:moveTo>
                  <a:pt x="0" y="0"/>
                </a:moveTo>
                <a:lnTo>
                  <a:pt x="37198" y="9601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1" name="object 91"/>
          <p:cNvSpPr/>
          <p:nvPr/>
        </p:nvSpPr>
        <p:spPr>
          <a:xfrm>
            <a:off x="765979" y="2260028"/>
            <a:ext cx="563245" cy="22860"/>
          </a:xfrm>
          <a:custGeom>
            <a:avLst/>
            <a:gdLst/>
            <a:ahLst/>
            <a:cxnLst/>
            <a:rect l="l" t="t" r="r" b="b"/>
            <a:pathLst>
              <a:path w="563244" h="22860">
                <a:moveTo>
                  <a:pt x="0" y="22796"/>
                </a:moveTo>
                <a:lnTo>
                  <a:pt x="16719" y="21825"/>
                </a:lnTo>
                <a:lnTo>
                  <a:pt x="25792" y="19502"/>
                </a:lnTo>
                <a:lnTo>
                  <a:pt x="30366" y="14029"/>
                </a:lnTo>
                <a:lnTo>
                  <a:pt x="33591" y="3606"/>
                </a:lnTo>
                <a:lnTo>
                  <a:pt x="115357" y="3043"/>
                </a:lnTo>
                <a:lnTo>
                  <a:pt x="276531" y="1803"/>
                </a:lnTo>
                <a:lnTo>
                  <a:pt x="434107" y="563"/>
                </a:lnTo>
                <a:lnTo>
                  <a:pt x="505079" y="0"/>
                </a:lnTo>
                <a:lnTo>
                  <a:pt x="512050" y="12264"/>
                </a:lnTo>
                <a:lnTo>
                  <a:pt x="520372" y="17102"/>
                </a:lnTo>
                <a:lnTo>
                  <a:pt x="535443" y="15189"/>
                </a:lnTo>
                <a:lnTo>
                  <a:pt x="562660" y="720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2" name="object 92"/>
          <p:cNvSpPr/>
          <p:nvPr/>
        </p:nvSpPr>
        <p:spPr>
          <a:xfrm>
            <a:off x="1365825" y="2288831"/>
            <a:ext cx="96520" cy="34925"/>
          </a:xfrm>
          <a:custGeom>
            <a:avLst/>
            <a:gdLst/>
            <a:ahLst/>
            <a:cxnLst/>
            <a:rect l="l" t="t" r="r" b="b"/>
            <a:pathLst>
              <a:path w="96519" h="34925">
                <a:moveTo>
                  <a:pt x="0" y="0"/>
                </a:moveTo>
                <a:lnTo>
                  <a:pt x="95986" y="34797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3" name="object 93"/>
          <p:cNvSpPr/>
          <p:nvPr/>
        </p:nvSpPr>
        <p:spPr>
          <a:xfrm>
            <a:off x="1024779" y="2414333"/>
            <a:ext cx="31115" cy="31750"/>
          </a:xfrm>
          <a:custGeom>
            <a:avLst/>
            <a:gdLst/>
            <a:ahLst/>
            <a:cxnLst/>
            <a:rect l="l" t="t" r="r" b="b"/>
            <a:pathLst>
              <a:path w="31115" h="31750">
                <a:moveTo>
                  <a:pt x="31026" y="0"/>
                </a:moveTo>
                <a:lnTo>
                  <a:pt x="0" y="698"/>
                </a:lnTo>
                <a:lnTo>
                  <a:pt x="0" y="31749"/>
                </a:lnTo>
                <a:lnTo>
                  <a:pt x="31026" y="31038"/>
                </a:lnTo>
                <a:lnTo>
                  <a:pt x="31026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4" name="object 94"/>
          <p:cNvSpPr/>
          <p:nvPr/>
        </p:nvSpPr>
        <p:spPr>
          <a:xfrm>
            <a:off x="1024779" y="2414333"/>
            <a:ext cx="31115" cy="31750"/>
          </a:xfrm>
          <a:custGeom>
            <a:avLst/>
            <a:gdLst/>
            <a:ahLst/>
            <a:cxnLst/>
            <a:rect l="l" t="t" r="r" b="b"/>
            <a:pathLst>
              <a:path w="31115" h="31750">
                <a:moveTo>
                  <a:pt x="0" y="698"/>
                </a:moveTo>
                <a:lnTo>
                  <a:pt x="31026" y="0"/>
                </a:lnTo>
                <a:lnTo>
                  <a:pt x="31026" y="31038"/>
                </a:lnTo>
                <a:lnTo>
                  <a:pt x="0" y="31749"/>
                </a:lnTo>
                <a:lnTo>
                  <a:pt x="0" y="698"/>
                </a:lnTo>
                <a:close/>
              </a:path>
            </a:pathLst>
          </a:custGeom>
          <a:ln w="3175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5" name="object 95"/>
          <p:cNvSpPr/>
          <p:nvPr/>
        </p:nvSpPr>
        <p:spPr>
          <a:xfrm>
            <a:off x="1024068" y="2445372"/>
            <a:ext cx="33020" cy="33020"/>
          </a:xfrm>
          <a:custGeom>
            <a:avLst/>
            <a:gdLst/>
            <a:ahLst/>
            <a:cxnLst/>
            <a:rect l="l" t="t" r="r" b="b"/>
            <a:pathLst>
              <a:path w="33019" h="33019">
                <a:moveTo>
                  <a:pt x="25400" y="0"/>
                </a:moveTo>
                <a:lnTo>
                  <a:pt x="16217" y="711"/>
                </a:lnTo>
                <a:lnTo>
                  <a:pt x="7061" y="711"/>
                </a:lnTo>
                <a:lnTo>
                  <a:pt x="0" y="8470"/>
                </a:lnTo>
                <a:lnTo>
                  <a:pt x="0" y="26098"/>
                </a:lnTo>
                <a:lnTo>
                  <a:pt x="7061" y="32448"/>
                </a:lnTo>
                <a:lnTo>
                  <a:pt x="16217" y="32448"/>
                </a:lnTo>
                <a:lnTo>
                  <a:pt x="25400" y="31749"/>
                </a:lnTo>
                <a:lnTo>
                  <a:pt x="32448" y="24701"/>
                </a:lnTo>
                <a:lnTo>
                  <a:pt x="32448" y="7061"/>
                </a:lnTo>
                <a:lnTo>
                  <a:pt x="25400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6" name="object 96"/>
          <p:cNvSpPr/>
          <p:nvPr/>
        </p:nvSpPr>
        <p:spPr>
          <a:xfrm>
            <a:off x="1024068" y="2445372"/>
            <a:ext cx="33020" cy="33020"/>
          </a:xfrm>
          <a:custGeom>
            <a:avLst/>
            <a:gdLst/>
            <a:ahLst/>
            <a:cxnLst/>
            <a:rect l="l" t="t" r="r" b="b"/>
            <a:pathLst>
              <a:path w="33019" h="33019">
                <a:moveTo>
                  <a:pt x="0" y="16941"/>
                </a:moveTo>
                <a:lnTo>
                  <a:pt x="0" y="8470"/>
                </a:lnTo>
                <a:lnTo>
                  <a:pt x="7061" y="711"/>
                </a:lnTo>
                <a:lnTo>
                  <a:pt x="16217" y="711"/>
                </a:lnTo>
                <a:lnTo>
                  <a:pt x="25400" y="0"/>
                </a:lnTo>
                <a:lnTo>
                  <a:pt x="32448" y="7061"/>
                </a:lnTo>
                <a:lnTo>
                  <a:pt x="32448" y="15519"/>
                </a:lnTo>
                <a:lnTo>
                  <a:pt x="32448" y="24701"/>
                </a:lnTo>
                <a:lnTo>
                  <a:pt x="25400" y="31749"/>
                </a:lnTo>
                <a:lnTo>
                  <a:pt x="16217" y="32448"/>
                </a:lnTo>
                <a:lnTo>
                  <a:pt x="7061" y="32448"/>
                </a:lnTo>
                <a:lnTo>
                  <a:pt x="0" y="26098"/>
                </a:lnTo>
                <a:lnTo>
                  <a:pt x="0" y="16941"/>
                </a:lnTo>
                <a:close/>
              </a:path>
            </a:pathLst>
          </a:custGeom>
          <a:ln w="3175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7" name="object 97"/>
          <p:cNvSpPr txBox="1"/>
          <p:nvPr/>
        </p:nvSpPr>
        <p:spPr>
          <a:xfrm rot="21540000">
            <a:off x="1067767" y="2405077"/>
            <a:ext cx="320967" cy="4254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335"/>
              </a:lnSpc>
            </a:pPr>
            <a:r>
              <a:rPr dirty="0" sz="300" spc="15">
                <a:solidFill>
                  <a:srgbClr val="231F20"/>
                </a:solidFill>
                <a:latin typeface="Arial"/>
                <a:cs typeface="Arial"/>
              </a:rPr>
              <a:t>MERLIN</a:t>
            </a:r>
            <a:r>
              <a:rPr dirty="0" sz="300" spc="8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300" spc="5">
                <a:solidFill>
                  <a:srgbClr val="231F20"/>
                </a:solidFill>
                <a:latin typeface="Arial"/>
                <a:cs typeface="Arial"/>
              </a:rPr>
              <a:t>GERI</a:t>
            </a:r>
            <a:r>
              <a:rPr dirty="0" baseline="9259" sz="450" spc="7">
                <a:solidFill>
                  <a:srgbClr val="231F20"/>
                </a:solidFill>
                <a:latin typeface="Arial"/>
                <a:cs typeface="Arial"/>
              </a:rPr>
              <a:t>N</a:t>
            </a:r>
            <a:endParaRPr baseline="9259" sz="450">
              <a:latin typeface="Arial"/>
              <a:cs typeface="Arial"/>
            </a:endParaRPr>
          </a:p>
        </p:txBody>
      </p:sp>
      <p:sp>
        <p:nvSpPr>
          <p:cNvPr id="98" name="object 98"/>
          <p:cNvSpPr txBox="1"/>
          <p:nvPr/>
        </p:nvSpPr>
        <p:spPr>
          <a:xfrm>
            <a:off x="1057949" y="2464945"/>
            <a:ext cx="115570" cy="5969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200" spc="10" b="1">
                <a:solidFill>
                  <a:srgbClr val="231F20"/>
                </a:solidFill>
                <a:latin typeface="Arial"/>
                <a:cs typeface="Arial"/>
              </a:rPr>
              <a:t>X</a:t>
            </a:r>
            <a:r>
              <a:rPr dirty="0" sz="200" spc="10" b="1">
                <a:solidFill>
                  <a:srgbClr val="231F20"/>
                </a:solidFill>
                <a:latin typeface="Arial"/>
                <a:cs typeface="Arial"/>
              </a:rPr>
              <a:t>M</a:t>
            </a:r>
            <a:r>
              <a:rPr dirty="0" sz="200" spc="10" b="1">
                <a:solidFill>
                  <a:srgbClr val="231F20"/>
                </a:solidFill>
                <a:latin typeface="Arial"/>
                <a:cs typeface="Arial"/>
              </a:rPr>
              <a:t>1</a:t>
            </a:r>
            <a:r>
              <a:rPr dirty="0" sz="200" spc="5" b="1">
                <a:solidFill>
                  <a:srgbClr val="231F20"/>
                </a:solidFill>
                <a:latin typeface="Arial"/>
                <a:cs typeface="Arial"/>
              </a:rPr>
              <a:t>0</a:t>
            </a:r>
            <a:r>
              <a:rPr dirty="0" sz="200" spc="10" b="1">
                <a:solidFill>
                  <a:srgbClr val="231F20"/>
                </a:solidFill>
                <a:latin typeface="Arial"/>
                <a:cs typeface="Arial"/>
              </a:rPr>
              <a:t>0</a:t>
            </a:r>
            <a:endParaRPr sz="200">
              <a:latin typeface="Arial"/>
              <a:cs typeface="Arial"/>
            </a:endParaRPr>
          </a:p>
        </p:txBody>
      </p:sp>
      <p:sp>
        <p:nvSpPr>
          <p:cNvPr id="99" name="object 99"/>
          <p:cNvSpPr/>
          <p:nvPr/>
        </p:nvSpPr>
        <p:spPr>
          <a:xfrm>
            <a:off x="1030418" y="2451010"/>
            <a:ext cx="19050" cy="20955"/>
          </a:xfrm>
          <a:custGeom>
            <a:avLst/>
            <a:gdLst/>
            <a:ahLst/>
            <a:cxnLst/>
            <a:rect l="l" t="t" r="r" b="b"/>
            <a:pathLst>
              <a:path w="19050" h="20955">
                <a:moveTo>
                  <a:pt x="14109" y="0"/>
                </a:moveTo>
                <a:lnTo>
                  <a:pt x="9867" y="711"/>
                </a:lnTo>
                <a:lnTo>
                  <a:pt x="4229" y="711"/>
                </a:lnTo>
                <a:lnTo>
                  <a:pt x="0" y="5651"/>
                </a:lnTo>
                <a:lnTo>
                  <a:pt x="0" y="16230"/>
                </a:lnTo>
                <a:lnTo>
                  <a:pt x="4229" y="20459"/>
                </a:lnTo>
                <a:lnTo>
                  <a:pt x="9867" y="20459"/>
                </a:lnTo>
                <a:lnTo>
                  <a:pt x="14109" y="19761"/>
                </a:lnTo>
                <a:lnTo>
                  <a:pt x="17640" y="17640"/>
                </a:lnTo>
                <a:lnTo>
                  <a:pt x="19050" y="14109"/>
                </a:lnTo>
                <a:lnTo>
                  <a:pt x="9169" y="14109"/>
                </a:lnTo>
                <a:lnTo>
                  <a:pt x="9169" y="7759"/>
                </a:lnTo>
                <a:lnTo>
                  <a:pt x="19050" y="7061"/>
                </a:lnTo>
                <a:lnTo>
                  <a:pt x="17640" y="2832"/>
                </a:lnTo>
                <a:lnTo>
                  <a:pt x="1410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0" name="object 100"/>
          <p:cNvSpPr/>
          <p:nvPr/>
        </p:nvSpPr>
        <p:spPr>
          <a:xfrm>
            <a:off x="1030418" y="2451010"/>
            <a:ext cx="19050" cy="20955"/>
          </a:xfrm>
          <a:custGeom>
            <a:avLst/>
            <a:gdLst/>
            <a:ahLst/>
            <a:cxnLst/>
            <a:rect l="l" t="t" r="r" b="b"/>
            <a:pathLst>
              <a:path w="19050" h="20955">
                <a:moveTo>
                  <a:pt x="19050" y="7061"/>
                </a:moveTo>
                <a:lnTo>
                  <a:pt x="9169" y="7759"/>
                </a:lnTo>
                <a:lnTo>
                  <a:pt x="9169" y="14109"/>
                </a:lnTo>
                <a:lnTo>
                  <a:pt x="19050" y="14109"/>
                </a:lnTo>
                <a:lnTo>
                  <a:pt x="17640" y="17640"/>
                </a:lnTo>
                <a:lnTo>
                  <a:pt x="14109" y="19761"/>
                </a:lnTo>
                <a:lnTo>
                  <a:pt x="9867" y="20459"/>
                </a:lnTo>
                <a:lnTo>
                  <a:pt x="4229" y="20459"/>
                </a:lnTo>
                <a:lnTo>
                  <a:pt x="0" y="16230"/>
                </a:lnTo>
                <a:lnTo>
                  <a:pt x="0" y="10579"/>
                </a:lnTo>
                <a:lnTo>
                  <a:pt x="0" y="5651"/>
                </a:lnTo>
                <a:lnTo>
                  <a:pt x="4229" y="711"/>
                </a:lnTo>
                <a:lnTo>
                  <a:pt x="9867" y="711"/>
                </a:lnTo>
                <a:lnTo>
                  <a:pt x="14109" y="0"/>
                </a:lnTo>
                <a:lnTo>
                  <a:pt x="17640" y="2832"/>
                </a:lnTo>
                <a:lnTo>
                  <a:pt x="19050" y="7061"/>
                </a:lnTo>
                <a:close/>
              </a:path>
            </a:pathLst>
          </a:custGeom>
          <a:ln w="3175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1" name="object 101"/>
          <p:cNvSpPr/>
          <p:nvPr/>
        </p:nvSpPr>
        <p:spPr>
          <a:xfrm>
            <a:off x="1031129" y="2420683"/>
            <a:ext cx="18415" cy="10160"/>
          </a:xfrm>
          <a:custGeom>
            <a:avLst/>
            <a:gdLst/>
            <a:ahLst/>
            <a:cxnLst/>
            <a:rect l="l" t="t" r="r" b="b"/>
            <a:pathLst>
              <a:path w="18415" h="10160">
                <a:moveTo>
                  <a:pt x="18338" y="0"/>
                </a:moveTo>
                <a:lnTo>
                  <a:pt x="0" y="698"/>
                </a:lnTo>
                <a:lnTo>
                  <a:pt x="9156" y="9880"/>
                </a:lnTo>
                <a:lnTo>
                  <a:pt x="1833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2" name="object 102"/>
          <p:cNvSpPr/>
          <p:nvPr/>
        </p:nvSpPr>
        <p:spPr>
          <a:xfrm>
            <a:off x="1031129" y="2420683"/>
            <a:ext cx="18415" cy="10160"/>
          </a:xfrm>
          <a:custGeom>
            <a:avLst/>
            <a:gdLst/>
            <a:ahLst/>
            <a:cxnLst/>
            <a:rect l="l" t="t" r="r" b="b"/>
            <a:pathLst>
              <a:path w="18415" h="10160">
                <a:moveTo>
                  <a:pt x="0" y="698"/>
                </a:moveTo>
                <a:lnTo>
                  <a:pt x="18338" y="0"/>
                </a:lnTo>
                <a:lnTo>
                  <a:pt x="9156" y="9880"/>
                </a:lnTo>
                <a:lnTo>
                  <a:pt x="0" y="698"/>
                </a:lnTo>
                <a:close/>
              </a:path>
            </a:pathLst>
          </a:custGeom>
          <a:ln w="3175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3" name="object 103"/>
          <p:cNvSpPr/>
          <p:nvPr/>
        </p:nvSpPr>
        <p:spPr>
          <a:xfrm>
            <a:off x="1031129" y="2429852"/>
            <a:ext cx="18415" cy="10160"/>
          </a:xfrm>
          <a:custGeom>
            <a:avLst/>
            <a:gdLst/>
            <a:ahLst/>
            <a:cxnLst/>
            <a:rect l="l" t="t" r="r" b="b"/>
            <a:pathLst>
              <a:path w="18415" h="10160">
                <a:moveTo>
                  <a:pt x="0" y="711"/>
                </a:moveTo>
                <a:lnTo>
                  <a:pt x="0" y="9880"/>
                </a:lnTo>
                <a:lnTo>
                  <a:pt x="8821" y="9544"/>
                </a:lnTo>
                <a:lnTo>
                  <a:pt x="0" y="711"/>
                </a:lnTo>
                <a:close/>
              </a:path>
              <a:path w="18415" h="10160">
                <a:moveTo>
                  <a:pt x="9492" y="9519"/>
                </a:moveTo>
                <a:lnTo>
                  <a:pt x="8821" y="9544"/>
                </a:lnTo>
                <a:lnTo>
                  <a:pt x="9156" y="9880"/>
                </a:lnTo>
                <a:lnTo>
                  <a:pt x="9492" y="9519"/>
                </a:lnTo>
                <a:close/>
              </a:path>
              <a:path w="18415" h="10160">
                <a:moveTo>
                  <a:pt x="18338" y="0"/>
                </a:moveTo>
                <a:lnTo>
                  <a:pt x="9492" y="9519"/>
                </a:lnTo>
                <a:lnTo>
                  <a:pt x="18338" y="9182"/>
                </a:lnTo>
                <a:lnTo>
                  <a:pt x="1833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4" name="object 104"/>
          <p:cNvSpPr/>
          <p:nvPr/>
        </p:nvSpPr>
        <p:spPr>
          <a:xfrm>
            <a:off x="1031129" y="2429852"/>
            <a:ext cx="18415" cy="10160"/>
          </a:xfrm>
          <a:custGeom>
            <a:avLst/>
            <a:gdLst/>
            <a:ahLst/>
            <a:cxnLst/>
            <a:rect l="l" t="t" r="r" b="b"/>
            <a:pathLst>
              <a:path w="18415" h="10160">
                <a:moveTo>
                  <a:pt x="0" y="711"/>
                </a:moveTo>
                <a:lnTo>
                  <a:pt x="9156" y="9880"/>
                </a:lnTo>
                <a:lnTo>
                  <a:pt x="18338" y="0"/>
                </a:lnTo>
                <a:lnTo>
                  <a:pt x="18338" y="9182"/>
                </a:lnTo>
                <a:lnTo>
                  <a:pt x="0" y="9880"/>
                </a:lnTo>
                <a:lnTo>
                  <a:pt x="0" y="711"/>
                </a:lnTo>
                <a:close/>
              </a:path>
            </a:pathLst>
          </a:custGeom>
          <a:ln w="3175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5" name="object 105"/>
          <p:cNvSpPr/>
          <p:nvPr/>
        </p:nvSpPr>
        <p:spPr>
          <a:xfrm>
            <a:off x="745582" y="2292425"/>
            <a:ext cx="193675" cy="539115"/>
          </a:xfrm>
          <a:custGeom>
            <a:avLst/>
            <a:gdLst/>
            <a:ahLst/>
            <a:cxnLst/>
            <a:rect l="l" t="t" r="r" b="b"/>
            <a:pathLst>
              <a:path w="193675" h="539114">
                <a:moveTo>
                  <a:pt x="190753" y="129578"/>
                </a:moveTo>
                <a:lnTo>
                  <a:pt x="0" y="0"/>
                </a:lnTo>
                <a:lnTo>
                  <a:pt x="0" y="301155"/>
                </a:lnTo>
                <a:lnTo>
                  <a:pt x="193154" y="538733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6" name="object 106"/>
          <p:cNvSpPr/>
          <p:nvPr/>
        </p:nvSpPr>
        <p:spPr>
          <a:xfrm>
            <a:off x="977129" y="2921126"/>
            <a:ext cx="7620" cy="10795"/>
          </a:xfrm>
          <a:custGeom>
            <a:avLst/>
            <a:gdLst/>
            <a:ahLst/>
            <a:cxnLst/>
            <a:rect l="l" t="t" r="r" b="b"/>
            <a:pathLst>
              <a:path w="7619" h="10794">
                <a:moveTo>
                  <a:pt x="7200" y="0"/>
                </a:moveTo>
                <a:lnTo>
                  <a:pt x="0" y="10794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7" name="object 107"/>
          <p:cNvSpPr/>
          <p:nvPr/>
        </p:nvSpPr>
        <p:spPr>
          <a:xfrm>
            <a:off x="1624968" y="2886341"/>
            <a:ext cx="7620" cy="8890"/>
          </a:xfrm>
          <a:custGeom>
            <a:avLst/>
            <a:gdLst/>
            <a:ahLst/>
            <a:cxnLst/>
            <a:rect l="l" t="t" r="r" b="b"/>
            <a:pathLst>
              <a:path w="7619" h="8889">
                <a:moveTo>
                  <a:pt x="0" y="0"/>
                </a:moveTo>
                <a:lnTo>
                  <a:pt x="7200" y="8394"/>
                </a:lnTo>
              </a:path>
            </a:pathLst>
          </a:custGeom>
          <a:ln w="7619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8" name="object 108"/>
          <p:cNvSpPr/>
          <p:nvPr/>
        </p:nvSpPr>
        <p:spPr>
          <a:xfrm>
            <a:off x="975922" y="2362009"/>
            <a:ext cx="10795" cy="10160"/>
          </a:xfrm>
          <a:custGeom>
            <a:avLst/>
            <a:gdLst/>
            <a:ahLst/>
            <a:cxnLst/>
            <a:rect l="l" t="t" r="r" b="b"/>
            <a:pathLst>
              <a:path w="10794" h="10160">
                <a:moveTo>
                  <a:pt x="10794" y="9613"/>
                </a:moveTo>
                <a:lnTo>
                  <a:pt x="0" y="0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9" name="object 109"/>
          <p:cNvSpPr/>
          <p:nvPr/>
        </p:nvSpPr>
        <p:spPr>
          <a:xfrm>
            <a:off x="1624968" y="2350020"/>
            <a:ext cx="7620" cy="10160"/>
          </a:xfrm>
          <a:custGeom>
            <a:avLst/>
            <a:gdLst/>
            <a:ahLst/>
            <a:cxnLst/>
            <a:rect l="l" t="t" r="r" b="b"/>
            <a:pathLst>
              <a:path w="7619" h="10160">
                <a:moveTo>
                  <a:pt x="0" y="9601"/>
                </a:moveTo>
                <a:lnTo>
                  <a:pt x="7200" y="0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0" name="object 110"/>
          <p:cNvSpPr/>
          <p:nvPr/>
        </p:nvSpPr>
        <p:spPr>
          <a:xfrm>
            <a:off x="780367" y="2311628"/>
            <a:ext cx="24130" cy="0"/>
          </a:xfrm>
          <a:custGeom>
            <a:avLst/>
            <a:gdLst/>
            <a:ahLst/>
            <a:cxnLst/>
            <a:rect l="l" t="t" r="r" b="b"/>
            <a:pathLst>
              <a:path w="24129" h="0">
                <a:moveTo>
                  <a:pt x="0" y="0"/>
                </a:moveTo>
                <a:lnTo>
                  <a:pt x="24003" y="0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1" name="object 111"/>
          <p:cNvSpPr/>
          <p:nvPr/>
        </p:nvSpPr>
        <p:spPr>
          <a:xfrm>
            <a:off x="1231459" y="2263635"/>
            <a:ext cx="10795" cy="10795"/>
          </a:xfrm>
          <a:custGeom>
            <a:avLst/>
            <a:gdLst/>
            <a:ahLst/>
            <a:cxnLst/>
            <a:rect l="l" t="t" r="r" b="b"/>
            <a:pathLst>
              <a:path w="10794" h="10794">
                <a:moveTo>
                  <a:pt x="0" y="0"/>
                </a:moveTo>
                <a:lnTo>
                  <a:pt x="10795" y="10795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2" name="object 112"/>
          <p:cNvSpPr/>
          <p:nvPr/>
        </p:nvSpPr>
        <p:spPr>
          <a:xfrm>
            <a:off x="1190679" y="2263635"/>
            <a:ext cx="12065" cy="10160"/>
          </a:xfrm>
          <a:custGeom>
            <a:avLst/>
            <a:gdLst/>
            <a:ahLst/>
            <a:cxnLst/>
            <a:rect l="l" t="t" r="r" b="b"/>
            <a:pathLst>
              <a:path w="12065" h="10160">
                <a:moveTo>
                  <a:pt x="0" y="0"/>
                </a:moveTo>
                <a:lnTo>
                  <a:pt x="11988" y="9601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3" name="object 113"/>
          <p:cNvSpPr/>
          <p:nvPr/>
        </p:nvSpPr>
        <p:spPr>
          <a:xfrm>
            <a:off x="1149887" y="2262428"/>
            <a:ext cx="12065" cy="11430"/>
          </a:xfrm>
          <a:custGeom>
            <a:avLst/>
            <a:gdLst/>
            <a:ahLst/>
            <a:cxnLst/>
            <a:rect l="l" t="t" r="r" b="b"/>
            <a:pathLst>
              <a:path w="12065" h="11430">
                <a:moveTo>
                  <a:pt x="0" y="0"/>
                </a:moveTo>
                <a:lnTo>
                  <a:pt x="11988" y="10807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4" name="object 114"/>
          <p:cNvSpPr/>
          <p:nvPr/>
        </p:nvSpPr>
        <p:spPr>
          <a:xfrm>
            <a:off x="1112688" y="2263635"/>
            <a:ext cx="13335" cy="10160"/>
          </a:xfrm>
          <a:custGeom>
            <a:avLst/>
            <a:gdLst/>
            <a:ahLst/>
            <a:cxnLst/>
            <a:rect l="l" t="t" r="r" b="b"/>
            <a:pathLst>
              <a:path w="13334" h="10160">
                <a:moveTo>
                  <a:pt x="0" y="0"/>
                </a:moveTo>
                <a:lnTo>
                  <a:pt x="13195" y="9601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5" name="object 115"/>
          <p:cNvSpPr/>
          <p:nvPr/>
        </p:nvSpPr>
        <p:spPr>
          <a:xfrm>
            <a:off x="1076697" y="2266035"/>
            <a:ext cx="13335" cy="8890"/>
          </a:xfrm>
          <a:custGeom>
            <a:avLst/>
            <a:gdLst/>
            <a:ahLst/>
            <a:cxnLst/>
            <a:rect l="l" t="t" r="r" b="b"/>
            <a:pathLst>
              <a:path w="13334" h="8889">
                <a:moveTo>
                  <a:pt x="0" y="0"/>
                </a:moveTo>
                <a:lnTo>
                  <a:pt x="13195" y="8394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6" name="object 116"/>
          <p:cNvSpPr/>
          <p:nvPr/>
        </p:nvSpPr>
        <p:spPr>
          <a:xfrm>
            <a:off x="1045505" y="2266035"/>
            <a:ext cx="11430" cy="8890"/>
          </a:xfrm>
          <a:custGeom>
            <a:avLst/>
            <a:gdLst/>
            <a:ahLst/>
            <a:cxnLst/>
            <a:rect l="l" t="t" r="r" b="b"/>
            <a:pathLst>
              <a:path w="11430" h="8889">
                <a:moveTo>
                  <a:pt x="0" y="0"/>
                </a:moveTo>
                <a:lnTo>
                  <a:pt x="10807" y="8394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7" name="object 117"/>
          <p:cNvSpPr/>
          <p:nvPr/>
        </p:nvSpPr>
        <p:spPr>
          <a:xfrm>
            <a:off x="1010720" y="2266035"/>
            <a:ext cx="12065" cy="8890"/>
          </a:xfrm>
          <a:custGeom>
            <a:avLst/>
            <a:gdLst/>
            <a:ahLst/>
            <a:cxnLst/>
            <a:rect l="l" t="t" r="r" b="b"/>
            <a:pathLst>
              <a:path w="12065" h="8889">
                <a:moveTo>
                  <a:pt x="0" y="0"/>
                </a:moveTo>
                <a:lnTo>
                  <a:pt x="11988" y="8394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8" name="object 118"/>
          <p:cNvSpPr/>
          <p:nvPr/>
        </p:nvSpPr>
        <p:spPr>
          <a:xfrm>
            <a:off x="980723" y="2266035"/>
            <a:ext cx="13335" cy="8890"/>
          </a:xfrm>
          <a:custGeom>
            <a:avLst/>
            <a:gdLst/>
            <a:ahLst/>
            <a:cxnLst/>
            <a:rect l="l" t="t" r="r" b="b"/>
            <a:pathLst>
              <a:path w="13334" h="8889">
                <a:moveTo>
                  <a:pt x="0" y="0"/>
                </a:moveTo>
                <a:lnTo>
                  <a:pt x="13195" y="8394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9" name="object 119"/>
          <p:cNvSpPr/>
          <p:nvPr/>
        </p:nvSpPr>
        <p:spPr>
          <a:xfrm>
            <a:off x="944731" y="2266035"/>
            <a:ext cx="14604" cy="10795"/>
          </a:xfrm>
          <a:custGeom>
            <a:avLst/>
            <a:gdLst/>
            <a:ahLst/>
            <a:cxnLst/>
            <a:rect l="l" t="t" r="r" b="b"/>
            <a:pathLst>
              <a:path w="14605" h="10794">
                <a:moveTo>
                  <a:pt x="0" y="0"/>
                </a:moveTo>
                <a:lnTo>
                  <a:pt x="14401" y="10794"/>
                </a:lnTo>
              </a:path>
            </a:pathLst>
          </a:custGeom>
          <a:ln w="7619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0" name="object 120"/>
          <p:cNvSpPr/>
          <p:nvPr/>
        </p:nvSpPr>
        <p:spPr>
          <a:xfrm>
            <a:off x="905145" y="2266035"/>
            <a:ext cx="17145" cy="10795"/>
          </a:xfrm>
          <a:custGeom>
            <a:avLst/>
            <a:gdLst/>
            <a:ahLst/>
            <a:cxnLst/>
            <a:rect l="l" t="t" r="r" b="b"/>
            <a:pathLst>
              <a:path w="17144" h="10794">
                <a:moveTo>
                  <a:pt x="0" y="0"/>
                </a:moveTo>
                <a:lnTo>
                  <a:pt x="16789" y="10794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1" name="object 121"/>
          <p:cNvSpPr/>
          <p:nvPr/>
        </p:nvSpPr>
        <p:spPr>
          <a:xfrm>
            <a:off x="871553" y="2267229"/>
            <a:ext cx="10795" cy="10160"/>
          </a:xfrm>
          <a:custGeom>
            <a:avLst/>
            <a:gdLst/>
            <a:ahLst/>
            <a:cxnLst/>
            <a:rect l="l" t="t" r="r" b="b"/>
            <a:pathLst>
              <a:path w="10794" h="10160">
                <a:moveTo>
                  <a:pt x="0" y="0"/>
                </a:moveTo>
                <a:lnTo>
                  <a:pt x="10794" y="9601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2" name="object 122"/>
          <p:cNvSpPr/>
          <p:nvPr/>
        </p:nvSpPr>
        <p:spPr>
          <a:xfrm>
            <a:off x="833161" y="2267229"/>
            <a:ext cx="12065" cy="10160"/>
          </a:xfrm>
          <a:custGeom>
            <a:avLst/>
            <a:gdLst/>
            <a:ahLst/>
            <a:cxnLst/>
            <a:rect l="l" t="t" r="r" b="b"/>
            <a:pathLst>
              <a:path w="12065" h="10160">
                <a:moveTo>
                  <a:pt x="0" y="0"/>
                </a:moveTo>
                <a:lnTo>
                  <a:pt x="12001" y="9601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3" name="object 123"/>
          <p:cNvSpPr/>
          <p:nvPr/>
        </p:nvSpPr>
        <p:spPr>
          <a:xfrm>
            <a:off x="909946" y="2321229"/>
            <a:ext cx="13335" cy="6350"/>
          </a:xfrm>
          <a:custGeom>
            <a:avLst/>
            <a:gdLst/>
            <a:ahLst/>
            <a:cxnLst/>
            <a:rect l="l" t="t" r="r" b="b"/>
            <a:pathLst>
              <a:path w="13334" h="6350">
                <a:moveTo>
                  <a:pt x="0" y="0"/>
                </a:moveTo>
                <a:lnTo>
                  <a:pt x="13195" y="5994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4" name="object 124"/>
          <p:cNvSpPr/>
          <p:nvPr/>
        </p:nvSpPr>
        <p:spPr>
          <a:xfrm>
            <a:off x="950725" y="2318829"/>
            <a:ext cx="10795" cy="7620"/>
          </a:xfrm>
          <a:custGeom>
            <a:avLst/>
            <a:gdLst/>
            <a:ahLst/>
            <a:cxnLst/>
            <a:rect l="l" t="t" r="r" b="b"/>
            <a:pathLst>
              <a:path w="10794" h="7619">
                <a:moveTo>
                  <a:pt x="0" y="0"/>
                </a:moveTo>
                <a:lnTo>
                  <a:pt x="10795" y="7188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5" name="object 125"/>
          <p:cNvSpPr/>
          <p:nvPr/>
        </p:nvSpPr>
        <p:spPr>
          <a:xfrm>
            <a:off x="993918" y="2318829"/>
            <a:ext cx="12065" cy="6350"/>
          </a:xfrm>
          <a:custGeom>
            <a:avLst/>
            <a:gdLst/>
            <a:ahLst/>
            <a:cxnLst/>
            <a:rect l="l" t="t" r="r" b="b"/>
            <a:pathLst>
              <a:path w="12065" h="6350">
                <a:moveTo>
                  <a:pt x="0" y="0"/>
                </a:moveTo>
                <a:lnTo>
                  <a:pt x="12001" y="5994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6" name="object 126"/>
          <p:cNvSpPr/>
          <p:nvPr/>
        </p:nvSpPr>
        <p:spPr>
          <a:xfrm>
            <a:off x="1038317" y="2317635"/>
            <a:ext cx="13335" cy="7620"/>
          </a:xfrm>
          <a:custGeom>
            <a:avLst/>
            <a:gdLst/>
            <a:ahLst/>
            <a:cxnLst/>
            <a:rect l="l" t="t" r="r" b="b"/>
            <a:pathLst>
              <a:path w="13334" h="7619">
                <a:moveTo>
                  <a:pt x="0" y="0"/>
                </a:moveTo>
                <a:lnTo>
                  <a:pt x="13182" y="7188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7" name="object 127"/>
          <p:cNvSpPr/>
          <p:nvPr/>
        </p:nvSpPr>
        <p:spPr>
          <a:xfrm>
            <a:off x="1073102" y="2316428"/>
            <a:ext cx="12065" cy="7620"/>
          </a:xfrm>
          <a:custGeom>
            <a:avLst/>
            <a:gdLst/>
            <a:ahLst/>
            <a:cxnLst/>
            <a:rect l="l" t="t" r="r" b="b"/>
            <a:pathLst>
              <a:path w="12065" h="7619">
                <a:moveTo>
                  <a:pt x="0" y="0"/>
                </a:moveTo>
                <a:lnTo>
                  <a:pt x="12001" y="7200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8" name="object 128"/>
          <p:cNvSpPr/>
          <p:nvPr/>
        </p:nvSpPr>
        <p:spPr>
          <a:xfrm>
            <a:off x="1105487" y="2316428"/>
            <a:ext cx="13335" cy="5080"/>
          </a:xfrm>
          <a:custGeom>
            <a:avLst/>
            <a:gdLst/>
            <a:ahLst/>
            <a:cxnLst/>
            <a:rect l="l" t="t" r="r" b="b"/>
            <a:pathLst>
              <a:path w="13334" h="5080">
                <a:moveTo>
                  <a:pt x="0" y="0"/>
                </a:moveTo>
                <a:lnTo>
                  <a:pt x="13195" y="4800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9" name="object 129"/>
          <p:cNvSpPr/>
          <p:nvPr/>
        </p:nvSpPr>
        <p:spPr>
          <a:xfrm>
            <a:off x="1137885" y="2314028"/>
            <a:ext cx="12065" cy="7620"/>
          </a:xfrm>
          <a:custGeom>
            <a:avLst/>
            <a:gdLst/>
            <a:ahLst/>
            <a:cxnLst/>
            <a:rect l="l" t="t" r="r" b="b"/>
            <a:pathLst>
              <a:path w="12065" h="7619">
                <a:moveTo>
                  <a:pt x="0" y="0"/>
                </a:moveTo>
                <a:lnTo>
                  <a:pt x="12001" y="7200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0" name="object 130"/>
          <p:cNvSpPr/>
          <p:nvPr/>
        </p:nvSpPr>
        <p:spPr>
          <a:xfrm>
            <a:off x="1175083" y="2312822"/>
            <a:ext cx="13335" cy="7620"/>
          </a:xfrm>
          <a:custGeom>
            <a:avLst/>
            <a:gdLst/>
            <a:ahLst/>
            <a:cxnLst/>
            <a:rect l="l" t="t" r="r" b="b"/>
            <a:pathLst>
              <a:path w="13334" h="7619">
                <a:moveTo>
                  <a:pt x="0" y="0"/>
                </a:moveTo>
                <a:lnTo>
                  <a:pt x="13195" y="7200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1" name="object 131"/>
          <p:cNvSpPr/>
          <p:nvPr/>
        </p:nvSpPr>
        <p:spPr>
          <a:xfrm>
            <a:off x="1202668" y="2312822"/>
            <a:ext cx="12065" cy="6350"/>
          </a:xfrm>
          <a:custGeom>
            <a:avLst/>
            <a:gdLst/>
            <a:ahLst/>
            <a:cxnLst/>
            <a:rect l="l" t="t" r="r" b="b"/>
            <a:pathLst>
              <a:path w="12065" h="6350">
                <a:moveTo>
                  <a:pt x="0" y="0"/>
                </a:moveTo>
                <a:lnTo>
                  <a:pt x="12001" y="6007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2" name="object 132"/>
          <p:cNvSpPr/>
          <p:nvPr/>
        </p:nvSpPr>
        <p:spPr>
          <a:xfrm>
            <a:off x="1231459" y="2311628"/>
            <a:ext cx="12065" cy="7620"/>
          </a:xfrm>
          <a:custGeom>
            <a:avLst/>
            <a:gdLst/>
            <a:ahLst/>
            <a:cxnLst/>
            <a:rect l="l" t="t" r="r" b="b"/>
            <a:pathLst>
              <a:path w="12065" h="7619">
                <a:moveTo>
                  <a:pt x="0" y="0"/>
                </a:moveTo>
                <a:lnTo>
                  <a:pt x="12001" y="7200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3" name="object 133"/>
          <p:cNvSpPr/>
          <p:nvPr/>
        </p:nvSpPr>
        <p:spPr>
          <a:xfrm>
            <a:off x="1262650" y="2311628"/>
            <a:ext cx="13335" cy="7620"/>
          </a:xfrm>
          <a:custGeom>
            <a:avLst/>
            <a:gdLst/>
            <a:ahLst/>
            <a:cxnLst/>
            <a:rect l="l" t="t" r="r" b="b"/>
            <a:pathLst>
              <a:path w="13334" h="7619">
                <a:moveTo>
                  <a:pt x="0" y="0"/>
                </a:moveTo>
                <a:lnTo>
                  <a:pt x="13195" y="7200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4" name="object 134"/>
          <p:cNvSpPr/>
          <p:nvPr/>
        </p:nvSpPr>
        <p:spPr>
          <a:xfrm>
            <a:off x="1296254" y="2310421"/>
            <a:ext cx="12065" cy="6350"/>
          </a:xfrm>
          <a:custGeom>
            <a:avLst/>
            <a:gdLst/>
            <a:ahLst/>
            <a:cxnLst/>
            <a:rect l="l" t="t" r="r" b="b"/>
            <a:pathLst>
              <a:path w="12065" h="6350">
                <a:moveTo>
                  <a:pt x="0" y="0"/>
                </a:moveTo>
                <a:lnTo>
                  <a:pt x="11988" y="6007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5" name="object 135"/>
          <p:cNvSpPr/>
          <p:nvPr/>
        </p:nvSpPr>
        <p:spPr>
          <a:xfrm>
            <a:off x="1328639" y="2310421"/>
            <a:ext cx="13335" cy="6350"/>
          </a:xfrm>
          <a:custGeom>
            <a:avLst/>
            <a:gdLst/>
            <a:ahLst/>
            <a:cxnLst/>
            <a:rect l="l" t="t" r="r" b="b"/>
            <a:pathLst>
              <a:path w="13334" h="6350">
                <a:moveTo>
                  <a:pt x="0" y="0"/>
                </a:moveTo>
                <a:lnTo>
                  <a:pt x="13195" y="6007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6" name="object 136"/>
          <p:cNvSpPr/>
          <p:nvPr/>
        </p:nvSpPr>
        <p:spPr>
          <a:xfrm>
            <a:off x="1371832" y="2309228"/>
            <a:ext cx="15875" cy="7620"/>
          </a:xfrm>
          <a:custGeom>
            <a:avLst/>
            <a:gdLst/>
            <a:ahLst/>
            <a:cxnLst/>
            <a:rect l="l" t="t" r="r" b="b"/>
            <a:pathLst>
              <a:path w="15875" h="7619">
                <a:moveTo>
                  <a:pt x="0" y="0"/>
                </a:moveTo>
                <a:lnTo>
                  <a:pt x="15595" y="7200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7" name="object 137"/>
          <p:cNvSpPr txBox="1"/>
          <p:nvPr/>
        </p:nvSpPr>
        <p:spPr>
          <a:xfrm>
            <a:off x="7055870" y="2925825"/>
            <a:ext cx="500380" cy="396240"/>
          </a:xfrm>
          <a:prstGeom prst="rect">
            <a:avLst/>
          </a:prstGeom>
          <a:solidFill>
            <a:srgbClr val="231F20"/>
          </a:solidFill>
        </p:spPr>
        <p:txBody>
          <a:bodyPr wrap="square" lIns="0" tIns="0" rIns="0" bIns="0" rtlCol="0" vert="horz">
            <a:spAutoFit/>
          </a:bodyPr>
          <a:lstStyle/>
          <a:p>
            <a:pPr marL="10160">
              <a:lnSpc>
                <a:spcPts val="1085"/>
              </a:lnSpc>
            </a:pPr>
            <a:r>
              <a:rPr dirty="0" sz="1000" spc="-5" b="1">
                <a:solidFill>
                  <a:srgbClr val="FFFFFF"/>
                </a:solidFill>
                <a:latin typeface="Arial"/>
                <a:cs typeface="Arial"/>
              </a:rPr>
              <a:t>F33</a:t>
            </a:r>
            <a:endParaRPr sz="1000">
              <a:latin typeface="Arial"/>
              <a:cs typeface="Arial"/>
            </a:endParaRPr>
          </a:p>
        </p:txBody>
      </p:sp>
      <p:sp>
        <p:nvSpPr>
          <p:cNvPr id="138" name="object 138"/>
          <p:cNvSpPr txBox="1"/>
          <p:nvPr/>
        </p:nvSpPr>
        <p:spPr>
          <a:xfrm>
            <a:off x="526926" y="4355083"/>
            <a:ext cx="1922145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 spc="-10" b="1" i="1">
                <a:solidFill>
                  <a:srgbClr val="009D57"/>
                </a:solidFill>
                <a:latin typeface="Arial"/>
                <a:cs typeface="Arial"/>
              </a:rPr>
              <a:t>Fig. </a:t>
            </a:r>
            <a:r>
              <a:rPr dirty="0" sz="700" spc="-15" b="1" i="1">
                <a:solidFill>
                  <a:srgbClr val="009D57"/>
                </a:solidFill>
                <a:latin typeface="Arial"/>
                <a:cs typeface="Arial"/>
              </a:rPr>
              <a:t>F58: </a:t>
            </a:r>
            <a:r>
              <a:rPr dirty="0" sz="700" i="1">
                <a:solidFill>
                  <a:srgbClr val="231F20"/>
                </a:solidFill>
                <a:latin typeface="Arial"/>
                <a:cs typeface="Arial"/>
              </a:rPr>
              <a:t>Ubicación automática </a:t>
            </a:r>
            <a:r>
              <a:rPr dirty="0" sz="700" spc="5" i="1">
                <a:solidFill>
                  <a:srgbClr val="231F20"/>
                </a:solidFill>
                <a:latin typeface="Arial"/>
                <a:cs typeface="Arial"/>
              </a:rPr>
              <a:t>de defectos </a:t>
            </a:r>
            <a:r>
              <a:rPr dirty="0" sz="700" spc="-5" i="1">
                <a:solidFill>
                  <a:srgbClr val="231F20"/>
                </a:solidFill>
                <a:latin typeface="Arial"/>
                <a:cs typeface="Arial"/>
              </a:rPr>
              <a:t>fija.</a:t>
            </a:r>
            <a:endParaRPr sz="700">
              <a:latin typeface="Arial"/>
              <a:cs typeface="Arial"/>
            </a:endParaRPr>
          </a:p>
        </p:txBody>
      </p:sp>
      <p:sp>
        <p:nvSpPr>
          <p:cNvPr id="139" name="object 139"/>
          <p:cNvSpPr txBox="1"/>
          <p:nvPr/>
        </p:nvSpPr>
        <p:spPr>
          <a:xfrm>
            <a:off x="3191996" y="4686807"/>
            <a:ext cx="3815715" cy="93471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105410">
              <a:lnSpc>
                <a:spcPct val="114999"/>
              </a:lnSpc>
              <a:spcBef>
                <a:spcPts val="100"/>
              </a:spcBef>
            </a:pPr>
            <a:r>
              <a:rPr dirty="0" sz="800" spc="110">
                <a:solidFill>
                  <a:srgbClr val="009D57"/>
                </a:solidFill>
                <a:latin typeface="Times New Roman"/>
                <a:cs typeface="Times New Roman"/>
              </a:rPr>
              <a:t>c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Registro, ubicación de defectos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y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supervisión automáticas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(ver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</a:t>
            </a:r>
            <a:r>
              <a:rPr dirty="0" sz="800" spc="-5" b="1">
                <a:solidFill>
                  <a:srgbClr val="009D57"/>
                </a:solidFill>
                <a:latin typeface="Arial"/>
                <a:cs typeface="Arial"/>
              </a:rPr>
              <a:t>Figura F59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). 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El sistema Vigilohm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también permite el acceso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impresora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y/o 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un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PC</a:t>
            </a:r>
            <a:r>
              <a:rPr dirty="0" sz="800" spc="-4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que</a:t>
            </a:r>
            <a:endParaRPr sz="800">
              <a:latin typeface="Arial"/>
              <a:cs typeface="Arial"/>
            </a:endParaRPr>
          </a:p>
          <a:p>
            <a:pPr marL="12700" marR="105410">
              <a:lnSpc>
                <a:spcPct val="100000"/>
              </a:lnSpc>
            </a:pP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ofrezca una revisión global del nivel de aislamiento de una instalación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completa, y  registra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evolución cronológica del nivel de aislamiento 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cada</a:t>
            </a:r>
            <a:r>
              <a:rPr dirty="0" sz="800" spc="2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circuito.</a:t>
            </a:r>
            <a:endParaRPr sz="800">
              <a:latin typeface="Arial"/>
              <a:cs typeface="Arial"/>
            </a:endParaRPr>
          </a:p>
          <a:p>
            <a:pPr marL="12700" marR="5080">
              <a:lnSpc>
                <a:spcPct val="100000"/>
              </a:lnSpc>
              <a:spcBef>
                <a:spcPts val="145"/>
              </a:spcBef>
            </a:pP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El monitor central XM300C,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junto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los detectores de localización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XL308 y XL316, 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asociados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los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TI toroidales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varios circuitos, como se muestra 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continuación  en la </a:t>
            </a:r>
            <a:r>
              <a:rPr dirty="0" sz="800" spc="-5" b="1">
                <a:solidFill>
                  <a:srgbClr val="009D57"/>
                </a:solidFill>
                <a:latin typeface="Arial"/>
                <a:cs typeface="Arial"/>
              </a:rPr>
              <a:t>Figura F59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, ofrecen el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medio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para esta explotación</a:t>
            </a:r>
            <a:r>
              <a:rPr dirty="0" sz="800" spc="2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automática.</a:t>
            </a:r>
            <a:endParaRPr sz="800">
              <a:latin typeface="Arial"/>
              <a:cs typeface="Arial"/>
            </a:endParaRPr>
          </a:p>
        </p:txBody>
      </p:sp>
      <p:sp>
        <p:nvSpPr>
          <p:cNvPr id="140" name="object 140"/>
          <p:cNvSpPr/>
          <p:nvPr/>
        </p:nvSpPr>
        <p:spPr>
          <a:xfrm>
            <a:off x="1295213" y="6346837"/>
            <a:ext cx="0" cy="320040"/>
          </a:xfrm>
          <a:custGeom>
            <a:avLst/>
            <a:gdLst/>
            <a:ahLst/>
            <a:cxnLst/>
            <a:rect l="l" t="t" r="r" b="b"/>
            <a:pathLst>
              <a:path w="0" h="320040">
                <a:moveTo>
                  <a:pt x="0" y="0"/>
                </a:moveTo>
                <a:lnTo>
                  <a:pt x="0" y="319493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1" name="object 141"/>
          <p:cNvSpPr/>
          <p:nvPr/>
        </p:nvSpPr>
        <p:spPr>
          <a:xfrm>
            <a:off x="2009639" y="6189319"/>
            <a:ext cx="62230" cy="63500"/>
          </a:xfrm>
          <a:custGeom>
            <a:avLst/>
            <a:gdLst/>
            <a:ahLst/>
            <a:cxnLst/>
            <a:rect l="l" t="t" r="r" b="b"/>
            <a:pathLst>
              <a:path w="62230" h="63500">
                <a:moveTo>
                  <a:pt x="62128" y="0"/>
                </a:moveTo>
                <a:lnTo>
                  <a:pt x="0" y="63233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2" name="object 142"/>
          <p:cNvSpPr/>
          <p:nvPr/>
        </p:nvSpPr>
        <p:spPr>
          <a:xfrm>
            <a:off x="2009639" y="6189319"/>
            <a:ext cx="62230" cy="63500"/>
          </a:xfrm>
          <a:custGeom>
            <a:avLst/>
            <a:gdLst/>
            <a:ahLst/>
            <a:cxnLst/>
            <a:rect l="l" t="t" r="r" b="b"/>
            <a:pathLst>
              <a:path w="62230" h="63500">
                <a:moveTo>
                  <a:pt x="62128" y="63233"/>
                </a:moveTo>
                <a:lnTo>
                  <a:pt x="0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3" name="object 143"/>
          <p:cNvSpPr/>
          <p:nvPr/>
        </p:nvSpPr>
        <p:spPr>
          <a:xfrm>
            <a:off x="2066217" y="6220370"/>
            <a:ext cx="4514215" cy="80010"/>
          </a:xfrm>
          <a:custGeom>
            <a:avLst/>
            <a:gdLst/>
            <a:ahLst/>
            <a:cxnLst/>
            <a:rect l="l" t="t" r="r" b="b"/>
            <a:pathLst>
              <a:path w="4514215" h="80010">
                <a:moveTo>
                  <a:pt x="0" y="79870"/>
                </a:moveTo>
                <a:lnTo>
                  <a:pt x="218541" y="0"/>
                </a:lnTo>
                <a:lnTo>
                  <a:pt x="4513961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4" name="object 144"/>
          <p:cNvSpPr/>
          <p:nvPr/>
        </p:nvSpPr>
        <p:spPr>
          <a:xfrm>
            <a:off x="1421679" y="6220370"/>
            <a:ext cx="619125" cy="0"/>
          </a:xfrm>
          <a:custGeom>
            <a:avLst/>
            <a:gdLst/>
            <a:ahLst/>
            <a:cxnLst/>
            <a:rect l="l" t="t" r="r" b="b"/>
            <a:pathLst>
              <a:path w="619125" h="0">
                <a:moveTo>
                  <a:pt x="0" y="0"/>
                </a:moveTo>
                <a:lnTo>
                  <a:pt x="619023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5" name="object 145"/>
          <p:cNvSpPr/>
          <p:nvPr/>
        </p:nvSpPr>
        <p:spPr>
          <a:xfrm>
            <a:off x="6431512" y="6202629"/>
            <a:ext cx="40005" cy="40005"/>
          </a:xfrm>
          <a:custGeom>
            <a:avLst/>
            <a:gdLst/>
            <a:ahLst/>
            <a:cxnLst/>
            <a:rect l="l" t="t" r="r" b="b"/>
            <a:pathLst>
              <a:path w="40004" h="40004">
                <a:moveTo>
                  <a:pt x="19989" y="0"/>
                </a:moveTo>
                <a:lnTo>
                  <a:pt x="12649" y="1717"/>
                </a:lnTo>
                <a:lnTo>
                  <a:pt x="6246" y="6243"/>
                </a:lnTo>
                <a:lnTo>
                  <a:pt x="1717" y="12639"/>
                </a:lnTo>
                <a:lnTo>
                  <a:pt x="0" y="19964"/>
                </a:lnTo>
                <a:lnTo>
                  <a:pt x="1717" y="27295"/>
                </a:lnTo>
                <a:lnTo>
                  <a:pt x="6246" y="33689"/>
                </a:lnTo>
                <a:lnTo>
                  <a:pt x="12649" y="38213"/>
                </a:lnTo>
                <a:lnTo>
                  <a:pt x="19989" y="39928"/>
                </a:lnTo>
                <a:lnTo>
                  <a:pt x="27325" y="38213"/>
                </a:lnTo>
                <a:lnTo>
                  <a:pt x="33720" y="33689"/>
                </a:lnTo>
                <a:lnTo>
                  <a:pt x="38240" y="27295"/>
                </a:lnTo>
                <a:lnTo>
                  <a:pt x="39954" y="19964"/>
                </a:lnTo>
                <a:lnTo>
                  <a:pt x="38240" y="12639"/>
                </a:lnTo>
                <a:lnTo>
                  <a:pt x="33720" y="6243"/>
                </a:lnTo>
                <a:lnTo>
                  <a:pt x="27325" y="1717"/>
                </a:lnTo>
                <a:lnTo>
                  <a:pt x="19989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6" name="object 146"/>
          <p:cNvSpPr/>
          <p:nvPr/>
        </p:nvSpPr>
        <p:spPr>
          <a:xfrm>
            <a:off x="6431512" y="6202629"/>
            <a:ext cx="40005" cy="40005"/>
          </a:xfrm>
          <a:custGeom>
            <a:avLst/>
            <a:gdLst/>
            <a:ahLst/>
            <a:cxnLst/>
            <a:rect l="l" t="t" r="r" b="b"/>
            <a:pathLst>
              <a:path w="40004" h="40004">
                <a:moveTo>
                  <a:pt x="0" y="19964"/>
                </a:moveTo>
                <a:lnTo>
                  <a:pt x="1717" y="12639"/>
                </a:lnTo>
                <a:lnTo>
                  <a:pt x="6246" y="6243"/>
                </a:lnTo>
                <a:lnTo>
                  <a:pt x="12649" y="1717"/>
                </a:lnTo>
                <a:lnTo>
                  <a:pt x="19989" y="0"/>
                </a:lnTo>
                <a:lnTo>
                  <a:pt x="27325" y="1717"/>
                </a:lnTo>
                <a:lnTo>
                  <a:pt x="33720" y="6243"/>
                </a:lnTo>
                <a:lnTo>
                  <a:pt x="38240" y="12639"/>
                </a:lnTo>
                <a:lnTo>
                  <a:pt x="39954" y="19964"/>
                </a:lnTo>
                <a:lnTo>
                  <a:pt x="38240" y="27295"/>
                </a:lnTo>
                <a:lnTo>
                  <a:pt x="33720" y="33689"/>
                </a:lnTo>
                <a:lnTo>
                  <a:pt x="27325" y="38213"/>
                </a:lnTo>
                <a:lnTo>
                  <a:pt x="19989" y="39928"/>
                </a:lnTo>
                <a:lnTo>
                  <a:pt x="12649" y="38213"/>
                </a:lnTo>
                <a:lnTo>
                  <a:pt x="6246" y="33689"/>
                </a:lnTo>
                <a:lnTo>
                  <a:pt x="1717" y="27295"/>
                </a:lnTo>
                <a:lnTo>
                  <a:pt x="0" y="19964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7" name="object 147"/>
          <p:cNvSpPr/>
          <p:nvPr/>
        </p:nvSpPr>
        <p:spPr>
          <a:xfrm>
            <a:off x="5799179" y="6202629"/>
            <a:ext cx="40005" cy="40005"/>
          </a:xfrm>
          <a:custGeom>
            <a:avLst/>
            <a:gdLst/>
            <a:ahLst/>
            <a:cxnLst/>
            <a:rect l="l" t="t" r="r" b="b"/>
            <a:pathLst>
              <a:path w="40004" h="40004">
                <a:moveTo>
                  <a:pt x="19989" y="0"/>
                </a:moveTo>
                <a:lnTo>
                  <a:pt x="12649" y="1717"/>
                </a:lnTo>
                <a:lnTo>
                  <a:pt x="6246" y="6243"/>
                </a:lnTo>
                <a:lnTo>
                  <a:pt x="1717" y="12639"/>
                </a:lnTo>
                <a:lnTo>
                  <a:pt x="0" y="19964"/>
                </a:lnTo>
                <a:lnTo>
                  <a:pt x="1717" y="27295"/>
                </a:lnTo>
                <a:lnTo>
                  <a:pt x="6246" y="33689"/>
                </a:lnTo>
                <a:lnTo>
                  <a:pt x="12649" y="38213"/>
                </a:lnTo>
                <a:lnTo>
                  <a:pt x="19989" y="39928"/>
                </a:lnTo>
                <a:lnTo>
                  <a:pt x="27322" y="38213"/>
                </a:lnTo>
                <a:lnTo>
                  <a:pt x="33721" y="33689"/>
                </a:lnTo>
                <a:lnTo>
                  <a:pt x="38249" y="27295"/>
                </a:lnTo>
                <a:lnTo>
                  <a:pt x="39966" y="19964"/>
                </a:lnTo>
                <a:lnTo>
                  <a:pt x="38249" y="12639"/>
                </a:lnTo>
                <a:lnTo>
                  <a:pt x="33721" y="6243"/>
                </a:lnTo>
                <a:lnTo>
                  <a:pt x="27322" y="1717"/>
                </a:lnTo>
                <a:lnTo>
                  <a:pt x="19989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8" name="object 148"/>
          <p:cNvSpPr/>
          <p:nvPr/>
        </p:nvSpPr>
        <p:spPr>
          <a:xfrm>
            <a:off x="5799179" y="6202629"/>
            <a:ext cx="40005" cy="40005"/>
          </a:xfrm>
          <a:custGeom>
            <a:avLst/>
            <a:gdLst/>
            <a:ahLst/>
            <a:cxnLst/>
            <a:rect l="l" t="t" r="r" b="b"/>
            <a:pathLst>
              <a:path w="40004" h="40004">
                <a:moveTo>
                  <a:pt x="0" y="19964"/>
                </a:moveTo>
                <a:lnTo>
                  <a:pt x="1717" y="12639"/>
                </a:lnTo>
                <a:lnTo>
                  <a:pt x="6246" y="6243"/>
                </a:lnTo>
                <a:lnTo>
                  <a:pt x="12649" y="1717"/>
                </a:lnTo>
                <a:lnTo>
                  <a:pt x="19989" y="0"/>
                </a:lnTo>
                <a:lnTo>
                  <a:pt x="27322" y="1717"/>
                </a:lnTo>
                <a:lnTo>
                  <a:pt x="33721" y="6243"/>
                </a:lnTo>
                <a:lnTo>
                  <a:pt x="38249" y="12639"/>
                </a:lnTo>
                <a:lnTo>
                  <a:pt x="39966" y="19964"/>
                </a:lnTo>
                <a:lnTo>
                  <a:pt x="38249" y="27295"/>
                </a:lnTo>
                <a:lnTo>
                  <a:pt x="33721" y="33689"/>
                </a:lnTo>
                <a:lnTo>
                  <a:pt x="27322" y="38213"/>
                </a:lnTo>
                <a:lnTo>
                  <a:pt x="19989" y="39928"/>
                </a:lnTo>
                <a:lnTo>
                  <a:pt x="12649" y="38213"/>
                </a:lnTo>
                <a:lnTo>
                  <a:pt x="6246" y="33689"/>
                </a:lnTo>
                <a:lnTo>
                  <a:pt x="1717" y="27295"/>
                </a:lnTo>
                <a:lnTo>
                  <a:pt x="0" y="19964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9" name="object 149"/>
          <p:cNvSpPr/>
          <p:nvPr/>
        </p:nvSpPr>
        <p:spPr>
          <a:xfrm>
            <a:off x="1169851" y="6095021"/>
            <a:ext cx="250825" cy="250825"/>
          </a:xfrm>
          <a:custGeom>
            <a:avLst/>
            <a:gdLst/>
            <a:ahLst/>
            <a:cxnLst/>
            <a:rect l="l" t="t" r="r" b="b"/>
            <a:pathLst>
              <a:path w="250825" h="250825">
                <a:moveTo>
                  <a:pt x="0" y="125349"/>
                </a:moveTo>
                <a:lnTo>
                  <a:pt x="9915" y="76750"/>
                </a:lnTo>
                <a:lnTo>
                  <a:pt x="36887" y="36885"/>
                </a:lnTo>
                <a:lnTo>
                  <a:pt x="76756" y="9914"/>
                </a:lnTo>
                <a:lnTo>
                  <a:pt x="125361" y="0"/>
                </a:lnTo>
                <a:lnTo>
                  <a:pt x="173967" y="9914"/>
                </a:lnTo>
                <a:lnTo>
                  <a:pt x="213836" y="36885"/>
                </a:lnTo>
                <a:lnTo>
                  <a:pt x="240808" y="76750"/>
                </a:lnTo>
                <a:lnTo>
                  <a:pt x="250723" y="125349"/>
                </a:lnTo>
                <a:lnTo>
                  <a:pt x="240808" y="173954"/>
                </a:lnTo>
                <a:lnTo>
                  <a:pt x="213836" y="213823"/>
                </a:lnTo>
                <a:lnTo>
                  <a:pt x="173967" y="240795"/>
                </a:lnTo>
                <a:lnTo>
                  <a:pt x="125361" y="250710"/>
                </a:lnTo>
                <a:lnTo>
                  <a:pt x="76756" y="240795"/>
                </a:lnTo>
                <a:lnTo>
                  <a:pt x="36887" y="213823"/>
                </a:lnTo>
                <a:lnTo>
                  <a:pt x="9915" y="173954"/>
                </a:lnTo>
                <a:lnTo>
                  <a:pt x="0" y="125349"/>
                </a:lnTo>
                <a:close/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0" name="object 150"/>
          <p:cNvSpPr/>
          <p:nvPr/>
        </p:nvSpPr>
        <p:spPr>
          <a:xfrm>
            <a:off x="983479" y="6095021"/>
            <a:ext cx="250825" cy="250825"/>
          </a:xfrm>
          <a:custGeom>
            <a:avLst/>
            <a:gdLst/>
            <a:ahLst/>
            <a:cxnLst/>
            <a:rect l="l" t="t" r="r" b="b"/>
            <a:pathLst>
              <a:path w="250825" h="250825">
                <a:moveTo>
                  <a:pt x="0" y="125349"/>
                </a:moveTo>
                <a:lnTo>
                  <a:pt x="9916" y="76750"/>
                </a:lnTo>
                <a:lnTo>
                  <a:pt x="36891" y="36885"/>
                </a:lnTo>
                <a:lnTo>
                  <a:pt x="76761" y="9914"/>
                </a:lnTo>
                <a:lnTo>
                  <a:pt x="125361" y="0"/>
                </a:lnTo>
                <a:lnTo>
                  <a:pt x="173967" y="9914"/>
                </a:lnTo>
                <a:lnTo>
                  <a:pt x="213836" y="36885"/>
                </a:lnTo>
                <a:lnTo>
                  <a:pt x="240808" y="76750"/>
                </a:lnTo>
                <a:lnTo>
                  <a:pt x="250723" y="125349"/>
                </a:lnTo>
                <a:lnTo>
                  <a:pt x="240808" y="173954"/>
                </a:lnTo>
                <a:lnTo>
                  <a:pt x="213836" y="213823"/>
                </a:lnTo>
                <a:lnTo>
                  <a:pt x="173967" y="240795"/>
                </a:lnTo>
                <a:lnTo>
                  <a:pt x="125361" y="250710"/>
                </a:lnTo>
                <a:lnTo>
                  <a:pt x="76761" y="240795"/>
                </a:lnTo>
                <a:lnTo>
                  <a:pt x="36891" y="213823"/>
                </a:lnTo>
                <a:lnTo>
                  <a:pt x="9916" y="173954"/>
                </a:lnTo>
                <a:lnTo>
                  <a:pt x="0" y="125349"/>
                </a:lnTo>
                <a:close/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1" name="object 151"/>
          <p:cNvSpPr/>
          <p:nvPr/>
        </p:nvSpPr>
        <p:spPr>
          <a:xfrm>
            <a:off x="1623101" y="6142240"/>
            <a:ext cx="310476" cy="16292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52" name="object 152"/>
          <p:cNvSpPr/>
          <p:nvPr/>
        </p:nvSpPr>
        <p:spPr>
          <a:xfrm>
            <a:off x="6371632" y="6498830"/>
            <a:ext cx="80010" cy="1494790"/>
          </a:xfrm>
          <a:custGeom>
            <a:avLst/>
            <a:gdLst/>
            <a:ahLst/>
            <a:cxnLst/>
            <a:rect l="l" t="t" r="r" b="b"/>
            <a:pathLst>
              <a:path w="80010" h="1494790">
                <a:moveTo>
                  <a:pt x="0" y="0"/>
                </a:moveTo>
                <a:lnTo>
                  <a:pt x="79870" y="218541"/>
                </a:lnTo>
                <a:lnTo>
                  <a:pt x="79870" y="1494294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3" name="object 153"/>
          <p:cNvSpPr/>
          <p:nvPr/>
        </p:nvSpPr>
        <p:spPr>
          <a:xfrm>
            <a:off x="5740391" y="6498830"/>
            <a:ext cx="80010" cy="1494790"/>
          </a:xfrm>
          <a:custGeom>
            <a:avLst/>
            <a:gdLst/>
            <a:ahLst/>
            <a:cxnLst/>
            <a:rect l="l" t="t" r="r" b="b"/>
            <a:pathLst>
              <a:path w="80010" h="1494790">
                <a:moveTo>
                  <a:pt x="0" y="0"/>
                </a:moveTo>
                <a:lnTo>
                  <a:pt x="79883" y="218541"/>
                </a:lnTo>
                <a:lnTo>
                  <a:pt x="79883" y="1494294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4" name="object 154"/>
          <p:cNvSpPr/>
          <p:nvPr/>
        </p:nvSpPr>
        <p:spPr>
          <a:xfrm>
            <a:off x="6419320" y="6442239"/>
            <a:ext cx="63500" cy="62230"/>
          </a:xfrm>
          <a:custGeom>
            <a:avLst/>
            <a:gdLst/>
            <a:ahLst/>
            <a:cxnLst/>
            <a:rect l="l" t="t" r="r" b="b"/>
            <a:pathLst>
              <a:path w="63500" h="62229">
                <a:moveTo>
                  <a:pt x="63246" y="62128"/>
                </a:moveTo>
                <a:lnTo>
                  <a:pt x="0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5" name="object 155"/>
          <p:cNvSpPr/>
          <p:nvPr/>
        </p:nvSpPr>
        <p:spPr>
          <a:xfrm>
            <a:off x="6419320" y="6442239"/>
            <a:ext cx="63500" cy="62230"/>
          </a:xfrm>
          <a:custGeom>
            <a:avLst/>
            <a:gdLst/>
            <a:ahLst/>
            <a:cxnLst/>
            <a:rect l="l" t="t" r="r" b="b"/>
            <a:pathLst>
              <a:path w="63500" h="62229">
                <a:moveTo>
                  <a:pt x="0" y="62128"/>
                </a:moveTo>
                <a:lnTo>
                  <a:pt x="63246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6" name="object 156"/>
          <p:cNvSpPr/>
          <p:nvPr/>
        </p:nvSpPr>
        <p:spPr>
          <a:xfrm>
            <a:off x="6451502" y="6217043"/>
            <a:ext cx="0" cy="256540"/>
          </a:xfrm>
          <a:custGeom>
            <a:avLst/>
            <a:gdLst/>
            <a:ahLst/>
            <a:cxnLst/>
            <a:rect l="l" t="t" r="r" b="b"/>
            <a:pathLst>
              <a:path w="0" h="256539">
                <a:moveTo>
                  <a:pt x="0" y="0"/>
                </a:moveTo>
                <a:lnTo>
                  <a:pt x="0" y="256273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7" name="object 157"/>
          <p:cNvSpPr/>
          <p:nvPr/>
        </p:nvSpPr>
        <p:spPr>
          <a:xfrm>
            <a:off x="5788092" y="6442239"/>
            <a:ext cx="63500" cy="62230"/>
          </a:xfrm>
          <a:custGeom>
            <a:avLst/>
            <a:gdLst/>
            <a:ahLst/>
            <a:cxnLst/>
            <a:rect l="l" t="t" r="r" b="b"/>
            <a:pathLst>
              <a:path w="63500" h="62229">
                <a:moveTo>
                  <a:pt x="63258" y="62128"/>
                </a:moveTo>
                <a:lnTo>
                  <a:pt x="0" y="0"/>
                </a:lnTo>
              </a:path>
            </a:pathLst>
          </a:custGeom>
          <a:ln w="13969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8" name="object 158"/>
          <p:cNvSpPr/>
          <p:nvPr/>
        </p:nvSpPr>
        <p:spPr>
          <a:xfrm>
            <a:off x="5788092" y="6442239"/>
            <a:ext cx="63500" cy="62230"/>
          </a:xfrm>
          <a:custGeom>
            <a:avLst/>
            <a:gdLst/>
            <a:ahLst/>
            <a:cxnLst/>
            <a:rect l="l" t="t" r="r" b="b"/>
            <a:pathLst>
              <a:path w="63500" h="62229">
                <a:moveTo>
                  <a:pt x="0" y="62128"/>
                </a:moveTo>
                <a:lnTo>
                  <a:pt x="63258" y="0"/>
                </a:lnTo>
              </a:path>
            </a:pathLst>
          </a:custGeom>
          <a:ln w="13969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9" name="object 159"/>
          <p:cNvSpPr/>
          <p:nvPr/>
        </p:nvSpPr>
        <p:spPr>
          <a:xfrm>
            <a:off x="5820274" y="6219266"/>
            <a:ext cx="0" cy="254635"/>
          </a:xfrm>
          <a:custGeom>
            <a:avLst/>
            <a:gdLst/>
            <a:ahLst/>
            <a:cxnLst/>
            <a:rect l="l" t="t" r="r" b="b"/>
            <a:pathLst>
              <a:path w="0" h="254635">
                <a:moveTo>
                  <a:pt x="0" y="0"/>
                </a:moveTo>
                <a:lnTo>
                  <a:pt x="0" y="25405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0" name="object 160"/>
          <p:cNvSpPr/>
          <p:nvPr/>
        </p:nvSpPr>
        <p:spPr>
          <a:xfrm>
            <a:off x="6113136" y="6202629"/>
            <a:ext cx="40005" cy="40005"/>
          </a:xfrm>
          <a:custGeom>
            <a:avLst/>
            <a:gdLst/>
            <a:ahLst/>
            <a:cxnLst/>
            <a:rect l="l" t="t" r="r" b="b"/>
            <a:pathLst>
              <a:path w="40004" h="40004">
                <a:moveTo>
                  <a:pt x="19989" y="0"/>
                </a:moveTo>
                <a:lnTo>
                  <a:pt x="12649" y="1717"/>
                </a:lnTo>
                <a:lnTo>
                  <a:pt x="6246" y="6243"/>
                </a:lnTo>
                <a:lnTo>
                  <a:pt x="1717" y="12639"/>
                </a:lnTo>
                <a:lnTo>
                  <a:pt x="0" y="19964"/>
                </a:lnTo>
                <a:lnTo>
                  <a:pt x="1717" y="27295"/>
                </a:lnTo>
                <a:lnTo>
                  <a:pt x="6246" y="33689"/>
                </a:lnTo>
                <a:lnTo>
                  <a:pt x="12649" y="38213"/>
                </a:lnTo>
                <a:lnTo>
                  <a:pt x="19989" y="39928"/>
                </a:lnTo>
                <a:lnTo>
                  <a:pt x="27307" y="38213"/>
                </a:lnTo>
                <a:lnTo>
                  <a:pt x="33699" y="33689"/>
                </a:lnTo>
                <a:lnTo>
                  <a:pt x="38224" y="27295"/>
                </a:lnTo>
                <a:lnTo>
                  <a:pt x="39941" y="19964"/>
                </a:lnTo>
                <a:lnTo>
                  <a:pt x="38224" y="12639"/>
                </a:lnTo>
                <a:lnTo>
                  <a:pt x="33699" y="6243"/>
                </a:lnTo>
                <a:lnTo>
                  <a:pt x="27307" y="1717"/>
                </a:lnTo>
                <a:lnTo>
                  <a:pt x="19989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1" name="object 161"/>
          <p:cNvSpPr/>
          <p:nvPr/>
        </p:nvSpPr>
        <p:spPr>
          <a:xfrm>
            <a:off x="6113136" y="6202629"/>
            <a:ext cx="40005" cy="40005"/>
          </a:xfrm>
          <a:custGeom>
            <a:avLst/>
            <a:gdLst/>
            <a:ahLst/>
            <a:cxnLst/>
            <a:rect l="l" t="t" r="r" b="b"/>
            <a:pathLst>
              <a:path w="40004" h="40004">
                <a:moveTo>
                  <a:pt x="0" y="19964"/>
                </a:moveTo>
                <a:lnTo>
                  <a:pt x="1717" y="12639"/>
                </a:lnTo>
                <a:lnTo>
                  <a:pt x="6246" y="6243"/>
                </a:lnTo>
                <a:lnTo>
                  <a:pt x="12649" y="1717"/>
                </a:lnTo>
                <a:lnTo>
                  <a:pt x="19989" y="0"/>
                </a:lnTo>
                <a:lnTo>
                  <a:pt x="27307" y="1717"/>
                </a:lnTo>
                <a:lnTo>
                  <a:pt x="33699" y="6243"/>
                </a:lnTo>
                <a:lnTo>
                  <a:pt x="38224" y="12639"/>
                </a:lnTo>
                <a:lnTo>
                  <a:pt x="39941" y="19964"/>
                </a:lnTo>
                <a:lnTo>
                  <a:pt x="38224" y="27295"/>
                </a:lnTo>
                <a:lnTo>
                  <a:pt x="33699" y="33689"/>
                </a:lnTo>
                <a:lnTo>
                  <a:pt x="27307" y="38213"/>
                </a:lnTo>
                <a:lnTo>
                  <a:pt x="19989" y="39928"/>
                </a:lnTo>
                <a:lnTo>
                  <a:pt x="12649" y="38213"/>
                </a:lnTo>
                <a:lnTo>
                  <a:pt x="6246" y="33689"/>
                </a:lnTo>
                <a:lnTo>
                  <a:pt x="1717" y="27295"/>
                </a:lnTo>
                <a:lnTo>
                  <a:pt x="0" y="19964"/>
                </a:lnTo>
                <a:close/>
              </a:path>
            </a:pathLst>
          </a:custGeom>
          <a:ln w="7619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2" name="object 162"/>
          <p:cNvSpPr/>
          <p:nvPr/>
        </p:nvSpPr>
        <p:spPr>
          <a:xfrm>
            <a:off x="6054335" y="6498830"/>
            <a:ext cx="80010" cy="1494790"/>
          </a:xfrm>
          <a:custGeom>
            <a:avLst/>
            <a:gdLst/>
            <a:ahLst/>
            <a:cxnLst/>
            <a:rect l="l" t="t" r="r" b="b"/>
            <a:pathLst>
              <a:path w="80010" h="1494790">
                <a:moveTo>
                  <a:pt x="0" y="0"/>
                </a:moveTo>
                <a:lnTo>
                  <a:pt x="79883" y="218541"/>
                </a:lnTo>
                <a:lnTo>
                  <a:pt x="79883" y="1494294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3" name="object 163"/>
          <p:cNvSpPr/>
          <p:nvPr/>
        </p:nvSpPr>
        <p:spPr>
          <a:xfrm>
            <a:off x="6102048" y="6442239"/>
            <a:ext cx="63500" cy="62230"/>
          </a:xfrm>
          <a:custGeom>
            <a:avLst/>
            <a:gdLst/>
            <a:ahLst/>
            <a:cxnLst/>
            <a:rect l="l" t="t" r="r" b="b"/>
            <a:pathLst>
              <a:path w="63500" h="62229">
                <a:moveTo>
                  <a:pt x="63233" y="62128"/>
                </a:moveTo>
                <a:lnTo>
                  <a:pt x="0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4" name="object 164"/>
          <p:cNvSpPr/>
          <p:nvPr/>
        </p:nvSpPr>
        <p:spPr>
          <a:xfrm>
            <a:off x="6102048" y="6442239"/>
            <a:ext cx="63500" cy="62230"/>
          </a:xfrm>
          <a:custGeom>
            <a:avLst/>
            <a:gdLst/>
            <a:ahLst/>
            <a:cxnLst/>
            <a:rect l="l" t="t" r="r" b="b"/>
            <a:pathLst>
              <a:path w="63500" h="62229">
                <a:moveTo>
                  <a:pt x="0" y="62128"/>
                </a:moveTo>
                <a:lnTo>
                  <a:pt x="63233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5" name="object 165"/>
          <p:cNvSpPr/>
          <p:nvPr/>
        </p:nvSpPr>
        <p:spPr>
          <a:xfrm>
            <a:off x="6134218" y="6224815"/>
            <a:ext cx="0" cy="248920"/>
          </a:xfrm>
          <a:custGeom>
            <a:avLst/>
            <a:gdLst/>
            <a:ahLst/>
            <a:cxnLst/>
            <a:rect l="l" t="t" r="r" b="b"/>
            <a:pathLst>
              <a:path w="0" h="248920">
                <a:moveTo>
                  <a:pt x="0" y="0"/>
                </a:moveTo>
                <a:lnTo>
                  <a:pt x="0" y="24850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6" name="object 166"/>
          <p:cNvSpPr/>
          <p:nvPr/>
        </p:nvSpPr>
        <p:spPr>
          <a:xfrm>
            <a:off x="5677157" y="6890422"/>
            <a:ext cx="286385" cy="104775"/>
          </a:xfrm>
          <a:custGeom>
            <a:avLst/>
            <a:gdLst/>
            <a:ahLst/>
            <a:cxnLst/>
            <a:rect l="l" t="t" r="r" b="b"/>
            <a:pathLst>
              <a:path w="286385" h="104775">
                <a:moveTo>
                  <a:pt x="0" y="52146"/>
                </a:moveTo>
                <a:lnTo>
                  <a:pt x="11440" y="32296"/>
                </a:lnTo>
                <a:lnTo>
                  <a:pt x="42435" y="15671"/>
                </a:lnTo>
                <a:lnTo>
                  <a:pt x="87991" y="4247"/>
                </a:lnTo>
                <a:lnTo>
                  <a:pt x="143116" y="0"/>
                </a:lnTo>
                <a:lnTo>
                  <a:pt x="198239" y="4247"/>
                </a:lnTo>
                <a:lnTo>
                  <a:pt x="243790" y="15671"/>
                </a:lnTo>
                <a:lnTo>
                  <a:pt x="274780" y="32296"/>
                </a:lnTo>
                <a:lnTo>
                  <a:pt x="286219" y="52146"/>
                </a:lnTo>
                <a:lnTo>
                  <a:pt x="274780" y="72461"/>
                </a:lnTo>
                <a:lnTo>
                  <a:pt x="243790" y="89034"/>
                </a:lnTo>
                <a:lnTo>
                  <a:pt x="198239" y="100200"/>
                </a:lnTo>
                <a:lnTo>
                  <a:pt x="143116" y="104292"/>
                </a:lnTo>
                <a:lnTo>
                  <a:pt x="87991" y="100200"/>
                </a:lnTo>
                <a:lnTo>
                  <a:pt x="42435" y="89034"/>
                </a:lnTo>
                <a:lnTo>
                  <a:pt x="11440" y="72461"/>
                </a:lnTo>
                <a:lnTo>
                  <a:pt x="0" y="52146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7" name="object 167"/>
          <p:cNvSpPr/>
          <p:nvPr/>
        </p:nvSpPr>
        <p:spPr>
          <a:xfrm>
            <a:off x="4987154" y="6940346"/>
            <a:ext cx="688975" cy="437515"/>
          </a:xfrm>
          <a:custGeom>
            <a:avLst/>
            <a:gdLst/>
            <a:ahLst/>
            <a:cxnLst/>
            <a:rect l="l" t="t" r="r" b="b"/>
            <a:pathLst>
              <a:path w="688975" h="437515">
                <a:moveTo>
                  <a:pt x="0" y="437070"/>
                </a:moveTo>
                <a:lnTo>
                  <a:pt x="0" y="0"/>
                </a:lnTo>
                <a:lnTo>
                  <a:pt x="688898" y="0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8" name="object 168"/>
          <p:cNvSpPr/>
          <p:nvPr/>
        </p:nvSpPr>
        <p:spPr>
          <a:xfrm>
            <a:off x="6309490" y="7098982"/>
            <a:ext cx="286385" cy="104775"/>
          </a:xfrm>
          <a:custGeom>
            <a:avLst/>
            <a:gdLst/>
            <a:ahLst/>
            <a:cxnLst/>
            <a:rect l="l" t="t" r="r" b="b"/>
            <a:pathLst>
              <a:path w="286384" h="104775">
                <a:moveTo>
                  <a:pt x="0" y="52146"/>
                </a:moveTo>
                <a:lnTo>
                  <a:pt x="11440" y="32296"/>
                </a:lnTo>
                <a:lnTo>
                  <a:pt x="42435" y="15671"/>
                </a:lnTo>
                <a:lnTo>
                  <a:pt x="87991" y="4247"/>
                </a:lnTo>
                <a:lnTo>
                  <a:pt x="143116" y="0"/>
                </a:lnTo>
                <a:lnTo>
                  <a:pt x="198233" y="4247"/>
                </a:lnTo>
                <a:lnTo>
                  <a:pt x="243786" y="15671"/>
                </a:lnTo>
                <a:lnTo>
                  <a:pt x="274779" y="32296"/>
                </a:lnTo>
                <a:lnTo>
                  <a:pt x="286219" y="52146"/>
                </a:lnTo>
                <a:lnTo>
                  <a:pt x="274779" y="72454"/>
                </a:lnTo>
                <a:lnTo>
                  <a:pt x="243786" y="89023"/>
                </a:lnTo>
                <a:lnTo>
                  <a:pt x="198233" y="100187"/>
                </a:lnTo>
                <a:lnTo>
                  <a:pt x="143116" y="104279"/>
                </a:lnTo>
                <a:lnTo>
                  <a:pt x="87991" y="100187"/>
                </a:lnTo>
                <a:lnTo>
                  <a:pt x="42435" y="89023"/>
                </a:lnTo>
                <a:lnTo>
                  <a:pt x="11440" y="72454"/>
                </a:lnTo>
                <a:lnTo>
                  <a:pt x="0" y="52146"/>
                </a:lnTo>
                <a:close/>
              </a:path>
            </a:pathLst>
          </a:custGeom>
          <a:ln w="7619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9" name="object 169"/>
          <p:cNvSpPr/>
          <p:nvPr/>
        </p:nvSpPr>
        <p:spPr>
          <a:xfrm>
            <a:off x="5993324" y="6992492"/>
            <a:ext cx="286385" cy="104775"/>
          </a:xfrm>
          <a:custGeom>
            <a:avLst/>
            <a:gdLst/>
            <a:ahLst/>
            <a:cxnLst/>
            <a:rect l="l" t="t" r="r" b="b"/>
            <a:pathLst>
              <a:path w="286385" h="104775">
                <a:moveTo>
                  <a:pt x="0" y="52120"/>
                </a:moveTo>
                <a:lnTo>
                  <a:pt x="11442" y="32280"/>
                </a:lnTo>
                <a:lnTo>
                  <a:pt x="42438" y="15663"/>
                </a:lnTo>
                <a:lnTo>
                  <a:pt x="87991" y="4245"/>
                </a:lnTo>
                <a:lnTo>
                  <a:pt x="143103" y="0"/>
                </a:lnTo>
                <a:lnTo>
                  <a:pt x="198230" y="4245"/>
                </a:lnTo>
                <a:lnTo>
                  <a:pt x="243790" y="15663"/>
                </a:lnTo>
                <a:lnTo>
                  <a:pt x="274789" y="32280"/>
                </a:lnTo>
                <a:lnTo>
                  <a:pt x="286232" y="52120"/>
                </a:lnTo>
                <a:lnTo>
                  <a:pt x="274789" y="72441"/>
                </a:lnTo>
                <a:lnTo>
                  <a:pt x="243790" y="89014"/>
                </a:lnTo>
                <a:lnTo>
                  <a:pt x="198230" y="100176"/>
                </a:lnTo>
                <a:lnTo>
                  <a:pt x="143103" y="104267"/>
                </a:lnTo>
                <a:lnTo>
                  <a:pt x="87991" y="100176"/>
                </a:lnTo>
                <a:lnTo>
                  <a:pt x="42438" y="89014"/>
                </a:lnTo>
                <a:lnTo>
                  <a:pt x="11442" y="72441"/>
                </a:lnTo>
                <a:lnTo>
                  <a:pt x="0" y="52120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0" name="object 170"/>
          <p:cNvSpPr/>
          <p:nvPr/>
        </p:nvSpPr>
        <p:spPr>
          <a:xfrm>
            <a:off x="5081438" y="7042403"/>
            <a:ext cx="912494" cy="333375"/>
          </a:xfrm>
          <a:custGeom>
            <a:avLst/>
            <a:gdLst/>
            <a:ahLst/>
            <a:cxnLst/>
            <a:rect l="l" t="t" r="r" b="b"/>
            <a:pathLst>
              <a:path w="912495" h="333375">
                <a:moveTo>
                  <a:pt x="0" y="332816"/>
                </a:moveTo>
                <a:lnTo>
                  <a:pt x="0" y="0"/>
                </a:lnTo>
                <a:lnTo>
                  <a:pt x="911885" y="0"/>
                </a:lnTo>
              </a:path>
            </a:pathLst>
          </a:custGeom>
          <a:ln w="7619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1" name="object 171"/>
          <p:cNvSpPr/>
          <p:nvPr/>
        </p:nvSpPr>
        <p:spPr>
          <a:xfrm>
            <a:off x="5175749" y="7148893"/>
            <a:ext cx="1132840" cy="216535"/>
          </a:xfrm>
          <a:custGeom>
            <a:avLst/>
            <a:gdLst/>
            <a:ahLst/>
            <a:cxnLst/>
            <a:rect l="l" t="t" r="r" b="b"/>
            <a:pathLst>
              <a:path w="1132839" h="216534">
                <a:moveTo>
                  <a:pt x="0" y="216331"/>
                </a:moveTo>
                <a:lnTo>
                  <a:pt x="0" y="0"/>
                </a:lnTo>
                <a:lnTo>
                  <a:pt x="1132636" y="0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2" name="object 172"/>
          <p:cNvSpPr/>
          <p:nvPr/>
        </p:nvSpPr>
        <p:spPr>
          <a:xfrm>
            <a:off x="997906" y="6699618"/>
            <a:ext cx="179070" cy="498475"/>
          </a:xfrm>
          <a:custGeom>
            <a:avLst/>
            <a:gdLst/>
            <a:ahLst/>
            <a:cxnLst/>
            <a:rect l="l" t="t" r="r" b="b"/>
            <a:pathLst>
              <a:path w="179069" h="498475">
                <a:moveTo>
                  <a:pt x="176390" y="119799"/>
                </a:moveTo>
                <a:lnTo>
                  <a:pt x="0" y="0"/>
                </a:lnTo>
                <a:lnTo>
                  <a:pt x="0" y="278447"/>
                </a:lnTo>
                <a:lnTo>
                  <a:pt x="178612" y="498094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3" name="object 173"/>
          <p:cNvSpPr/>
          <p:nvPr/>
        </p:nvSpPr>
        <p:spPr>
          <a:xfrm>
            <a:off x="1210910" y="6763956"/>
            <a:ext cx="10160" cy="8890"/>
          </a:xfrm>
          <a:custGeom>
            <a:avLst/>
            <a:gdLst/>
            <a:ahLst/>
            <a:cxnLst/>
            <a:rect l="l" t="t" r="r" b="b"/>
            <a:pathLst>
              <a:path w="10159" h="8890">
                <a:moveTo>
                  <a:pt x="9982" y="8877"/>
                </a:moveTo>
                <a:lnTo>
                  <a:pt x="0" y="0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4" name="object 174"/>
          <p:cNvSpPr/>
          <p:nvPr/>
        </p:nvSpPr>
        <p:spPr>
          <a:xfrm>
            <a:off x="1030075" y="6717372"/>
            <a:ext cx="22225" cy="0"/>
          </a:xfrm>
          <a:custGeom>
            <a:avLst/>
            <a:gdLst/>
            <a:ahLst/>
            <a:cxnLst/>
            <a:rect l="l" t="t" r="r" b="b"/>
            <a:pathLst>
              <a:path w="22225" h="0">
                <a:moveTo>
                  <a:pt x="0" y="0"/>
                </a:moveTo>
                <a:lnTo>
                  <a:pt x="22186" y="0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5" name="object 175"/>
          <p:cNvSpPr/>
          <p:nvPr/>
        </p:nvSpPr>
        <p:spPr>
          <a:xfrm>
            <a:off x="1447194" y="6672998"/>
            <a:ext cx="10160" cy="10160"/>
          </a:xfrm>
          <a:custGeom>
            <a:avLst/>
            <a:gdLst/>
            <a:ahLst/>
            <a:cxnLst/>
            <a:rect l="l" t="t" r="r" b="b"/>
            <a:pathLst>
              <a:path w="10159" h="10159">
                <a:moveTo>
                  <a:pt x="0" y="0"/>
                </a:moveTo>
                <a:lnTo>
                  <a:pt x="9994" y="9982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6" name="object 176"/>
          <p:cNvSpPr/>
          <p:nvPr/>
        </p:nvSpPr>
        <p:spPr>
          <a:xfrm>
            <a:off x="1409475" y="6672998"/>
            <a:ext cx="11430" cy="8890"/>
          </a:xfrm>
          <a:custGeom>
            <a:avLst/>
            <a:gdLst/>
            <a:ahLst/>
            <a:cxnLst/>
            <a:rect l="l" t="t" r="r" b="b"/>
            <a:pathLst>
              <a:path w="11430" h="8890">
                <a:moveTo>
                  <a:pt x="0" y="0"/>
                </a:moveTo>
                <a:lnTo>
                  <a:pt x="11099" y="8877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7" name="object 177"/>
          <p:cNvSpPr/>
          <p:nvPr/>
        </p:nvSpPr>
        <p:spPr>
          <a:xfrm>
            <a:off x="1371756" y="6671881"/>
            <a:ext cx="11430" cy="10160"/>
          </a:xfrm>
          <a:custGeom>
            <a:avLst/>
            <a:gdLst/>
            <a:ahLst/>
            <a:cxnLst/>
            <a:rect l="l" t="t" r="r" b="b"/>
            <a:pathLst>
              <a:path w="11430" h="10159">
                <a:moveTo>
                  <a:pt x="0" y="0"/>
                </a:moveTo>
                <a:lnTo>
                  <a:pt x="11099" y="9994"/>
                </a:lnTo>
              </a:path>
            </a:pathLst>
          </a:custGeom>
          <a:ln w="7619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8" name="object 178"/>
          <p:cNvSpPr/>
          <p:nvPr/>
        </p:nvSpPr>
        <p:spPr>
          <a:xfrm>
            <a:off x="1337364" y="6672998"/>
            <a:ext cx="12700" cy="8890"/>
          </a:xfrm>
          <a:custGeom>
            <a:avLst/>
            <a:gdLst/>
            <a:ahLst/>
            <a:cxnLst/>
            <a:rect l="l" t="t" r="r" b="b"/>
            <a:pathLst>
              <a:path w="12700" h="8890">
                <a:moveTo>
                  <a:pt x="0" y="0"/>
                </a:moveTo>
                <a:lnTo>
                  <a:pt x="12204" y="8877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9" name="object 179"/>
          <p:cNvSpPr/>
          <p:nvPr/>
        </p:nvSpPr>
        <p:spPr>
          <a:xfrm>
            <a:off x="1304090" y="6675208"/>
            <a:ext cx="12700" cy="8255"/>
          </a:xfrm>
          <a:custGeom>
            <a:avLst/>
            <a:gdLst/>
            <a:ahLst/>
            <a:cxnLst/>
            <a:rect l="l" t="t" r="r" b="b"/>
            <a:pathLst>
              <a:path w="12700" h="8254">
                <a:moveTo>
                  <a:pt x="0" y="0"/>
                </a:moveTo>
                <a:lnTo>
                  <a:pt x="12204" y="7772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0" name="object 180"/>
          <p:cNvSpPr/>
          <p:nvPr/>
        </p:nvSpPr>
        <p:spPr>
          <a:xfrm>
            <a:off x="1275248" y="6675208"/>
            <a:ext cx="10160" cy="8255"/>
          </a:xfrm>
          <a:custGeom>
            <a:avLst/>
            <a:gdLst/>
            <a:ahLst/>
            <a:cxnLst/>
            <a:rect l="l" t="t" r="r" b="b"/>
            <a:pathLst>
              <a:path w="10159" h="8254">
                <a:moveTo>
                  <a:pt x="0" y="0"/>
                </a:moveTo>
                <a:lnTo>
                  <a:pt x="9982" y="7772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1" name="object 181"/>
          <p:cNvSpPr/>
          <p:nvPr/>
        </p:nvSpPr>
        <p:spPr>
          <a:xfrm>
            <a:off x="1243067" y="6675208"/>
            <a:ext cx="11430" cy="8255"/>
          </a:xfrm>
          <a:custGeom>
            <a:avLst/>
            <a:gdLst/>
            <a:ahLst/>
            <a:cxnLst/>
            <a:rect l="l" t="t" r="r" b="b"/>
            <a:pathLst>
              <a:path w="11430" h="8254">
                <a:moveTo>
                  <a:pt x="0" y="0"/>
                </a:moveTo>
                <a:lnTo>
                  <a:pt x="11099" y="7772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2" name="object 182"/>
          <p:cNvSpPr/>
          <p:nvPr/>
        </p:nvSpPr>
        <p:spPr>
          <a:xfrm>
            <a:off x="1215342" y="6675208"/>
            <a:ext cx="12700" cy="8255"/>
          </a:xfrm>
          <a:custGeom>
            <a:avLst/>
            <a:gdLst/>
            <a:ahLst/>
            <a:cxnLst/>
            <a:rect l="l" t="t" r="r" b="b"/>
            <a:pathLst>
              <a:path w="12700" h="8254">
                <a:moveTo>
                  <a:pt x="0" y="0"/>
                </a:moveTo>
                <a:lnTo>
                  <a:pt x="12204" y="7772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3" name="object 183"/>
          <p:cNvSpPr/>
          <p:nvPr/>
        </p:nvSpPr>
        <p:spPr>
          <a:xfrm>
            <a:off x="1182056" y="6675208"/>
            <a:ext cx="13335" cy="10160"/>
          </a:xfrm>
          <a:custGeom>
            <a:avLst/>
            <a:gdLst/>
            <a:ahLst/>
            <a:cxnLst/>
            <a:rect l="l" t="t" r="r" b="b"/>
            <a:pathLst>
              <a:path w="13334" h="10159">
                <a:moveTo>
                  <a:pt x="0" y="0"/>
                </a:moveTo>
                <a:lnTo>
                  <a:pt x="13322" y="9982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4" name="object 184"/>
          <p:cNvSpPr/>
          <p:nvPr/>
        </p:nvSpPr>
        <p:spPr>
          <a:xfrm>
            <a:off x="1145454" y="6675208"/>
            <a:ext cx="15875" cy="10160"/>
          </a:xfrm>
          <a:custGeom>
            <a:avLst/>
            <a:gdLst/>
            <a:ahLst/>
            <a:cxnLst/>
            <a:rect l="l" t="t" r="r" b="b"/>
            <a:pathLst>
              <a:path w="15875" h="10159">
                <a:moveTo>
                  <a:pt x="0" y="0"/>
                </a:moveTo>
                <a:lnTo>
                  <a:pt x="15532" y="9982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5" name="object 185"/>
          <p:cNvSpPr/>
          <p:nvPr/>
        </p:nvSpPr>
        <p:spPr>
          <a:xfrm>
            <a:off x="1114390" y="6676326"/>
            <a:ext cx="10160" cy="8890"/>
          </a:xfrm>
          <a:custGeom>
            <a:avLst/>
            <a:gdLst/>
            <a:ahLst/>
            <a:cxnLst/>
            <a:rect l="l" t="t" r="r" b="b"/>
            <a:pathLst>
              <a:path w="10159" h="8890">
                <a:moveTo>
                  <a:pt x="0" y="0"/>
                </a:moveTo>
                <a:lnTo>
                  <a:pt x="9982" y="8864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6" name="object 186"/>
          <p:cNvSpPr/>
          <p:nvPr/>
        </p:nvSpPr>
        <p:spPr>
          <a:xfrm>
            <a:off x="1078894" y="6676326"/>
            <a:ext cx="11430" cy="8890"/>
          </a:xfrm>
          <a:custGeom>
            <a:avLst/>
            <a:gdLst/>
            <a:ahLst/>
            <a:cxnLst/>
            <a:rect l="l" t="t" r="r" b="b"/>
            <a:pathLst>
              <a:path w="11430" h="8890">
                <a:moveTo>
                  <a:pt x="0" y="0"/>
                </a:moveTo>
                <a:lnTo>
                  <a:pt x="11087" y="8864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7" name="object 187"/>
          <p:cNvSpPr/>
          <p:nvPr/>
        </p:nvSpPr>
        <p:spPr>
          <a:xfrm>
            <a:off x="1149887" y="6726237"/>
            <a:ext cx="12700" cy="5715"/>
          </a:xfrm>
          <a:custGeom>
            <a:avLst/>
            <a:gdLst/>
            <a:ahLst/>
            <a:cxnLst/>
            <a:rect l="l" t="t" r="r" b="b"/>
            <a:pathLst>
              <a:path w="12700" h="5715">
                <a:moveTo>
                  <a:pt x="0" y="0"/>
                </a:moveTo>
                <a:lnTo>
                  <a:pt x="12204" y="5549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8" name="object 188"/>
          <p:cNvSpPr/>
          <p:nvPr/>
        </p:nvSpPr>
        <p:spPr>
          <a:xfrm>
            <a:off x="1187606" y="6724027"/>
            <a:ext cx="10160" cy="6985"/>
          </a:xfrm>
          <a:custGeom>
            <a:avLst/>
            <a:gdLst/>
            <a:ahLst/>
            <a:cxnLst/>
            <a:rect l="l" t="t" r="r" b="b"/>
            <a:pathLst>
              <a:path w="10159" h="6984">
                <a:moveTo>
                  <a:pt x="0" y="0"/>
                </a:moveTo>
                <a:lnTo>
                  <a:pt x="9982" y="6654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9" name="object 189"/>
          <p:cNvSpPr/>
          <p:nvPr/>
        </p:nvSpPr>
        <p:spPr>
          <a:xfrm>
            <a:off x="1227547" y="6724027"/>
            <a:ext cx="11430" cy="5715"/>
          </a:xfrm>
          <a:custGeom>
            <a:avLst/>
            <a:gdLst/>
            <a:ahLst/>
            <a:cxnLst/>
            <a:rect l="l" t="t" r="r" b="b"/>
            <a:pathLst>
              <a:path w="11430" h="5715">
                <a:moveTo>
                  <a:pt x="0" y="0"/>
                </a:moveTo>
                <a:lnTo>
                  <a:pt x="11087" y="5549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0" name="object 190"/>
          <p:cNvSpPr/>
          <p:nvPr/>
        </p:nvSpPr>
        <p:spPr>
          <a:xfrm>
            <a:off x="1268594" y="6722922"/>
            <a:ext cx="12700" cy="6985"/>
          </a:xfrm>
          <a:custGeom>
            <a:avLst/>
            <a:gdLst/>
            <a:ahLst/>
            <a:cxnLst/>
            <a:rect l="l" t="t" r="r" b="b"/>
            <a:pathLst>
              <a:path w="12700" h="6984">
                <a:moveTo>
                  <a:pt x="0" y="0"/>
                </a:moveTo>
                <a:lnTo>
                  <a:pt x="12204" y="6654"/>
                </a:lnTo>
              </a:path>
            </a:pathLst>
          </a:custGeom>
          <a:ln w="7619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1" name="object 191"/>
          <p:cNvSpPr/>
          <p:nvPr/>
        </p:nvSpPr>
        <p:spPr>
          <a:xfrm>
            <a:off x="1300763" y="6721805"/>
            <a:ext cx="11430" cy="6985"/>
          </a:xfrm>
          <a:custGeom>
            <a:avLst/>
            <a:gdLst/>
            <a:ahLst/>
            <a:cxnLst/>
            <a:rect l="l" t="t" r="r" b="b"/>
            <a:pathLst>
              <a:path w="11430" h="6984">
                <a:moveTo>
                  <a:pt x="0" y="0"/>
                </a:moveTo>
                <a:lnTo>
                  <a:pt x="11087" y="6654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2" name="object 192"/>
          <p:cNvSpPr/>
          <p:nvPr/>
        </p:nvSpPr>
        <p:spPr>
          <a:xfrm>
            <a:off x="1330709" y="6721805"/>
            <a:ext cx="12700" cy="4445"/>
          </a:xfrm>
          <a:custGeom>
            <a:avLst/>
            <a:gdLst/>
            <a:ahLst/>
            <a:cxnLst/>
            <a:rect l="l" t="t" r="r" b="b"/>
            <a:pathLst>
              <a:path w="12700" h="4445">
                <a:moveTo>
                  <a:pt x="0" y="0"/>
                </a:moveTo>
                <a:lnTo>
                  <a:pt x="12204" y="4432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3" name="object 193"/>
          <p:cNvSpPr/>
          <p:nvPr/>
        </p:nvSpPr>
        <p:spPr>
          <a:xfrm>
            <a:off x="1360669" y="6719582"/>
            <a:ext cx="11430" cy="6985"/>
          </a:xfrm>
          <a:custGeom>
            <a:avLst/>
            <a:gdLst/>
            <a:ahLst/>
            <a:cxnLst/>
            <a:rect l="l" t="t" r="r" b="b"/>
            <a:pathLst>
              <a:path w="11430" h="6984">
                <a:moveTo>
                  <a:pt x="0" y="0"/>
                </a:moveTo>
                <a:lnTo>
                  <a:pt x="11087" y="6654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4" name="object 194"/>
          <p:cNvSpPr/>
          <p:nvPr/>
        </p:nvSpPr>
        <p:spPr>
          <a:xfrm>
            <a:off x="1395060" y="6718477"/>
            <a:ext cx="12700" cy="6985"/>
          </a:xfrm>
          <a:custGeom>
            <a:avLst/>
            <a:gdLst/>
            <a:ahLst/>
            <a:cxnLst/>
            <a:rect l="l" t="t" r="r" b="b"/>
            <a:pathLst>
              <a:path w="12700" h="6984">
                <a:moveTo>
                  <a:pt x="0" y="0"/>
                </a:moveTo>
                <a:lnTo>
                  <a:pt x="12204" y="6654"/>
                </a:lnTo>
              </a:path>
            </a:pathLst>
          </a:custGeom>
          <a:ln w="7619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5" name="object 195"/>
          <p:cNvSpPr/>
          <p:nvPr/>
        </p:nvSpPr>
        <p:spPr>
          <a:xfrm>
            <a:off x="1420574" y="6718477"/>
            <a:ext cx="11430" cy="5715"/>
          </a:xfrm>
          <a:custGeom>
            <a:avLst/>
            <a:gdLst/>
            <a:ahLst/>
            <a:cxnLst/>
            <a:rect l="l" t="t" r="r" b="b"/>
            <a:pathLst>
              <a:path w="11430" h="5715">
                <a:moveTo>
                  <a:pt x="0" y="0"/>
                </a:moveTo>
                <a:lnTo>
                  <a:pt x="11087" y="5549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6" name="object 196"/>
          <p:cNvSpPr/>
          <p:nvPr/>
        </p:nvSpPr>
        <p:spPr>
          <a:xfrm>
            <a:off x="1447194" y="6717372"/>
            <a:ext cx="11430" cy="6985"/>
          </a:xfrm>
          <a:custGeom>
            <a:avLst/>
            <a:gdLst/>
            <a:ahLst/>
            <a:cxnLst/>
            <a:rect l="l" t="t" r="r" b="b"/>
            <a:pathLst>
              <a:path w="11430" h="6984">
                <a:moveTo>
                  <a:pt x="0" y="0"/>
                </a:moveTo>
                <a:lnTo>
                  <a:pt x="11099" y="6654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7" name="object 197"/>
          <p:cNvSpPr/>
          <p:nvPr/>
        </p:nvSpPr>
        <p:spPr>
          <a:xfrm>
            <a:off x="1476035" y="6717372"/>
            <a:ext cx="12700" cy="6985"/>
          </a:xfrm>
          <a:custGeom>
            <a:avLst/>
            <a:gdLst/>
            <a:ahLst/>
            <a:cxnLst/>
            <a:rect l="l" t="t" r="r" b="b"/>
            <a:pathLst>
              <a:path w="12700" h="6984">
                <a:moveTo>
                  <a:pt x="0" y="0"/>
                </a:moveTo>
                <a:lnTo>
                  <a:pt x="12204" y="6654"/>
                </a:lnTo>
              </a:path>
            </a:pathLst>
          </a:custGeom>
          <a:ln w="7619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8" name="object 198"/>
          <p:cNvSpPr/>
          <p:nvPr/>
        </p:nvSpPr>
        <p:spPr>
          <a:xfrm>
            <a:off x="1507100" y="6716255"/>
            <a:ext cx="11430" cy="5715"/>
          </a:xfrm>
          <a:custGeom>
            <a:avLst/>
            <a:gdLst/>
            <a:ahLst/>
            <a:cxnLst/>
            <a:rect l="l" t="t" r="r" b="b"/>
            <a:pathLst>
              <a:path w="11430" h="5715">
                <a:moveTo>
                  <a:pt x="0" y="0"/>
                </a:moveTo>
                <a:lnTo>
                  <a:pt x="11099" y="5549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9" name="object 199"/>
          <p:cNvSpPr/>
          <p:nvPr/>
        </p:nvSpPr>
        <p:spPr>
          <a:xfrm>
            <a:off x="1537046" y="6716255"/>
            <a:ext cx="12700" cy="5715"/>
          </a:xfrm>
          <a:custGeom>
            <a:avLst/>
            <a:gdLst/>
            <a:ahLst/>
            <a:cxnLst/>
            <a:rect l="l" t="t" r="r" b="b"/>
            <a:pathLst>
              <a:path w="12700" h="5715">
                <a:moveTo>
                  <a:pt x="0" y="0"/>
                </a:moveTo>
                <a:lnTo>
                  <a:pt x="12204" y="5549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0" name="object 200"/>
          <p:cNvSpPr/>
          <p:nvPr/>
        </p:nvSpPr>
        <p:spPr>
          <a:xfrm>
            <a:off x="1576988" y="6715149"/>
            <a:ext cx="14604" cy="6985"/>
          </a:xfrm>
          <a:custGeom>
            <a:avLst/>
            <a:gdLst/>
            <a:ahLst/>
            <a:cxnLst/>
            <a:rect l="l" t="t" r="r" b="b"/>
            <a:pathLst>
              <a:path w="14605" h="6984">
                <a:moveTo>
                  <a:pt x="0" y="0"/>
                </a:moveTo>
                <a:lnTo>
                  <a:pt x="14427" y="6654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1" name="object 201"/>
          <p:cNvSpPr/>
          <p:nvPr/>
        </p:nvSpPr>
        <p:spPr>
          <a:xfrm>
            <a:off x="1212015" y="7280935"/>
            <a:ext cx="6985" cy="10160"/>
          </a:xfrm>
          <a:custGeom>
            <a:avLst/>
            <a:gdLst/>
            <a:ahLst/>
            <a:cxnLst/>
            <a:rect l="l" t="t" r="r" b="b"/>
            <a:pathLst>
              <a:path w="6984" h="10159">
                <a:moveTo>
                  <a:pt x="6654" y="0"/>
                </a:moveTo>
                <a:lnTo>
                  <a:pt x="0" y="9969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2" name="object 202"/>
          <p:cNvSpPr/>
          <p:nvPr/>
        </p:nvSpPr>
        <p:spPr>
          <a:xfrm>
            <a:off x="1811074" y="7248740"/>
            <a:ext cx="6985" cy="8255"/>
          </a:xfrm>
          <a:custGeom>
            <a:avLst/>
            <a:gdLst/>
            <a:ahLst/>
            <a:cxnLst/>
            <a:rect l="l" t="t" r="r" b="b"/>
            <a:pathLst>
              <a:path w="6985" h="8254">
                <a:moveTo>
                  <a:pt x="0" y="0"/>
                </a:moveTo>
                <a:lnTo>
                  <a:pt x="6642" y="7785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3" name="object 203"/>
          <p:cNvSpPr/>
          <p:nvPr/>
        </p:nvSpPr>
        <p:spPr>
          <a:xfrm>
            <a:off x="1811074" y="6752869"/>
            <a:ext cx="6985" cy="8890"/>
          </a:xfrm>
          <a:custGeom>
            <a:avLst/>
            <a:gdLst/>
            <a:ahLst/>
            <a:cxnLst/>
            <a:rect l="l" t="t" r="r" b="b"/>
            <a:pathLst>
              <a:path w="6985" h="8890">
                <a:moveTo>
                  <a:pt x="0" y="8877"/>
                </a:moveTo>
                <a:lnTo>
                  <a:pt x="6642" y="0"/>
                </a:lnTo>
              </a:path>
            </a:pathLst>
          </a:custGeom>
          <a:ln w="7619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4" name="object 204"/>
          <p:cNvSpPr/>
          <p:nvPr/>
        </p:nvSpPr>
        <p:spPr>
          <a:xfrm>
            <a:off x="4547848" y="6202629"/>
            <a:ext cx="40005" cy="40005"/>
          </a:xfrm>
          <a:custGeom>
            <a:avLst/>
            <a:gdLst/>
            <a:ahLst/>
            <a:cxnLst/>
            <a:rect l="l" t="t" r="r" b="b"/>
            <a:pathLst>
              <a:path w="40004" h="40004">
                <a:moveTo>
                  <a:pt x="19951" y="0"/>
                </a:moveTo>
                <a:lnTo>
                  <a:pt x="12628" y="1717"/>
                </a:lnTo>
                <a:lnTo>
                  <a:pt x="6237" y="6243"/>
                </a:lnTo>
                <a:lnTo>
                  <a:pt x="1715" y="12639"/>
                </a:lnTo>
                <a:lnTo>
                  <a:pt x="0" y="19964"/>
                </a:lnTo>
                <a:lnTo>
                  <a:pt x="1715" y="27295"/>
                </a:lnTo>
                <a:lnTo>
                  <a:pt x="6237" y="33689"/>
                </a:lnTo>
                <a:lnTo>
                  <a:pt x="12628" y="38213"/>
                </a:lnTo>
                <a:lnTo>
                  <a:pt x="19951" y="39928"/>
                </a:lnTo>
                <a:lnTo>
                  <a:pt x="27289" y="38213"/>
                </a:lnTo>
                <a:lnTo>
                  <a:pt x="33688" y="33689"/>
                </a:lnTo>
                <a:lnTo>
                  <a:pt x="38212" y="27295"/>
                </a:lnTo>
                <a:lnTo>
                  <a:pt x="39928" y="19964"/>
                </a:lnTo>
                <a:lnTo>
                  <a:pt x="38212" y="12639"/>
                </a:lnTo>
                <a:lnTo>
                  <a:pt x="33688" y="6243"/>
                </a:lnTo>
                <a:lnTo>
                  <a:pt x="27289" y="1717"/>
                </a:lnTo>
                <a:lnTo>
                  <a:pt x="19951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5" name="object 205"/>
          <p:cNvSpPr/>
          <p:nvPr/>
        </p:nvSpPr>
        <p:spPr>
          <a:xfrm>
            <a:off x="4547848" y="6202629"/>
            <a:ext cx="40005" cy="40005"/>
          </a:xfrm>
          <a:custGeom>
            <a:avLst/>
            <a:gdLst/>
            <a:ahLst/>
            <a:cxnLst/>
            <a:rect l="l" t="t" r="r" b="b"/>
            <a:pathLst>
              <a:path w="40004" h="40004">
                <a:moveTo>
                  <a:pt x="0" y="19964"/>
                </a:moveTo>
                <a:lnTo>
                  <a:pt x="1715" y="12639"/>
                </a:lnTo>
                <a:lnTo>
                  <a:pt x="6237" y="6243"/>
                </a:lnTo>
                <a:lnTo>
                  <a:pt x="12628" y="1717"/>
                </a:lnTo>
                <a:lnTo>
                  <a:pt x="19951" y="0"/>
                </a:lnTo>
                <a:lnTo>
                  <a:pt x="27289" y="1717"/>
                </a:lnTo>
                <a:lnTo>
                  <a:pt x="33688" y="6243"/>
                </a:lnTo>
                <a:lnTo>
                  <a:pt x="38212" y="12639"/>
                </a:lnTo>
                <a:lnTo>
                  <a:pt x="39928" y="19964"/>
                </a:lnTo>
                <a:lnTo>
                  <a:pt x="38212" y="27295"/>
                </a:lnTo>
                <a:lnTo>
                  <a:pt x="33688" y="33689"/>
                </a:lnTo>
                <a:lnTo>
                  <a:pt x="27289" y="38213"/>
                </a:lnTo>
                <a:lnTo>
                  <a:pt x="19951" y="39928"/>
                </a:lnTo>
                <a:lnTo>
                  <a:pt x="12628" y="38213"/>
                </a:lnTo>
                <a:lnTo>
                  <a:pt x="6237" y="33689"/>
                </a:lnTo>
                <a:lnTo>
                  <a:pt x="1715" y="27295"/>
                </a:lnTo>
                <a:lnTo>
                  <a:pt x="0" y="19964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6" name="object 206"/>
          <p:cNvSpPr/>
          <p:nvPr/>
        </p:nvSpPr>
        <p:spPr>
          <a:xfrm>
            <a:off x="3915515" y="6202629"/>
            <a:ext cx="40005" cy="40005"/>
          </a:xfrm>
          <a:custGeom>
            <a:avLst/>
            <a:gdLst/>
            <a:ahLst/>
            <a:cxnLst/>
            <a:rect l="l" t="t" r="r" b="b"/>
            <a:pathLst>
              <a:path w="40004" h="40004">
                <a:moveTo>
                  <a:pt x="19951" y="0"/>
                </a:moveTo>
                <a:lnTo>
                  <a:pt x="12633" y="1717"/>
                </a:lnTo>
                <a:lnTo>
                  <a:pt x="6242" y="6243"/>
                </a:lnTo>
                <a:lnTo>
                  <a:pt x="1717" y="12639"/>
                </a:lnTo>
                <a:lnTo>
                  <a:pt x="0" y="19964"/>
                </a:lnTo>
                <a:lnTo>
                  <a:pt x="1717" y="27295"/>
                </a:lnTo>
                <a:lnTo>
                  <a:pt x="6242" y="33689"/>
                </a:lnTo>
                <a:lnTo>
                  <a:pt x="12633" y="38213"/>
                </a:lnTo>
                <a:lnTo>
                  <a:pt x="19951" y="39928"/>
                </a:lnTo>
                <a:lnTo>
                  <a:pt x="27286" y="38213"/>
                </a:lnTo>
                <a:lnTo>
                  <a:pt x="33689" y="33689"/>
                </a:lnTo>
                <a:lnTo>
                  <a:pt x="38221" y="27295"/>
                </a:lnTo>
                <a:lnTo>
                  <a:pt x="39941" y="19964"/>
                </a:lnTo>
                <a:lnTo>
                  <a:pt x="38221" y="12639"/>
                </a:lnTo>
                <a:lnTo>
                  <a:pt x="33689" y="6243"/>
                </a:lnTo>
                <a:lnTo>
                  <a:pt x="27286" y="1717"/>
                </a:lnTo>
                <a:lnTo>
                  <a:pt x="19951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7" name="object 207"/>
          <p:cNvSpPr/>
          <p:nvPr/>
        </p:nvSpPr>
        <p:spPr>
          <a:xfrm>
            <a:off x="3915515" y="6202629"/>
            <a:ext cx="40005" cy="40005"/>
          </a:xfrm>
          <a:custGeom>
            <a:avLst/>
            <a:gdLst/>
            <a:ahLst/>
            <a:cxnLst/>
            <a:rect l="l" t="t" r="r" b="b"/>
            <a:pathLst>
              <a:path w="40004" h="40004">
                <a:moveTo>
                  <a:pt x="0" y="19964"/>
                </a:moveTo>
                <a:lnTo>
                  <a:pt x="1717" y="12639"/>
                </a:lnTo>
                <a:lnTo>
                  <a:pt x="6242" y="6243"/>
                </a:lnTo>
                <a:lnTo>
                  <a:pt x="12633" y="1717"/>
                </a:lnTo>
                <a:lnTo>
                  <a:pt x="19951" y="0"/>
                </a:lnTo>
                <a:lnTo>
                  <a:pt x="27286" y="1717"/>
                </a:lnTo>
                <a:lnTo>
                  <a:pt x="33689" y="6243"/>
                </a:lnTo>
                <a:lnTo>
                  <a:pt x="38221" y="12639"/>
                </a:lnTo>
                <a:lnTo>
                  <a:pt x="39941" y="19964"/>
                </a:lnTo>
                <a:lnTo>
                  <a:pt x="38221" y="27295"/>
                </a:lnTo>
                <a:lnTo>
                  <a:pt x="33689" y="33689"/>
                </a:lnTo>
                <a:lnTo>
                  <a:pt x="27286" y="38213"/>
                </a:lnTo>
                <a:lnTo>
                  <a:pt x="19951" y="39928"/>
                </a:lnTo>
                <a:lnTo>
                  <a:pt x="12633" y="38213"/>
                </a:lnTo>
                <a:lnTo>
                  <a:pt x="6242" y="33689"/>
                </a:lnTo>
                <a:lnTo>
                  <a:pt x="1717" y="27295"/>
                </a:lnTo>
                <a:lnTo>
                  <a:pt x="0" y="19964"/>
                </a:lnTo>
                <a:close/>
              </a:path>
            </a:pathLst>
          </a:custGeom>
          <a:ln w="7619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8" name="object 208"/>
          <p:cNvSpPr/>
          <p:nvPr/>
        </p:nvSpPr>
        <p:spPr>
          <a:xfrm>
            <a:off x="4487929" y="6495503"/>
            <a:ext cx="80010" cy="1494790"/>
          </a:xfrm>
          <a:custGeom>
            <a:avLst/>
            <a:gdLst/>
            <a:ahLst/>
            <a:cxnLst/>
            <a:rect l="l" t="t" r="r" b="b"/>
            <a:pathLst>
              <a:path w="80010" h="1494790">
                <a:moveTo>
                  <a:pt x="0" y="0"/>
                </a:moveTo>
                <a:lnTo>
                  <a:pt x="79870" y="218528"/>
                </a:lnTo>
                <a:lnTo>
                  <a:pt x="79870" y="1494294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9" name="object 209"/>
          <p:cNvSpPr/>
          <p:nvPr/>
        </p:nvSpPr>
        <p:spPr>
          <a:xfrm>
            <a:off x="3856714" y="6495503"/>
            <a:ext cx="80010" cy="1494790"/>
          </a:xfrm>
          <a:custGeom>
            <a:avLst/>
            <a:gdLst/>
            <a:ahLst/>
            <a:cxnLst/>
            <a:rect l="l" t="t" r="r" b="b"/>
            <a:pathLst>
              <a:path w="80010" h="1494790">
                <a:moveTo>
                  <a:pt x="0" y="0"/>
                </a:moveTo>
                <a:lnTo>
                  <a:pt x="79882" y="218528"/>
                </a:lnTo>
                <a:lnTo>
                  <a:pt x="79882" y="1494294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0" name="object 210"/>
          <p:cNvSpPr/>
          <p:nvPr/>
        </p:nvSpPr>
        <p:spPr>
          <a:xfrm>
            <a:off x="4535656" y="6438912"/>
            <a:ext cx="63500" cy="62230"/>
          </a:xfrm>
          <a:custGeom>
            <a:avLst/>
            <a:gdLst/>
            <a:ahLst/>
            <a:cxnLst/>
            <a:rect l="l" t="t" r="r" b="b"/>
            <a:pathLst>
              <a:path w="63500" h="62229">
                <a:moveTo>
                  <a:pt x="63220" y="62128"/>
                </a:moveTo>
                <a:lnTo>
                  <a:pt x="0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1" name="object 211"/>
          <p:cNvSpPr/>
          <p:nvPr/>
        </p:nvSpPr>
        <p:spPr>
          <a:xfrm>
            <a:off x="4535656" y="6438912"/>
            <a:ext cx="63500" cy="62230"/>
          </a:xfrm>
          <a:custGeom>
            <a:avLst/>
            <a:gdLst/>
            <a:ahLst/>
            <a:cxnLst/>
            <a:rect l="l" t="t" r="r" b="b"/>
            <a:pathLst>
              <a:path w="63500" h="62229">
                <a:moveTo>
                  <a:pt x="0" y="62128"/>
                </a:moveTo>
                <a:lnTo>
                  <a:pt x="63220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2" name="object 212"/>
          <p:cNvSpPr/>
          <p:nvPr/>
        </p:nvSpPr>
        <p:spPr>
          <a:xfrm>
            <a:off x="4567799" y="6222593"/>
            <a:ext cx="0" cy="247650"/>
          </a:xfrm>
          <a:custGeom>
            <a:avLst/>
            <a:gdLst/>
            <a:ahLst/>
            <a:cxnLst/>
            <a:rect l="l" t="t" r="r" b="b"/>
            <a:pathLst>
              <a:path w="0" h="247650">
                <a:moveTo>
                  <a:pt x="0" y="0"/>
                </a:moveTo>
                <a:lnTo>
                  <a:pt x="0" y="247383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3" name="object 213"/>
          <p:cNvSpPr/>
          <p:nvPr/>
        </p:nvSpPr>
        <p:spPr>
          <a:xfrm>
            <a:off x="3904428" y="6438912"/>
            <a:ext cx="63500" cy="62230"/>
          </a:xfrm>
          <a:custGeom>
            <a:avLst/>
            <a:gdLst/>
            <a:ahLst/>
            <a:cxnLst/>
            <a:rect l="l" t="t" r="r" b="b"/>
            <a:pathLst>
              <a:path w="63500" h="62229">
                <a:moveTo>
                  <a:pt x="63220" y="62128"/>
                </a:moveTo>
                <a:lnTo>
                  <a:pt x="0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4" name="object 214"/>
          <p:cNvSpPr/>
          <p:nvPr/>
        </p:nvSpPr>
        <p:spPr>
          <a:xfrm>
            <a:off x="3904428" y="6438912"/>
            <a:ext cx="63500" cy="62230"/>
          </a:xfrm>
          <a:custGeom>
            <a:avLst/>
            <a:gdLst/>
            <a:ahLst/>
            <a:cxnLst/>
            <a:rect l="l" t="t" r="r" b="b"/>
            <a:pathLst>
              <a:path w="63500" h="62229">
                <a:moveTo>
                  <a:pt x="0" y="62128"/>
                </a:moveTo>
                <a:lnTo>
                  <a:pt x="63220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5" name="object 215"/>
          <p:cNvSpPr/>
          <p:nvPr/>
        </p:nvSpPr>
        <p:spPr>
          <a:xfrm>
            <a:off x="3936597" y="6224815"/>
            <a:ext cx="0" cy="245745"/>
          </a:xfrm>
          <a:custGeom>
            <a:avLst/>
            <a:gdLst/>
            <a:ahLst/>
            <a:cxnLst/>
            <a:rect l="l" t="t" r="r" b="b"/>
            <a:pathLst>
              <a:path w="0" h="245745">
                <a:moveTo>
                  <a:pt x="0" y="0"/>
                </a:moveTo>
                <a:lnTo>
                  <a:pt x="0" y="24516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6" name="object 216"/>
          <p:cNvSpPr/>
          <p:nvPr/>
        </p:nvSpPr>
        <p:spPr>
          <a:xfrm>
            <a:off x="4229446" y="6202629"/>
            <a:ext cx="40005" cy="40005"/>
          </a:xfrm>
          <a:custGeom>
            <a:avLst/>
            <a:gdLst/>
            <a:ahLst/>
            <a:cxnLst/>
            <a:rect l="l" t="t" r="r" b="b"/>
            <a:pathLst>
              <a:path w="40004" h="40004">
                <a:moveTo>
                  <a:pt x="19977" y="0"/>
                </a:moveTo>
                <a:lnTo>
                  <a:pt x="12644" y="1717"/>
                </a:lnTo>
                <a:lnTo>
                  <a:pt x="6245" y="6243"/>
                </a:lnTo>
                <a:lnTo>
                  <a:pt x="1717" y="12639"/>
                </a:lnTo>
                <a:lnTo>
                  <a:pt x="0" y="19964"/>
                </a:lnTo>
                <a:lnTo>
                  <a:pt x="1717" y="27295"/>
                </a:lnTo>
                <a:lnTo>
                  <a:pt x="6245" y="33689"/>
                </a:lnTo>
                <a:lnTo>
                  <a:pt x="12644" y="38213"/>
                </a:lnTo>
                <a:lnTo>
                  <a:pt x="19977" y="39928"/>
                </a:lnTo>
                <a:lnTo>
                  <a:pt x="27309" y="38213"/>
                </a:lnTo>
                <a:lnTo>
                  <a:pt x="33708" y="33689"/>
                </a:lnTo>
                <a:lnTo>
                  <a:pt x="38236" y="27295"/>
                </a:lnTo>
                <a:lnTo>
                  <a:pt x="39954" y="19964"/>
                </a:lnTo>
                <a:lnTo>
                  <a:pt x="38236" y="12639"/>
                </a:lnTo>
                <a:lnTo>
                  <a:pt x="33708" y="6243"/>
                </a:lnTo>
                <a:lnTo>
                  <a:pt x="27309" y="1717"/>
                </a:lnTo>
                <a:lnTo>
                  <a:pt x="19977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17" name="object 217"/>
          <p:cNvSpPr/>
          <p:nvPr/>
        </p:nvSpPr>
        <p:spPr>
          <a:xfrm>
            <a:off x="4229446" y="6202629"/>
            <a:ext cx="40005" cy="40005"/>
          </a:xfrm>
          <a:custGeom>
            <a:avLst/>
            <a:gdLst/>
            <a:ahLst/>
            <a:cxnLst/>
            <a:rect l="l" t="t" r="r" b="b"/>
            <a:pathLst>
              <a:path w="40004" h="40004">
                <a:moveTo>
                  <a:pt x="0" y="19964"/>
                </a:moveTo>
                <a:lnTo>
                  <a:pt x="1717" y="12639"/>
                </a:lnTo>
                <a:lnTo>
                  <a:pt x="6245" y="6243"/>
                </a:lnTo>
                <a:lnTo>
                  <a:pt x="12644" y="1717"/>
                </a:lnTo>
                <a:lnTo>
                  <a:pt x="19977" y="0"/>
                </a:lnTo>
                <a:lnTo>
                  <a:pt x="27309" y="1717"/>
                </a:lnTo>
                <a:lnTo>
                  <a:pt x="33708" y="6243"/>
                </a:lnTo>
                <a:lnTo>
                  <a:pt x="38236" y="12639"/>
                </a:lnTo>
                <a:lnTo>
                  <a:pt x="39954" y="19964"/>
                </a:lnTo>
                <a:lnTo>
                  <a:pt x="38236" y="27295"/>
                </a:lnTo>
                <a:lnTo>
                  <a:pt x="33708" y="33689"/>
                </a:lnTo>
                <a:lnTo>
                  <a:pt x="27309" y="38213"/>
                </a:lnTo>
                <a:lnTo>
                  <a:pt x="19977" y="39928"/>
                </a:lnTo>
                <a:lnTo>
                  <a:pt x="12644" y="38213"/>
                </a:lnTo>
                <a:lnTo>
                  <a:pt x="6245" y="33689"/>
                </a:lnTo>
                <a:lnTo>
                  <a:pt x="1717" y="27295"/>
                </a:lnTo>
                <a:lnTo>
                  <a:pt x="0" y="19964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8" name="object 218"/>
          <p:cNvSpPr/>
          <p:nvPr/>
        </p:nvSpPr>
        <p:spPr>
          <a:xfrm>
            <a:off x="4170671" y="6495503"/>
            <a:ext cx="80010" cy="1494790"/>
          </a:xfrm>
          <a:custGeom>
            <a:avLst/>
            <a:gdLst/>
            <a:ahLst/>
            <a:cxnLst/>
            <a:rect l="l" t="t" r="r" b="b"/>
            <a:pathLst>
              <a:path w="80010" h="1494790">
                <a:moveTo>
                  <a:pt x="0" y="0"/>
                </a:moveTo>
                <a:lnTo>
                  <a:pt x="79857" y="218528"/>
                </a:lnTo>
                <a:lnTo>
                  <a:pt x="79857" y="1494294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9" name="object 219"/>
          <p:cNvSpPr/>
          <p:nvPr/>
        </p:nvSpPr>
        <p:spPr>
          <a:xfrm>
            <a:off x="4218359" y="6438912"/>
            <a:ext cx="63500" cy="62230"/>
          </a:xfrm>
          <a:custGeom>
            <a:avLst/>
            <a:gdLst/>
            <a:ahLst/>
            <a:cxnLst/>
            <a:rect l="l" t="t" r="r" b="b"/>
            <a:pathLst>
              <a:path w="63500" h="62229">
                <a:moveTo>
                  <a:pt x="63246" y="62128"/>
                </a:moveTo>
                <a:lnTo>
                  <a:pt x="0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0" name="object 220"/>
          <p:cNvSpPr/>
          <p:nvPr/>
        </p:nvSpPr>
        <p:spPr>
          <a:xfrm>
            <a:off x="4218359" y="6438912"/>
            <a:ext cx="63500" cy="62230"/>
          </a:xfrm>
          <a:custGeom>
            <a:avLst/>
            <a:gdLst/>
            <a:ahLst/>
            <a:cxnLst/>
            <a:rect l="l" t="t" r="r" b="b"/>
            <a:pathLst>
              <a:path w="63500" h="62229">
                <a:moveTo>
                  <a:pt x="0" y="62128"/>
                </a:moveTo>
                <a:lnTo>
                  <a:pt x="63246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1" name="object 221"/>
          <p:cNvSpPr/>
          <p:nvPr/>
        </p:nvSpPr>
        <p:spPr>
          <a:xfrm>
            <a:off x="4250528" y="6224815"/>
            <a:ext cx="0" cy="245745"/>
          </a:xfrm>
          <a:custGeom>
            <a:avLst/>
            <a:gdLst/>
            <a:ahLst/>
            <a:cxnLst/>
            <a:rect l="l" t="t" r="r" b="b"/>
            <a:pathLst>
              <a:path w="0" h="245745">
                <a:moveTo>
                  <a:pt x="0" y="0"/>
                </a:moveTo>
                <a:lnTo>
                  <a:pt x="0" y="24516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2" name="object 222"/>
          <p:cNvSpPr/>
          <p:nvPr/>
        </p:nvSpPr>
        <p:spPr>
          <a:xfrm>
            <a:off x="3793480" y="6887095"/>
            <a:ext cx="286385" cy="104775"/>
          </a:xfrm>
          <a:custGeom>
            <a:avLst/>
            <a:gdLst/>
            <a:ahLst/>
            <a:cxnLst/>
            <a:rect l="l" t="t" r="r" b="b"/>
            <a:pathLst>
              <a:path w="286385" h="104775">
                <a:moveTo>
                  <a:pt x="0" y="52146"/>
                </a:moveTo>
                <a:lnTo>
                  <a:pt x="11440" y="32296"/>
                </a:lnTo>
                <a:lnTo>
                  <a:pt x="42435" y="15671"/>
                </a:lnTo>
                <a:lnTo>
                  <a:pt x="87991" y="4247"/>
                </a:lnTo>
                <a:lnTo>
                  <a:pt x="143116" y="0"/>
                </a:lnTo>
                <a:lnTo>
                  <a:pt x="198231" y="4247"/>
                </a:lnTo>
                <a:lnTo>
                  <a:pt x="243779" y="15671"/>
                </a:lnTo>
                <a:lnTo>
                  <a:pt x="274768" y="32296"/>
                </a:lnTo>
                <a:lnTo>
                  <a:pt x="286207" y="52146"/>
                </a:lnTo>
                <a:lnTo>
                  <a:pt x="274768" y="72459"/>
                </a:lnTo>
                <a:lnTo>
                  <a:pt x="243779" y="89028"/>
                </a:lnTo>
                <a:lnTo>
                  <a:pt x="198231" y="100189"/>
                </a:lnTo>
                <a:lnTo>
                  <a:pt x="143116" y="104279"/>
                </a:lnTo>
                <a:lnTo>
                  <a:pt x="87991" y="100189"/>
                </a:lnTo>
                <a:lnTo>
                  <a:pt x="42435" y="89028"/>
                </a:lnTo>
                <a:lnTo>
                  <a:pt x="11440" y="72459"/>
                </a:lnTo>
                <a:lnTo>
                  <a:pt x="0" y="52146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3" name="object 223"/>
          <p:cNvSpPr/>
          <p:nvPr/>
        </p:nvSpPr>
        <p:spPr>
          <a:xfrm>
            <a:off x="3100137" y="6937019"/>
            <a:ext cx="691515" cy="430530"/>
          </a:xfrm>
          <a:custGeom>
            <a:avLst/>
            <a:gdLst/>
            <a:ahLst/>
            <a:cxnLst/>
            <a:rect l="l" t="t" r="r" b="b"/>
            <a:pathLst>
              <a:path w="691514" h="430529">
                <a:moveTo>
                  <a:pt x="0" y="430428"/>
                </a:moveTo>
                <a:lnTo>
                  <a:pt x="0" y="0"/>
                </a:lnTo>
                <a:lnTo>
                  <a:pt x="691121" y="0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4" name="object 224"/>
          <p:cNvSpPr/>
          <p:nvPr/>
        </p:nvSpPr>
        <p:spPr>
          <a:xfrm>
            <a:off x="4425826" y="7095667"/>
            <a:ext cx="286385" cy="104775"/>
          </a:xfrm>
          <a:custGeom>
            <a:avLst/>
            <a:gdLst/>
            <a:ahLst/>
            <a:cxnLst/>
            <a:rect l="l" t="t" r="r" b="b"/>
            <a:pathLst>
              <a:path w="286385" h="104775">
                <a:moveTo>
                  <a:pt x="0" y="52133"/>
                </a:moveTo>
                <a:lnTo>
                  <a:pt x="11440" y="32291"/>
                </a:lnTo>
                <a:lnTo>
                  <a:pt x="42432" y="15670"/>
                </a:lnTo>
                <a:lnTo>
                  <a:pt x="87980" y="4247"/>
                </a:lnTo>
                <a:lnTo>
                  <a:pt x="143090" y="0"/>
                </a:lnTo>
                <a:lnTo>
                  <a:pt x="198219" y="4247"/>
                </a:lnTo>
                <a:lnTo>
                  <a:pt x="243770" y="15670"/>
                </a:lnTo>
                <a:lnTo>
                  <a:pt x="274757" y="32291"/>
                </a:lnTo>
                <a:lnTo>
                  <a:pt x="286194" y="52133"/>
                </a:lnTo>
                <a:lnTo>
                  <a:pt x="274757" y="72446"/>
                </a:lnTo>
                <a:lnTo>
                  <a:pt x="243770" y="89015"/>
                </a:lnTo>
                <a:lnTo>
                  <a:pt x="198219" y="100177"/>
                </a:lnTo>
                <a:lnTo>
                  <a:pt x="143090" y="104266"/>
                </a:lnTo>
                <a:lnTo>
                  <a:pt x="87980" y="100177"/>
                </a:lnTo>
                <a:lnTo>
                  <a:pt x="42432" y="89015"/>
                </a:lnTo>
                <a:lnTo>
                  <a:pt x="11440" y="72446"/>
                </a:lnTo>
                <a:lnTo>
                  <a:pt x="0" y="52133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5" name="object 225"/>
          <p:cNvSpPr/>
          <p:nvPr/>
        </p:nvSpPr>
        <p:spPr>
          <a:xfrm>
            <a:off x="4109647" y="6989165"/>
            <a:ext cx="286385" cy="104775"/>
          </a:xfrm>
          <a:custGeom>
            <a:avLst/>
            <a:gdLst/>
            <a:ahLst/>
            <a:cxnLst/>
            <a:rect l="l" t="t" r="r" b="b"/>
            <a:pathLst>
              <a:path w="286385" h="104775">
                <a:moveTo>
                  <a:pt x="0" y="52133"/>
                </a:moveTo>
                <a:lnTo>
                  <a:pt x="11440" y="32286"/>
                </a:lnTo>
                <a:lnTo>
                  <a:pt x="42435" y="15665"/>
                </a:lnTo>
                <a:lnTo>
                  <a:pt x="87991" y="4245"/>
                </a:lnTo>
                <a:lnTo>
                  <a:pt x="143116" y="0"/>
                </a:lnTo>
                <a:lnTo>
                  <a:pt x="198237" y="4245"/>
                </a:lnTo>
                <a:lnTo>
                  <a:pt x="243784" y="15665"/>
                </a:lnTo>
                <a:lnTo>
                  <a:pt x="274770" y="32286"/>
                </a:lnTo>
                <a:lnTo>
                  <a:pt x="286207" y="52133"/>
                </a:lnTo>
                <a:lnTo>
                  <a:pt x="274770" y="72446"/>
                </a:lnTo>
                <a:lnTo>
                  <a:pt x="243784" y="89015"/>
                </a:lnTo>
                <a:lnTo>
                  <a:pt x="198237" y="100177"/>
                </a:lnTo>
                <a:lnTo>
                  <a:pt x="143116" y="104267"/>
                </a:lnTo>
                <a:lnTo>
                  <a:pt x="87991" y="100177"/>
                </a:lnTo>
                <a:lnTo>
                  <a:pt x="42435" y="89015"/>
                </a:lnTo>
                <a:lnTo>
                  <a:pt x="11440" y="72446"/>
                </a:lnTo>
                <a:lnTo>
                  <a:pt x="0" y="52133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6" name="object 226"/>
          <p:cNvSpPr/>
          <p:nvPr/>
        </p:nvSpPr>
        <p:spPr>
          <a:xfrm>
            <a:off x="3194434" y="7039076"/>
            <a:ext cx="912494" cy="333375"/>
          </a:xfrm>
          <a:custGeom>
            <a:avLst/>
            <a:gdLst/>
            <a:ahLst/>
            <a:cxnLst/>
            <a:rect l="l" t="t" r="r" b="b"/>
            <a:pathLst>
              <a:path w="912495" h="333375">
                <a:moveTo>
                  <a:pt x="0" y="332803"/>
                </a:moveTo>
                <a:lnTo>
                  <a:pt x="0" y="0"/>
                </a:lnTo>
                <a:lnTo>
                  <a:pt x="911885" y="0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7" name="object 227"/>
          <p:cNvSpPr/>
          <p:nvPr/>
        </p:nvSpPr>
        <p:spPr>
          <a:xfrm>
            <a:off x="3288732" y="7145578"/>
            <a:ext cx="1135380" cy="224154"/>
          </a:xfrm>
          <a:custGeom>
            <a:avLst/>
            <a:gdLst/>
            <a:ahLst/>
            <a:cxnLst/>
            <a:rect l="l" t="t" r="r" b="b"/>
            <a:pathLst>
              <a:path w="1135379" h="224154">
                <a:moveTo>
                  <a:pt x="0" y="224091"/>
                </a:moveTo>
                <a:lnTo>
                  <a:pt x="0" y="0"/>
                </a:lnTo>
                <a:lnTo>
                  <a:pt x="1134859" y="0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8" name="object 228"/>
          <p:cNvSpPr/>
          <p:nvPr/>
        </p:nvSpPr>
        <p:spPr>
          <a:xfrm>
            <a:off x="2894905" y="7401826"/>
            <a:ext cx="179070" cy="498475"/>
          </a:xfrm>
          <a:custGeom>
            <a:avLst/>
            <a:gdLst/>
            <a:ahLst/>
            <a:cxnLst/>
            <a:rect l="l" t="t" r="r" b="b"/>
            <a:pathLst>
              <a:path w="179069" h="498475">
                <a:moveTo>
                  <a:pt x="176390" y="119811"/>
                </a:moveTo>
                <a:lnTo>
                  <a:pt x="0" y="0"/>
                </a:lnTo>
                <a:lnTo>
                  <a:pt x="0" y="278460"/>
                </a:lnTo>
                <a:lnTo>
                  <a:pt x="178600" y="498106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9" name="object 229"/>
          <p:cNvSpPr/>
          <p:nvPr/>
        </p:nvSpPr>
        <p:spPr>
          <a:xfrm>
            <a:off x="3708060" y="7950974"/>
            <a:ext cx="6985" cy="8255"/>
          </a:xfrm>
          <a:custGeom>
            <a:avLst/>
            <a:gdLst/>
            <a:ahLst/>
            <a:cxnLst/>
            <a:rect l="l" t="t" r="r" b="b"/>
            <a:pathLst>
              <a:path w="6985" h="8254">
                <a:moveTo>
                  <a:pt x="0" y="0"/>
                </a:moveTo>
                <a:lnTo>
                  <a:pt x="6667" y="7759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0" name="object 230"/>
          <p:cNvSpPr/>
          <p:nvPr/>
        </p:nvSpPr>
        <p:spPr>
          <a:xfrm>
            <a:off x="3107896" y="7466177"/>
            <a:ext cx="10160" cy="8890"/>
          </a:xfrm>
          <a:custGeom>
            <a:avLst/>
            <a:gdLst/>
            <a:ahLst/>
            <a:cxnLst/>
            <a:rect l="l" t="t" r="r" b="b"/>
            <a:pathLst>
              <a:path w="10160" h="8890">
                <a:moveTo>
                  <a:pt x="9982" y="8877"/>
                </a:moveTo>
                <a:lnTo>
                  <a:pt x="0" y="0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1" name="object 231"/>
          <p:cNvSpPr/>
          <p:nvPr/>
        </p:nvSpPr>
        <p:spPr>
          <a:xfrm>
            <a:off x="3708060" y="7455090"/>
            <a:ext cx="6985" cy="8890"/>
          </a:xfrm>
          <a:custGeom>
            <a:avLst/>
            <a:gdLst/>
            <a:ahLst/>
            <a:cxnLst/>
            <a:rect l="l" t="t" r="r" b="b"/>
            <a:pathLst>
              <a:path w="6985" h="8890">
                <a:moveTo>
                  <a:pt x="0" y="8877"/>
                </a:moveTo>
                <a:lnTo>
                  <a:pt x="6667" y="0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2" name="object 232"/>
          <p:cNvSpPr/>
          <p:nvPr/>
        </p:nvSpPr>
        <p:spPr>
          <a:xfrm>
            <a:off x="3109014" y="7983143"/>
            <a:ext cx="6985" cy="10160"/>
          </a:xfrm>
          <a:custGeom>
            <a:avLst/>
            <a:gdLst/>
            <a:ahLst/>
            <a:cxnLst/>
            <a:rect l="l" t="t" r="r" b="b"/>
            <a:pathLst>
              <a:path w="6985" h="10159">
                <a:moveTo>
                  <a:pt x="6654" y="0"/>
                </a:moveTo>
                <a:lnTo>
                  <a:pt x="0" y="9982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3" name="object 233"/>
          <p:cNvSpPr/>
          <p:nvPr/>
        </p:nvSpPr>
        <p:spPr>
          <a:xfrm>
            <a:off x="4781922" y="7405154"/>
            <a:ext cx="179070" cy="498475"/>
          </a:xfrm>
          <a:custGeom>
            <a:avLst/>
            <a:gdLst/>
            <a:ahLst/>
            <a:cxnLst/>
            <a:rect l="l" t="t" r="r" b="b"/>
            <a:pathLst>
              <a:path w="179070" h="498475">
                <a:moveTo>
                  <a:pt x="176377" y="119837"/>
                </a:moveTo>
                <a:lnTo>
                  <a:pt x="0" y="0"/>
                </a:lnTo>
                <a:lnTo>
                  <a:pt x="0" y="278460"/>
                </a:lnTo>
                <a:lnTo>
                  <a:pt x="178587" y="498119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4" name="object 234"/>
          <p:cNvSpPr/>
          <p:nvPr/>
        </p:nvSpPr>
        <p:spPr>
          <a:xfrm>
            <a:off x="4996031" y="7986471"/>
            <a:ext cx="6985" cy="10160"/>
          </a:xfrm>
          <a:custGeom>
            <a:avLst/>
            <a:gdLst/>
            <a:ahLst/>
            <a:cxnLst/>
            <a:rect l="l" t="t" r="r" b="b"/>
            <a:pathLst>
              <a:path w="6985" h="10159">
                <a:moveTo>
                  <a:pt x="6654" y="0"/>
                </a:moveTo>
                <a:lnTo>
                  <a:pt x="0" y="9982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5" name="object 235"/>
          <p:cNvSpPr/>
          <p:nvPr/>
        </p:nvSpPr>
        <p:spPr>
          <a:xfrm>
            <a:off x="4994900" y="7469517"/>
            <a:ext cx="10160" cy="8890"/>
          </a:xfrm>
          <a:custGeom>
            <a:avLst/>
            <a:gdLst/>
            <a:ahLst/>
            <a:cxnLst/>
            <a:rect l="l" t="t" r="r" b="b"/>
            <a:pathLst>
              <a:path w="10160" h="8890">
                <a:moveTo>
                  <a:pt x="9982" y="8864"/>
                </a:moveTo>
                <a:lnTo>
                  <a:pt x="0" y="0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6" name="object 236"/>
          <p:cNvSpPr/>
          <p:nvPr/>
        </p:nvSpPr>
        <p:spPr>
          <a:xfrm>
            <a:off x="5595090" y="7954288"/>
            <a:ext cx="6985" cy="8255"/>
          </a:xfrm>
          <a:custGeom>
            <a:avLst/>
            <a:gdLst/>
            <a:ahLst/>
            <a:cxnLst/>
            <a:rect l="l" t="t" r="r" b="b"/>
            <a:pathLst>
              <a:path w="6985" h="8254">
                <a:moveTo>
                  <a:pt x="0" y="0"/>
                </a:moveTo>
                <a:lnTo>
                  <a:pt x="6654" y="7785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7" name="object 237"/>
          <p:cNvSpPr/>
          <p:nvPr/>
        </p:nvSpPr>
        <p:spPr>
          <a:xfrm>
            <a:off x="5595090" y="7458417"/>
            <a:ext cx="6985" cy="8890"/>
          </a:xfrm>
          <a:custGeom>
            <a:avLst/>
            <a:gdLst/>
            <a:ahLst/>
            <a:cxnLst/>
            <a:rect l="l" t="t" r="r" b="b"/>
            <a:pathLst>
              <a:path w="6985" h="8890">
                <a:moveTo>
                  <a:pt x="0" y="8877"/>
                </a:moveTo>
                <a:lnTo>
                  <a:pt x="6654" y="0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8" name="object 238"/>
          <p:cNvSpPr/>
          <p:nvPr/>
        </p:nvSpPr>
        <p:spPr>
          <a:xfrm>
            <a:off x="979046" y="8544470"/>
            <a:ext cx="1083945" cy="477520"/>
          </a:xfrm>
          <a:custGeom>
            <a:avLst/>
            <a:gdLst/>
            <a:ahLst/>
            <a:cxnLst/>
            <a:rect l="l" t="t" r="r" b="b"/>
            <a:pathLst>
              <a:path w="1083945" h="477520">
                <a:moveTo>
                  <a:pt x="228523" y="0"/>
                </a:moveTo>
                <a:lnTo>
                  <a:pt x="0" y="66560"/>
                </a:lnTo>
                <a:lnTo>
                  <a:pt x="0" y="272910"/>
                </a:lnTo>
                <a:lnTo>
                  <a:pt x="350558" y="477024"/>
                </a:lnTo>
                <a:lnTo>
                  <a:pt x="1083843" y="279565"/>
                </a:lnTo>
                <a:lnTo>
                  <a:pt x="1082738" y="75437"/>
                </a:lnTo>
                <a:lnTo>
                  <a:pt x="972908" y="13309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9" name="object 239"/>
          <p:cNvSpPr txBox="1"/>
          <p:nvPr/>
        </p:nvSpPr>
        <p:spPr>
          <a:xfrm>
            <a:off x="1566512" y="7296530"/>
            <a:ext cx="371475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XM300C</a:t>
            </a:r>
            <a:endParaRPr sz="700">
              <a:latin typeface="Arial"/>
              <a:cs typeface="Arial"/>
            </a:endParaRPr>
          </a:p>
        </p:txBody>
      </p:sp>
      <p:sp>
        <p:nvSpPr>
          <p:cNvPr id="240" name="object 240"/>
          <p:cNvSpPr txBox="1"/>
          <p:nvPr/>
        </p:nvSpPr>
        <p:spPr>
          <a:xfrm>
            <a:off x="3530046" y="8024266"/>
            <a:ext cx="282575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XL308</a:t>
            </a:r>
            <a:endParaRPr sz="700">
              <a:latin typeface="Arial"/>
              <a:cs typeface="Arial"/>
            </a:endParaRPr>
          </a:p>
        </p:txBody>
      </p:sp>
      <p:sp>
        <p:nvSpPr>
          <p:cNvPr id="241" name="object 241"/>
          <p:cNvSpPr txBox="1"/>
          <p:nvPr/>
        </p:nvSpPr>
        <p:spPr>
          <a:xfrm>
            <a:off x="5423705" y="8027554"/>
            <a:ext cx="282575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XL316</a:t>
            </a:r>
            <a:endParaRPr sz="700">
              <a:latin typeface="Arial"/>
              <a:cs typeface="Arial"/>
            </a:endParaRPr>
          </a:p>
        </p:txBody>
      </p:sp>
      <p:sp>
        <p:nvSpPr>
          <p:cNvPr id="242" name="object 242"/>
          <p:cNvSpPr/>
          <p:nvPr/>
        </p:nvSpPr>
        <p:spPr>
          <a:xfrm>
            <a:off x="1386183" y="8638768"/>
            <a:ext cx="105410" cy="100965"/>
          </a:xfrm>
          <a:custGeom>
            <a:avLst/>
            <a:gdLst/>
            <a:ahLst/>
            <a:cxnLst/>
            <a:rect l="l" t="t" r="r" b="b"/>
            <a:pathLst>
              <a:path w="105409" h="100965">
                <a:moveTo>
                  <a:pt x="0" y="38823"/>
                </a:moveTo>
                <a:lnTo>
                  <a:pt x="0" y="0"/>
                </a:lnTo>
                <a:lnTo>
                  <a:pt x="105384" y="61010"/>
                </a:lnTo>
                <a:lnTo>
                  <a:pt x="105384" y="100952"/>
                </a:lnTo>
                <a:lnTo>
                  <a:pt x="0" y="38823"/>
                </a:lnTo>
                <a:close/>
              </a:path>
            </a:pathLst>
          </a:custGeom>
          <a:ln w="7619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3" name="object 243"/>
          <p:cNvSpPr/>
          <p:nvPr/>
        </p:nvSpPr>
        <p:spPr>
          <a:xfrm>
            <a:off x="1358446" y="8795181"/>
            <a:ext cx="390525" cy="104775"/>
          </a:xfrm>
          <a:custGeom>
            <a:avLst/>
            <a:gdLst/>
            <a:ahLst/>
            <a:cxnLst/>
            <a:rect l="l" t="t" r="r" b="b"/>
            <a:pathLst>
              <a:path w="390525" h="104775">
                <a:moveTo>
                  <a:pt x="0" y="104279"/>
                </a:moveTo>
                <a:lnTo>
                  <a:pt x="390486" y="0"/>
                </a:lnTo>
              </a:path>
            </a:pathLst>
          </a:custGeom>
          <a:ln w="7619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4" name="object 244"/>
          <p:cNvSpPr/>
          <p:nvPr/>
        </p:nvSpPr>
        <p:spPr>
          <a:xfrm>
            <a:off x="1358446" y="8745270"/>
            <a:ext cx="390525" cy="105410"/>
          </a:xfrm>
          <a:custGeom>
            <a:avLst/>
            <a:gdLst/>
            <a:ahLst/>
            <a:cxnLst/>
            <a:rect l="l" t="t" r="r" b="b"/>
            <a:pathLst>
              <a:path w="390525" h="105409">
                <a:moveTo>
                  <a:pt x="0" y="105384"/>
                </a:moveTo>
                <a:lnTo>
                  <a:pt x="390486" y="0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5" name="object 245"/>
          <p:cNvSpPr/>
          <p:nvPr/>
        </p:nvSpPr>
        <p:spPr>
          <a:xfrm>
            <a:off x="1772237" y="8838438"/>
            <a:ext cx="26034" cy="31115"/>
          </a:xfrm>
          <a:custGeom>
            <a:avLst/>
            <a:gdLst/>
            <a:ahLst/>
            <a:cxnLst/>
            <a:rect l="l" t="t" r="r" b="b"/>
            <a:pathLst>
              <a:path w="26035" h="31115">
                <a:moveTo>
                  <a:pt x="0" y="6680"/>
                </a:moveTo>
                <a:lnTo>
                  <a:pt x="25514" y="0"/>
                </a:lnTo>
                <a:lnTo>
                  <a:pt x="25514" y="24409"/>
                </a:lnTo>
                <a:lnTo>
                  <a:pt x="0" y="31076"/>
                </a:lnTo>
                <a:lnTo>
                  <a:pt x="0" y="6680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6" name="object 246"/>
          <p:cNvSpPr/>
          <p:nvPr/>
        </p:nvSpPr>
        <p:spPr>
          <a:xfrm>
            <a:off x="1358446" y="8846222"/>
            <a:ext cx="390525" cy="104775"/>
          </a:xfrm>
          <a:custGeom>
            <a:avLst/>
            <a:gdLst/>
            <a:ahLst/>
            <a:cxnLst/>
            <a:rect l="l" t="t" r="r" b="b"/>
            <a:pathLst>
              <a:path w="390525" h="104775">
                <a:moveTo>
                  <a:pt x="0" y="104292"/>
                </a:moveTo>
                <a:lnTo>
                  <a:pt x="390486" y="0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7" name="object 247"/>
          <p:cNvSpPr/>
          <p:nvPr/>
        </p:nvSpPr>
        <p:spPr>
          <a:xfrm>
            <a:off x="1771133" y="8663178"/>
            <a:ext cx="273050" cy="97790"/>
          </a:xfrm>
          <a:custGeom>
            <a:avLst/>
            <a:gdLst/>
            <a:ahLst/>
            <a:cxnLst/>
            <a:rect l="l" t="t" r="r" b="b"/>
            <a:pathLst>
              <a:path w="273050" h="97790">
                <a:moveTo>
                  <a:pt x="173050" y="15532"/>
                </a:moveTo>
                <a:lnTo>
                  <a:pt x="95402" y="36601"/>
                </a:lnTo>
                <a:lnTo>
                  <a:pt x="95402" y="46596"/>
                </a:lnTo>
                <a:lnTo>
                  <a:pt x="0" y="72097"/>
                </a:lnTo>
                <a:lnTo>
                  <a:pt x="0" y="97624"/>
                </a:lnTo>
                <a:lnTo>
                  <a:pt x="95402" y="72097"/>
                </a:lnTo>
                <a:lnTo>
                  <a:pt x="128125" y="72097"/>
                </a:lnTo>
                <a:lnTo>
                  <a:pt x="173050" y="59893"/>
                </a:lnTo>
                <a:lnTo>
                  <a:pt x="173050" y="51015"/>
                </a:lnTo>
                <a:lnTo>
                  <a:pt x="264513" y="26631"/>
                </a:lnTo>
                <a:lnTo>
                  <a:pt x="173050" y="26631"/>
                </a:lnTo>
                <a:lnTo>
                  <a:pt x="173050" y="15532"/>
                </a:lnTo>
                <a:close/>
              </a:path>
              <a:path w="273050" h="97790">
                <a:moveTo>
                  <a:pt x="128125" y="72097"/>
                </a:moveTo>
                <a:lnTo>
                  <a:pt x="95402" y="72097"/>
                </a:lnTo>
                <a:lnTo>
                  <a:pt x="95402" y="80987"/>
                </a:lnTo>
                <a:lnTo>
                  <a:pt x="128125" y="72097"/>
                </a:lnTo>
                <a:close/>
              </a:path>
              <a:path w="273050" h="97790">
                <a:moveTo>
                  <a:pt x="272897" y="0"/>
                </a:moveTo>
                <a:lnTo>
                  <a:pt x="173050" y="26631"/>
                </a:lnTo>
                <a:lnTo>
                  <a:pt x="264513" y="26631"/>
                </a:lnTo>
                <a:lnTo>
                  <a:pt x="272897" y="24396"/>
                </a:lnTo>
                <a:lnTo>
                  <a:pt x="272897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48" name="object 248"/>
          <p:cNvSpPr/>
          <p:nvPr/>
        </p:nvSpPr>
        <p:spPr>
          <a:xfrm>
            <a:off x="1771133" y="8663178"/>
            <a:ext cx="273050" cy="97790"/>
          </a:xfrm>
          <a:custGeom>
            <a:avLst/>
            <a:gdLst/>
            <a:ahLst/>
            <a:cxnLst/>
            <a:rect l="l" t="t" r="r" b="b"/>
            <a:pathLst>
              <a:path w="273050" h="97790">
                <a:moveTo>
                  <a:pt x="0" y="72097"/>
                </a:moveTo>
                <a:lnTo>
                  <a:pt x="95402" y="46596"/>
                </a:lnTo>
                <a:lnTo>
                  <a:pt x="95402" y="36601"/>
                </a:lnTo>
                <a:lnTo>
                  <a:pt x="173050" y="15532"/>
                </a:lnTo>
                <a:lnTo>
                  <a:pt x="173050" y="26631"/>
                </a:lnTo>
                <a:lnTo>
                  <a:pt x="272897" y="0"/>
                </a:lnTo>
                <a:lnTo>
                  <a:pt x="272897" y="24396"/>
                </a:lnTo>
                <a:lnTo>
                  <a:pt x="173050" y="51015"/>
                </a:lnTo>
                <a:lnTo>
                  <a:pt x="173050" y="59893"/>
                </a:lnTo>
                <a:lnTo>
                  <a:pt x="95402" y="80987"/>
                </a:lnTo>
                <a:lnTo>
                  <a:pt x="95402" y="72097"/>
                </a:lnTo>
                <a:lnTo>
                  <a:pt x="0" y="97624"/>
                </a:lnTo>
                <a:lnTo>
                  <a:pt x="0" y="72097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9" name="object 249"/>
          <p:cNvSpPr/>
          <p:nvPr/>
        </p:nvSpPr>
        <p:spPr>
          <a:xfrm>
            <a:off x="1852108" y="8816263"/>
            <a:ext cx="26034" cy="31115"/>
          </a:xfrm>
          <a:custGeom>
            <a:avLst/>
            <a:gdLst/>
            <a:ahLst/>
            <a:cxnLst/>
            <a:rect l="l" t="t" r="r" b="b"/>
            <a:pathLst>
              <a:path w="26035" h="31115">
                <a:moveTo>
                  <a:pt x="0" y="6667"/>
                </a:moveTo>
                <a:lnTo>
                  <a:pt x="25514" y="0"/>
                </a:lnTo>
                <a:lnTo>
                  <a:pt x="25514" y="24409"/>
                </a:lnTo>
                <a:lnTo>
                  <a:pt x="0" y="31064"/>
                </a:lnTo>
                <a:lnTo>
                  <a:pt x="0" y="6667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0" name="object 250"/>
          <p:cNvSpPr/>
          <p:nvPr/>
        </p:nvSpPr>
        <p:spPr>
          <a:xfrm>
            <a:off x="2016293" y="8773007"/>
            <a:ext cx="26034" cy="31115"/>
          </a:xfrm>
          <a:custGeom>
            <a:avLst/>
            <a:gdLst/>
            <a:ahLst/>
            <a:cxnLst/>
            <a:rect l="l" t="t" r="r" b="b"/>
            <a:pathLst>
              <a:path w="26035" h="31115">
                <a:moveTo>
                  <a:pt x="25514" y="0"/>
                </a:moveTo>
                <a:lnTo>
                  <a:pt x="0" y="6642"/>
                </a:lnTo>
                <a:lnTo>
                  <a:pt x="0" y="31051"/>
                </a:lnTo>
                <a:lnTo>
                  <a:pt x="25514" y="24396"/>
                </a:lnTo>
                <a:lnTo>
                  <a:pt x="25514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51" name="object 251"/>
          <p:cNvSpPr/>
          <p:nvPr/>
        </p:nvSpPr>
        <p:spPr>
          <a:xfrm>
            <a:off x="2016293" y="8773007"/>
            <a:ext cx="26034" cy="31115"/>
          </a:xfrm>
          <a:custGeom>
            <a:avLst/>
            <a:gdLst/>
            <a:ahLst/>
            <a:cxnLst/>
            <a:rect l="l" t="t" r="r" b="b"/>
            <a:pathLst>
              <a:path w="26035" h="31115">
                <a:moveTo>
                  <a:pt x="0" y="6642"/>
                </a:moveTo>
                <a:lnTo>
                  <a:pt x="25514" y="0"/>
                </a:lnTo>
                <a:lnTo>
                  <a:pt x="25514" y="24396"/>
                </a:lnTo>
                <a:lnTo>
                  <a:pt x="0" y="31051"/>
                </a:lnTo>
                <a:lnTo>
                  <a:pt x="0" y="6642"/>
                </a:lnTo>
                <a:close/>
              </a:path>
            </a:pathLst>
          </a:custGeom>
          <a:ln w="7619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2" name="object 252"/>
          <p:cNvSpPr/>
          <p:nvPr/>
        </p:nvSpPr>
        <p:spPr>
          <a:xfrm>
            <a:off x="1344032" y="8128457"/>
            <a:ext cx="609600" cy="170180"/>
          </a:xfrm>
          <a:custGeom>
            <a:avLst/>
            <a:gdLst/>
            <a:ahLst/>
            <a:cxnLst/>
            <a:rect l="l" t="t" r="r" b="b"/>
            <a:pathLst>
              <a:path w="609600" h="170179">
                <a:moveTo>
                  <a:pt x="609028" y="14427"/>
                </a:moveTo>
                <a:lnTo>
                  <a:pt x="25501" y="169735"/>
                </a:lnTo>
                <a:lnTo>
                  <a:pt x="0" y="156425"/>
                </a:lnTo>
                <a:lnTo>
                  <a:pt x="584631" y="0"/>
                </a:lnTo>
                <a:lnTo>
                  <a:pt x="609028" y="14427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3" name="object 253"/>
          <p:cNvSpPr/>
          <p:nvPr/>
        </p:nvSpPr>
        <p:spPr>
          <a:xfrm>
            <a:off x="1368428" y="8141779"/>
            <a:ext cx="584835" cy="601345"/>
          </a:xfrm>
          <a:custGeom>
            <a:avLst/>
            <a:gdLst/>
            <a:ahLst/>
            <a:cxnLst/>
            <a:rect l="l" t="t" r="r" b="b"/>
            <a:pathLst>
              <a:path w="584835" h="601345">
                <a:moveTo>
                  <a:pt x="584631" y="0"/>
                </a:moveTo>
                <a:lnTo>
                  <a:pt x="0" y="156413"/>
                </a:lnTo>
                <a:lnTo>
                  <a:pt x="0" y="601268"/>
                </a:lnTo>
                <a:lnTo>
                  <a:pt x="584631" y="444842"/>
                </a:lnTo>
                <a:lnTo>
                  <a:pt x="58463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54" name="object 254"/>
          <p:cNvSpPr/>
          <p:nvPr/>
        </p:nvSpPr>
        <p:spPr>
          <a:xfrm>
            <a:off x="1368428" y="8141779"/>
            <a:ext cx="584835" cy="601345"/>
          </a:xfrm>
          <a:custGeom>
            <a:avLst/>
            <a:gdLst/>
            <a:ahLst/>
            <a:cxnLst/>
            <a:rect l="l" t="t" r="r" b="b"/>
            <a:pathLst>
              <a:path w="584835" h="601345">
                <a:moveTo>
                  <a:pt x="0" y="601268"/>
                </a:moveTo>
                <a:lnTo>
                  <a:pt x="0" y="156413"/>
                </a:lnTo>
                <a:lnTo>
                  <a:pt x="584631" y="0"/>
                </a:lnTo>
                <a:lnTo>
                  <a:pt x="584631" y="444842"/>
                </a:lnTo>
                <a:lnTo>
                  <a:pt x="0" y="601268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5" name="object 255"/>
          <p:cNvSpPr/>
          <p:nvPr/>
        </p:nvSpPr>
        <p:spPr>
          <a:xfrm>
            <a:off x="1356782" y="8284882"/>
            <a:ext cx="0" cy="457200"/>
          </a:xfrm>
          <a:custGeom>
            <a:avLst/>
            <a:gdLst/>
            <a:ahLst/>
            <a:cxnLst/>
            <a:rect l="l" t="t" r="r" b="b"/>
            <a:pathLst>
              <a:path w="0" h="457200">
                <a:moveTo>
                  <a:pt x="0" y="0"/>
                </a:moveTo>
                <a:lnTo>
                  <a:pt x="0" y="457047"/>
                </a:lnTo>
              </a:path>
            </a:pathLst>
          </a:custGeom>
          <a:ln w="25501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6" name="object 256"/>
          <p:cNvSpPr/>
          <p:nvPr/>
        </p:nvSpPr>
        <p:spPr>
          <a:xfrm>
            <a:off x="1344032" y="8284882"/>
            <a:ext cx="26034" cy="457200"/>
          </a:xfrm>
          <a:custGeom>
            <a:avLst/>
            <a:gdLst/>
            <a:ahLst/>
            <a:cxnLst/>
            <a:rect l="l" t="t" r="r" b="b"/>
            <a:pathLst>
              <a:path w="26034" h="457200">
                <a:moveTo>
                  <a:pt x="25501" y="13309"/>
                </a:moveTo>
                <a:lnTo>
                  <a:pt x="25501" y="457047"/>
                </a:lnTo>
                <a:lnTo>
                  <a:pt x="0" y="444855"/>
                </a:lnTo>
                <a:lnTo>
                  <a:pt x="0" y="0"/>
                </a:lnTo>
                <a:lnTo>
                  <a:pt x="25501" y="13309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7" name="object 257"/>
          <p:cNvSpPr/>
          <p:nvPr/>
        </p:nvSpPr>
        <p:spPr>
          <a:xfrm>
            <a:off x="1225325" y="8340369"/>
            <a:ext cx="0" cy="215265"/>
          </a:xfrm>
          <a:custGeom>
            <a:avLst/>
            <a:gdLst/>
            <a:ahLst/>
            <a:cxnLst/>
            <a:rect l="l" t="t" r="r" b="b"/>
            <a:pathLst>
              <a:path w="0" h="215265">
                <a:moveTo>
                  <a:pt x="0" y="215201"/>
                </a:moveTo>
                <a:lnTo>
                  <a:pt x="0" y="0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8" name="object 258"/>
          <p:cNvSpPr/>
          <p:nvPr/>
        </p:nvSpPr>
        <p:spPr>
          <a:xfrm>
            <a:off x="1407265" y="8207438"/>
            <a:ext cx="513080" cy="471170"/>
          </a:xfrm>
          <a:custGeom>
            <a:avLst/>
            <a:gdLst/>
            <a:ahLst/>
            <a:cxnLst/>
            <a:rect l="l" t="t" r="r" b="b"/>
            <a:pathLst>
              <a:path w="513080" h="471170">
                <a:moveTo>
                  <a:pt x="78752" y="469048"/>
                </a:moveTo>
                <a:lnTo>
                  <a:pt x="29249" y="461835"/>
                </a:lnTo>
                <a:lnTo>
                  <a:pt x="8864" y="418007"/>
                </a:lnTo>
                <a:lnTo>
                  <a:pt x="3739" y="376271"/>
                </a:lnTo>
                <a:lnTo>
                  <a:pt x="138" y="329403"/>
                </a:lnTo>
                <a:lnTo>
                  <a:pt x="0" y="302640"/>
                </a:lnTo>
                <a:lnTo>
                  <a:pt x="1385" y="265719"/>
                </a:lnTo>
                <a:lnTo>
                  <a:pt x="7479" y="198117"/>
                </a:lnTo>
                <a:lnTo>
                  <a:pt x="14325" y="156850"/>
                </a:lnTo>
                <a:lnTo>
                  <a:pt x="51453" y="109882"/>
                </a:lnTo>
                <a:lnTo>
                  <a:pt x="140725" y="75983"/>
                </a:lnTo>
                <a:lnTo>
                  <a:pt x="179295" y="63174"/>
                </a:lnTo>
                <a:lnTo>
                  <a:pt x="250710" y="43052"/>
                </a:lnTo>
                <a:lnTo>
                  <a:pt x="309731" y="28216"/>
                </a:lnTo>
                <a:lnTo>
                  <a:pt x="369268" y="15042"/>
                </a:lnTo>
                <a:lnTo>
                  <a:pt x="415284" y="5612"/>
                </a:lnTo>
                <a:lnTo>
                  <a:pt x="460874" y="0"/>
                </a:lnTo>
                <a:lnTo>
                  <a:pt x="482698" y="9224"/>
                </a:lnTo>
                <a:lnTo>
                  <a:pt x="502526" y="53047"/>
                </a:lnTo>
                <a:lnTo>
                  <a:pt x="508304" y="96078"/>
                </a:lnTo>
                <a:lnTo>
                  <a:pt x="512365" y="144298"/>
                </a:lnTo>
                <a:lnTo>
                  <a:pt x="512521" y="171741"/>
                </a:lnTo>
                <a:lnTo>
                  <a:pt x="510959" y="208315"/>
                </a:lnTo>
                <a:lnTo>
                  <a:pt x="504088" y="274390"/>
                </a:lnTo>
                <a:lnTo>
                  <a:pt x="497240" y="314206"/>
                </a:lnTo>
                <a:lnTo>
                  <a:pt x="460874" y="361039"/>
                </a:lnTo>
                <a:lnTo>
                  <a:pt x="368489" y="395103"/>
                </a:lnTo>
                <a:lnTo>
                  <a:pt x="327672" y="408038"/>
                </a:lnTo>
                <a:lnTo>
                  <a:pt x="250710" y="429107"/>
                </a:lnTo>
                <a:lnTo>
                  <a:pt x="195761" y="443304"/>
                </a:lnTo>
                <a:lnTo>
                  <a:pt x="139771" y="456150"/>
                </a:lnTo>
                <a:lnTo>
                  <a:pt x="96261" y="465460"/>
                </a:lnTo>
                <a:lnTo>
                  <a:pt x="78752" y="469048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9" name="object 259"/>
          <p:cNvSpPr/>
          <p:nvPr/>
        </p:nvSpPr>
        <p:spPr>
          <a:xfrm>
            <a:off x="1346241" y="8999295"/>
            <a:ext cx="304165" cy="234315"/>
          </a:xfrm>
          <a:custGeom>
            <a:avLst/>
            <a:gdLst/>
            <a:ahLst/>
            <a:cxnLst/>
            <a:rect l="l" t="t" r="r" b="b"/>
            <a:pathLst>
              <a:path w="304164" h="234315">
                <a:moveTo>
                  <a:pt x="0" y="0"/>
                </a:moveTo>
                <a:lnTo>
                  <a:pt x="0" y="63245"/>
                </a:lnTo>
                <a:lnTo>
                  <a:pt x="303974" y="234086"/>
                </a:lnTo>
                <a:lnTo>
                  <a:pt x="303974" y="187502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60" name="object 260"/>
          <p:cNvSpPr/>
          <p:nvPr/>
        </p:nvSpPr>
        <p:spPr>
          <a:xfrm>
            <a:off x="1650216" y="8978239"/>
            <a:ext cx="772160" cy="254635"/>
          </a:xfrm>
          <a:custGeom>
            <a:avLst/>
            <a:gdLst/>
            <a:ahLst/>
            <a:cxnLst/>
            <a:rect l="l" t="t" r="r" b="b"/>
            <a:pathLst>
              <a:path w="772160" h="254634">
                <a:moveTo>
                  <a:pt x="772109" y="0"/>
                </a:moveTo>
                <a:lnTo>
                  <a:pt x="0" y="208559"/>
                </a:lnTo>
                <a:lnTo>
                  <a:pt x="0" y="254025"/>
                </a:lnTo>
                <a:lnTo>
                  <a:pt x="772109" y="45466"/>
                </a:lnTo>
                <a:lnTo>
                  <a:pt x="77210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61" name="object 261"/>
          <p:cNvSpPr/>
          <p:nvPr/>
        </p:nvSpPr>
        <p:spPr>
          <a:xfrm>
            <a:off x="1346241" y="8999295"/>
            <a:ext cx="304165" cy="234315"/>
          </a:xfrm>
          <a:custGeom>
            <a:avLst/>
            <a:gdLst/>
            <a:ahLst/>
            <a:cxnLst/>
            <a:rect l="l" t="t" r="r" b="b"/>
            <a:pathLst>
              <a:path w="304164" h="234315">
                <a:moveTo>
                  <a:pt x="303974" y="234086"/>
                </a:moveTo>
                <a:lnTo>
                  <a:pt x="0" y="63245"/>
                </a:lnTo>
                <a:lnTo>
                  <a:pt x="0" y="0"/>
                </a:lnTo>
                <a:lnTo>
                  <a:pt x="303974" y="187502"/>
                </a:lnTo>
                <a:lnTo>
                  <a:pt x="303974" y="234086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2" name="object 262"/>
          <p:cNvSpPr/>
          <p:nvPr/>
        </p:nvSpPr>
        <p:spPr>
          <a:xfrm>
            <a:off x="1650216" y="8978239"/>
            <a:ext cx="772160" cy="254635"/>
          </a:xfrm>
          <a:custGeom>
            <a:avLst/>
            <a:gdLst/>
            <a:ahLst/>
            <a:cxnLst/>
            <a:rect l="l" t="t" r="r" b="b"/>
            <a:pathLst>
              <a:path w="772160" h="254634">
                <a:moveTo>
                  <a:pt x="772109" y="45466"/>
                </a:moveTo>
                <a:lnTo>
                  <a:pt x="0" y="254025"/>
                </a:lnTo>
                <a:lnTo>
                  <a:pt x="0" y="208559"/>
                </a:lnTo>
                <a:lnTo>
                  <a:pt x="772109" y="0"/>
                </a:lnTo>
                <a:lnTo>
                  <a:pt x="772109" y="45466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3" name="object 263"/>
          <p:cNvSpPr/>
          <p:nvPr/>
        </p:nvSpPr>
        <p:spPr>
          <a:xfrm>
            <a:off x="1346241" y="8799626"/>
            <a:ext cx="1076325" cy="387350"/>
          </a:xfrm>
          <a:custGeom>
            <a:avLst/>
            <a:gdLst/>
            <a:ahLst/>
            <a:cxnLst/>
            <a:rect l="l" t="t" r="r" b="b"/>
            <a:pathLst>
              <a:path w="1076325" h="387350">
                <a:moveTo>
                  <a:pt x="787641" y="0"/>
                </a:moveTo>
                <a:lnTo>
                  <a:pt x="0" y="199669"/>
                </a:lnTo>
                <a:lnTo>
                  <a:pt x="302856" y="387172"/>
                </a:lnTo>
                <a:lnTo>
                  <a:pt x="1076083" y="177495"/>
                </a:lnTo>
                <a:lnTo>
                  <a:pt x="78764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64" name="object 264"/>
          <p:cNvSpPr/>
          <p:nvPr/>
        </p:nvSpPr>
        <p:spPr>
          <a:xfrm>
            <a:off x="1346241" y="8799626"/>
            <a:ext cx="1076325" cy="387350"/>
          </a:xfrm>
          <a:custGeom>
            <a:avLst/>
            <a:gdLst/>
            <a:ahLst/>
            <a:cxnLst/>
            <a:rect l="l" t="t" r="r" b="b"/>
            <a:pathLst>
              <a:path w="1076325" h="387350">
                <a:moveTo>
                  <a:pt x="302856" y="387172"/>
                </a:moveTo>
                <a:lnTo>
                  <a:pt x="0" y="199669"/>
                </a:lnTo>
                <a:lnTo>
                  <a:pt x="787641" y="0"/>
                </a:lnTo>
                <a:lnTo>
                  <a:pt x="1076083" y="177495"/>
                </a:lnTo>
                <a:lnTo>
                  <a:pt x="302856" y="387172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5" name="object 265"/>
          <p:cNvSpPr/>
          <p:nvPr/>
        </p:nvSpPr>
        <p:spPr>
          <a:xfrm>
            <a:off x="1997434" y="8882824"/>
            <a:ext cx="219075" cy="134620"/>
          </a:xfrm>
          <a:custGeom>
            <a:avLst/>
            <a:gdLst/>
            <a:ahLst/>
            <a:cxnLst/>
            <a:rect l="l" t="t" r="r" b="b"/>
            <a:pathLst>
              <a:path w="219075" h="134620">
                <a:moveTo>
                  <a:pt x="218541" y="134239"/>
                </a:moveTo>
                <a:lnTo>
                  <a:pt x="0" y="0"/>
                </a:lnTo>
              </a:path>
            </a:pathLst>
          </a:custGeom>
          <a:ln w="381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6" name="object 266"/>
          <p:cNvSpPr/>
          <p:nvPr/>
        </p:nvSpPr>
        <p:spPr>
          <a:xfrm>
            <a:off x="1990779" y="8917228"/>
            <a:ext cx="118745" cy="71120"/>
          </a:xfrm>
          <a:custGeom>
            <a:avLst/>
            <a:gdLst/>
            <a:ahLst/>
            <a:cxnLst/>
            <a:rect l="l" t="t" r="r" b="b"/>
            <a:pathLst>
              <a:path w="118744" h="71120">
                <a:moveTo>
                  <a:pt x="38823" y="0"/>
                </a:moveTo>
                <a:lnTo>
                  <a:pt x="5549" y="8877"/>
                </a:lnTo>
                <a:lnTo>
                  <a:pt x="51028" y="36601"/>
                </a:lnTo>
                <a:lnTo>
                  <a:pt x="0" y="51015"/>
                </a:lnTo>
                <a:lnTo>
                  <a:pt x="35496" y="70980"/>
                </a:lnTo>
                <a:lnTo>
                  <a:pt x="118706" y="48793"/>
                </a:lnTo>
                <a:lnTo>
                  <a:pt x="38823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67" name="object 267"/>
          <p:cNvSpPr/>
          <p:nvPr/>
        </p:nvSpPr>
        <p:spPr>
          <a:xfrm>
            <a:off x="2014071" y="8865082"/>
            <a:ext cx="71120" cy="29209"/>
          </a:xfrm>
          <a:custGeom>
            <a:avLst/>
            <a:gdLst/>
            <a:ahLst/>
            <a:cxnLst/>
            <a:rect l="l" t="t" r="r" b="b"/>
            <a:pathLst>
              <a:path w="71119" h="29209">
                <a:moveTo>
                  <a:pt x="38836" y="0"/>
                </a:moveTo>
                <a:lnTo>
                  <a:pt x="0" y="9969"/>
                </a:lnTo>
                <a:lnTo>
                  <a:pt x="32181" y="28841"/>
                </a:lnTo>
                <a:lnTo>
                  <a:pt x="71005" y="18846"/>
                </a:lnTo>
                <a:lnTo>
                  <a:pt x="38836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68" name="object 268"/>
          <p:cNvSpPr/>
          <p:nvPr/>
        </p:nvSpPr>
        <p:spPr>
          <a:xfrm>
            <a:off x="2063995" y="8853995"/>
            <a:ext cx="71120" cy="29209"/>
          </a:xfrm>
          <a:custGeom>
            <a:avLst/>
            <a:gdLst/>
            <a:ahLst/>
            <a:cxnLst/>
            <a:rect l="l" t="t" r="r" b="b"/>
            <a:pathLst>
              <a:path w="71119" h="29209">
                <a:moveTo>
                  <a:pt x="38836" y="0"/>
                </a:moveTo>
                <a:lnTo>
                  <a:pt x="0" y="9969"/>
                </a:lnTo>
                <a:lnTo>
                  <a:pt x="32169" y="28829"/>
                </a:lnTo>
                <a:lnTo>
                  <a:pt x="70993" y="18846"/>
                </a:lnTo>
                <a:lnTo>
                  <a:pt x="38836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69" name="object 269"/>
          <p:cNvSpPr/>
          <p:nvPr/>
        </p:nvSpPr>
        <p:spPr>
          <a:xfrm>
            <a:off x="2113918" y="8838438"/>
            <a:ext cx="71120" cy="29209"/>
          </a:xfrm>
          <a:custGeom>
            <a:avLst/>
            <a:gdLst/>
            <a:ahLst/>
            <a:cxnLst/>
            <a:rect l="l" t="t" r="r" b="b"/>
            <a:pathLst>
              <a:path w="71119" h="29209">
                <a:moveTo>
                  <a:pt x="38823" y="0"/>
                </a:moveTo>
                <a:lnTo>
                  <a:pt x="0" y="9994"/>
                </a:lnTo>
                <a:lnTo>
                  <a:pt x="32169" y="28867"/>
                </a:lnTo>
                <a:lnTo>
                  <a:pt x="71005" y="18884"/>
                </a:lnTo>
                <a:lnTo>
                  <a:pt x="38823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70" name="object 270"/>
          <p:cNvSpPr/>
          <p:nvPr/>
        </p:nvSpPr>
        <p:spPr>
          <a:xfrm>
            <a:off x="2059562" y="8895029"/>
            <a:ext cx="71120" cy="29209"/>
          </a:xfrm>
          <a:custGeom>
            <a:avLst/>
            <a:gdLst/>
            <a:ahLst/>
            <a:cxnLst/>
            <a:rect l="l" t="t" r="r" b="b"/>
            <a:pathLst>
              <a:path w="71119" h="29209">
                <a:moveTo>
                  <a:pt x="38823" y="0"/>
                </a:moveTo>
                <a:lnTo>
                  <a:pt x="0" y="9994"/>
                </a:lnTo>
                <a:lnTo>
                  <a:pt x="32169" y="28841"/>
                </a:lnTo>
                <a:lnTo>
                  <a:pt x="70993" y="18859"/>
                </a:lnTo>
                <a:lnTo>
                  <a:pt x="38823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71" name="object 271"/>
          <p:cNvSpPr/>
          <p:nvPr/>
        </p:nvSpPr>
        <p:spPr>
          <a:xfrm>
            <a:off x="2108368" y="8882824"/>
            <a:ext cx="71120" cy="29209"/>
          </a:xfrm>
          <a:custGeom>
            <a:avLst/>
            <a:gdLst/>
            <a:ahLst/>
            <a:cxnLst/>
            <a:rect l="l" t="t" r="r" b="b"/>
            <a:pathLst>
              <a:path w="71119" h="29209">
                <a:moveTo>
                  <a:pt x="38823" y="0"/>
                </a:moveTo>
                <a:lnTo>
                  <a:pt x="0" y="9994"/>
                </a:lnTo>
                <a:lnTo>
                  <a:pt x="32169" y="28841"/>
                </a:lnTo>
                <a:lnTo>
                  <a:pt x="71005" y="18872"/>
                </a:lnTo>
                <a:lnTo>
                  <a:pt x="38823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72" name="object 272"/>
          <p:cNvSpPr/>
          <p:nvPr/>
        </p:nvSpPr>
        <p:spPr>
          <a:xfrm>
            <a:off x="2157175" y="8867304"/>
            <a:ext cx="71120" cy="29209"/>
          </a:xfrm>
          <a:custGeom>
            <a:avLst/>
            <a:gdLst/>
            <a:ahLst/>
            <a:cxnLst/>
            <a:rect l="l" t="t" r="r" b="b"/>
            <a:pathLst>
              <a:path w="71119" h="29209">
                <a:moveTo>
                  <a:pt x="38836" y="0"/>
                </a:moveTo>
                <a:lnTo>
                  <a:pt x="0" y="9982"/>
                </a:lnTo>
                <a:lnTo>
                  <a:pt x="32181" y="28829"/>
                </a:lnTo>
                <a:lnTo>
                  <a:pt x="71005" y="18834"/>
                </a:lnTo>
                <a:lnTo>
                  <a:pt x="38836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73" name="object 273"/>
          <p:cNvSpPr/>
          <p:nvPr/>
        </p:nvSpPr>
        <p:spPr>
          <a:xfrm>
            <a:off x="2107264" y="8923870"/>
            <a:ext cx="71120" cy="29209"/>
          </a:xfrm>
          <a:custGeom>
            <a:avLst/>
            <a:gdLst/>
            <a:ahLst/>
            <a:cxnLst/>
            <a:rect l="l" t="t" r="r" b="b"/>
            <a:pathLst>
              <a:path w="71119" h="29209">
                <a:moveTo>
                  <a:pt x="38823" y="0"/>
                </a:moveTo>
                <a:lnTo>
                  <a:pt x="0" y="9994"/>
                </a:lnTo>
                <a:lnTo>
                  <a:pt x="32169" y="28841"/>
                </a:lnTo>
                <a:lnTo>
                  <a:pt x="71005" y="18859"/>
                </a:lnTo>
                <a:lnTo>
                  <a:pt x="38823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74" name="object 274"/>
          <p:cNvSpPr/>
          <p:nvPr/>
        </p:nvSpPr>
        <p:spPr>
          <a:xfrm>
            <a:off x="2158292" y="8910548"/>
            <a:ext cx="71120" cy="29209"/>
          </a:xfrm>
          <a:custGeom>
            <a:avLst/>
            <a:gdLst/>
            <a:ahLst/>
            <a:cxnLst/>
            <a:rect l="l" t="t" r="r" b="b"/>
            <a:pathLst>
              <a:path w="71119" h="29209">
                <a:moveTo>
                  <a:pt x="38823" y="0"/>
                </a:moveTo>
                <a:lnTo>
                  <a:pt x="0" y="9994"/>
                </a:lnTo>
                <a:lnTo>
                  <a:pt x="32169" y="28867"/>
                </a:lnTo>
                <a:lnTo>
                  <a:pt x="70993" y="18872"/>
                </a:lnTo>
                <a:lnTo>
                  <a:pt x="38823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75" name="object 275"/>
          <p:cNvSpPr/>
          <p:nvPr/>
        </p:nvSpPr>
        <p:spPr>
          <a:xfrm>
            <a:off x="2208216" y="8895029"/>
            <a:ext cx="71120" cy="29209"/>
          </a:xfrm>
          <a:custGeom>
            <a:avLst/>
            <a:gdLst/>
            <a:ahLst/>
            <a:cxnLst/>
            <a:rect l="l" t="t" r="r" b="b"/>
            <a:pathLst>
              <a:path w="71119" h="29209">
                <a:moveTo>
                  <a:pt x="38823" y="0"/>
                </a:moveTo>
                <a:lnTo>
                  <a:pt x="0" y="9994"/>
                </a:lnTo>
                <a:lnTo>
                  <a:pt x="32169" y="28841"/>
                </a:lnTo>
                <a:lnTo>
                  <a:pt x="70993" y="18859"/>
                </a:lnTo>
                <a:lnTo>
                  <a:pt x="38823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76" name="object 276"/>
          <p:cNvSpPr/>
          <p:nvPr/>
        </p:nvSpPr>
        <p:spPr>
          <a:xfrm>
            <a:off x="2154965" y="8952712"/>
            <a:ext cx="71120" cy="29209"/>
          </a:xfrm>
          <a:custGeom>
            <a:avLst/>
            <a:gdLst/>
            <a:ahLst/>
            <a:cxnLst/>
            <a:rect l="l" t="t" r="r" b="b"/>
            <a:pathLst>
              <a:path w="71119" h="29209">
                <a:moveTo>
                  <a:pt x="38823" y="0"/>
                </a:moveTo>
                <a:lnTo>
                  <a:pt x="0" y="9994"/>
                </a:lnTo>
                <a:lnTo>
                  <a:pt x="32169" y="28854"/>
                </a:lnTo>
                <a:lnTo>
                  <a:pt x="70993" y="18859"/>
                </a:lnTo>
                <a:lnTo>
                  <a:pt x="38823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77" name="object 277"/>
          <p:cNvSpPr/>
          <p:nvPr/>
        </p:nvSpPr>
        <p:spPr>
          <a:xfrm>
            <a:off x="2205993" y="8938297"/>
            <a:ext cx="71120" cy="29209"/>
          </a:xfrm>
          <a:custGeom>
            <a:avLst/>
            <a:gdLst/>
            <a:ahLst/>
            <a:cxnLst/>
            <a:rect l="l" t="t" r="r" b="b"/>
            <a:pathLst>
              <a:path w="71119" h="29209">
                <a:moveTo>
                  <a:pt x="38836" y="0"/>
                </a:moveTo>
                <a:lnTo>
                  <a:pt x="0" y="9982"/>
                </a:lnTo>
                <a:lnTo>
                  <a:pt x="32169" y="28841"/>
                </a:lnTo>
                <a:lnTo>
                  <a:pt x="70993" y="18859"/>
                </a:lnTo>
                <a:lnTo>
                  <a:pt x="38836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78" name="object 278"/>
          <p:cNvSpPr/>
          <p:nvPr/>
        </p:nvSpPr>
        <p:spPr>
          <a:xfrm>
            <a:off x="2200456" y="8967139"/>
            <a:ext cx="125730" cy="43815"/>
          </a:xfrm>
          <a:custGeom>
            <a:avLst/>
            <a:gdLst/>
            <a:ahLst/>
            <a:cxnLst/>
            <a:rect l="l" t="t" r="r" b="b"/>
            <a:pathLst>
              <a:path w="125730" h="43815">
                <a:moveTo>
                  <a:pt x="92074" y="0"/>
                </a:moveTo>
                <a:lnTo>
                  <a:pt x="0" y="25514"/>
                </a:lnTo>
                <a:lnTo>
                  <a:pt x="32169" y="43256"/>
                </a:lnTo>
                <a:lnTo>
                  <a:pt x="125348" y="18859"/>
                </a:lnTo>
                <a:lnTo>
                  <a:pt x="92074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79" name="object 279"/>
          <p:cNvSpPr/>
          <p:nvPr/>
        </p:nvSpPr>
        <p:spPr>
          <a:xfrm>
            <a:off x="2259244" y="8922765"/>
            <a:ext cx="120014" cy="59055"/>
          </a:xfrm>
          <a:custGeom>
            <a:avLst/>
            <a:gdLst/>
            <a:ahLst/>
            <a:cxnLst/>
            <a:rect l="l" t="t" r="r" b="b"/>
            <a:pathLst>
              <a:path w="120014" h="59054">
                <a:moveTo>
                  <a:pt x="39941" y="0"/>
                </a:moveTo>
                <a:lnTo>
                  <a:pt x="0" y="11099"/>
                </a:lnTo>
                <a:lnTo>
                  <a:pt x="82092" y="58800"/>
                </a:lnTo>
                <a:lnTo>
                  <a:pt x="119811" y="47701"/>
                </a:lnTo>
                <a:lnTo>
                  <a:pt x="39941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80" name="object 280"/>
          <p:cNvSpPr/>
          <p:nvPr/>
        </p:nvSpPr>
        <p:spPr>
          <a:xfrm>
            <a:off x="2029603" y="8988208"/>
            <a:ext cx="71120" cy="29209"/>
          </a:xfrm>
          <a:custGeom>
            <a:avLst/>
            <a:gdLst/>
            <a:ahLst/>
            <a:cxnLst/>
            <a:rect l="l" t="t" r="r" b="b"/>
            <a:pathLst>
              <a:path w="71119" h="29209">
                <a:moveTo>
                  <a:pt x="38836" y="0"/>
                </a:moveTo>
                <a:lnTo>
                  <a:pt x="0" y="9994"/>
                </a:lnTo>
                <a:lnTo>
                  <a:pt x="32181" y="28854"/>
                </a:lnTo>
                <a:lnTo>
                  <a:pt x="71005" y="18872"/>
                </a:lnTo>
                <a:lnTo>
                  <a:pt x="38836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81" name="object 281"/>
          <p:cNvSpPr/>
          <p:nvPr/>
        </p:nvSpPr>
        <p:spPr>
          <a:xfrm>
            <a:off x="2086181" y="8973807"/>
            <a:ext cx="71120" cy="29209"/>
          </a:xfrm>
          <a:custGeom>
            <a:avLst/>
            <a:gdLst/>
            <a:ahLst/>
            <a:cxnLst/>
            <a:rect l="l" t="t" r="r" b="b"/>
            <a:pathLst>
              <a:path w="71119" h="29209">
                <a:moveTo>
                  <a:pt x="38823" y="0"/>
                </a:moveTo>
                <a:lnTo>
                  <a:pt x="0" y="9982"/>
                </a:lnTo>
                <a:lnTo>
                  <a:pt x="32169" y="28816"/>
                </a:lnTo>
                <a:lnTo>
                  <a:pt x="70993" y="18846"/>
                </a:lnTo>
                <a:lnTo>
                  <a:pt x="38823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82" name="object 282"/>
          <p:cNvSpPr/>
          <p:nvPr/>
        </p:nvSpPr>
        <p:spPr>
          <a:xfrm>
            <a:off x="1918668" y="9018180"/>
            <a:ext cx="71120" cy="29209"/>
          </a:xfrm>
          <a:custGeom>
            <a:avLst/>
            <a:gdLst/>
            <a:ahLst/>
            <a:cxnLst/>
            <a:rect l="l" t="t" r="r" b="b"/>
            <a:pathLst>
              <a:path w="71119" h="29209">
                <a:moveTo>
                  <a:pt x="38823" y="0"/>
                </a:moveTo>
                <a:lnTo>
                  <a:pt x="0" y="9969"/>
                </a:lnTo>
                <a:lnTo>
                  <a:pt x="32181" y="28816"/>
                </a:lnTo>
                <a:lnTo>
                  <a:pt x="71005" y="18846"/>
                </a:lnTo>
                <a:lnTo>
                  <a:pt x="38823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83" name="object 283"/>
          <p:cNvSpPr/>
          <p:nvPr/>
        </p:nvSpPr>
        <p:spPr>
          <a:xfrm>
            <a:off x="1974142" y="9003741"/>
            <a:ext cx="71120" cy="29209"/>
          </a:xfrm>
          <a:custGeom>
            <a:avLst/>
            <a:gdLst/>
            <a:ahLst/>
            <a:cxnLst/>
            <a:rect l="l" t="t" r="r" b="b"/>
            <a:pathLst>
              <a:path w="71119" h="29209">
                <a:moveTo>
                  <a:pt x="38823" y="0"/>
                </a:moveTo>
                <a:lnTo>
                  <a:pt x="0" y="9982"/>
                </a:lnTo>
                <a:lnTo>
                  <a:pt x="32169" y="28841"/>
                </a:lnTo>
                <a:lnTo>
                  <a:pt x="71005" y="18872"/>
                </a:lnTo>
                <a:lnTo>
                  <a:pt x="38823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84" name="object 284"/>
          <p:cNvSpPr/>
          <p:nvPr/>
        </p:nvSpPr>
        <p:spPr>
          <a:xfrm>
            <a:off x="1806629" y="9048114"/>
            <a:ext cx="71120" cy="29209"/>
          </a:xfrm>
          <a:custGeom>
            <a:avLst/>
            <a:gdLst/>
            <a:ahLst/>
            <a:cxnLst/>
            <a:rect l="l" t="t" r="r" b="b"/>
            <a:pathLst>
              <a:path w="71119" h="29209">
                <a:moveTo>
                  <a:pt x="38836" y="0"/>
                </a:moveTo>
                <a:lnTo>
                  <a:pt x="0" y="9982"/>
                </a:lnTo>
                <a:lnTo>
                  <a:pt x="32169" y="28854"/>
                </a:lnTo>
                <a:lnTo>
                  <a:pt x="70993" y="18872"/>
                </a:lnTo>
                <a:lnTo>
                  <a:pt x="38836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85" name="object 285"/>
          <p:cNvSpPr/>
          <p:nvPr/>
        </p:nvSpPr>
        <p:spPr>
          <a:xfrm>
            <a:off x="1863208" y="9033700"/>
            <a:ext cx="71120" cy="29209"/>
          </a:xfrm>
          <a:custGeom>
            <a:avLst/>
            <a:gdLst/>
            <a:ahLst/>
            <a:cxnLst/>
            <a:rect l="l" t="t" r="r" b="b"/>
            <a:pathLst>
              <a:path w="71119" h="29209">
                <a:moveTo>
                  <a:pt x="38823" y="0"/>
                </a:moveTo>
                <a:lnTo>
                  <a:pt x="0" y="9982"/>
                </a:lnTo>
                <a:lnTo>
                  <a:pt x="32169" y="28841"/>
                </a:lnTo>
                <a:lnTo>
                  <a:pt x="70993" y="18859"/>
                </a:lnTo>
                <a:lnTo>
                  <a:pt x="38823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86" name="object 286"/>
          <p:cNvSpPr/>
          <p:nvPr/>
        </p:nvSpPr>
        <p:spPr>
          <a:xfrm>
            <a:off x="1695695" y="9078086"/>
            <a:ext cx="71120" cy="29209"/>
          </a:xfrm>
          <a:custGeom>
            <a:avLst/>
            <a:gdLst/>
            <a:ahLst/>
            <a:cxnLst/>
            <a:rect l="l" t="t" r="r" b="b"/>
            <a:pathLst>
              <a:path w="71119" h="29209">
                <a:moveTo>
                  <a:pt x="38823" y="0"/>
                </a:moveTo>
                <a:lnTo>
                  <a:pt x="0" y="9969"/>
                </a:lnTo>
                <a:lnTo>
                  <a:pt x="32169" y="28829"/>
                </a:lnTo>
                <a:lnTo>
                  <a:pt x="70993" y="18846"/>
                </a:lnTo>
                <a:lnTo>
                  <a:pt x="38823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87" name="object 287"/>
          <p:cNvSpPr/>
          <p:nvPr/>
        </p:nvSpPr>
        <p:spPr>
          <a:xfrm>
            <a:off x="1751168" y="9063646"/>
            <a:ext cx="71120" cy="29209"/>
          </a:xfrm>
          <a:custGeom>
            <a:avLst/>
            <a:gdLst/>
            <a:ahLst/>
            <a:cxnLst/>
            <a:rect l="l" t="t" r="r" b="b"/>
            <a:pathLst>
              <a:path w="71119" h="29209">
                <a:moveTo>
                  <a:pt x="38823" y="0"/>
                </a:moveTo>
                <a:lnTo>
                  <a:pt x="0" y="9994"/>
                </a:lnTo>
                <a:lnTo>
                  <a:pt x="32156" y="28841"/>
                </a:lnTo>
                <a:lnTo>
                  <a:pt x="70993" y="18859"/>
                </a:lnTo>
                <a:lnTo>
                  <a:pt x="38823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88" name="object 288"/>
          <p:cNvSpPr/>
          <p:nvPr/>
        </p:nvSpPr>
        <p:spPr>
          <a:xfrm>
            <a:off x="2072872" y="9018180"/>
            <a:ext cx="71120" cy="29209"/>
          </a:xfrm>
          <a:custGeom>
            <a:avLst/>
            <a:gdLst/>
            <a:ahLst/>
            <a:cxnLst/>
            <a:rect l="l" t="t" r="r" b="b"/>
            <a:pathLst>
              <a:path w="71119" h="29209">
                <a:moveTo>
                  <a:pt x="38823" y="0"/>
                </a:moveTo>
                <a:lnTo>
                  <a:pt x="0" y="9969"/>
                </a:lnTo>
                <a:lnTo>
                  <a:pt x="32169" y="28816"/>
                </a:lnTo>
                <a:lnTo>
                  <a:pt x="71005" y="18846"/>
                </a:lnTo>
                <a:lnTo>
                  <a:pt x="38823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89" name="object 289"/>
          <p:cNvSpPr/>
          <p:nvPr/>
        </p:nvSpPr>
        <p:spPr>
          <a:xfrm>
            <a:off x="2128346" y="9003741"/>
            <a:ext cx="71120" cy="29209"/>
          </a:xfrm>
          <a:custGeom>
            <a:avLst/>
            <a:gdLst/>
            <a:ahLst/>
            <a:cxnLst/>
            <a:rect l="l" t="t" r="r" b="b"/>
            <a:pathLst>
              <a:path w="71119" h="29209">
                <a:moveTo>
                  <a:pt x="38823" y="0"/>
                </a:moveTo>
                <a:lnTo>
                  <a:pt x="0" y="9982"/>
                </a:lnTo>
                <a:lnTo>
                  <a:pt x="32169" y="28841"/>
                </a:lnTo>
                <a:lnTo>
                  <a:pt x="70993" y="18872"/>
                </a:lnTo>
                <a:lnTo>
                  <a:pt x="38823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90" name="object 290"/>
          <p:cNvSpPr/>
          <p:nvPr/>
        </p:nvSpPr>
        <p:spPr>
          <a:xfrm>
            <a:off x="2017411" y="9033700"/>
            <a:ext cx="71120" cy="29209"/>
          </a:xfrm>
          <a:custGeom>
            <a:avLst/>
            <a:gdLst/>
            <a:ahLst/>
            <a:cxnLst/>
            <a:rect l="l" t="t" r="r" b="b"/>
            <a:pathLst>
              <a:path w="71119" h="29209">
                <a:moveTo>
                  <a:pt x="38823" y="0"/>
                </a:moveTo>
                <a:lnTo>
                  <a:pt x="0" y="9982"/>
                </a:lnTo>
                <a:lnTo>
                  <a:pt x="32169" y="28841"/>
                </a:lnTo>
                <a:lnTo>
                  <a:pt x="70993" y="18859"/>
                </a:lnTo>
                <a:lnTo>
                  <a:pt x="38823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91" name="object 291"/>
          <p:cNvSpPr/>
          <p:nvPr/>
        </p:nvSpPr>
        <p:spPr>
          <a:xfrm>
            <a:off x="1741173" y="9108020"/>
            <a:ext cx="71120" cy="29209"/>
          </a:xfrm>
          <a:custGeom>
            <a:avLst/>
            <a:gdLst/>
            <a:ahLst/>
            <a:cxnLst/>
            <a:rect l="l" t="t" r="r" b="b"/>
            <a:pathLst>
              <a:path w="71119" h="29209">
                <a:moveTo>
                  <a:pt x="38823" y="0"/>
                </a:moveTo>
                <a:lnTo>
                  <a:pt x="0" y="9994"/>
                </a:lnTo>
                <a:lnTo>
                  <a:pt x="32169" y="28841"/>
                </a:lnTo>
                <a:lnTo>
                  <a:pt x="71005" y="18859"/>
                </a:lnTo>
                <a:lnTo>
                  <a:pt x="38823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92" name="object 292"/>
          <p:cNvSpPr/>
          <p:nvPr/>
        </p:nvSpPr>
        <p:spPr>
          <a:xfrm>
            <a:off x="1629134" y="9135757"/>
            <a:ext cx="71120" cy="29209"/>
          </a:xfrm>
          <a:custGeom>
            <a:avLst/>
            <a:gdLst/>
            <a:ahLst/>
            <a:cxnLst/>
            <a:rect l="l" t="t" r="r" b="b"/>
            <a:pathLst>
              <a:path w="71119" h="29209">
                <a:moveTo>
                  <a:pt x="38823" y="0"/>
                </a:moveTo>
                <a:lnTo>
                  <a:pt x="0" y="9994"/>
                </a:lnTo>
                <a:lnTo>
                  <a:pt x="32169" y="28841"/>
                </a:lnTo>
                <a:lnTo>
                  <a:pt x="70993" y="18859"/>
                </a:lnTo>
                <a:lnTo>
                  <a:pt x="38823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93" name="object 293"/>
          <p:cNvSpPr/>
          <p:nvPr/>
        </p:nvSpPr>
        <p:spPr>
          <a:xfrm>
            <a:off x="1685700" y="9123565"/>
            <a:ext cx="71120" cy="29209"/>
          </a:xfrm>
          <a:custGeom>
            <a:avLst/>
            <a:gdLst/>
            <a:ahLst/>
            <a:cxnLst/>
            <a:rect l="l" t="t" r="r" b="b"/>
            <a:pathLst>
              <a:path w="71119" h="29209">
                <a:moveTo>
                  <a:pt x="38836" y="0"/>
                </a:moveTo>
                <a:lnTo>
                  <a:pt x="0" y="9982"/>
                </a:lnTo>
                <a:lnTo>
                  <a:pt x="32181" y="28829"/>
                </a:lnTo>
                <a:lnTo>
                  <a:pt x="71005" y="18859"/>
                </a:lnTo>
                <a:lnTo>
                  <a:pt x="38836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94" name="object 294"/>
          <p:cNvSpPr/>
          <p:nvPr/>
        </p:nvSpPr>
        <p:spPr>
          <a:xfrm>
            <a:off x="1797752" y="9049232"/>
            <a:ext cx="236854" cy="74930"/>
          </a:xfrm>
          <a:custGeom>
            <a:avLst/>
            <a:gdLst/>
            <a:ahLst/>
            <a:cxnLst/>
            <a:rect l="l" t="t" r="r" b="b"/>
            <a:pathLst>
              <a:path w="236855" h="74929">
                <a:moveTo>
                  <a:pt x="203022" y="0"/>
                </a:moveTo>
                <a:lnTo>
                  <a:pt x="0" y="54355"/>
                </a:lnTo>
                <a:lnTo>
                  <a:pt x="32169" y="74333"/>
                </a:lnTo>
                <a:lnTo>
                  <a:pt x="236296" y="18846"/>
                </a:lnTo>
                <a:lnTo>
                  <a:pt x="203022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95" name="object 295"/>
          <p:cNvSpPr/>
          <p:nvPr/>
        </p:nvSpPr>
        <p:spPr>
          <a:xfrm>
            <a:off x="1879845" y="8988208"/>
            <a:ext cx="71120" cy="29209"/>
          </a:xfrm>
          <a:custGeom>
            <a:avLst/>
            <a:gdLst/>
            <a:ahLst/>
            <a:cxnLst/>
            <a:rect l="l" t="t" r="r" b="b"/>
            <a:pathLst>
              <a:path w="71119" h="29209">
                <a:moveTo>
                  <a:pt x="38823" y="0"/>
                </a:moveTo>
                <a:lnTo>
                  <a:pt x="0" y="9994"/>
                </a:lnTo>
                <a:lnTo>
                  <a:pt x="32169" y="28854"/>
                </a:lnTo>
                <a:lnTo>
                  <a:pt x="71005" y="18872"/>
                </a:lnTo>
                <a:lnTo>
                  <a:pt x="38823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96" name="object 296"/>
          <p:cNvSpPr/>
          <p:nvPr/>
        </p:nvSpPr>
        <p:spPr>
          <a:xfrm>
            <a:off x="1937528" y="8973807"/>
            <a:ext cx="71120" cy="29209"/>
          </a:xfrm>
          <a:custGeom>
            <a:avLst/>
            <a:gdLst/>
            <a:ahLst/>
            <a:cxnLst/>
            <a:rect l="l" t="t" r="r" b="b"/>
            <a:pathLst>
              <a:path w="71119" h="29209">
                <a:moveTo>
                  <a:pt x="38836" y="0"/>
                </a:moveTo>
                <a:lnTo>
                  <a:pt x="0" y="9982"/>
                </a:lnTo>
                <a:lnTo>
                  <a:pt x="32169" y="28816"/>
                </a:lnTo>
                <a:lnTo>
                  <a:pt x="71005" y="18846"/>
                </a:lnTo>
                <a:lnTo>
                  <a:pt x="38836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97" name="object 297"/>
          <p:cNvSpPr/>
          <p:nvPr/>
        </p:nvSpPr>
        <p:spPr>
          <a:xfrm>
            <a:off x="1764478" y="9018180"/>
            <a:ext cx="71120" cy="29209"/>
          </a:xfrm>
          <a:custGeom>
            <a:avLst/>
            <a:gdLst/>
            <a:ahLst/>
            <a:cxnLst/>
            <a:rect l="l" t="t" r="r" b="b"/>
            <a:pathLst>
              <a:path w="71119" h="29209">
                <a:moveTo>
                  <a:pt x="38823" y="0"/>
                </a:moveTo>
                <a:lnTo>
                  <a:pt x="0" y="9969"/>
                </a:lnTo>
                <a:lnTo>
                  <a:pt x="32169" y="28816"/>
                </a:lnTo>
                <a:lnTo>
                  <a:pt x="70993" y="18846"/>
                </a:lnTo>
                <a:lnTo>
                  <a:pt x="38823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98" name="object 298"/>
          <p:cNvSpPr/>
          <p:nvPr/>
        </p:nvSpPr>
        <p:spPr>
          <a:xfrm>
            <a:off x="1822161" y="9003741"/>
            <a:ext cx="71120" cy="29209"/>
          </a:xfrm>
          <a:custGeom>
            <a:avLst/>
            <a:gdLst/>
            <a:ahLst/>
            <a:cxnLst/>
            <a:rect l="l" t="t" r="r" b="b"/>
            <a:pathLst>
              <a:path w="71119" h="29209">
                <a:moveTo>
                  <a:pt x="38823" y="0"/>
                </a:moveTo>
                <a:lnTo>
                  <a:pt x="0" y="9982"/>
                </a:lnTo>
                <a:lnTo>
                  <a:pt x="32169" y="28841"/>
                </a:lnTo>
                <a:lnTo>
                  <a:pt x="70993" y="18872"/>
                </a:lnTo>
                <a:lnTo>
                  <a:pt x="38823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99" name="object 299"/>
          <p:cNvSpPr/>
          <p:nvPr/>
        </p:nvSpPr>
        <p:spPr>
          <a:xfrm>
            <a:off x="1650216" y="9048114"/>
            <a:ext cx="71120" cy="29209"/>
          </a:xfrm>
          <a:custGeom>
            <a:avLst/>
            <a:gdLst/>
            <a:ahLst/>
            <a:cxnLst/>
            <a:rect l="l" t="t" r="r" b="b"/>
            <a:pathLst>
              <a:path w="71119" h="29209">
                <a:moveTo>
                  <a:pt x="38823" y="0"/>
                </a:moveTo>
                <a:lnTo>
                  <a:pt x="0" y="9982"/>
                </a:lnTo>
                <a:lnTo>
                  <a:pt x="32169" y="28854"/>
                </a:lnTo>
                <a:lnTo>
                  <a:pt x="70993" y="18872"/>
                </a:lnTo>
                <a:lnTo>
                  <a:pt x="38823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00" name="object 300"/>
          <p:cNvSpPr/>
          <p:nvPr/>
        </p:nvSpPr>
        <p:spPr>
          <a:xfrm>
            <a:off x="1707899" y="9033700"/>
            <a:ext cx="71120" cy="29209"/>
          </a:xfrm>
          <a:custGeom>
            <a:avLst/>
            <a:gdLst/>
            <a:ahLst/>
            <a:cxnLst/>
            <a:rect l="l" t="t" r="r" b="b"/>
            <a:pathLst>
              <a:path w="71119" h="29209">
                <a:moveTo>
                  <a:pt x="38823" y="0"/>
                </a:moveTo>
                <a:lnTo>
                  <a:pt x="0" y="9982"/>
                </a:lnTo>
                <a:lnTo>
                  <a:pt x="32169" y="28841"/>
                </a:lnTo>
                <a:lnTo>
                  <a:pt x="70993" y="18859"/>
                </a:lnTo>
                <a:lnTo>
                  <a:pt x="38823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01" name="object 301"/>
          <p:cNvSpPr/>
          <p:nvPr/>
        </p:nvSpPr>
        <p:spPr>
          <a:xfrm>
            <a:off x="1534836" y="9076969"/>
            <a:ext cx="71120" cy="29209"/>
          </a:xfrm>
          <a:custGeom>
            <a:avLst/>
            <a:gdLst/>
            <a:ahLst/>
            <a:cxnLst/>
            <a:rect l="l" t="t" r="r" b="b"/>
            <a:pathLst>
              <a:path w="71119" h="29209">
                <a:moveTo>
                  <a:pt x="38823" y="0"/>
                </a:moveTo>
                <a:lnTo>
                  <a:pt x="0" y="9982"/>
                </a:lnTo>
                <a:lnTo>
                  <a:pt x="32169" y="28841"/>
                </a:lnTo>
                <a:lnTo>
                  <a:pt x="70993" y="18846"/>
                </a:lnTo>
                <a:lnTo>
                  <a:pt x="38823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02" name="object 302"/>
          <p:cNvSpPr/>
          <p:nvPr/>
        </p:nvSpPr>
        <p:spPr>
          <a:xfrm>
            <a:off x="1592520" y="9063646"/>
            <a:ext cx="71120" cy="29209"/>
          </a:xfrm>
          <a:custGeom>
            <a:avLst/>
            <a:gdLst/>
            <a:ahLst/>
            <a:cxnLst/>
            <a:rect l="l" t="t" r="r" b="b"/>
            <a:pathLst>
              <a:path w="71119" h="29209">
                <a:moveTo>
                  <a:pt x="38823" y="0"/>
                </a:moveTo>
                <a:lnTo>
                  <a:pt x="0" y="9994"/>
                </a:lnTo>
                <a:lnTo>
                  <a:pt x="32169" y="28841"/>
                </a:lnTo>
                <a:lnTo>
                  <a:pt x="70993" y="18859"/>
                </a:lnTo>
                <a:lnTo>
                  <a:pt x="38823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03" name="object 303"/>
          <p:cNvSpPr/>
          <p:nvPr/>
        </p:nvSpPr>
        <p:spPr>
          <a:xfrm>
            <a:off x="1823266" y="8959379"/>
            <a:ext cx="71120" cy="29209"/>
          </a:xfrm>
          <a:custGeom>
            <a:avLst/>
            <a:gdLst/>
            <a:ahLst/>
            <a:cxnLst/>
            <a:rect l="l" t="t" r="r" b="b"/>
            <a:pathLst>
              <a:path w="71119" h="29209">
                <a:moveTo>
                  <a:pt x="38836" y="0"/>
                </a:moveTo>
                <a:lnTo>
                  <a:pt x="0" y="9982"/>
                </a:lnTo>
                <a:lnTo>
                  <a:pt x="32169" y="28829"/>
                </a:lnTo>
                <a:lnTo>
                  <a:pt x="71005" y="18859"/>
                </a:lnTo>
                <a:lnTo>
                  <a:pt x="38836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04" name="object 304"/>
          <p:cNvSpPr/>
          <p:nvPr/>
        </p:nvSpPr>
        <p:spPr>
          <a:xfrm>
            <a:off x="1878740" y="8943835"/>
            <a:ext cx="71120" cy="29209"/>
          </a:xfrm>
          <a:custGeom>
            <a:avLst/>
            <a:gdLst/>
            <a:ahLst/>
            <a:cxnLst/>
            <a:rect l="l" t="t" r="r" b="b"/>
            <a:pathLst>
              <a:path w="71119" h="29209">
                <a:moveTo>
                  <a:pt x="38823" y="0"/>
                </a:moveTo>
                <a:lnTo>
                  <a:pt x="0" y="9994"/>
                </a:lnTo>
                <a:lnTo>
                  <a:pt x="32169" y="28854"/>
                </a:lnTo>
                <a:lnTo>
                  <a:pt x="70993" y="18872"/>
                </a:lnTo>
                <a:lnTo>
                  <a:pt x="38823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05" name="object 305"/>
          <p:cNvSpPr/>
          <p:nvPr/>
        </p:nvSpPr>
        <p:spPr>
          <a:xfrm>
            <a:off x="1711227" y="8989326"/>
            <a:ext cx="71120" cy="29209"/>
          </a:xfrm>
          <a:custGeom>
            <a:avLst/>
            <a:gdLst/>
            <a:ahLst/>
            <a:cxnLst/>
            <a:rect l="l" t="t" r="r" b="b"/>
            <a:pathLst>
              <a:path w="71119" h="29209">
                <a:moveTo>
                  <a:pt x="38823" y="0"/>
                </a:moveTo>
                <a:lnTo>
                  <a:pt x="0" y="9969"/>
                </a:lnTo>
                <a:lnTo>
                  <a:pt x="32169" y="28854"/>
                </a:lnTo>
                <a:lnTo>
                  <a:pt x="70993" y="18859"/>
                </a:lnTo>
                <a:lnTo>
                  <a:pt x="38823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06" name="object 306"/>
          <p:cNvSpPr/>
          <p:nvPr/>
        </p:nvSpPr>
        <p:spPr>
          <a:xfrm>
            <a:off x="1766688" y="8973807"/>
            <a:ext cx="71120" cy="29209"/>
          </a:xfrm>
          <a:custGeom>
            <a:avLst/>
            <a:gdLst/>
            <a:ahLst/>
            <a:cxnLst/>
            <a:rect l="l" t="t" r="r" b="b"/>
            <a:pathLst>
              <a:path w="71119" h="29209">
                <a:moveTo>
                  <a:pt x="38836" y="0"/>
                </a:moveTo>
                <a:lnTo>
                  <a:pt x="0" y="9982"/>
                </a:lnTo>
                <a:lnTo>
                  <a:pt x="32181" y="28816"/>
                </a:lnTo>
                <a:lnTo>
                  <a:pt x="71005" y="18846"/>
                </a:lnTo>
                <a:lnTo>
                  <a:pt x="38836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07" name="object 307"/>
          <p:cNvSpPr/>
          <p:nvPr/>
        </p:nvSpPr>
        <p:spPr>
          <a:xfrm>
            <a:off x="1600292" y="9018180"/>
            <a:ext cx="71120" cy="29209"/>
          </a:xfrm>
          <a:custGeom>
            <a:avLst/>
            <a:gdLst/>
            <a:ahLst/>
            <a:cxnLst/>
            <a:rect l="l" t="t" r="r" b="b"/>
            <a:pathLst>
              <a:path w="71119" h="29209">
                <a:moveTo>
                  <a:pt x="38823" y="0"/>
                </a:moveTo>
                <a:lnTo>
                  <a:pt x="0" y="9969"/>
                </a:lnTo>
                <a:lnTo>
                  <a:pt x="32169" y="28816"/>
                </a:lnTo>
                <a:lnTo>
                  <a:pt x="70993" y="18846"/>
                </a:lnTo>
                <a:lnTo>
                  <a:pt x="38823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08" name="object 308"/>
          <p:cNvSpPr/>
          <p:nvPr/>
        </p:nvSpPr>
        <p:spPr>
          <a:xfrm>
            <a:off x="1655753" y="9003741"/>
            <a:ext cx="71120" cy="29209"/>
          </a:xfrm>
          <a:custGeom>
            <a:avLst/>
            <a:gdLst/>
            <a:ahLst/>
            <a:cxnLst/>
            <a:rect l="l" t="t" r="r" b="b"/>
            <a:pathLst>
              <a:path w="71119" h="29209">
                <a:moveTo>
                  <a:pt x="38836" y="0"/>
                </a:moveTo>
                <a:lnTo>
                  <a:pt x="0" y="9982"/>
                </a:lnTo>
                <a:lnTo>
                  <a:pt x="32169" y="28841"/>
                </a:lnTo>
                <a:lnTo>
                  <a:pt x="71005" y="18872"/>
                </a:lnTo>
                <a:lnTo>
                  <a:pt x="38836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09" name="object 309"/>
          <p:cNvSpPr/>
          <p:nvPr/>
        </p:nvSpPr>
        <p:spPr>
          <a:xfrm>
            <a:off x="1488240" y="9048114"/>
            <a:ext cx="71120" cy="29209"/>
          </a:xfrm>
          <a:custGeom>
            <a:avLst/>
            <a:gdLst/>
            <a:ahLst/>
            <a:cxnLst/>
            <a:rect l="l" t="t" r="r" b="b"/>
            <a:pathLst>
              <a:path w="71119" h="29209">
                <a:moveTo>
                  <a:pt x="38836" y="0"/>
                </a:moveTo>
                <a:lnTo>
                  <a:pt x="0" y="9982"/>
                </a:lnTo>
                <a:lnTo>
                  <a:pt x="32169" y="28854"/>
                </a:lnTo>
                <a:lnTo>
                  <a:pt x="70993" y="18872"/>
                </a:lnTo>
                <a:lnTo>
                  <a:pt x="38836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10" name="object 310"/>
          <p:cNvSpPr/>
          <p:nvPr/>
        </p:nvSpPr>
        <p:spPr>
          <a:xfrm>
            <a:off x="1543714" y="9033700"/>
            <a:ext cx="71120" cy="29209"/>
          </a:xfrm>
          <a:custGeom>
            <a:avLst/>
            <a:gdLst/>
            <a:ahLst/>
            <a:cxnLst/>
            <a:rect l="l" t="t" r="r" b="b"/>
            <a:pathLst>
              <a:path w="71119" h="29209">
                <a:moveTo>
                  <a:pt x="38823" y="0"/>
                </a:moveTo>
                <a:lnTo>
                  <a:pt x="0" y="9982"/>
                </a:lnTo>
                <a:lnTo>
                  <a:pt x="32169" y="28841"/>
                </a:lnTo>
                <a:lnTo>
                  <a:pt x="70993" y="18859"/>
                </a:lnTo>
                <a:lnTo>
                  <a:pt x="38823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11" name="object 311"/>
          <p:cNvSpPr/>
          <p:nvPr/>
        </p:nvSpPr>
        <p:spPr>
          <a:xfrm>
            <a:off x="1774460" y="8929420"/>
            <a:ext cx="71120" cy="29209"/>
          </a:xfrm>
          <a:custGeom>
            <a:avLst/>
            <a:gdLst/>
            <a:ahLst/>
            <a:cxnLst/>
            <a:rect l="l" t="t" r="r" b="b"/>
            <a:pathLst>
              <a:path w="71119" h="29209">
                <a:moveTo>
                  <a:pt x="38823" y="0"/>
                </a:moveTo>
                <a:lnTo>
                  <a:pt x="0" y="9994"/>
                </a:lnTo>
                <a:lnTo>
                  <a:pt x="32169" y="28841"/>
                </a:lnTo>
                <a:lnTo>
                  <a:pt x="71005" y="18859"/>
                </a:lnTo>
                <a:lnTo>
                  <a:pt x="38823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12" name="object 312"/>
          <p:cNvSpPr/>
          <p:nvPr/>
        </p:nvSpPr>
        <p:spPr>
          <a:xfrm>
            <a:off x="1831026" y="8915006"/>
            <a:ext cx="71120" cy="29209"/>
          </a:xfrm>
          <a:custGeom>
            <a:avLst/>
            <a:gdLst/>
            <a:ahLst/>
            <a:cxnLst/>
            <a:rect l="l" t="t" r="r" b="b"/>
            <a:pathLst>
              <a:path w="71119" h="29209">
                <a:moveTo>
                  <a:pt x="38836" y="0"/>
                </a:moveTo>
                <a:lnTo>
                  <a:pt x="0" y="9982"/>
                </a:lnTo>
                <a:lnTo>
                  <a:pt x="32181" y="28829"/>
                </a:lnTo>
                <a:lnTo>
                  <a:pt x="71005" y="18859"/>
                </a:lnTo>
                <a:lnTo>
                  <a:pt x="38836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13" name="object 313"/>
          <p:cNvSpPr/>
          <p:nvPr/>
        </p:nvSpPr>
        <p:spPr>
          <a:xfrm>
            <a:off x="1663513" y="8959379"/>
            <a:ext cx="71120" cy="29209"/>
          </a:xfrm>
          <a:custGeom>
            <a:avLst/>
            <a:gdLst/>
            <a:ahLst/>
            <a:cxnLst/>
            <a:rect l="l" t="t" r="r" b="b"/>
            <a:pathLst>
              <a:path w="71119" h="29209">
                <a:moveTo>
                  <a:pt x="38836" y="0"/>
                </a:moveTo>
                <a:lnTo>
                  <a:pt x="0" y="9982"/>
                </a:lnTo>
                <a:lnTo>
                  <a:pt x="32181" y="28829"/>
                </a:lnTo>
                <a:lnTo>
                  <a:pt x="71005" y="18859"/>
                </a:lnTo>
                <a:lnTo>
                  <a:pt x="38836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14" name="object 314"/>
          <p:cNvSpPr/>
          <p:nvPr/>
        </p:nvSpPr>
        <p:spPr>
          <a:xfrm>
            <a:off x="1720091" y="8944952"/>
            <a:ext cx="71120" cy="29209"/>
          </a:xfrm>
          <a:custGeom>
            <a:avLst/>
            <a:gdLst/>
            <a:ahLst/>
            <a:cxnLst/>
            <a:rect l="l" t="t" r="r" b="b"/>
            <a:pathLst>
              <a:path w="71119" h="29209">
                <a:moveTo>
                  <a:pt x="38836" y="0"/>
                </a:moveTo>
                <a:lnTo>
                  <a:pt x="0" y="9969"/>
                </a:lnTo>
                <a:lnTo>
                  <a:pt x="32181" y="28854"/>
                </a:lnTo>
                <a:lnTo>
                  <a:pt x="71005" y="18846"/>
                </a:lnTo>
                <a:lnTo>
                  <a:pt x="38836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15" name="object 315"/>
          <p:cNvSpPr/>
          <p:nvPr/>
        </p:nvSpPr>
        <p:spPr>
          <a:xfrm>
            <a:off x="1551486" y="8989326"/>
            <a:ext cx="71120" cy="29209"/>
          </a:xfrm>
          <a:custGeom>
            <a:avLst/>
            <a:gdLst/>
            <a:ahLst/>
            <a:cxnLst/>
            <a:rect l="l" t="t" r="r" b="b"/>
            <a:pathLst>
              <a:path w="71119" h="29209">
                <a:moveTo>
                  <a:pt x="38823" y="0"/>
                </a:moveTo>
                <a:lnTo>
                  <a:pt x="0" y="9969"/>
                </a:lnTo>
                <a:lnTo>
                  <a:pt x="32156" y="28854"/>
                </a:lnTo>
                <a:lnTo>
                  <a:pt x="70993" y="18859"/>
                </a:lnTo>
                <a:lnTo>
                  <a:pt x="38823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16" name="object 316"/>
          <p:cNvSpPr/>
          <p:nvPr/>
        </p:nvSpPr>
        <p:spPr>
          <a:xfrm>
            <a:off x="1608052" y="8974899"/>
            <a:ext cx="71120" cy="29209"/>
          </a:xfrm>
          <a:custGeom>
            <a:avLst/>
            <a:gdLst/>
            <a:ahLst/>
            <a:cxnLst/>
            <a:rect l="l" t="t" r="r" b="b"/>
            <a:pathLst>
              <a:path w="71119" h="29209">
                <a:moveTo>
                  <a:pt x="38823" y="0"/>
                </a:moveTo>
                <a:lnTo>
                  <a:pt x="0" y="9994"/>
                </a:lnTo>
                <a:lnTo>
                  <a:pt x="32169" y="28841"/>
                </a:lnTo>
                <a:lnTo>
                  <a:pt x="71005" y="18872"/>
                </a:lnTo>
                <a:lnTo>
                  <a:pt x="38823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17" name="object 317"/>
          <p:cNvSpPr/>
          <p:nvPr/>
        </p:nvSpPr>
        <p:spPr>
          <a:xfrm>
            <a:off x="1440539" y="9019272"/>
            <a:ext cx="71120" cy="29209"/>
          </a:xfrm>
          <a:custGeom>
            <a:avLst/>
            <a:gdLst/>
            <a:ahLst/>
            <a:cxnLst/>
            <a:rect l="l" t="t" r="r" b="b"/>
            <a:pathLst>
              <a:path w="71119" h="29209">
                <a:moveTo>
                  <a:pt x="38823" y="0"/>
                </a:moveTo>
                <a:lnTo>
                  <a:pt x="0" y="9994"/>
                </a:lnTo>
                <a:lnTo>
                  <a:pt x="32169" y="28841"/>
                </a:lnTo>
                <a:lnTo>
                  <a:pt x="71005" y="18859"/>
                </a:lnTo>
                <a:lnTo>
                  <a:pt x="38823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18" name="object 318"/>
          <p:cNvSpPr/>
          <p:nvPr/>
        </p:nvSpPr>
        <p:spPr>
          <a:xfrm>
            <a:off x="1497117" y="9004858"/>
            <a:ext cx="71120" cy="29209"/>
          </a:xfrm>
          <a:custGeom>
            <a:avLst/>
            <a:gdLst/>
            <a:ahLst/>
            <a:cxnLst/>
            <a:rect l="l" t="t" r="r" b="b"/>
            <a:pathLst>
              <a:path w="71119" h="29209">
                <a:moveTo>
                  <a:pt x="38823" y="0"/>
                </a:moveTo>
                <a:lnTo>
                  <a:pt x="0" y="9982"/>
                </a:lnTo>
                <a:lnTo>
                  <a:pt x="32181" y="28841"/>
                </a:lnTo>
                <a:lnTo>
                  <a:pt x="71005" y="18846"/>
                </a:lnTo>
                <a:lnTo>
                  <a:pt x="38823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19" name="object 319"/>
          <p:cNvSpPr/>
          <p:nvPr/>
        </p:nvSpPr>
        <p:spPr>
          <a:xfrm>
            <a:off x="1583643" y="9092488"/>
            <a:ext cx="128905" cy="43815"/>
          </a:xfrm>
          <a:custGeom>
            <a:avLst/>
            <a:gdLst/>
            <a:ahLst/>
            <a:cxnLst/>
            <a:rect l="l" t="t" r="r" b="b"/>
            <a:pathLst>
              <a:path w="128905" h="43815">
                <a:moveTo>
                  <a:pt x="95415" y="0"/>
                </a:moveTo>
                <a:lnTo>
                  <a:pt x="0" y="24409"/>
                </a:lnTo>
                <a:lnTo>
                  <a:pt x="32181" y="43268"/>
                </a:lnTo>
                <a:lnTo>
                  <a:pt x="128689" y="19977"/>
                </a:lnTo>
                <a:lnTo>
                  <a:pt x="95415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20" name="object 320"/>
          <p:cNvSpPr/>
          <p:nvPr/>
        </p:nvSpPr>
        <p:spPr>
          <a:xfrm>
            <a:off x="1934201" y="8929420"/>
            <a:ext cx="71120" cy="29209"/>
          </a:xfrm>
          <a:custGeom>
            <a:avLst/>
            <a:gdLst/>
            <a:ahLst/>
            <a:cxnLst/>
            <a:rect l="l" t="t" r="r" b="b"/>
            <a:pathLst>
              <a:path w="71119" h="29209">
                <a:moveTo>
                  <a:pt x="38823" y="0"/>
                </a:moveTo>
                <a:lnTo>
                  <a:pt x="0" y="9994"/>
                </a:lnTo>
                <a:lnTo>
                  <a:pt x="32181" y="28841"/>
                </a:lnTo>
                <a:lnTo>
                  <a:pt x="71005" y="18859"/>
                </a:lnTo>
                <a:lnTo>
                  <a:pt x="38823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21" name="object 321"/>
          <p:cNvSpPr/>
          <p:nvPr/>
        </p:nvSpPr>
        <p:spPr>
          <a:xfrm>
            <a:off x="1890944" y="8887256"/>
            <a:ext cx="120014" cy="42545"/>
          </a:xfrm>
          <a:custGeom>
            <a:avLst/>
            <a:gdLst/>
            <a:ahLst/>
            <a:cxnLst/>
            <a:rect l="l" t="t" r="r" b="b"/>
            <a:pathLst>
              <a:path w="120014" h="42545">
                <a:moveTo>
                  <a:pt x="87629" y="0"/>
                </a:moveTo>
                <a:lnTo>
                  <a:pt x="0" y="23291"/>
                </a:lnTo>
                <a:lnTo>
                  <a:pt x="32169" y="42163"/>
                </a:lnTo>
                <a:lnTo>
                  <a:pt x="119811" y="18872"/>
                </a:lnTo>
                <a:lnTo>
                  <a:pt x="87629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22" name="object 322"/>
          <p:cNvSpPr/>
          <p:nvPr/>
        </p:nvSpPr>
        <p:spPr>
          <a:xfrm>
            <a:off x="1629134" y="8920543"/>
            <a:ext cx="115570" cy="39370"/>
          </a:xfrm>
          <a:custGeom>
            <a:avLst/>
            <a:gdLst/>
            <a:ahLst/>
            <a:cxnLst/>
            <a:rect l="l" t="t" r="r" b="b"/>
            <a:pathLst>
              <a:path w="115569" h="39370">
                <a:moveTo>
                  <a:pt x="90957" y="0"/>
                </a:moveTo>
                <a:lnTo>
                  <a:pt x="0" y="23291"/>
                </a:lnTo>
                <a:lnTo>
                  <a:pt x="25514" y="38836"/>
                </a:lnTo>
                <a:lnTo>
                  <a:pt x="115366" y="14414"/>
                </a:lnTo>
                <a:lnTo>
                  <a:pt x="90957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23" name="object 323"/>
          <p:cNvSpPr/>
          <p:nvPr/>
        </p:nvSpPr>
        <p:spPr>
          <a:xfrm>
            <a:off x="979046" y="8611031"/>
            <a:ext cx="351155" cy="410845"/>
          </a:xfrm>
          <a:custGeom>
            <a:avLst/>
            <a:gdLst/>
            <a:ahLst/>
            <a:cxnLst/>
            <a:rect l="l" t="t" r="r" b="b"/>
            <a:pathLst>
              <a:path w="351155" h="410845">
                <a:moveTo>
                  <a:pt x="0" y="0"/>
                </a:moveTo>
                <a:lnTo>
                  <a:pt x="350558" y="204114"/>
                </a:lnTo>
                <a:lnTo>
                  <a:pt x="350558" y="410464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24" name="object 324"/>
          <p:cNvSpPr/>
          <p:nvPr/>
        </p:nvSpPr>
        <p:spPr>
          <a:xfrm>
            <a:off x="980164" y="8612149"/>
            <a:ext cx="1082040" cy="203200"/>
          </a:xfrm>
          <a:custGeom>
            <a:avLst/>
            <a:gdLst/>
            <a:ahLst/>
            <a:cxnLst/>
            <a:rect l="l" t="t" r="r" b="b"/>
            <a:pathLst>
              <a:path w="1082039" h="203200">
                <a:moveTo>
                  <a:pt x="0" y="0"/>
                </a:moveTo>
                <a:lnTo>
                  <a:pt x="349440" y="202996"/>
                </a:lnTo>
                <a:lnTo>
                  <a:pt x="1081620" y="7759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25" name="object 325"/>
          <p:cNvSpPr/>
          <p:nvPr/>
        </p:nvSpPr>
        <p:spPr>
          <a:xfrm>
            <a:off x="1224220" y="8170621"/>
            <a:ext cx="547370" cy="170180"/>
          </a:xfrm>
          <a:custGeom>
            <a:avLst/>
            <a:gdLst/>
            <a:ahLst/>
            <a:cxnLst/>
            <a:rect l="l" t="t" r="r" b="b"/>
            <a:pathLst>
              <a:path w="547369" h="170179">
                <a:moveTo>
                  <a:pt x="546912" y="0"/>
                </a:moveTo>
                <a:lnTo>
                  <a:pt x="119811" y="114261"/>
                </a:lnTo>
                <a:lnTo>
                  <a:pt x="0" y="169748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26" name="object 326"/>
          <p:cNvSpPr/>
          <p:nvPr/>
        </p:nvSpPr>
        <p:spPr>
          <a:xfrm>
            <a:off x="1123268" y="8126247"/>
            <a:ext cx="829944" cy="614045"/>
          </a:xfrm>
          <a:custGeom>
            <a:avLst/>
            <a:gdLst/>
            <a:ahLst/>
            <a:cxnLst/>
            <a:rect l="l" t="t" r="r" b="b"/>
            <a:pathLst>
              <a:path w="829944" h="614045">
                <a:moveTo>
                  <a:pt x="575754" y="0"/>
                </a:moveTo>
                <a:lnTo>
                  <a:pt x="646747" y="44373"/>
                </a:lnTo>
                <a:lnTo>
                  <a:pt x="803173" y="0"/>
                </a:lnTo>
                <a:lnTo>
                  <a:pt x="829792" y="14427"/>
                </a:lnTo>
                <a:lnTo>
                  <a:pt x="829792" y="461492"/>
                </a:lnTo>
                <a:lnTo>
                  <a:pt x="247383" y="613473"/>
                </a:lnTo>
                <a:lnTo>
                  <a:pt x="220764" y="604596"/>
                </a:lnTo>
                <a:lnTo>
                  <a:pt x="102057" y="428205"/>
                </a:lnTo>
                <a:lnTo>
                  <a:pt x="0" y="367195"/>
                </a:lnTo>
                <a:lnTo>
                  <a:pt x="0" y="154203"/>
                </a:lnTo>
                <a:lnTo>
                  <a:pt x="575754" y="0"/>
                </a:lnTo>
                <a:close/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27" name="object 327"/>
          <p:cNvSpPr/>
          <p:nvPr/>
        </p:nvSpPr>
        <p:spPr>
          <a:xfrm>
            <a:off x="1491568" y="8642082"/>
            <a:ext cx="360045" cy="97790"/>
          </a:xfrm>
          <a:custGeom>
            <a:avLst/>
            <a:gdLst/>
            <a:ahLst/>
            <a:cxnLst/>
            <a:rect l="l" t="t" r="r" b="b"/>
            <a:pathLst>
              <a:path w="360044" h="97790">
                <a:moveTo>
                  <a:pt x="359435" y="0"/>
                </a:moveTo>
                <a:lnTo>
                  <a:pt x="1117" y="97637"/>
                </a:lnTo>
                <a:lnTo>
                  <a:pt x="0" y="69900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28" name="object 328"/>
          <p:cNvSpPr/>
          <p:nvPr/>
        </p:nvSpPr>
        <p:spPr>
          <a:xfrm>
            <a:off x="1124373" y="8280450"/>
            <a:ext cx="100330" cy="60325"/>
          </a:xfrm>
          <a:custGeom>
            <a:avLst/>
            <a:gdLst/>
            <a:ahLst/>
            <a:cxnLst/>
            <a:rect l="l" t="t" r="r" b="b"/>
            <a:pathLst>
              <a:path w="100330" h="60325">
                <a:moveTo>
                  <a:pt x="99847" y="59918"/>
                </a:moveTo>
                <a:lnTo>
                  <a:pt x="0" y="0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29" name="object 329"/>
          <p:cNvSpPr/>
          <p:nvPr/>
        </p:nvSpPr>
        <p:spPr>
          <a:xfrm>
            <a:off x="1345137" y="8797404"/>
            <a:ext cx="1077595" cy="434975"/>
          </a:xfrm>
          <a:custGeom>
            <a:avLst/>
            <a:gdLst/>
            <a:ahLst/>
            <a:cxnLst/>
            <a:rect l="l" t="t" r="r" b="b"/>
            <a:pathLst>
              <a:path w="1077595" h="434975">
                <a:moveTo>
                  <a:pt x="0" y="203009"/>
                </a:moveTo>
                <a:lnTo>
                  <a:pt x="0" y="265137"/>
                </a:lnTo>
                <a:lnTo>
                  <a:pt x="301739" y="434860"/>
                </a:lnTo>
                <a:lnTo>
                  <a:pt x="1077188" y="226301"/>
                </a:lnTo>
                <a:lnTo>
                  <a:pt x="1077188" y="177495"/>
                </a:lnTo>
                <a:lnTo>
                  <a:pt x="788746" y="0"/>
                </a:lnTo>
                <a:lnTo>
                  <a:pt x="0" y="203009"/>
                </a:lnTo>
                <a:close/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30" name="object 330"/>
          <p:cNvSpPr/>
          <p:nvPr/>
        </p:nvSpPr>
        <p:spPr>
          <a:xfrm>
            <a:off x="1849898" y="8615476"/>
            <a:ext cx="0" cy="26670"/>
          </a:xfrm>
          <a:custGeom>
            <a:avLst/>
            <a:gdLst/>
            <a:ahLst/>
            <a:cxnLst/>
            <a:rect l="l" t="t" r="r" b="b"/>
            <a:pathLst>
              <a:path w="0" h="26670">
                <a:moveTo>
                  <a:pt x="-6985" y="13303"/>
                </a:moveTo>
                <a:lnTo>
                  <a:pt x="6985" y="13303"/>
                </a:lnTo>
              </a:path>
            </a:pathLst>
          </a:custGeom>
          <a:ln w="26606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31" name="object 331"/>
          <p:cNvSpPr/>
          <p:nvPr/>
        </p:nvSpPr>
        <p:spPr>
          <a:xfrm>
            <a:off x="3401876" y="7986471"/>
            <a:ext cx="0" cy="338455"/>
          </a:xfrm>
          <a:custGeom>
            <a:avLst/>
            <a:gdLst/>
            <a:ahLst/>
            <a:cxnLst/>
            <a:rect l="l" t="t" r="r" b="b"/>
            <a:pathLst>
              <a:path w="0" h="338454">
                <a:moveTo>
                  <a:pt x="0" y="0"/>
                </a:moveTo>
                <a:lnTo>
                  <a:pt x="0" y="338353"/>
                </a:lnTo>
              </a:path>
            </a:pathLst>
          </a:custGeom>
          <a:ln w="13970">
            <a:solidFill>
              <a:srgbClr val="7CC39E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32" name="object 332"/>
          <p:cNvSpPr/>
          <p:nvPr/>
        </p:nvSpPr>
        <p:spPr>
          <a:xfrm>
            <a:off x="1515977" y="7287577"/>
            <a:ext cx="0" cy="887730"/>
          </a:xfrm>
          <a:custGeom>
            <a:avLst/>
            <a:gdLst/>
            <a:ahLst/>
            <a:cxnLst/>
            <a:rect l="l" t="t" r="r" b="b"/>
            <a:pathLst>
              <a:path w="0" h="887729">
                <a:moveTo>
                  <a:pt x="0" y="0"/>
                </a:moveTo>
                <a:lnTo>
                  <a:pt x="0" y="887488"/>
                </a:lnTo>
              </a:path>
            </a:pathLst>
          </a:custGeom>
          <a:ln w="13970">
            <a:solidFill>
              <a:srgbClr val="7CC39E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33" name="object 333"/>
          <p:cNvSpPr/>
          <p:nvPr/>
        </p:nvSpPr>
        <p:spPr>
          <a:xfrm>
            <a:off x="1828816" y="6999147"/>
            <a:ext cx="3464560" cy="1325880"/>
          </a:xfrm>
          <a:custGeom>
            <a:avLst/>
            <a:gdLst/>
            <a:ahLst/>
            <a:cxnLst/>
            <a:rect l="l" t="t" r="r" b="b"/>
            <a:pathLst>
              <a:path w="3464560" h="1325879">
                <a:moveTo>
                  <a:pt x="3464496" y="992860"/>
                </a:moveTo>
                <a:lnTo>
                  <a:pt x="3464496" y="1325676"/>
                </a:lnTo>
                <a:lnTo>
                  <a:pt x="724408" y="1325676"/>
                </a:lnTo>
                <a:lnTo>
                  <a:pt x="724408" y="0"/>
                </a:lnTo>
                <a:lnTo>
                  <a:pt x="0" y="0"/>
                </a:lnTo>
              </a:path>
            </a:pathLst>
          </a:custGeom>
          <a:ln w="13969">
            <a:solidFill>
              <a:srgbClr val="7CC39E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34" name="object 334"/>
          <p:cNvSpPr/>
          <p:nvPr/>
        </p:nvSpPr>
        <p:spPr>
          <a:xfrm>
            <a:off x="3381912" y="8305965"/>
            <a:ext cx="40005" cy="40005"/>
          </a:xfrm>
          <a:custGeom>
            <a:avLst/>
            <a:gdLst/>
            <a:ahLst/>
            <a:cxnLst/>
            <a:rect l="l" t="t" r="r" b="b"/>
            <a:pathLst>
              <a:path w="40004" h="40004">
                <a:moveTo>
                  <a:pt x="19964" y="0"/>
                </a:moveTo>
                <a:lnTo>
                  <a:pt x="12633" y="1717"/>
                </a:lnTo>
                <a:lnTo>
                  <a:pt x="6238" y="6243"/>
                </a:lnTo>
                <a:lnTo>
                  <a:pt x="1715" y="12639"/>
                </a:lnTo>
                <a:lnTo>
                  <a:pt x="0" y="19964"/>
                </a:lnTo>
                <a:lnTo>
                  <a:pt x="1715" y="27295"/>
                </a:lnTo>
                <a:lnTo>
                  <a:pt x="6238" y="33689"/>
                </a:lnTo>
                <a:lnTo>
                  <a:pt x="12633" y="38213"/>
                </a:lnTo>
                <a:lnTo>
                  <a:pt x="19964" y="39928"/>
                </a:lnTo>
                <a:lnTo>
                  <a:pt x="27295" y="38213"/>
                </a:lnTo>
                <a:lnTo>
                  <a:pt x="33689" y="33689"/>
                </a:lnTo>
                <a:lnTo>
                  <a:pt x="38213" y="27295"/>
                </a:lnTo>
                <a:lnTo>
                  <a:pt x="39928" y="19964"/>
                </a:lnTo>
                <a:lnTo>
                  <a:pt x="38213" y="12639"/>
                </a:lnTo>
                <a:lnTo>
                  <a:pt x="33689" y="6243"/>
                </a:lnTo>
                <a:lnTo>
                  <a:pt x="27295" y="1717"/>
                </a:lnTo>
                <a:lnTo>
                  <a:pt x="19964" y="0"/>
                </a:lnTo>
                <a:close/>
              </a:path>
            </a:pathLst>
          </a:custGeom>
          <a:solidFill>
            <a:srgbClr val="7CC39E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35" name="object 335"/>
          <p:cNvSpPr/>
          <p:nvPr/>
        </p:nvSpPr>
        <p:spPr>
          <a:xfrm>
            <a:off x="3381912" y="8305965"/>
            <a:ext cx="40005" cy="40005"/>
          </a:xfrm>
          <a:custGeom>
            <a:avLst/>
            <a:gdLst/>
            <a:ahLst/>
            <a:cxnLst/>
            <a:rect l="l" t="t" r="r" b="b"/>
            <a:pathLst>
              <a:path w="40004" h="40004">
                <a:moveTo>
                  <a:pt x="0" y="19964"/>
                </a:moveTo>
                <a:lnTo>
                  <a:pt x="1715" y="12639"/>
                </a:lnTo>
                <a:lnTo>
                  <a:pt x="6238" y="6243"/>
                </a:lnTo>
                <a:lnTo>
                  <a:pt x="12633" y="1717"/>
                </a:lnTo>
                <a:lnTo>
                  <a:pt x="19964" y="0"/>
                </a:lnTo>
                <a:lnTo>
                  <a:pt x="27295" y="1717"/>
                </a:lnTo>
                <a:lnTo>
                  <a:pt x="33689" y="6243"/>
                </a:lnTo>
                <a:lnTo>
                  <a:pt x="38213" y="12639"/>
                </a:lnTo>
                <a:lnTo>
                  <a:pt x="39928" y="19964"/>
                </a:lnTo>
                <a:lnTo>
                  <a:pt x="38213" y="27295"/>
                </a:lnTo>
                <a:lnTo>
                  <a:pt x="33689" y="33689"/>
                </a:lnTo>
                <a:lnTo>
                  <a:pt x="27295" y="38213"/>
                </a:lnTo>
                <a:lnTo>
                  <a:pt x="19964" y="39928"/>
                </a:lnTo>
                <a:lnTo>
                  <a:pt x="12633" y="38213"/>
                </a:lnTo>
                <a:lnTo>
                  <a:pt x="6238" y="33689"/>
                </a:lnTo>
                <a:lnTo>
                  <a:pt x="1715" y="27295"/>
                </a:lnTo>
                <a:lnTo>
                  <a:pt x="0" y="19964"/>
                </a:lnTo>
                <a:close/>
              </a:path>
            </a:pathLst>
          </a:custGeom>
          <a:ln w="7620">
            <a:solidFill>
              <a:srgbClr val="7CC39E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36" name="object 336"/>
          <p:cNvSpPr/>
          <p:nvPr/>
        </p:nvSpPr>
        <p:spPr>
          <a:xfrm>
            <a:off x="1216447" y="7632585"/>
            <a:ext cx="156845" cy="0"/>
          </a:xfrm>
          <a:custGeom>
            <a:avLst/>
            <a:gdLst/>
            <a:ahLst/>
            <a:cxnLst/>
            <a:rect l="l" t="t" r="r" b="b"/>
            <a:pathLst>
              <a:path w="156844" h="0">
                <a:moveTo>
                  <a:pt x="0" y="0"/>
                </a:moveTo>
                <a:lnTo>
                  <a:pt x="156425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37" name="object 337"/>
          <p:cNvSpPr/>
          <p:nvPr/>
        </p:nvSpPr>
        <p:spPr>
          <a:xfrm>
            <a:off x="1274385" y="7694714"/>
            <a:ext cx="40640" cy="0"/>
          </a:xfrm>
          <a:custGeom>
            <a:avLst/>
            <a:gdLst/>
            <a:ahLst/>
            <a:cxnLst/>
            <a:rect l="l" t="t" r="r" b="b"/>
            <a:pathLst>
              <a:path w="40640" h="0">
                <a:moveTo>
                  <a:pt x="0" y="0"/>
                </a:moveTo>
                <a:lnTo>
                  <a:pt x="40551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38" name="object 338"/>
          <p:cNvSpPr/>
          <p:nvPr/>
        </p:nvSpPr>
        <p:spPr>
          <a:xfrm>
            <a:off x="1242343" y="7663636"/>
            <a:ext cx="104775" cy="0"/>
          </a:xfrm>
          <a:custGeom>
            <a:avLst/>
            <a:gdLst/>
            <a:ahLst/>
            <a:cxnLst/>
            <a:rect l="l" t="t" r="r" b="b"/>
            <a:pathLst>
              <a:path w="104775" h="0">
                <a:moveTo>
                  <a:pt x="0" y="0"/>
                </a:moveTo>
                <a:lnTo>
                  <a:pt x="104648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39" name="object 339"/>
          <p:cNvSpPr/>
          <p:nvPr/>
        </p:nvSpPr>
        <p:spPr>
          <a:xfrm>
            <a:off x="1296330" y="7304227"/>
            <a:ext cx="0" cy="327660"/>
          </a:xfrm>
          <a:custGeom>
            <a:avLst/>
            <a:gdLst/>
            <a:ahLst/>
            <a:cxnLst/>
            <a:rect l="l" t="t" r="r" b="b"/>
            <a:pathLst>
              <a:path w="0" h="327659">
                <a:moveTo>
                  <a:pt x="0" y="0"/>
                </a:moveTo>
                <a:lnTo>
                  <a:pt x="0" y="32724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40" name="object 340"/>
          <p:cNvSpPr/>
          <p:nvPr/>
        </p:nvSpPr>
        <p:spPr>
          <a:xfrm>
            <a:off x="1642443" y="7082345"/>
            <a:ext cx="33655" cy="17145"/>
          </a:xfrm>
          <a:custGeom>
            <a:avLst/>
            <a:gdLst/>
            <a:ahLst/>
            <a:cxnLst/>
            <a:rect l="l" t="t" r="r" b="b"/>
            <a:pathLst>
              <a:path w="33655" h="17145">
                <a:moveTo>
                  <a:pt x="0" y="1104"/>
                </a:moveTo>
                <a:lnTo>
                  <a:pt x="33274" y="0"/>
                </a:lnTo>
                <a:lnTo>
                  <a:pt x="33274" y="15532"/>
                </a:lnTo>
                <a:lnTo>
                  <a:pt x="0" y="16636"/>
                </a:lnTo>
                <a:lnTo>
                  <a:pt x="0" y="1104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41" name="object 341"/>
          <p:cNvSpPr/>
          <p:nvPr/>
        </p:nvSpPr>
        <p:spPr>
          <a:xfrm>
            <a:off x="1642443" y="7047966"/>
            <a:ext cx="33655" cy="17145"/>
          </a:xfrm>
          <a:custGeom>
            <a:avLst/>
            <a:gdLst/>
            <a:ahLst/>
            <a:cxnLst/>
            <a:rect l="l" t="t" r="r" b="b"/>
            <a:pathLst>
              <a:path w="33655" h="17145">
                <a:moveTo>
                  <a:pt x="0" y="1092"/>
                </a:moveTo>
                <a:lnTo>
                  <a:pt x="33274" y="0"/>
                </a:lnTo>
                <a:lnTo>
                  <a:pt x="33274" y="15519"/>
                </a:lnTo>
                <a:lnTo>
                  <a:pt x="0" y="16624"/>
                </a:lnTo>
                <a:lnTo>
                  <a:pt x="0" y="1092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42" name="object 342"/>
          <p:cNvSpPr/>
          <p:nvPr/>
        </p:nvSpPr>
        <p:spPr>
          <a:xfrm>
            <a:off x="1642443" y="7026884"/>
            <a:ext cx="33655" cy="17145"/>
          </a:xfrm>
          <a:custGeom>
            <a:avLst/>
            <a:gdLst/>
            <a:ahLst/>
            <a:cxnLst/>
            <a:rect l="l" t="t" r="r" b="b"/>
            <a:pathLst>
              <a:path w="33655" h="17145">
                <a:moveTo>
                  <a:pt x="0" y="1092"/>
                </a:moveTo>
                <a:lnTo>
                  <a:pt x="33274" y="0"/>
                </a:lnTo>
                <a:lnTo>
                  <a:pt x="33274" y="15519"/>
                </a:lnTo>
                <a:lnTo>
                  <a:pt x="0" y="16624"/>
                </a:lnTo>
                <a:lnTo>
                  <a:pt x="0" y="1092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43" name="object 343"/>
          <p:cNvSpPr/>
          <p:nvPr/>
        </p:nvSpPr>
        <p:spPr>
          <a:xfrm>
            <a:off x="1642443" y="7002474"/>
            <a:ext cx="33655" cy="17145"/>
          </a:xfrm>
          <a:custGeom>
            <a:avLst/>
            <a:gdLst/>
            <a:ahLst/>
            <a:cxnLst/>
            <a:rect l="l" t="t" r="r" b="b"/>
            <a:pathLst>
              <a:path w="33655" h="17145">
                <a:moveTo>
                  <a:pt x="0" y="1117"/>
                </a:moveTo>
                <a:lnTo>
                  <a:pt x="33274" y="0"/>
                </a:lnTo>
                <a:lnTo>
                  <a:pt x="33274" y="15532"/>
                </a:lnTo>
                <a:lnTo>
                  <a:pt x="0" y="16636"/>
                </a:lnTo>
                <a:lnTo>
                  <a:pt x="0" y="1117"/>
                </a:lnTo>
                <a:close/>
              </a:path>
            </a:pathLst>
          </a:custGeom>
          <a:ln w="7619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44" name="object 344"/>
          <p:cNvSpPr/>
          <p:nvPr/>
        </p:nvSpPr>
        <p:spPr>
          <a:xfrm>
            <a:off x="1642443" y="6961416"/>
            <a:ext cx="33655" cy="17145"/>
          </a:xfrm>
          <a:custGeom>
            <a:avLst/>
            <a:gdLst/>
            <a:ahLst/>
            <a:cxnLst/>
            <a:rect l="l" t="t" r="r" b="b"/>
            <a:pathLst>
              <a:path w="33655" h="17145">
                <a:moveTo>
                  <a:pt x="0" y="1117"/>
                </a:moveTo>
                <a:lnTo>
                  <a:pt x="33274" y="0"/>
                </a:lnTo>
                <a:lnTo>
                  <a:pt x="33274" y="15532"/>
                </a:lnTo>
                <a:lnTo>
                  <a:pt x="0" y="16649"/>
                </a:lnTo>
                <a:lnTo>
                  <a:pt x="0" y="1117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45" name="object 345"/>
          <p:cNvSpPr/>
          <p:nvPr/>
        </p:nvSpPr>
        <p:spPr>
          <a:xfrm>
            <a:off x="1299175" y="7170610"/>
            <a:ext cx="472440" cy="66408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46" name="object 346"/>
          <p:cNvSpPr/>
          <p:nvPr/>
        </p:nvSpPr>
        <p:spPr>
          <a:xfrm>
            <a:off x="1298540" y="6838289"/>
            <a:ext cx="293370" cy="32384"/>
          </a:xfrm>
          <a:custGeom>
            <a:avLst/>
            <a:gdLst/>
            <a:ahLst/>
            <a:cxnLst/>
            <a:rect l="l" t="t" r="r" b="b"/>
            <a:pathLst>
              <a:path w="293369" h="32384">
                <a:moveTo>
                  <a:pt x="0" y="32169"/>
                </a:moveTo>
                <a:lnTo>
                  <a:pt x="0" y="7759"/>
                </a:lnTo>
                <a:lnTo>
                  <a:pt x="292874" y="0"/>
                </a:lnTo>
                <a:lnTo>
                  <a:pt x="292874" y="21081"/>
                </a:lnTo>
                <a:lnTo>
                  <a:pt x="0" y="32169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47" name="object 347"/>
          <p:cNvSpPr/>
          <p:nvPr/>
        </p:nvSpPr>
        <p:spPr>
          <a:xfrm>
            <a:off x="1327395" y="6963638"/>
            <a:ext cx="243204" cy="152400"/>
          </a:xfrm>
          <a:custGeom>
            <a:avLst/>
            <a:gdLst/>
            <a:ahLst/>
            <a:cxnLst/>
            <a:rect l="l" t="t" r="r" b="b"/>
            <a:pathLst>
              <a:path w="243205" h="152400">
                <a:moveTo>
                  <a:pt x="0" y="151993"/>
                </a:moveTo>
                <a:lnTo>
                  <a:pt x="0" y="8877"/>
                </a:lnTo>
                <a:lnTo>
                  <a:pt x="242938" y="0"/>
                </a:lnTo>
                <a:lnTo>
                  <a:pt x="242938" y="140893"/>
                </a:lnTo>
                <a:lnTo>
                  <a:pt x="0" y="151993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48" name="object 348"/>
          <p:cNvSpPr/>
          <p:nvPr/>
        </p:nvSpPr>
        <p:spPr>
          <a:xfrm>
            <a:off x="1754483" y="6908177"/>
            <a:ext cx="57150" cy="222250"/>
          </a:xfrm>
          <a:custGeom>
            <a:avLst/>
            <a:gdLst/>
            <a:ahLst/>
            <a:cxnLst/>
            <a:rect l="l" t="t" r="r" b="b"/>
            <a:pathLst>
              <a:path w="57150" h="222250">
                <a:moveTo>
                  <a:pt x="0" y="221868"/>
                </a:moveTo>
                <a:lnTo>
                  <a:pt x="0" y="0"/>
                </a:lnTo>
                <a:lnTo>
                  <a:pt x="56591" y="0"/>
                </a:lnTo>
                <a:lnTo>
                  <a:pt x="56591" y="217423"/>
                </a:lnTo>
                <a:lnTo>
                  <a:pt x="0" y="221868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49" name="object 349"/>
          <p:cNvSpPr/>
          <p:nvPr/>
        </p:nvSpPr>
        <p:spPr>
          <a:xfrm>
            <a:off x="1314072" y="6908177"/>
            <a:ext cx="421640" cy="241300"/>
          </a:xfrm>
          <a:custGeom>
            <a:avLst/>
            <a:gdLst/>
            <a:ahLst/>
            <a:cxnLst/>
            <a:rect l="l" t="t" r="r" b="b"/>
            <a:pathLst>
              <a:path w="421639" h="241300">
                <a:moveTo>
                  <a:pt x="0" y="240715"/>
                </a:moveTo>
                <a:lnTo>
                  <a:pt x="0" y="9982"/>
                </a:lnTo>
                <a:lnTo>
                  <a:pt x="421551" y="0"/>
                </a:lnTo>
                <a:lnTo>
                  <a:pt x="421551" y="222986"/>
                </a:lnTo>
                <a:lnTo>
                  <a:pt x="0" y="240715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50" name="object 350"/>
          <p:cNvSpPr/>
          <p:nvPr/>
        </p:nvSpPr>
        <p:spPr>
          <a:xfrm>
            <a:off x="1300763" y="6891540"/>
            <a:ext cx="510540" cy="273050"/>
          </a:xfrm>
          <a:custGeom>
            <a:avLst/>
            <a:gdLst/>
            <a:ahLst/>
            <a:cxnLst/>
            <a:rect l="l" t="t" r="r" b="b"/>
            <a:pathLst>
              <a:path w="510539" h="273050">
                <a:moveTo>
                  <a:pt x="0" y="272910"/>
                </a:moveTo>
                <a:lnTo>
                  <a:pt x="0" y="13309"/>
                </a:lnTo>
                <a:lnTo>
                  <a:pt x="510311" y="0"/>
                </a:lnTo>
                <a:lnTo>
                  <a:pt x="510311" y="249593"/>
                </a:lnTo>
                <a:lnTo>
                  <a:pt x="0" y="272910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51" name="object 351"/>
          <p:cNvSpPr/>
          <p:nvPr/>
        </p:nvSpPr>
        <p:spPr>
          <a:xfrm>
            <a:off x="1218670" y="6761746"/>
            <a:ext cx="592455" cy="521970"/>
          </a:xfrm>
          <a:custGeom>
            <a:avLst/>
            <a:gdLst/>
            <a:ahLst/>
            <a:cxnLst/>
            <a:rect l="l" t="t" r="r" b="b"/>
            <a:pathLst>
              <a:path w="592455" h="521970">
                <a:moveTo>
                  <a:pt x="0" y="521385"/>
                </a:moveTo>
                <a:lnTo>
                  <a:pt x="0" y="9982"/>
                </a:lnTo>
                <a:lnTo>
                  <a:pt x="592404" y="0"/>
                </a:lnTo>
                <a:lnTo>
                  <a:pt x="592404" y="488099"/>
                </a:lnTo>
                <a:lnTo>
                  <a:pt x="0" y="521385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52" name="object 352"/>
          <p:cNvSpPr/>
          <p:nvPr/>
        </p:nvSpPr>
        <p:spPr>
          <a:xfrm>
            <a:off x="1200928" y="6739559"/>
            <a:ext cx="628015" cy="563880"/>
          </a:xfrm>
          <a:custGeom>
            <a:avLst/>
            <a:gdLst/>
            <a:ahLst/>
            <a:cxnLst/>
            <a:rect l="l" t="t" r="r" b="b"/>
            <a:pathLst>
              <a:path w="628014" h="563879">
                <a:moveTo>
                  <a:pt x="0" y="563549"/>
                </a:moveTo>
                <a:lnTo>
                  <a:pt x="0" y="13309"/>
                </a:lnTo>
                <a:lnTo>
                  <a:pt x="627888" y="0"/>
                </a:lnTo>
                <a:lnTo>
                  <a:pt x="627888" y="529158"/>
                </a:lnTo>
                <a:lnTo>
                  <a:pt x="0" y="563549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53" name="object 353"/>
          <p:cNvSpPr/>
          <p:nvPr/>
        </p:nvSpPr>
        <p:spPr>
          <a:xfrm>
            <a:off x="1177624" y="6724027"/>
            <a:ext cx="651510" cy="579120"/>
          </a:xfrm>
          <a:custGeom>
            <a:avLst/>
            <a:gdLst/>
            <a:ahLst/>
            <a:cxnLst/>
            <a:rect l="l" t="t" r="r" b="b"/>
            <a:pathLst>
              <a:path w="651510" h="579120">
                <a:moveTo>
                  <a:pt x="0" y="551345"/>
                </a:moveTo>
                <a:lnTo>
                  <a:pt x="0" y="13309"/>
                </a:lnTo>
                <a:lnTo>
                  <a:pt x="623455" y="0"/>
                </a:lnTo>
                <a:lnTo>
                  <a:pt x="651192" y="15532"/>
                </a:lnTo>
                <a:lnTo>
                  <a:pt x="651192" y="544690"/>
                </a:lnTo>
                <a:lnTo>
                  <a:pt x="23304" y="579081"/>
                </a:lnTo>
                <a:lnTo>
                  <a:pt x="0" y="551345"/>
                </a:lnTo>
                <a:close/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54" name="object 354"/>
          <p:cNvSpPr/>
          <p:nvPr/>
        </p:nvSpPr>
        <p:spPr>
          <a:xfrm>
            <a:off x="1054484" y="6696290"/>
            <a:ext cx="516255" cy="41275"/>
          </a:xfrm>
          <a:custGeom>
            <a:avLst/>
            <a:gdLst/>
            <a:ahLst/>
            <a:cxnLst/>
            <a:rect l="l" t="t" r="r" b="b"/>
            <a:pathLst>
              <a:path w="516255" h="41275">
                <a:moveTo>
                  <a:pt x="0" y="41046"/>
                </a:moveTo>
                <a:lnTo>
                  <a:pt x="0" y="12192"/>
                </a:lnTo>
                <a:lnTo>
                  <a:pt x="515848" y="0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55" name="object 355"/>
          <p:cNvSpPr/>
          <p:nvPr/>
        </p:nvSpPr>
        <p:spPr>
          <a:xfrm>
            <a:off x="1064467" y="6708482"/>
            <a:ext cx="544830" cy="38100"/>
          </a:xfrm>
          <a:custGeom>
            <a:avLst/>
            <a:gdLst/>
            <a:ahLst/>
            <a:cxnLst/>
            <a:rect l="l" t="t" r="r" b="b"/>
            <a:pathLst>
              <a:path w="544830" h="38100">
                <a:moveTo>
                  <a:pt x="0" y="37731"/>
                </a:moveTo>
                <a:lnTo>
                  <a:pt x="0" y="13322"/>
                </a:lnTo>
                <a:lnTo>
                  <a:pt x="544703" y="0"/>
                </a:lnTo>
              </a:path>
            </a:pathLst>
          </a:custGeom>
          <a:ln w="7619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56" name="object 356"/>
          <p:cNvSpPr/>
          <p:nvPr/>
        </p:nvSpPr>
        <p:spPr>
          <a:xfrm>
            <a:off x="1177624" y="6737336"/>
            <a:ext cx="23495" cy="15875"/>
          </a:xfrm>
          <a:custGeom>
            <a:avLst/>
            <a:gdLst/>
            <a:ahLst/>
            <a:cxnLst/>
            <a:rect l="l" t="t" r="r" b="b"/>
            <a:pathLst>
              <a:path w="23494" h="15875">
                <a:moveTo>
                  <a:pt x="0" y="0"/>
                </a:moveTo>
                <a:lnTo>
                  <a:pt x="23304" y="15532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57" name="object 357"/>
          <p:cNvSpPr/>
          <p:nvPr/>
        </p:nvSpPr>
        <p:spPr>
          <a:xfrm>
            <a:off x="981269" y="6676326"/>
            <a:ext cx="195580" cy="554990"/>
          </a:xfrm>
          <a:custGeom>
            <a:avLst/>
            <a:gdLst/>
            <a:ahLst/>
            <a:cxnLst/>
            <a:rect l="l" t="t" r="r" b="b"/>
            <a:pathLst>
              <a:path w="195580" h="554990">
                <a:moveTo>
                  <a:pt x="195249" y="554672"/>
                </a:moveTo>
                <a:lnTo>
                  <a:pt x="0" y="307301"/>
                </a:lnTo>
                <a:lnTo>
                  <a:pt x="0" y="0"/>
                </a:lnTo>
                <a:lnTo>
                  <a:pt x="39928" y="19964"/>
                </a:lnTo>
                <a:lnTo>
                  <a:pt x="48806" y="41046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58" name="object 358"/>
          <p:cNvSpPr/>
          <p:nvPr/>
        </p:nvSpPr>
        <p:spPr>
          <a:xfrm>
            <a:off x="1023420" y="6685190"/>
            <a:ext cx="548640" cy="12700"/>
          </a:xfrm>
          <a:custGeom>
            <a:avLst/>
            <a:gdLst/>
            <a:ahLst/>
            <a:cxnLst/>
            <a:rect l="l" t="t" r="r" b="b"/>
            <a:pathLst>
              <a:path w="548640" h="12700">
                <a:moveTo>
                  <a:pt x="0" y="7772"/>
                </a:moveTo>
                <a:lnTo>
                  <a:pt x="548017" y="0"/>
                </a:lnTo>
                <a:lnTo>
                  <a:pt x="548017" y="12204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59" name="object 359"/>
          <p:cNvSpPr/>
          <p:nvPr/>
        </p:nvSpPr>
        <p:spPr>
          <a:xfrm>
            <a:off x="1065571" y="6722922"/>
            <a:ext cx="112395" cy="75565"/>
          </a:xfrm>
          <a:custGeom>
            <a:avLst/>
            <a:gdLst/>
            <a:ahLst/>
            <a:cxnLst/>
            <a:rect l="l" t="t" r="r" b="b"/>
            <a:pathLst>
              <a:path w="112394" h="75565">
                <a:moveTo>
                  <a:pt x="0" y="0"/>
                </a:moveTo>
                <a:lnTo>
                  <a:pt x="112052" y="75425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60" name="object 360"/>
          <p:cNvSpPr/>
          <p:nvPr/>
        </p:nvSpPr>
        <p:spPr>
          <a:xfrm>
            <a:off x="1535941" y="6676325"/>
            <a:ext cx="34925" cy="8890"/>
          </a:xfrm>
          <a:custGeom>
            <a:avLst/>
            <a:gdLst/>
            <a:ahLst/>
            <a:cxnLst/>
            <a:rect l="l" t="t" r="r" b="b"/>
            <a:pathLst>
              <a:path w="34925" h="8890">
                <a:moveTo>
                  <a:pt x="0" y="0"/>
                </a:moveTo>
                <a:lnTo>
                  <a:pt x="34391" y="8864"/>
                </a:lnTo>
              </a:path>
            </a:pathLst>
          </a:custGeom>
          <a:ln w="13969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61" name="object 361"/>
          <p:cNvSpPr/>
          <p:nvPr/>
        </p:nvSpPr>
        <p:spPr>
          <a:xfrm>
            <a:off x="1016765" y="6669658"/>
            <a:ext cx="520700" cy="21590"/>
          </a:xfrm>
          <a:custGeom>
            <a:avLst/>
            <a:gdLst/>
            <a:ahLst/>
            <a:cxnLst/>
            <a:rect l="l" t="t" r="r" b="b"/>
            <a:pathLst>
              <a:path w="520700" h="21590">
                <a:moveTo>
                  <a:pt x="0" y="21081"/>
                </a:moveTo>
                <a:lnTo>
                  <a:pt x="15458" y="20183"/>
                </a:lnTo>
                <a:lnTo>
                  <a:pt x="23847" y="18035"/>
                </a:lnTo>
                <a:lnTo>
                  <a:pt x="28078" y="12975"/>
                </a:lnTo>
                <a:lnTo>
                  <a:pt x="31064" y="3340"/>
                </a:lnTo>
                <a:lnTo>
                  <a:pt x="106670" y="2818"/>
                </a:lnTo>
                <a:lnTo>
                  <a:pt x="255706" y="1670"/>
                </a:lnTo>
                <a:lnTo>
                  <a:pt x="401415" y="521"/>
                </a:lnTo>
                <a:lnTo>
                  <a:pt x="467042" y="0"/>
                </a:lnTo>
                <a:lnTo>
                  <a:pt x="473489" y="11341"/>
                </a:lnTo>
                <a:lnTo>
                  <a:pt x="481183" y="15816"/>
                </a:lnTo>
                <a:lnTo>
                  <a:pt x="495117" y="14049"/>
                </a:lnTo>
                <a:lnTo>
                  <a:pt x="520280" y="6667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62" name="object 362"/>
          <p:cNvSpPr/>
          <p:nvPr/>
        </p:nvSpPr>
        <p:spPr>
          <a:xfrm>
            <a:off x="1571438" y="6696290"/>
            <a:ext cx="88900" cy="32384"/>
          </a:xfrm>
          <a:custGeom>
            <a:avLst/>
            <a:gdLst/>
            <a:ahLst/>
            <a:cxnLst/>
            <a:rect l="l" t="t" r="r" b="b"/>
            <a:pathLst>
              <a:path w="88900" h="32384">
                <a:moveTo>
                  <a:pt x="0" y="0"/>
                </a:moveTo>
                <a:lnTo>
                  <a:pt x="88760" y="32169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63" name="object 363"/>
          <p:cNvSpPr/>
          <p:nvPr/>
        </p:nvSpPr>
        <p:spPr>
          <a:xfrm>
            <a:off x="1256071" y="6812330"/>
            <a:ext cx="29209" cy="29845"/>
          </a:xfrm>
          <a:custGeom>
            <a:avLst/>
            <a:gdLst/>
            <a:ahLst/>
            <a:cxnLst/>
            <a:rect l="l" t="t" r="r" b="b"/>
            <a:pathLst>
              <a:path w="29209" h="29845">
                <a:moveTo>
                  <a:pt x="28701" y="0"/>
                </a:moveTo>
                <a:lnTo>
                  <a:pt x="0" y="647"/>
                </a:lnTo>
                <a:lnTo>
                  <a:pt x="0" y="29362"/>
                </a:lnTo>
                <a:lnTo>
                  <a:pt x="28701" y="28689"/>
                </a:lnTo>
                <a:lnTo>
                  <a:pt x="28701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64" name="object 364"/>
          <p:cNvSpPr/>
          <p:nvPr/>
        </p:nvSpPr>
        <p:spPr>
          <a:xfrm>
            <a:off x="1256071" y="6812330"/>
            <a:ext cx="29209" cy="29845"/>
          </a:xfrm>
          <a:custGeom>
            <a:avLst/>
            <a:gdLst/>
            <a:ahLst/>
            <a:cxnLst/>
            <a:rect l="l" t="t" r="r" b="b"/>
            <a:pathLst>
              <a:path w="29209" h="29845">
                <a:moveTo>
                  <a:pt x="0" y="647"/>
                </a:moveTo>
                <a:lnTo>
                  <a:pt x="28701" y="0"/>
                </a:lnTo>
                <a:lnTo>
                  <a:pt x="28701" y="28689"/>
                </a:lnTo>
                <a:lnTo>
                  <a:pt x="0" y="29362"/>
                </a:lnTo>
                <a:lnTo>
                  <a:pt x="0" y="647"/>
                </a:lnTo>
                <a:close/>
              </a:path>
            </a:pathLst>
          </a:custGeom>
          <a:ln w="3175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65" name="object 365"/>
          <p:cNvSpPr/>
          <p:nvPr/>
        </p:nvSpPr>
        <p:spPr>
          <a:xfrm>
            <a:off x="1255424" y="6841019"/>
            <a:ext cx="30480" cy="30480"/>
          </a:xfrm>
          <a:custGeom>
            <a:avLst/>
            <a:gdLst/>
            <a:ahLst/>
            <a:cxnLst/>
            <a:rect l="l" t="t" r="r" b="b"/>
            <a:pathLst>
              <a:path w="30480" h="30479">
                <a:moveTo>
                  <a:pt x="23482" y="0"/>
                </a:moveTo>
                <a:lnTo>
                  <a:pt x="14998" y="673"/>
                </a:lnTo>
                <a:lnTo>
                  <a:pt x="6527" y="673"/>
                </a:lnTo>
                <a:lnTo>
                  <a:pt x="0" y="7835"/>
                </a:lnTo>
                <a:lnTo>
                  <a:pt x="0" y="24142"/>
                </a:lnTo>
                <a:lnTo>
                  <a:pt x="6527" y="30010"/>
                </a:lnTo>
                <a:lnTo>
                  <a:pt x="14998" y="30010"/>
                </a:lnTo>
                <a:lnTo>
                  <a:pt x="23482" y="29362"/>
                </a:lnTo>
                <a:lnTo>
                  <a:pt x="29997" y="22847"/>
                </a:lnTo>
                <a:lnTo>
                  <a:pt x="29997" y="6540"/>
                </a:lnTo>
                <a:lnTo>
                  <a:pt x="23482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66" name="object 366"/>
          <p:cNvSpPr/>
          <p:nvPr/>
        </p:nvSpPr>
        <p:spPr>
          <a:xfrm>
            <a:off x="1255424" y="6841019"/>
            <a:ext cx="30480" cy="30480"/>
          </a:xfrm>
          <a:custGeom>
            <a:avLst/>
            <a:gdLst/>
            <a:ahLst/>
            <a:cxnLst/>
            <a:rect l="l" t="t" r="r" b="b"/>
            <a:pathLst>
              <a:path w="30480" h="30479">
                <a:moveTo>
                  <a:pt x="0" y="15671"/>
                </a:moveTo>
                <a:lnTo>
                  <a:pt x="0" y="7835"/>
                </a:lnTo>
                <a:lnTo>
                  <a:pt x="6527" y="673"/>
                </a:lnTo>
                <a:lnTo>
                  <a:pt x="14998" y="673"/>
                </a:lnTo>
                <a:lnTo>
                  <a:pt x="23482" y="0"/>
                </a:lnTo>
                <a:lnTo>
                  <a:pt x="29997" y="6540"/>
                </a:lnTo>
                <a:lnTo>
                  <a:pt x="29997" y="14363"/>
                </a:lnTo>
                <a:lnTo>
                  <a:pt x="29997" y="22847"/>
                </a:lnTo>
                <a:lnTo>
                  <a:pt x="23482" y="29362"/>
                </a:lnTo>
                <a:lnTo>
                  <a:pt x="14998" y="30010"/>
                </a:lnTo>
                <a:lnTo>
                  <a:pt x="6527" y="30010"/>
                </a:lnTo>
                <a:lnTo>
                  <a:pt x="0" y="24142"/>
                </a:lnTo>
                <a:lnTo>
                  <a:pt x="0" y="15671"/>
                </a:lnTo>
                <a:close/>
              </a:path>
            </a:pathLst>
          </a:custGeom>
          <a:ln w="3175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67" name="object 367"/>
          <p:cNvSpPr txBox="1"/>
          <p:nvPr/>
        </p:nvSpPr>
        <p:spPr>
          <a:xfrm rot="21540000">
            <a:off x="1295829" y="6803768"/>
            <a:ext cx="296629" cy="3937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310"/>
              </a:lnSpc>
            </a:pPr>
            <a:r>
              <a:rPr dirty="0" sz="300">
                <a:solidFill>
                  <a:srgbClr val="231F20"/>
                </a:solidFill>
                <a:latin typeface="Arial"/>
                <a:cs typeface="Arial"/>
              </a:rPr>
              <a:t>MERLIN</a:t>
            </a:r>
            <a:r>
              <a:rPr dirty="0" sz="300" spc="4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300" spc="-5">
                <a:solidFill>
                  <a:srgbClr val="231F20"/>
                </a:solidFill>
                <a:latin typeface="Arial"/>
                <a:cs typeface="Arial"/>
              </a:rPr>
              <a:t>GER</a:t>
            </a:r>
            <a:r>
              <a:rPr dirty="0" baseline="9259" sz="450" spc="-7">
                <a:solidFill>
                  <a:srgbClr val="231F20"/>
                </a:solidFill>
                <a:latin typeface="Arial"/>
                <a:cs typeface="Arial"/>
              </a:rPr>
              <a:t>IN</a:t>
            </a:r>
            <a:endParaRPr baseline="9259" sz="450">
              <a:latin typeface="Arial"/>
              <a:cs typeface="Arial"/>
            </a:endParaRPr>
          </a:p>
        </p:txBody>
      </p:sp>
      <p:sp>
        <p:nvSpPr>
          <p:cNvPr id="368" name="object 368"/>
          <p:cNvSpPr txBox="1"/>
          <p:nvPr/>
        </p:nvSpPr>
        <p:spPr>
          <a:xfrm>
            <a:off x="1285804" y="6858166"/>
            <a:ext cx="108585" cy="5715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200" spc="-5" b="1">
                <a:solidFill>
                  <a:srgbClr val="231F20"/>
                </a:solidFill>
                <a:latin typeface="Arial"/>
                <a:cs typeface="Arial"/>
              </a:rPr>
              <a:t>X</a:t>
            </a:r>
            <a:r>
              <a:rPr dirty="0" sz="200" b="1">
                <a:solidFill>
                  <a:srgbClr val="231F20"/>
                </a:solidFill>
                <a:latin typeface="Arial"/>
                <a:cs typeface="Arial"/>
              </a:rPr>
              <a:t>M1</a:t>
            </a:r>
            <a:r>
              <a:rPr dirty="0" sz="200" spc="-5" b="1">
                <a:solidFill>
                  <a:srgbClr val="231F20"/>
                </a:solidFill>
                <a:latin typeface="Arial"/>
                <a:cs typeface="Arial"/>
              </a:rPr>
              <a:t>0</a:t>
            </a:r>
            <a:r>
              <a:rPr dirty="0" sz="200" b="1">
                <a:solidFill>
                  <a:srgbClr val="231F20"/>
                </a:solidFill>
                <a:latin typeface="Arial"/>
                <a:cs typeface="Arial"/>
              </a:rPr>
              <a:t>0</a:t>
            </a:r>
            <a:endParaRPr sz="200">
              <a:latin typeface="Arial"/>
              <a:cs typeface="Arial"/>
            </a:endParaRPr>
          </a:p>
        </p:txBody>
      </p:sp>
      <p:sp>
        <p:nvSpPr>
          <p:cNvPr id="369" name="object 369"/>
          <p:cNvSpPr/>
          <p:nvPr/>
        </p:nvSpPr>
        <p:spPr>
          <a:xfrm>
            <a:off x="1261291" y="6846252"/>
            <a:ext cx="17780" cy="19050"/>
          </a:xfrm>
          <a:custGeom>
            <a:avLst/>
            <a:gdLst/>
            <a:ahLst/>
            <a:cxnLst/>
            <a:rect l="l" t="t" r="r" b="b"/>
            <a:pathLst>
              <a:path w="17780" h="19050">
                <a:moveTo>
                  <a:pt x="13042" y="0"/>
                </a:moveTo>
                <a:lnTo>
                  <a:pt x="9131" y="647"/>
                </a:lnTo>
                <a:lnTo>
                  <a:pt x="3924" y="647"/>
                </a:lnTo>
                <a:lnTo>
                  <a:pt x="0" y="5219"/>
                </a:lnTo>
                <a:lnTo>
                  <a:pt x="0" y="14998"/>
                </a:lnTo>
                <a:lnTo>
                  <a:pt x="3924" y="18910"/>
                </a:lnTo>
                <a:lnTo>
                  <a:pt x="9131" y="18910"/>
                </a:lnTo>
                <a:lnTo>
                  <a:pt x="13042" y="18262"/>
                </a:lnTo>
                <a:lnTo>
                  <a:pt x="16306" y="16294"/>
                </a:lnTo>
                <a:lnTo>
                  <a:pt x="17614" y="13030"/>
                </a:lnTo>
                <a:lnTo>
                  <a:pt x="8483" y="13030"/>
                </a:lnTo>
                <a:lnTo>
                  <a:pt x="8483" y="7175"/>
                </a:lnTo>
                <a:lnTo>
                  <a:pt x="17614" y="6515"/>
                </a:lnTo>
                <a:lnTo>
                  <a:pt x="16306" y="2603"/>
                </a:lnTo>
                <a:lnTo>
                  <a:pt x="1304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70" name="object 370"/>
          <p:cNvSpPr/>
          <p:nvPr/>
        </p:nvSpPr>
        <p:spPr>
          <a:xfrm>
            <a:off x="1261291" y="6846252"/>
            <a:ext cx="17780" cy="19050"/>
          </a:xfrm>
          <a:custGeom>
            <a:avLst/>
            <a:gdLst/>
            <a:ahLst/>
            <a:cxnLst/>
            <a:rect l="l" t="t" r="r" b="b"/>
            <a:pathLst>
              <a:path w="17780" h="19050">
                <a:moveTo>
                  <a:pt x="17614" y="6515"/>
                </a:moveTo>
                <a:lnTo>
                  <a:pt x="8483" y="7175"/>
                </a:lnTo>
                <a:lnTo>
                  <a:pt x="8483" y="13030"/>
                </a:lnTo>
                <a:lnTo>
                  <a:pt x="17614" y="13030"/>
                </a:lnTo>
                <a:lnTo>
                  <a:pt x="16306" y="16294"/>
                </a:lnTo>
                <a:lnTo>
                  <a:pt x="13042" y="18262"/>
                </a:lnTo>
                <a:lnTo>
                  <a:pt x="9131" y="18910"/>
                </a:lnTo>
                <a:lnTo>
                  <a:pt x="3924" y="18910"/>
                </a:lnTo>
                <a:lnTo>
                  <a:pt x="0" y="14998"/>
                </a:lnTo>
                <a:lnTo>
                  <a:pt x="0" y="9778"/>
                </a:lnTo>
                <a:lnTo>
                  <a:pt x="0" y="5219"/>
                </a:lnTo>
                <a:lnTo>
                  <a:pt x="3924" y="647"/>
                </a:lnTo>
                <a:lnTo>
                  <a:pt x="9131" y="647"/>
                </a:lnTo>
                <a:lnTo>
                  <a:pt x="13042" y="0"/>
                </a:lnTo>
                <a:lnTo>
                  <a:pt x="16306" y="2603"/>
                </a:lnTo>
                <a:lnTo>
                  <a:pt x="17614" y="6515"/>
                </a:lnTo>
                <a:close/>
              </a:path>
            </a:pathLst>
          </a:custGeom>
          <a:ln w="3175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71" name="object 371"/>
          <p:cNvSpPr/>
          <p:nvPr/>
        </p:nvSpPr>
        <p:spPr>
          <a:xfrm>
            <a:off x="1261952" y="6818197"/>
            <a:ext cx="17145" cy="9525"/>
          </a:xfrm>
          <a:custGeom>
            <a:avLst/>
            <a:gdLst/>
            <a:ahLst/>
            <a:cxnLst/>
            <a:rect l="l" t="t" r="r" b="b"/>
            <a:pathLst>
              <a:path w="17144" h="9525">
                <a:moveTo>
                  <a:pt x="16954" y="0"/>
                </a:moveTo>
                <a:lnTo>
                  <a:pt x="0" y="647"/>
                </a:lnTo>
                <a:lnTo>
                  <a:pt x="8470" y="9131"/>
                </a:lnTo>
                <a:lnTo>
                  <a:pt x="16954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72" name="object 372"/>
          <p:cNvSpPr/>
          <p:nvPr/>
        </p:nvSpPr>
        <p:spPr>
          <a:xfrm>
            <a:off x="1261952" y="6818197"/>
            <a:ext cx="17145" cy="9525"/>
          </a:xfrm>
          <a:custGeom>
            <a:avLst/>
            <a:gdLst/>
            <a:ahLst/>
            <a:cxnLst/>
            <a:rect l="l" t="t" r="r" b="b"/>
            <a:pathLst>
              <a:path w="17144" h="9525">
                <a:moveTo>
                  <a:pt x="0" y="647"/>
                </a:moveTo>
                <a:lnTo>
                  <a:pt x="16954" y="0"/>
                </a:lnTo>
                <a:lnTo>
                  <a:pt x="8470" y="9131"/>
                </a:lnTo>
                <a:lnTo>
                  <a:pt x="0" y="647"/>
                </a:lnTo>
                <a:close/>
              </a:path>
            </a:pathLst>
          </a:custGeom>
          <a:ln w="3175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73" name="object 373"/>
          <p:cNvSpPr/>
          <p:nvPr/>
        </p:nvSpPr>
        <p:spPr>
          <a:xfrm>
            <a:off x="1261952" y="6826681"/>
            <a:ext cx="17145" cy="9525"/>
          </a:xfrm>
          <a:custGeom>
            <a:avLst/>
            <a:gdLst/>
            <a:ahLst/>
            <a:cxnLst/>
            <a:rect l="l" t="t" r="r" b="b"/>
            <a:pathLst>
              <a:path w="17144" h="9525">
                <a:moveTo>
                  <a:pt x="0" y="647"/>
                </a:moveTo>
                <a:lnTo>
                  <a:pt x="0" y="9131"/>
                </a:lnTo>
                <a:lnTo>
                  <a:pt x="8159" y="8819"/>
                </a:lnTo>
                <a:lnTo>
                  <a:pt x="0" y="647"/>
                </a:lnTo>
                <a:close/>
              </a:path>
              <a:path w="17144" h="9525">
                <a:moveTo>
                  <a:pt x="8782" y="8795"/>
                </a:moveTo>
                <a:lnTo>
                  <a:pt x="8159" y="8819"/>
                </a:lnTo>
                <a:lnTo>
                  <a:pt x="8470" y="9131"/>
                </a:lnTo>
                <a:lnTo>
                  <a:pt x="8782" y="8795"/>
                </a:lnTo>
                <a:close/>
              </a:path>
              <a:path w="17144" h="9525">
                <a:moveTo>
                  <a:pt x="16954" y="0"/>
                </a:moveTo>
                <a:lnTo>
                  <a:pt x="8782" y="8795"/>
                </a:lnTo>
                <a:lnTo>
                  <a:pt x="16954" y="8483"/>
                </a:lnTo>
                <a:lnTo>
                  <a:pt x="16954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74" name="object 374"/>
          <p:cNvSpPr/>
          <p:nvPr/>
        </p:nvSpPr>
        <p:spPr>
          <a:xfrm>
            <a:off x="1261952" y="6826681"/>
            <a:ext cx="17145" cy="9525"/>
          </a:xfrm>
          <a:custGeom>
            <a:avLst/>
            <a:gdLst/>
            <a:ahLst/>
            <a:cxnLst/>
            <a:rect l="l" t="t" r="r" b="b"/>
            <a:pathLst>
              <a:path w="17144" h="9525">
                <a:moveTo>
                  <a:pt x="0" y="647"/>
                </a:moveTo>
                <a:lnTo>
                  <a:pt x="8470" y="9131"/>
                </a:lnTo>
                <a:lnTo>
                  <a:pt x="16954" y="0"/>
                </a:lnTo>
                <a:lnTo>
                  <a:pt x="16954" y="8483"/>
                </a:lnTo>
                <a:lnTo>
                  <a:pt x="0" y="9131"/>
                </a:lnTo>
                <a:lnTo>
                  <a:pt x="0" y="647"/>
                </a:lnTo>
                <a:close/>
              </a:path>
            </a:pathLst>
          </a:custGeom>
          <a:ln w="3175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75" name="object 375"/>
          <p:cNvSpPr/>
          <p:nvPr/>
        </p:nvSpPr>
        <p:spPr>
          <a:xfrm>
            <a:off x="3224381" y="7695818"/>
            <a:ext cx="243204" cy="122555"/>
          </a:xfrm>
          <a:custGeom>
            <a:avLst/>
            <a:gdLst/>
            <a:ahLst/>
            <a:cxnLst/>
            <a:rect l="l" t="t" r="r" b="b"/>
            <a:pathLst>
              <a:path w="243204" h="122554">
                <a:moveTo>
                  <a:pt x="0" y="122021"/>
                </a:moveTo>
                <a:lnTo>
                  <a:pt x="0" y="6654"/>
                </a:lnTo>
                <a:lnTo>
                  <a:pt x="242951" y="0"/>
                </a:lnTo>
                <a:lnTo>
                  <a:pt x="242951" y="110921"/>
                </a:lnTo>
                <a:lnTo>
                  <a:pt x="0" y="122021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76" name="object 376"/>
          <p:cNvSpPr/>
          <p:nvPr/>
        </p:nvSpPr>
        <p:spPr>
          <a:xfrm>
            <a:off x="3651482" y="7610385"/>
            <a:ext cx="57150" cy="222250"/>
          </a:xfrm>
          <a:custGeom>
            <a:avLst/>
            <a:gdLst/>
            <a:ahLst/>
            <a:cxnLst/>
            <a:rect l="l" t="t" r="r" b="b"/>
            <a:pathLst>
              <a:path w="57150" h="222250">
                <a:moveTo>
                  <a:pt x="0" y="221881"/>
                </a:moveTo>
                <a:lnTo>
                  <a:pt x="0" y="0"/>
                </a:lnTo>
                <a:lnTo>
                  <a:pt x="56578" y="0"/>
                </a:lnTo>
                <a:lnTo>
                  <a:pt x="56578" y="217436"/>
                </a:lnTo>
                <a:lnTo>
                  <a:pt x="0" y="221881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77" name="object 377"/>
          <p:cNvSpPr/>
          <p:nvPr/>
        </p:nvSpPr>
        <p:spPr>
          <a:xfrm>
            <a:off x="3211071" y="7610385"/>
            <a:ext cx="421640" cy="241300"/>
          </a:xfrm>
          <a:custGeom>
            <a:avLst/>
            <a:gdLst/>
            <a:ahLst/>
            <a:cxnLst/>
            <a:rect l="l" t="t" r="r" b="b"/>
            <a:pathLst>
              <a:path w="421639" h="241300">
                <a:moveTo>
                  <a:pt x="0" y="240728"/>
                </a:moveTo>
                <a:lnTo>
                  <a:pt x="0" y="9994"/>
                </a:lnTo>
                <a:lnTo>
                  <a:pt x="421551" y="0"/>
                </a:lnTo>
                <a:lnTo>
                  <a:pt x="421551" y="222999"/>
                </a:lnTo>
                <a:lnTo>
                  <a:pt x="0" y="240728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78" name="object 378"/>
          <p:cNvSpPr/>
          <p:nvPr/>
        </p:nvSpPr>
        <p:spPr>
          <a:xfrm>
            <a:off x="3197762" y="7593748"/>
            <a:ext cx="510540" cy="273050"/>
          </a:xfrm>
          <a:custGeom>
            <a:avLst/>
            <a:gdLst/>
            <a:ahLst/>
            <a:cxnLst/>
            <a:rect l="l" t="t" r="r" b="b"/>
            <a:pathLst>
              <a:path w="510539" h="273050">
                <a:moveTo>
                  <a:pt x="0" y="272910"/>
                </a:moveTo>
                <a:lnTo>
                  <a:pt x="0" y="13309"/>
                </a:lnTo>
                <a:lnTo>
                  <a:pt x="510298" y="0"/>
                </a:lnTo>
                <a:lnTo>
                  <a:pt x="510298" y="249605"/>
                </a:lnTo>
                <a:lnTo>
                  <a:pt x="0" y="272910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79" name="object 379"/>
          <p:cNvSpPr/>
          <p:nvPr/>
        </p:nvSpPr>
        <p:spPr>
          <a:xfrm>
            <a:off x="3115669" y="7463967"/>
            <a:ext cx="592455" cy="521970"/>
          </a:xfrm>
          <a:custGeom>
            <a:avLst/>
            <a:gdLst/>
            <a:ahLst/>
            <a:cxnLst/>
            <a:rect l="l" t="t" r="r" b="b"/>
            <a:pathLst>
              <a:path w="592454" h="521970">
                <a:moveTo>
                  <a:pt x="0" y="521398"/>
                </a:moveTo>
                <a:lnTo>
                  <a:pt x="0" y="9969"/>
                </a:lnTo>
                <a:lnTo>
                  <a:pt x="592391" y="0"/>
                </a:lnTo>
                <a:lnTo>
                  <a:pt x="592391" y="488111"/>
                </a:lnTo>
                <a:lnTo>
                  <a:pt x="0" y="521398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80" name="object 380"/>
          <p:cNvSpPr/>
          <p:nvPr/>
        </p:nvSpPr>
        <p:spPr>
          <a:xfrm>
            <a:off x="3097914" y="7441780"/>
            <a:ext cx="628015" cy="563880"/>
          </a:xfrm>
          <a:custGeom>
            <a:avLst/>
            <a:gdLst/>
            <a:ahLst/>
            <a:cxnLst/>
            <a:rect l="l" t="t" r="r" b="b"/>
            <a:pathLst>
              <a:path w="628014" h="563879">
                <a:moveTo>
                  <a:pt x="0" y="563549"/>
                </a:moveTo>
                <a:lnTo>
                  <a:pt x="0" y="13309"/>
                </a:lnTo>
                <a:lnTo>
                  <a:pt x="627900" y="0"/>
                </a:lnTo>
                <a:lnTo>
                  <a:pt x="627900" y="529158"/>
                </a:lnTo>
                <a:lnTo>
                  <a:pt x="0" y="563549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81" name="object 381"/>
          <p:cNvSpPr/>
          <p:nvPr/>
        </p:nvSpPr>
        <p:spPr>
          <a:xfrm>
            <a:off x="3195539" y="7556595"/>
            <a:ext cx="293370" cy="0"/>
          </a:xfrm>
          <a:custGeom>
            <a:avLst/>
            <a:gdLst/>
            <a:ahLst/>
            <a:cxnLst/>
            <a:rect l="l" t="t" r="r" b="b"/>
            <a:pathLst>
              <a:path w="293370" h="0">
                <a:moveTo>
                  <a:pt x="0" y="0"/>
                </a:moveTo>
                <a:lnTo>
                  <a:pt x="292874" y="0"/>
                </a:lnTo>
              </a:path>
            </a:pathLst>
          </a:custGeom>
          <a:ln w="32169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82" name="object 382"/>
          <p:cNvSpPr/>
          <p:nvPr/>
        </p:nvSpPr>
        <p:spPr>
          <a:xfrm>
            <a:off x="3195539" y="7540510"/>
            <a:ext cx="293370" cy="32384"/>
          </a:xfrm>
          <a:custGeom>
            <a:avLst/>
            <a:gdLst/>
            <a:ahLst/>
            <a:cxnLst/>
            <a:rect l="l" t="t" r="r" b="b"/>
            <a:pathLst>
              <a:path w="293370" h="32384">
                <a:moveTo>
                  <a:pt x="0" y="32169"/>
                </a:moveTo>
                <a:lnTo>
                  <a:pt x="0" y="7759"/>
                </a:lnTo>
                <a:lnTo>
                  <a:pt x="292874" y="0"/>
                </a:lnTo>
                <a:lnTo>
                  <a:pt x="292874" y="21069"/>
                </a:lnTo>
                <a:lnTo>
                  <a:pt x="0" y="32169"/>
                </a:lnTo>
                <a:close/>
              </a:path>
            </a:pathLst>
          </a:custGeom>
          <a:ln w="381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83" name="object 383"/>
          <p:cNvSpPr/>
          <p:nvPr/>
        </p:nvSpPr>
        <p:spPr>
          <a:xfrm>
            <a:off x="3197762" y="7876641"/>
            <a:ext cx="467359" cy="63500"/>
          </a:xfrm>
          <a:custGeom>
            <a:avLst/>
            <a:gdLst/>
            <a:ahLst/>
            <a:cxnLst/>
            <a:rect l="l" t="t" r="r" b="b"/>
            <a:pathLst>
              <a:path w="467360" h="63500">
                <a:moveTo>
                  <a:pt x="0" y="21081"/>
                </a:moveTo>
                <a:lnTo>
                  <a:pt x="453720" y="0"/>
                </a:lnTo>
                <a:lnTo>
                  <a:pt x="458143" y="1905"/>
                </a:lnTo>
                <a:lnTo>
                  <a:pt x="462462" y="6929"/>
                </a:lnTo>
                <a:lnTo>
                  <a:pt x="465741" y="14032"/>
                </a:lnTo>
                <a:lnTo>
                  <a:pt x="467042" y="22174"/>
                </a:lnTo>
                <a:lnTo>
                  <a:pt x="467042" y="33273"/>
                </a:lnTo>
                <a:lnTo>
                  <a:pt x="460375" y="43256"/>
                </a:lnTo>
                <a:lnTo>
                  <a:pt x="453720" y="43256"/>
                </a:lnTo>
                <a:lnTo>
                  <a:pt x="0" y="63220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84" name="object 384"/>
          <p:cNvSpPr/>
          <p:nvPr/>
        </p:nvSpPr>
        <p:spPr>
          <a:xfrm>
            <a:off x="3197762" y="7898815"/>
            <a:ext cx="13335" cy="42545"/>
          </a:xfrm>
          <a:custGeom>
            <a:avLst/>
            <a:gdLst/>
            <a:ahLst/>
            <a:cxnLst/>
            <a:rect l="l" t="t" r="r" b="b"/>
            <a:pathLst>
              <a:path w="13335" h="42545">
                <a:moveTo>
                  <a:pt x="0" y="0"/>
                </a:moveTo>
                <a:lnTo>
                  <a:pt x="4415" y="1752"/>
                </a:lnTo>
                <a:lnTo>
                  <a:pt x="8731" y="6523"/>
                </a:lnTo>
                <a:lnTo>
                  <a:pt x="12008" y="13582"/>
                </a:lnTo>
                <a:lnTo>
                  <a:pt x="13309" y="22199"/>
                </a:lnTo>
                <a:lnTo>
                  <a:pt x="13309" y="33286"/>
                </a:lnTo>
                <a:lnTo>
                  <a:pt x="5537" y="42163"/>
                </a:lnTo>
                <a:lnTo>
                  <a:pt x="0" y="42163"/>
                </a:lnTo>
                <a:lnTo>
                  <a:pt x="0" y="0"/>
                </a:lnTo>
                <a:close/>
              </a:path>
            </a:pathLst>
          </a:custGeom>
          <a:ln w="7619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85" name="object 385"/>
          <p:cNvSpPr/>
          <p:nvPr/>
        </p:nvSpPr>
        <p:spPr>
          <a:xfrm>
            <a:off x="3074622" y="7426235"/>
            <a:ext cx="651510" cy="579120"/>
          </a:xfrm>
          <a:custGeom>
            <a:avLst/>
            <a:gdLst/>
            <a:ahLst/>
            <a:cxnLst/>
            <a:rect l="l" t="t" r="r" b="b"/>
            <a:pathLst>
              <a:path w="651510" h="579120">
                <a:moveTo>
                  <a:pt x="0" y="551357"/>
                </a:moveTo>
                <a:lnTo>
                  <a:pt x="0" y="13322"/>
                </a:lnTo>
                <a:lnTo>
                  <a:pt x="623455" y="0"/>
                </a:lnTo>
                <a:lnTo>
                  <a:pt x="651192" y="15544"/>
                </a:lnTo>
                <a:lnTo>
                  <a:pt x="651192" y="544702"/>
                </a:lnTo>
                <a:lnTo>
                  <a:pt x="23291" y="579094"/>
                </a:lnTo>
                <a:lnTo>
                  <a:pt x="0" y="551357"/>
                </a:lnTo>
                <a:close/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86" name="object 386"/>
          <p:cNvSpPr/>
          <p:nvPr/>
        </p:nvSpPr>
        <p:spPr>
          <a:xfrm>
            <a:off x="3074622" y="7439558"/>
            <a:ext cx="23495" cy="15875"/>
          </a:xfrm>
          <a:custGeom>
            <a:avLst/>
            <a:gdLst/>
            <a:ahLst/>
            <a:cxnLst/>
            <a:rect l="l" t="t" r="r" b="b"/>
            <a:pathLst>
              <a:path w="23494" h="15875">
                <a:moveTo>
                  <a:pt x="0" y="0"/>
                </a:moveTo>
                <a:lnTo>
                  <a:pt x="23291" y="15532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87" name="object 387"/>
          <p:cNvSpPr/>
          <p:nvPr/>
        </p:nvSpPr>
        <p:spPr>
          <a:xfrm>
            <a:off x="2878268" y="7359687"/>
            <a:ext cx="749935" cy="574040"/>
          </a:xfrm>
          <a:custGeom>
            <a:avLst/>
            <a:gdLst/>
            <a:ahLst/>
            <a:cxnLst/>
            <a:rect l="l" t="t" r="r" b="b"/>
            <a:pathLst>
              <a:path w="749935" h="574040">
                <a:moveTo>
                  <a:pt x="195237" y="573531"/>
                </a:moveTo>
                <a:lnTo>
                  <a:pt x="0" y="326161"/>
                </a:lnTo>
                <a:lnTo>
                  <a:pt x="0" y="13309"/>
                </a:lnTo>
                <a:lnTo>
                  <a:pt x="557999" y="0"/>
                </a:lnTo>
                <a:lnTo>
                  <a:pt x="749922" y="66547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88" name="object 388"/>
          <p:cNvSpPr/>
          <p:nvPr/>
        </p:nvSpPr>
        <p:spPr>
          <a:xfrm>
            <a:off x="2881595" y="7376324"/>
            <a:ext cx="193040" cy="124460"/>
          </a:xfrm>
          <a:custGeom>
            <a:avLst/>
            <a:gdLst/>
            <a:ahLst/>
            <a:cxnLst/>
            <a:rect l="l" t="t" r="r" b="b"/>
            <a:pathLst>
              <a:path w="193039" h="124459">
                <a:moveTo>
                  <a:pt x="0" y="0"/>
                </a:moveTo>
                <a:lnTo>
                  <a:pt x="193027" y="124256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89" name="object 389"/>
          <p:cNvSpPr/>
          <p:nvPr/>
        </p:nvSpPr>
        <p:spPr>
          <a:xfrm>
            <a:off x="3153070" y="7514538"/>
            <a:ext cx="29209" cy="29845"/>
          </a:xfrm>
          <a:custGeom>
            <a:avLst/>
            <a:gdLst/>
            <a:ahLst/>
            <a:cxnLst/>
            <a:rect l="l" t="t" r="r" b="b"/>
            <a:pathLst>
              <a:path w="29210" h="29845">
                <a:moveTo>
                  <a:pt x="28701" y="0"/>
                </a:moveTo>
                <a:lnTo>
                  <a:pt x="0" y="673"/>
                </a:lnTo>
                <a:lnTo>
                  <a:pt x="0" y="29375"/>
                </a:lnTo>
                <a:lnTo>
                  <a:pt x="28701" y="28702"/>
                </a:lnTo>
                <a:lnTo>
                  <a:pt x="28701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90" name="object 390"/>
          <p:cNvSpPr/>
          <p:nvPr/>
        </p:nvSpPr>
        <p:spPr>
          <a:xfrm>
            <a:off x="3153070" y="7514538"/>
            <a:ext cx="29209" cy="29845"/>
          </a:xfrm>
          <a:custGeom>
            <a:avLst/>
            <a:gdLst/>
            <a:ahLst/>
            <a:cxnLst/>
            <a:rect l="l" t="t" r="r" b="b"/>
            <a:pathLst>
              <a:path w="29210" h="29845">
                <a:moveTo>
                  <a:pt x="0" y="673"/>
                </a:moveTo>
                <a:lnTo>
                  <a:pt x="28701" y="0"/>
                </a:lnTo>
                <a:lnTo>
                  <a:pt x="28701" y="28702"/>
                </a:lnTo>
                <a:lnTo>
                  <a:pt x="0" y="29375"/>
                </a:lnTo>
                <a:lnTo>
                  <a:pt x="0" y="673"/>
                </a:lnTo>
                <a:close/>
              </a:path>
            </a:pathLst>
          </a:custGeom>
          <a:ln w="3175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91" name="object 391"/>
          <p:cNvSpPr/>
          <p:nvPr/>
        </p:nvSpPr>
        <p:spPr>
          <a:xfrm>
            <a:off x="3152423" y="7543241"/>
            <a:ext cx="30480" cy="30480"/>
          </a:xfrm>
          <a:custGeom>
            <a:avLst/>
            <a:gdLst/>
            <a:ahLst/>
            <a:cxnLst/>
            <a:rect l="l" t="t" r="r" b="b"/>
            <a:pathLst>
              <a:path w="30480" h="30479">
                <a:moveTo>
                  <a:pt x="23469" y="0"/>
                </a:moveTo>
                <a:lnTo>
                  <a:pt x="14998" y="673"/>
                </a:lnTo>
                <a:lnTo>
                  <a:pt x="6515" y="673"/>
                </a:lnTo>
                <a:lnTo>
                  <a:pt x="0" y="7835"/>
                </a:lnTo>
                <a:lnTo>
                  <a:pt x="0" y="24130"/>
                </a:lnTo>
                <a:lnTo>
                  <a:pt x="6515" y="30010"/>
                </a:lnTo>
                <a:lnTo>
                  <a:pt x="14998" y="30010"/>
                </a:lnTo>
                <a:lnTo>
                  <a:pt x="23469" y="29375"/>
                </a:lnTo>
                <a:lnTo>
                  <a:pt x="29997" y="22847"/>
                </a:lnTo>
                <a:lnTo>
                  <a:pt x="29997" y="6540"/>
                </a:lnTo>
                <a:lnTo>
                  <a:pt x="23469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92" name="object 392"/>
          <p:cNvSpPr/>
          <p:nvPr/>
        </p:nvSpPr>
        <p:spPr>
          <a:xfrm>
            <a:off x="3152423" y="7543241"/>
            <a:ext cx="30480" cy="30480"/>
          </a:xfrm>
          <a:custGeom>
            <a:avLst/>
            <a:gdLst/>
            <a:ahLst/>
            <a:cxnLst/>
            <a:rect l="l" t="t" r="r" b="b"/>
            <a:pathLst>
              <a:path w="30480" h="30479">
                <a:moveTo>
                  <a:pt x="0" y="15671"/>
                </a:moveTo>
                <a:lnTo>
                  <a:pt x="0" y="7835"/>
                </a:lnTo>
                <a:lnTo>
                  <a:pt x="6515" y="673"/>
                </a:lnTo>
                <a:lnTo>
                  <a:pt x="14998" y="673"/>
                </a:lnTo>
                <a:lnTo>
                  <a:pt x="23469" y="0"/>
                </a:lnTo>
                <a:lnTo>
                  <a:pt x="29997" y="6540"/>
                </a:lnTo>
                <a:lnTo>
                  <a:pt x="29997" y="14363"/>
                </a:lnTo>
                <a:lnTo>
                  <a:pt x="29997" y="22847"/>
                </a:lnTo>
                <a:lnTo>
                  <a:pt x="23469" y="29375"/>
                </a:lnTo>
                <a:lnTo>
                  <a:pt x="14998" y="30010"/>
                </a:lnTo>
                <a:lnTo>
                  <a:pt x="6515" y="30010"/>
                </a:lnTo>
                <a:lnTo>
                  <a:pt x="0" y="24130"/>
                </a:lnTo>
                <a:lnTo>
                  <a:pt x="0" y="15671"/>
                </a:lnTo>
                <a:close/>
              </a:path>
            </a:pathLst>
          </a:custGeom>
          <a:ln w="3175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93" name="object 393"/>
          <p:cNvSpPr txBox="1"/>
          <p:nvPr/>
        </p:nvSpPr>
        <p:spPr>
          <a:xfrm rot="21540000">
            <a:off x="3192830" y="7505963"/>
            <a:ext cx="296629" cy="3937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310"/>
              </a:lnSpc>
            </a:pPr>
            <a:r>
              <a:rPr dirty="0" sz="300" spc="-5">
                <a:solidFill>
                  <a:srgbClr val="231F20"/>
                </a:solidFill>
                <a:latin typeface="Arial"/>
                <a:cs typeface="Arial"/>
              </a:rPr>
              <a:t>MERLIN</a:t>
            </a:r>
            <a:r>
              <a:rPr dirty="0" sz="30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300" spc="-10">
                <a:solidFill>
                  <a:srgbClr val="231F20"/>
                </a:solidFill>
                <a:latin typeface="Arial"/>
                <a:cs typeface="Arial"/>
              </a:rPr>
              <a:t>GER</a:t>
            </a:r>
            <a:r>
              <a:rPr dirty="0" baseline="9259" sz="450" spc="-15">
                <a:solidFill>
                  <a:srgbClr val="231F20"/>
                </a:solidFill>
                <a:latin typeface="Arial"/>
                <a:cs typeface="Arial"/>
              </a:rPr>
              <a:t>IN</a:t>
            </a:r>
            <a:endParaRPr baseline="9259" sz="450">
              <a:latin typeface="Arial"/>
              <a:cs typeface="Arial"/>
            </a:endParaRPr>
          </a:p>
        </p:txBody>
      </p:sp>
      <p:sp>
        <p:nvSpPr>
          <p:cNvPr id="394" name="object 394"/>
          <p:cNvSpPr txBox="1"/>
          <p:nvPr/>
        </p:nvSpPr>
        <p:spPr>
          <a:xfrm>
            <a:off x="3182807" y="7560402"/>
            <a:ext cx="88265" cy="5715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200" spc="-5" b="1">
                <a:solidFill>
                  <a:srgbClr val="231F20"/>
                </a:solidFill>
                <a:latin typeface="Arial"/>
                <a:cs typeface="Arial"/>
              </a:rPr>
              <a:t>X</a:t>
            </a:r>
            <a:r>
              <a:rPr dirty="0" sz="200" b="1">
                <a:solidFill>
                  <a:srgbClr val="231F20"/>
                </a:solidFill>
                <a:latin typeface="Arial"/>
                <a:cs typeface="Arial"/>
              </a:rPr>
              <a:t>L08</a:t>
            </a:r>
            <a:endParaRPr sz="200">
              <a:latin typeface="Arial"/>
              <a:cs typeface="Arial"/>
            </a:endParaRPr>
          </a:p>
        </p:txBody>
      </p:sp>
      <p:sp>
        <p:nvSpPr>
          <p:cNvPr id="395" name="object 395"/>
          <p:cNvSpPr/>
          <p:nvPr/>
        </p:nvSpPr>
        <p:spPr>
          <a:xfrm>
            <a:off x="3158290" y="7548473"/>
            <a:ext cx="17780" cy="19050"/>
          </a:xfrm>
          <a:custGeom>
            <a:avLst/>
            <a:gdLst/>
            <a:ahLst/>
            <a:cxnLst/>
            <a:rect l="l" t="t" r="r" b="b"/>
            <a:pathLst>
              <a:path w="17780" h="19050">
                <a:moveTo>
                  <a:pt x="13042" y="0"/>
                </a:moveTo>
                <a:lnTo>
                  <a:pt x="9131" y="647"/>
                </a:lnTo>
                <a:lnTo>
                  <a:pt x="3911" y="647"/>
                </a:lnTo>
                <a:lnTo>
                  <a:pt x="0" y="5207"/>
                </a:lnTo>
                <a:lnTo>
                  <a:pt x="0" y="14998"/>
                </a:lnTo>
                <a:lnTo>
                  <a:pt x="3911" y="18897"/>
                </a:lnTo>
                <a:lnTo>
                  <a:pt x="9131" y="18897"/>
                </a:lnTo>
                <a:lnTo>
                  <a:pt x="13042" y="18262"/>
                </a:lnTo>
                <a:lnTo>
                  <a:pt x="16306" y="16294"/>
                </a:lnTo>
                <a:lnTo>
                  <a:pt x="17602" y="13030"/>
                </a:lnTo>
                <a:lnTo>
                  <a:pt x="8483" y="13030"/>
                </a:lnTo>
                <a:lnTo>
                  <a:pt x="8483" y="7175"/>
                </a:lnTo>
                <a:lnTo>
                  <a:pt x="17602" y="6527"/>
                </a:lnTo>
                <a:lnTo>
                  <a:pt x="16306" y="2603"/>
                </a:lnTo>
                <a:lnTo>
                  <a:pt x="1304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96" name="object 396"/>
          <p:cNvSpPr/>
          <p:nvPr/>
        </p:nvSpPr>
        <p:spPr>
          <a:xfrm>
            <a:off x="3158290" y="7548473"/>
            <a:ext cx="17780" cy="19050"/>
          </a:xfrm>
          <a:custGeom>
            <a:avLst/>
            <a:gdLst/>
            <a:ahLst/>
            <a:cxnLst/>
            <a:rect l="l" t="t" r="r" b="b"/>
            <a:pathLst>
              <a:path w="17780" h="19050">
                <a:moveTo>
                  <a:pt x="17602" y="6527"/>
                </a:moveTo>
                <a:lnTo>
                  <a:pt x="8483" y="7175"/>
                </a:lnTo>
                <a:lnTo>
                  <a:pt x="8483" y="13030"/>
                </a:lnTo>
                <a:lnTo>
                  <a:pt x="17602" y="13030"/>
                </a:lnTo>
                <a:lnTo>
                  <a:pt x="16306" y="16294"/>
                </a:lnTo>
                <a:lnTo>
                  <a:pt x="13042" y="18262"/>
                </a:lnTo>
                <a:lnTo>
                  <a:pt x="9131" y="18897"/>
                </a:lnTo>
                <a:lnTo>
                  <a:pt x="3911" y="18897"/>
                </a:lnTo>
                <a:lnTo>
                  <a:pt x="0" y="14998"/>
                </a:lnTo>
                <a:lnTo>
                  <a:pt x="0" y="9779"/>
                </a:lnTo>
                <a:lnTo>
                  <a:pt x="0" y="5207"/>
                </a:lnTo>
                <a:lnTo>
                  <a:pt x="3911" y="647"/>
                </a:lnTo>
                <a:lnTo>
                  <a:pt x="9131" y="647"/>
                </a:lnTo>
                <a:lnTo>
                  <a:pt x="13042" y="0"/>
                </a:lnTo>
                <a:lnTo>
                  <a:pt x="16306" y="2603"/>
                </a:lnTo>
                <a:lnTo>
                  <a:pt x="17602" y="6527"/>
                </a:lnTo>
                <a:close/>
              </a:path>
            </a:pathLst>
          </a:custGeom>
          <a:ln w="3175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97" name="object 397"/>
          <p:cNvSpPr/>
          <p:nvPr/>
        </p:nvSpPr>
        <p:spPr>
          <a:xfrm>
            <a:off x="3158938" y="7520419"/>
            <a:ext cx="17145" cy="9525"/>
          </a:xfrm>
          <a:custGeom>
            <a:avLst/>
            <a:gdLst/>
            <a:ahLst/>
            <a:cxnLst/>
            <a:rect l="l" t="t" r="r" b="b"/>
            <a:pathLst>
              <a:path w="17144" h="9525">
                <a:moveTo>
                  <a:pt x="16954" y="0"/>
                </a:moveTo>
                <a:lnTo>
                  <a:pt x="0" y="647"/>
                </a:lnTo>
                <a:lnTo>
                  <a:pt x="8483" y="9131"/>
                </a:lnTo>
                <a:lnTo>
                  <a:pt x="16954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98" name="object 398"/>
          <p:cNvSpPr/>
          <p:nvPr/>
        </p:nvSpPr>
        <p:spPr>
          <a:xfrm>
            <a:off x="3158938" y="7520419"/>
            <a:ext cx="17145" cy="9525"/>
          </a:xfrm>
          <a:custGeom>
            <a:avLst/>
            <a:gdLst/>
            <a:ahLst/>
            <a:cxnLst/>
            <a:rect l="l" t="t" r="r" b="b"/>
            <a:pathLst>
              <a:path w="17144" h="9525">
                <a:moveTo>
                  <a:pt x="0" y="647"/>
                </a:moveTo>
                <a:lnTo>
                  <a:pt x="16954" y="0"/>
                </a:lnTo>
                <a:lnTo>
                  <a:pt x="8483" y="9131"/>
                </a:lnTo>
                <a:lnTo>
                  <a:pt x="0" y="647"/>
                </a:lnTo>
                <a:close/>
              </a:path>
            </a:pathLst>
          </a:custGeom>
          <a:ln w="3175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99" name="object 399"/>
          <p:cNvSpPr/>
          <p:nvPr/>
        </p:nvSpPr>
        <p:spPr>
          <a:xfrm>
            <a:off x="3158938" y="7528902"/>
            <a:ext cx="17145" cy="9525"/>
          </a:xfrm>
          <a:custGeom>
            <a:avLst/>
            <a:gdLst/>
            <a:ahLst/>
            <a:cxnLst/>
            <a:rect l="l" t="t" r="r" b="b"/>
            <a:pathLst>
              <a:path w="17144" h="9525">
                <a:moveTo>
                  <a:pt x="0" y="647"/>
                </a:moveTo>
                <a:lnTo>
                  <a:pt x="0" y="9131"/>
                </a:lnTo>
                <a:lnTo>
                  <a:pt x="8171" y="8819"/>
                </a:lnTo>
                <a:lnTo>
                  <a:pt x="0" y="647"/>
                </a:lnTo>
                <a:close/>
              </a:path>
              <a:path w="17144" h="9525">
                <a:moveTo>
                  <a:pt x="8795" y="8795"/>
                </a:moveTo>
                <a:lnTo>
                  <a:pt x="8171" y="8819"/>
                </a:lnTo>
                <a:lnTo>
                  <a:pt x="8483" y="9131"/>
                </a:lnTo>
                <a:lnTo>
                  <a:pt x="8795" y="8795"/>
                </a:lnTo>
                <a:close/>
              </a:path>
              <a:path w="17144" h="9525">
                <a:moveTo>
                  <a:pt x="16954" y="0"/>
                </a:moveTo>
                <a:lnTo>
                  <a:pt x="8795" y="8795"/>
                </a:lnTo>
                <a:lnTo>
                  <a:pt x="16954" y="8483"/>
                </a:lnTo>
                <a:lnTo>
                  <a:pt x="16954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00" name="object 400"/>
          <p:cNvSpPr/>
          <p:nvPr/>
        </p:nvSpPr>
        <p:spPr>
          <a:xfrm>
            <a:off x="3158938" y="7528902"/>
            <a:ext cx="17145" cy="9525"/>
          </a:xfrm>
          <a:custGeom>
            <a:avLst/>
            <a:gdLst/>
            <a:ahLst/>
            <a:cxnLst/>
            <a:rect l="l" t="t" r="r" b="b"/>
            <a:pathLst>
              <a:path w="17144" h="9525">
                <a:moveTo>
                  <a:pt x="0" y="647"/>
                </a:moveTo>
                <a:lnTo>
                  <a:pt x="8483" y="9131"/>
                </a:lnTo>
                <a:lnTo>
                  <a:pt x="16954" y="0"/>
                </a:lnTo>
                <a:lnTo>
                  <a:pt x="16954" y="8483"/>
                </a:lnTo>
                <a:lnTo>
                  <a:pt x="0" y="9131"/>
                </a:lnTo>
                <a:lnTo>
                  <a:pt x="0" y="647"/>
                </a:lnTo>
                <a:close/>
              </a:path>
            </a:pathLst>
          </a:custGeom>
          <a:ln w="3175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01" name="object 401"/>
          <p:cNvSpPr/>
          <p:nvPr/>
        </p:nvSpPr>
        <p:spPr>
          <a:xfrm>
            <a:off x="5111385" y="7699133"/>
            <a:ext cx="243204" cy="122555"/>
          </a:xfrm>
          <a:custGeom>
            <a:avLst/>
            <a:gdLst/>
            <a:ahLst/>
            <a:cxnLst/>
            <a:rect l="l" t="t" r="r" b="b"/>
            <a:pathLst>
              <a:path w="243204" h="122554">
                <a:moveTo>
                  <a:pt x="0" y="122047"/>
                </a:moveTo>
                <a:lnTo>
                  <a:pt x="0" y="6680"/>
                </a:lnTo>
                <a:lnTo>
                  <a:pt x="242951" y="0"/>
                </a:lnTo>
                <a:lnTo>
                  <a:pt x="242951" y="110947"/>
                </a:lnTo>
                <a:lnTo>
                  <a:pt x="0" y="122047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02" name="object 402"/>
          <p:cNvSpPr/>
          <p:nvPr/>
        </p:nvSpPr>
        <p:spPr>
          <a:xfrm>
            <a:off x="5538486" y="7613738"/>
            <a:ext cx="57150" cy="222250"/>
          </a:xfrm>
          <a:custGeom>
            <a:avLst/>
            <a:gdLst/>
            <a:ahLst/>
            <a:cxnLst/>
            <a:rect l="l" t="t" r="r" b="b"/>
            <a:pathLst>
              <a:path w="57150" h="222250">
                <a:moveTo>
                  <a:pt x="0" y="221869"/>
                </a:moveTo>
                <a:lnTo>
                  <a:pt x="0" y="0"/>
                </a:lnTo>
                <a:lnTo>
                  <a:pt x="56603" y="0"/>
                </a:lnTo>
                <a:lnTo>
                  <a:pt x="56603" y="217411"/>
                </a:lnTo>
                <a:lnTo>
                  <a:pt x="0" y="221869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03" name="object 403"/>
          <p:cNvSpPr/>
          <p:nvPr/>
        </p:nvSpPr>
        <p:spPr>
          <a:xfrm>
            <a:off x="5098076" y="7613738"/>
            <a:ext cx="421640" cy="241300"/>
          </a:xfrm>
          <a:custGeom>
            <a:avLst/>
            <a:gdLst/>
            <a:ahLst/>
            <a:cxnLst/>
            <a:rect l="l" t="t" r="r" b="b"/>
            <a:pathLst>
              <a:path w="421639" h="241300">
                <a:moveTo>
                  <a:pt x="0" y="240715"/>
                </a:moveTo>
                <a:lnTo>
                  <a:pt x="0" y="9969"/>
                </a:lnTo>
                <a:lnTo>
                  <a:pt x="421563" y="0"/>
                </a:lnTo>
                <a:lnTo>
                  <a:pt x="421563" y="222961"/>
                </a:lnTo>
                <a:lnTo>
                  <a:pt x="0" y="240715"/>
                </a:lnTo>
                <a:close/>
              </a:path>
            </a:pathLst>
          </a:custGeom>
          <a:ln w="7619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04" name="object 404"/>
          <p:cNvSpPr/>
          <p:nvPr/>
        </p:nvSpPr>
        <p:spPr>
          <a:xfrm>
            <a:off x="5084779" y="7597088"/>
            <a:ext cx="510540" cy="273050"/>
          </a:xfrm>
          <a:custGeom>
            <a:avLst/>
            <a:gdLst/>
            <a:ahLst/>
            <a:cxnLst/>
            <a:rect l="l" t="t" r="r" b="b"/>
            <a:pathLst>
              <a:path w="510539" h="273050">
                <a:moveTo>
                  <a:pt x="0" y="272910"/>
                </a:moveTo>
                <a:lnTo>
                  <a:pt x="0" y="13296"/>
                </a:lnTo>
                <a:lnTo>
                  <a:pt x="510311" y="0"/>
                </a:lnTo>
                <a:lnTo>
                  <a:pt x="510311" y="249618"/>
                </a:lnTo>
                <a:lnTo>
                  <a:pt x="0" y="272910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05" name="object 405"/>
          <p:cNvSpPr/>
          <p:nvPr/>
        </p:nvSpPr>
        <p:spPr>
          <a:xfrm>
            <a:off x="5002686" y="7467294"/>
            <a:ext cx="592455" cy="521970"/>
          </a:xfrm>
          <a:custGeom>
            <a:avLst/>
            <a:gdLst/>
            <a:ahLst/>
            <a:cxnLst/>
            <a:rect l="l" t="t" r="r" b="b"/>
            <a:pathLst>
              <a:path w="592454" h="521970">
                <a:moveTo>
                  <a:pt x="0" y="521385"/>
                </a:moveTo>
                <a:lnTo>
                  <a:pt x="0" y="9969"/>
                </a:lnTo>
                <a:lnTo>
                  <a:pt x="592404" y="0"/>
                </a:lnTo>
                <a:lnTo>
                  <a:pt x="592404" y="488111"/>
                </a:lnTo>
                <a:lnTo>
                  <a:pt x="0" y="521385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06" name="object 406"/>
          <p:cNvSpPr/>
          <p:nvPr/>
        </p:nvSpPr>
        <p:spPr>
          <a:xfrm>
            <a:off x="4984944" y="7445107"/>
            <a:ext cx="628015" cy="563880"/>
          </a:xfrm>
          <a:custGeom>
            <a:avLst/>
            <a:gdLst/>
            <a:ahLst/>
            <a:cxnLst/>
            <a:rect l="l" t="t" r="r" b="b"/>
            <a:pathLst>
              <a:path w="628014" h="563879">
                <a:moveTo>
                  <a:pt x="0" y="563537"/>
                </a:moveTo>
                <a:lnTo>
                  <a:pt x="0" y="13309"/>
                </a:lnTo>
                <a:lnTo>
                  <a:pt x="627888" y="0"/>
                </a:lnTo>
                <a:lnTo>
                  <a:pt x="627888" y="529158"/>
                </a:lnTo>
                <a:lnTo>
                  <a:pt x="0" y="563537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07" name="object 407"/>
          <p:cNvSpPr/>
          <p:nvPr/>
        </p:nvSpPr>
        <p:spPr>
          <a:xfrm>
            <a:off x="5082556" y="7559922"/>
            <a:ext cx="293370" cy="0"/>
          </a:xfrm>
          <a:custGeom>
            <a:avLst/>
            <a:gdLst/>
            <a:ahLst/>
            <a:cxnLst/>
            <a:rect l="l" t="t" r="r" b="b"/>
            <a:pathLst>
              <a:path w="293370" h="0">
                <a:moveTo>
                  <a:pt x="0" y="0"/>
                </a:moveTo>
                <a:lnTo>
                  <a:pt x="292862" y="0"/>
                </a:lnTo>
              </a:path>
            </a:pathLst>
          </a:custGeom>
          <a:ln w="32169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08" name="object 408"/>
          <p:cNvSpPr/>
          <p:nvPr/>
        </p:nvSpPr>
        <p:spPr>
          <a:xfrm>
            <a:off x="5082556" y="7543837"/>
            <a:ext cx="293370" cy="32384"/>
          </a:xfrm>
          <a:custGeom>
            <a:avLst/>
            <a:gdLst/>
            <a:ahLst/>
            <a:cxnLst/>
            <a:rect l="l" t="t" r="r" b="b"/>
            <a:pathLst>
              <a:path w="293370" h="32384">
                <a:moveTo>
                  <a:pt x="0" y="32169"/>
                </a:moveTo>
                <a:lnTo>
                  <a:pt x="0" y="7759"/>
                </a:lnTo>
                <a:lnTo>
                  <a:pt x="292862" y="0"/>
                </a:lnTo>
                <a:lnTo>
                  <a:pt x="292862" y="21082"/>
                </a:lnTo>
                <a:lnTo>
                  <a:pt x="0" y="32169"/>
                </a:lnTo>
                <a:close/>
              </a:path>
            </a:pathLst>
          </a:custGeom>
          <a:ln w="3809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09" name="object 409"/>
          <p:cNvSpPr/>
          <p:nvPr/>
        </p:nvSpPr>
        <p:spPr>
          <a:xfrm>
            <a:off x="5084779" y="7879981"/>
            <a:ext cx="467359" cy="63500"/>
          </a:xfrm>
          <a:custGeom>
            <a:avLst/>
            <a:gdLst/>
            <a:ahLst/>
            <a:cxnLst/>
            <a:rect l="l" t="t" r="r" b="b"/>
            <a:pathLst>
              <a:path w="467360" h="63500">
                <a:moveTo>
                  <a:pt x="0" y="21069"/>
                </a:moveTo>
                <a:lnTo>
                  <a:pt x="453707" y="0"/>
                </a:lnTo>
                <a:lnTo>
                  <a:pt x="458135" y="1905"/>
                </a:lnTo>
                <a:lnTo>
                  <a:pt x="462454" y="6931"/>
                </a:lnTo>
                <a:lnTo>
                  <a:pt x="465730" y="14037"/>
                </a:lnTo>
                <a:lnTo>
                  <a:pt x="467029" y="22186"/>
                </a:lnTo>
                <a:lnTo>
                  <a:pt x="467029" y="33273"/>
                </a:lnTo>
                <a:lnTo>
                  <a:pt x="460375" y="43243"/>
                </a:lnTo>
                <a:lnTo>
                  <a:pt x="453707" y="43243"/>
                </a:lnTo>
                <a:lnTo>
                  <a:pt x="0" y="63207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10" name="object 410"/>
          <p:cNvSpPr/>
          <p:nvPr/>
        </p:nvSpPr>
        <p:spPr>
          <a:xfrm>
            <a:off x="5084779" y="7902168"/>
            <a:ext cx="13335" cy="42545"/>
          </a:xfrm>
          <a:custGeom>
            <a:avLst/>
            <a:gdLst/>
            <a:ahLst/>
            <a:cxnLst/>
            <a:rect l="l" t="t" r="r" b="b"/>
            <a:pathLst>
              <a:path w="13335" h="42545">
                <a:moveTo>
                  <a:pt x="0" y="0"/>
                </a:moveTo>
                <a:lnTo>
                  <a:pt x="4419" y="1748"/>
                </a:lnTo>
                <a:lnTo>
                  <a:pt x="8729" y="6510"/>
                </a:lnTo>
                <a:lnTo>
                  <a:pt x="11999" y="13560"/>
                </a:lnTo>
                <a:lnTo>
                  <a:pt x="13296" y="22174"/>
                </a:lnTo>
                <a:lnTo>
                  <a:pt x="13296" y="33274"/>
                </a:lnTo>
                <a:lnTo>
                  <a:pt x="5549" y="42138"/>
                </a:lnTo>
                <a:lnTo>
                  <a:pt x="0" y="42138"/>
                </a:lnTo>
                <a:lnTo>
                  <a:pt x="0" y="0"/>
                </a:lnTo>
                <a:close/>
              </a:path>
            </a:pathLst>
          </a:custGeom>
          <a:ln w="7619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11" name="object 411"/>
          <p:cNvSpPr/>
          <p:nvPr/>
        </p:nvSpPr>
        <p:spPr>
          <a:xfrm>
            <a:off x="4961626" y="7429563"/>
            <a:ext cx="651510" cy="579120"/>
          </a:xfrm>
          <a:custGeom>
            <a:avLst/>
            <a:gdLst/>
            <a:ahLst/>
            <a:cxnLst/>
            <a:rect l="l" t="t" r="r" b="b"/>
            <a:pathLst>
              <a:path w="651510" h="579120">
                <a:moveTo>
                  <a:pt x="0" y="551357"/>
                </a:moveTo>
                <a:lnTo>
                  <a:pt x="0" y="13322"/>
                </a:lnTo>
                <a:lnTo>
                  <a:pt x="623468" y="0"/>
                </a:lnTo>
                <a:lnTo>
                  <a:pt x="651205" y="15544"/>
                </a:lnTo>
                <a:lnTo>
                  <a:pt x="651205" y="544702"/>
                </a:lnTo>
                <a:lnTo>
                  <a:pt x="23317" y="579081"/>
                </a:lnTo>
                <a:lnTo>
                  <a:pt x="0" y="551357"/>
                </a:lnTo>
                <a:close/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12" name="object 412"/>
          <p:cNvSpPr/>
          <p:nvPr/>
        </p:nvSpPr>
        <p:spPr>
          <a:xfrm>
            <a:off x="4961626" y="7442885"/>
            <a:ext cx="23495" cy="15875"/>
          </a:xfrm>
          <a:custGeom>
            <a:avLst/>
            <a:gdLst/>
            <a:ahLst/>
            <a:cxnLst/>
            <a:rect l="l" t="t" r="r" b="b"/>
            <a:pathLst>
              <a:path w="23495" h="15875">
                <a:moveTo>
                  <a:pt x="0" y="0"/>
                </a:moveTo>
                <a:lnTo>
                  <a:pt x="23317" y="15532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13" name="object 413"/>
          <p:cNvSpPr/>
          <p:nvPr/>
        </p:nvSpPr>
        <p:spPr>
          <a:xfrm>
            <a:off x="4765272" y="7363015"/>
            <a:ext cx="749935" cy="574040"/>
          </a:xfrm>
          <a:custGeom>
            <a:avLst/>
            <a:gdLst/>
            <a:ahLst/>
            <a:cxnLst/>
            <a:rect l="l" t="t" r="r" b="b"/>
            <a:pathLst>
              <a:path w="749935" h="574040">
                <a:moveTo>
                  <a:pt x="195237" y="573532"/>
                </a:moveTo>
                <a:lnTo>
                  <a:pt x="0" y="326148"/>
                </a:lnTo>
                <a:lnTo>
                  <a:pt x="0" y="13309"/>
                </a:lnTo>
                <a:lnTo>
                  <a:pt x="558025" y="0"/>
                </a:lnTo>
                <a:lnTo>
                  <a:pt x="749922" y="66548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14" name="object 414"/>
          <p:cNvSpPr/>
          <p:nvPr/>
        </p:nvSpPr>
        <p:spPr>
          <a:xfrm>
            <a:off x="4768612" y="7379651"/>
            <a:ext cx="193040" cy="124460"/>
          </a:xfrm>
          <a:custGeom>
            <a:avLst/>
            <a:gdLst/>
            <a:ahLst/>
            <a:cxnLst/>
            <a:rect l="l" t="t" r="r" b="b"/>
            <a:pathLst>
              <a:path w="193039" h="124459">
                <a:moveTo>
                  <a:pt x="0" y="0"/>
                </a:moveTo>
                <a:lnTo>
                  <a:pt x="193014" y="124244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15" name="object 415"/>
          <p:cNvSpPr/>
          <p:nvPr/>
        </p:nvSpPr>
        <p:spPr>
          <a:xfrm>
            <a:off x="5040087" y="7517866"/>
            <a:ext cx="29209" cy="29845"/>
          </a:xfrm>
          <a:custGeom>
            <a:avLst/>
            <a:gdLst/>
            <a:ahLst/>
            <a:cxnLst/>
            <a:rect l="l" t="t" r="r" b="b"/>
            <a:pathLst>
              <a:path w="29210" h="29845">
                <a:moveTo>
                  <a:pt x="28701" y="0"/>
                </a:moveTo>
                <a:lnTo>
                  <a:pt x="0" y="673"/>
                </a:lnTo>
                <a:lnTo>
                  <a:pt x="0" y="29362"/>
                </a:lnTo>
                <a:lnTo>
                  <a:pt x="28701" y="28727"/>
                </a:lnTo>
                <a:lnTo>
                  <a:pt x="28701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16" name="object 416"/>
          <p:cNvSpPr/>
          <p:nvPr/>
        </p:nvSpPr>
        <p:spPr>
          <a:xfrm>
            <a:off x="5040087" y="7517866"/>
            <a:ext cx="29209" cy="29845"/>
          </a:xfrm>
          <a:custGeom>
            <a:avLst/>
            <a:gdLst/>
            <a:ahLst/>
            <a:cxnLst/>
            <a:rect l="l" t="t" r="r" b="b"/>
            <a:pathLst>
              <a:path w="29210" h="29845">
                <a:moveTo>
                  <a:pt x="0" y="673"/>
                </a:moveTo>
                <a:lnTo>
                  <a:pt x="28701" y="0"/>
                </a:lnTo>
                <a:lnTo>
                  <a:pt x="28701" y="28727"/>
                </a:lnTo>
                <a:lnTo>
                  <a:pt x="0" y="29362"/>
                </a:lnTo>
                <a:lnTo>
                  <a:pt x="0" y="673"/>
                </a:lnTo>
                <a:close/>
              </a:path>
            </a:pathLst>
          </a:custGeom>
          <a:ln w="3175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17" name="object 417"/>
          <p:cNvSpPr/>
          <p:nvPr/>
        </p:nvSpPr>
        <p:spPr>
          <a:xfrm>
            <a:off x="5039427" y="7546593"/>
            <a:ext cx="30480" cy="30480"/>
          </a:xfrm>
          <a:custGeom>
            <a:avLst/>
            <a:gdLst/>
            <a:ahLst/>
            <a:cxnLst/>
            <a:rect l="l" t="t" r="r" b="b"/>
            <a:pathLst>
              <a:path w="30479" h="30479">
                <a:moveTo>
                  <a:pt x="23495" y="0"/>
                </a:moveTo>
                <a:lnTo>
                  <a:pt x="14998" y="635"/>
                </a:lnTo>
                <a:lnTo>
                  <a:pt x="6527" y="635"/>
                </a:lnTo>
                <a:lnTo>
                  <a:pt x="0" y="7810"/>
                </a:lnTo>
                <a:lnTo>
                  <a:pt x="0" y="24104"/>
                </a:lnTo>
                <a:lnTo>
                  <a:pt x="6527" y="29984"/>
                </a:lnTo>
                <a:lnTo>
                  <a:pt x="14998" y="29984"/>
                </a:lnTo>
                <a:lnTo>
                  <a:pt x="23495" y="29337"/>
                </a:lnTo>
                <a:lnTo>
                  <a:pt x="30010" y="22821"/>
                </a:lnTo>
                <a:lnTo>
                  <a:pt x="30010" y="6515"/>
                </a:lnTo>
                <a:lnTo>
                  <a:pt x="23495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18" name="object 418"/>
          <p:cNvSpPr/>
          <p:nvPr/>
        </p:nvSpPr>
        <p:spPr>
          <a:xfrm>
            <a:off x="5039427" y="7546593"/>
            <a:ext cx="30480" cy="30480"/>
          </a:xfrm>
          <a:custGeom>
            <a:avLst/>
            <a:gdLst/>
            <a:ahLst/>
            <a:cxnLst/>
            <a:rect l="l" t="t" r="r" b="b"/>
            <a:pathLst>
              <a:path w="30479" h="30479">
                <a:moveTo>
                  <a:pt x="0" y="15646"/>
                </a:moveTo>
                <a:lnTo>
                  <a:pt x="0" y="7810"/>
                </a:lnTo>
                <a:lnTo>
                  <a:pt x="6527" y="635"/>
                </a:lnTo>
                <a:lnTo>
                  <a:pt x="14998" y="635"/>
                </a:lnTo>
                <a:lnTo>
                  <a:pt x="23495" y="0"/>
                </a:lnTo>
                <a:lnTo>
                  <a:pt x="30010" y="6515"/>
                </a:lnTo>
                <a:lnTo>
                  <a:pt x="30010" y="14338"/>
                </a:lnTo>
                <a:lnTo>
                  <a:pt x="30010" y="22821"/>
                </a:lnTo>
                <a:lnTo>
                  <a:pt x="23495" y="29337"/>
                </a:lnTo>
                <a:lnTo>
                  <a:pt x="14998" y="29984"/>
                </a:lnTo>
                <a:lnTo>
                  <a:pt x="6527" y="29984"/>
                </a:lnTo>
                <a:lnTo>
                  <a:pt x="0" y="24104"/>
                </a:lnTo>
                <a:lnTo>
                  <a:pt x="0" y="15646"/>
                </a:lnTo>
                <a:close/>
              </a:path>
            </a:pathLst>
          </a:custGeom>
          <a:ln w="3175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19" name="object 419"/>
          <p:cNvSpPr txBox="1"/>
          <p:nvPr/>
        </p:nvSpPr>
        <p:spPr>
          <a:xfrm rot="21540000">
            <a:off x="3249091" y="7706662"/>
            <a:ext cx="196460" cy="9969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785"/>
              </a:lnSpc>
            </a:pPr>
            <a:r>
              <a:rPr dirty="0" sz="750" spc="15">
                <a:solidFill>
                  <a:srgbClr val="231F20"/>
                </a:solidFill>
                <a:latin typeface="Arial"/>
                <a:cs typeface="Arial"/>
              </a:rPr>
              <a:t>897</a:t>
            </a:r>
            <a:endParaRPr sz="750">
              <a:latin typeface="Arial"/>
              <a:cs typeface="Arial"/>
            </a:endParaRPr>
          </a:p>
        </p:txBody>
      </p:sp>
      <p:sp>
        <p:nvSpPr>
          <p:cNvPr id="420" name="object 420"/>
          <p:cNvSpPr txBox="1"/>
          <p:nvPr/>
        </p:nvSpPr>
        <p:spPr>
          <a:xfrm rot="21540000">
            <a:off x="5079834" y="7509316"/>
            <a:ext cx="296629" cy="3937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310"/>
              </a:lnSpc>
            </a:pPr>
            <a:r>
              <a:rPr dirty="0" sz="300" spc="-5">
                <a:solidFill>
                  <a:srgbClr val="231F20"/>
                </a:solidFill>
                <a:latin typeface="Arial"/>
                <a:cs typeface="Arial"/>
              </a:rPr>
              <a:t>MERLIN</a:t>
            </a:r>
            <a:r>
              <a:rPr dirty="0" sz="300" spc="5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300" spc="-5">
                <a:solidFill>
                  <a:srgbClr val="231F20"/>
                </a:solidFill>
                <a:latin typeface="Arial"/>
                <a:cs typeface="Arial"/>
              </a:rPr>
              <a:t>GER</a:t>
            </a:r>
            <a:r>
              <a:rPr dirty="0" baseline="9259" sz="450" spc="-7">
                <a:solidFill>
                  <a:srgbClr val="231F20"/>
                </a:solidFill>
                <a:latin typeface="Arial"/>
                <a:cs typeface="Arial"/>
              </a:rPr>
              <a:t>IN</a:t>
            </a:r>
            <a:endParaRPr baseline="9259" sz="450">
              <a:latin typeface="Arial"/>
              <a:cs typeface="Arial"/>
            </a:endParaRPr>
          </a:p>
        </p:txBody>
      </p:sp>
      <p:sp>
        <p:nvSpPr>
          <p:cNvPr id="421" name="object 421"/>
          <p:cNvSpPr txBox="1"/>
          <p:nvPr/>
        </p:nvSpPr>
        <p:spPr>
          <a:xfrm>
            <a:off x="5069811" y="7563730"/>
            <a:ext cx="88265" cy="5715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200" b="1">
                <a:solidFill>
                  <a:srgbClr val="231F20"/>
                </a:solidFill>
                <a:latin typeface="Arial"/>
                <a:cs typeface="Arial"/>
              </a:rPr>
              <a:t>X</a:t>
            </a:r>
            <a:r>
              <a:rPr dirty="0" sz="200" spc="-5" b="1">
                <a:solidFill>
                  <a:srgbClr val="231F20"/>
                </a:solidFill>
                <a:latin typeface="Arial"/>
                <a:cs typeface="Arial"/>
              </a:rPr>
              <a:t>L</a:t>
            </a:r>
            <a:r>
              <a:rPr dirty="0" sz="200" b="1">
                <a:solidFill>
                  <a:srgbClr val="231F20"/>
                </a:solidFill>
                <a:latin typeface="Arial"/>
                <a:cs typeface="Arial"/>
              </a:rPr>
              <a:t>16</a:t>
            </a:r>
            <a:endParaRPr sz="200">
              <a:latin typeface="Arial"/>
              <a:cs typeface="Arial"/>
            </a:endParaRPr>
          </a:p>
        </p:txBody>
      </p:sp>
      <p:sp>
        <p:nvSpPr>
          <p:cNvPr id="422" name="object 422"/>
          <p:cNvSpPr/>
          <p:nvPr/>
        </p:nvSpPr>
        <p:spPr>
          <a:xfrm>
            <a:off x="5045294" y="7551801"/>
            <a:ext cx="17780" cy="19050"/>
          </a:xfrm>
          <a:custGeom>
            <a:avLst/>
            <a:gdLst/>
            <a:ahLst/>
            <a:cxnLst/>
            <a:rect l="l" t="t" r="r" b="b"/>
            <a:pathLst>
              <a:path w="17779" h="19050">
                <a:moveTo>
                  <a:pt x="13042" y="0"/>
                </a:moveTo>
                <a:lnTo>
                  <a:pt x="9131" y="660"/>
                </a:lnTo>
                <a:lnTo>
                  <a:pt x="3936" y="660"/>
                </a:lnTo>
                <a:lnTo>
                  <a:pt x="0" y="5207"/>
                </a:lnTo>
                <a:lnTo>
                  <a:pt x="0" y="14998"/>
                </a:lnTo>
                <a:lnTo>
                  <a:pt x="3936" y="18897"/>
                </a:lnTo>
                <a:lnTo>
                  <a:pt x="9131" y="18897"/>
                </a:lnTo>
                <a:lnTo>
                  <a:pt x="13042" y="18249"/>
                </a:lnTo>
                <a:lnTo>
                  <a:pt x="16319" y="16306"/>
                </a:lnTo>
                <a:lnTo>
                  <a:pt x="17627" y="13042"/>
                </a:lnTo>
                <a:lnTo>
                  <a:pt x="8483" y="13042"/>
                </a:lnTo>
                <a:lnTo>
                  <a:pt x="8483" y="7162"/>
                </a:lnTo>
                <a:lnTo>
                  <a:pt x="17627" y="6527"/>
                </a:lnTo>
                <a:lnTo>
                  <a:pt x="16319" y="2603"/>
                </a:lnTo>
                <a:lnTo>
                  <a:pt x="1304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23" name="object 423"/>
          <p:cNvSpPr/>
          <p:nvPr/>
        </p:nvSpPr>
        <p:spPr>
          <a:xfrm>
            <a:off x="5045294" y="7551801"/>
            <a:ext cx="17780" cy="19050"/>
          </a:xfrm>
          <a:custGeom>
            <a:avLst/>
            <a:gdLst/>
            <a:ahLst/>
            <a:cxnLst/>
            <a:rect l="l" t="t" r="r" b="b"/>
            <a:pathLst>
              <a:path w="17779" h="19050">
                <a:moveTo>
                  <a:pt x="17627" y="6527"/>
                </a:moveTo>
                <a:lnTo>
                  <a:pt x="8483" y="7162"/>
                </a:lnTo>
                <a:lnTo>
                  <a:pt x="8483" y="13042"/>
                </a:lnTo>
                <a:lnTo>
                  <a:pt x="17627" y="13042"/>
                </a:lnTo>
                <a:lnTo>
                  <a:pt x="16319" y="16306"/>
                </a:lnTo>
                <a:lnTo>
                  <a:pt x="13042" y="18249"/>
                </a:lnTo>
                <a:lnTo>
                  <a:pt x="9131" y="18897"/>
                </a:lnTo>
                <a:lnTo>
                  <a:pt x="3936" y="18897"/>
                </a:lnTo>
                <a:lnTo>
                  <a:pt x="0" y="14998"/>
                </a:lnTo>
                <a:lnTo>
                  <a:pt x="0" y="9766"/>
                </a:lnTo>
                <a:lnTo>
                  <a:pt x="0" y="5207"/>
                </a:lnTo>
                <a:lnTo>
                  <a:pt x="3936" y="660"/>
                </a:lnTo>
                <a:lnTo>
                  <a:pt x="9131" y="660"/>
                </a:lnTo>
                <a:lnTo>
                  <a:pt x="13042" y="0"/>
                </a:lnTo>
                <a:lnTo>
                  <a:pt x="16319" y="2603"/>
                </a:lnTo>
                <a:lnTo>
                  <a:pt x="17627" y="6527"/>
                </a:lnTo>
                <a:close/>
              </a:path>
            </a:pathLst>
          </a:custGeom>
          <a:ln w="3175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24" name="object 424"/>
          <p:cNvSpPr/>
          <p:nvPr/>
        </p:nvSpPr>
        <p:spPr>
          <a:xfrm>
            <a:off x="5045955" y="7523746"/>
            <a:ext cx="17145" cy="9525"/>
          </a:xfrm>
          <a:custGeom>
            <a:avLst/>
            <a:gdLst/>
            <a:ahLst/>
            <a:cxnLst/>
            <a:rect l="l" t="t" r="r" b="b"/>
            <a:pathLst>
              <a:path w="17145" h="9525">
                <a:moveTo>
                  <a:pt x="16967" y="0"/>
                </a:moveTo>
                <a:lnTo>
                  <a:pt x="0" y="673"/>
                </a:lnTo>
                <a:lnTo>
                  <a:pt x="8470" y="9131"/>
                </a:lnTo>
                <a:lnTo>
                  <a:pt x="16967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25" name="object 425"/>
          <p:cNvSpPr/>
          <p:nvPr/>
        </p:nvSpPr>
        <p:spPr>
          <a:xfrm>
            <a:off x="5045955" y="7523746"/>
            <a:ext cx="17145" cy="9525"/>
          </a:xfrm>
          <a:custGeom>
            <a:avLst/>
            <a:gdLst/>
            <a:ahLst/>
            <a:cxnLst/>
            <a:rect l="l" t="t" r="r" b="b"/>
            <a:pathLst>
              <a:path w="17145" h="9525">
                <a:moveTo>
                  <a:pt x="0" y="673"/>
                </a:moveTo>
                <a:lnTo>
                  <a:pt x="16967" y="0"/>
                </a:lnTo>
                <a:lnTo>
                  <a:pt x="8470" y="9131"/>
                </a:lnTo>
                <a:lnTo>
                  <a:pt x="0" y="673"/>
                </a:lnTo>
                <a:close/>
              </a:path>
            </a:pathLst>
          </a:custGeom>
          <a:ln w="3175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26" name="object 426"/>
          <p:cNvSpPr/>
          <p:nvPr/>
        </p:nvSpPr>
        <p:spPr>
          <a:xfrm>
            <a:off x="5045955" y="7532230"/>
            <a:ext cx="17145" cy="9525"/>
          </a:xfrm>
          <a:custGeom>
            <a:avLst/>
            <a:gdLst/>
            <a:ahLst/>
            <a:cxnLst/>
            <a:rect l="l" t="t" r="r" b="b"/>
            <a:pathLst>
              <a:path w="17145" h="9525">
                <a:moveTo>
                  <a:pt x="0" y="647"/>
                </a:moveTo>
                <a:lnTo>
                  <a:pt x="0" y="9131"/>
                </a:lnTo>
                <a:lnTo>
                  <a:pt x="8159" y="8819"/>
                </a:lnTo>
                <a:lnTo>
                  <a:pt x="0" y="647"/>
                </a:lnTo>
                <a:close/>
              </a:path>
              <a:path w="17145" h="9525">
                <a:moveTo>
                  <a:pt x="8782" y="8796"/>
                </a:moveTo>
                <a:lnTo>
                  <a:pt x="8159" y="8819"/>
                </a:lnTo>
                <a:lnTo>
                  <a:pt x="8470" y="9131"/>
                </a:lnTo>
                <a:lnTo>
                  <a:pt x="8782" y="8796"/>
                </a:lnTo>
                <a:close/>
              </a:path>
              <a:path w="17145" h="9525">
                <a:moveTo>
                  <a:pt x="16967" y="0"/>
                </a:moveTo>
                <a:lnTo>
                  <a:pt x="8782" y="8796"/>
                </a:lnTo>
                <a:lnTo>
                  <a:pt x="16967" y="8483"/>
                </a:lnTo>
                <a:lnTo>
                  <a:pt x="16967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27" name="object 427"/>
          <p:cNvSpPr/>
          <p:nvPr/>
        </p:nvSpPr>
        <p:spPr>
          <a:xfrm>
            <a:off x="5045955" y="7532230"/>
            <a:ext cx="17145" cy="9525"/>
          </a:xfrm>
          <a:custGeom>
            <a:avLst/>
            <a:gdLst/>
            <a:ahLst/>
            <a:cxnLst/>
            <a:rect l="l" t="t" r="r" b="b"/>
            <a:pathLst>
              <a:path w="17145" h="9525">
                <a:moveTo>
                  <a:pt x="0" y="647"/>
                </a:moveTo>
                <a:lnTo>
                  <a:pt x="8470" y="9131"/>
                </a:lnTo>
                <a:lnTo>
                  <a:pt x="16967" y="0"/>
                </a:lnTo>
                <a:lnTo>
                  <a:pt x="16967" y="8483"/>
                </a:lnTo>
                <a:lnTo>
                  <a:pt x="0" y="9131"/>
                </a:lnTo>
                <a:lnTo>
                  <a:pt x="0" y="647"/>
                </a:lnTo>
                <a:close/>
              </a:path>
            </a:pathLst>
          </a:custGeom>
          <a:ln w="3175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28" name="object 428"/>
          <p:cNvSpPr txBox="1"/>
          <p:nvPr/>
        </p:nvSpPr>
        <p:spPr>
          <a:xfrm rot="21540000">
            <a:off x="5136108" y="7709964"/>
            <a:ext cx="196460" cy="9969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785"/>
              </a:lnSpc>
            </a:pPr>
            <a:r>
              <a:rPr dirty="0" sz="750" spc="15">
                <a:solidFill>
                  <a:srgbClr val="231F20"/>
                </a:solidFill>
                <a:latin typeface="Arial"/>
                <a:cs typeface="Arial"/>
              </a:rPr>
              <a:t>678</a:t>
            </a:r>
            <a:endParaRPr sz="750">
              <a:latin typeface="Arial"/>
              <a:cs typeface="Arial"/>
            </a:endParaRPr>
          </a:p>
        </p:txBody>
      </p:sp>
      <p:sp>
        <p:nvSpPr>
          <p:cNvPr id="429" name="object 429"/>
          <p:cNvSpPr txBox="1"/>
          <p:nvPr/>
        </p:nvSpPr>
        <p:spPr>
          <a:xfrm>
            <a:off x="526926" y="9405238"/>
            <a:ext cx="3600450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 spc="-10" b="1" i="1">
                <a:solidFill>
                  <a:srgbClr val="009D57"/>
                </a:solidFill>
                <a:latin typeface="Arial"/>
                <a:cs typeface="Arial"/>
              </a:rPr>
              <a:t>Fig. </a:t>
            </a:r>
            <a:r>
              <a:rPr dirty="0" sz="700" spc="-15" b="1" i="1">
                <a:solidFill>
                  <a:srgbClr val="009D57"/>
                </a:solidFill>
                <a:latin typeface="Arial"/>
                <a:cs typeface="Arial"/>
              </a:rPr>
              <a:t>F59: </a:t>
            </a:r>
            <a:r>
              <a:rPr dirty="0" sz="700" spc="5" i="1">
                <a:solidFill>
                  <a:srgbClr val="231F20"/>
                </a:solidFill>
                <a:latin typeface="Arial"/>
                <a:cs typeface="Arial"/>
              </a:rPr>
              <a:t>Ubicación </a:t>
            </a:r>
            <a:r>
              <a:rPr dirty="0" sz="700" i="1">
                <a:solidFill>
                  <a:srgbClr val="231F20"/>
                </a:solidFill>
                <a:latin typeface="Arial"/>
                <a:cs typeface="Arial"/>
              </a:rPr>
              <a:t>automática </a:t>
            </a:r>
            <a:r>
              <a:rPr dirty="0" sz="700" spc="5" i="1">
                <a:solidFill>
                  <a:srgbClr val="231F20"/>
                </a:solidFill>
                <a:latin typeface="Arial"/>
                <a:cs typeface="Arial"/>
              </a:rPr>
              <a:t>de defectos </a:t>
            </a:r>
            <a:r>
              <a:rPr dirty="0" sz="700" spc="-15" i="1">
                <a:solidFill>
                  <a:srgbClr val="231F20"/>
                </a:solidFill>
                <a:latin typeface="Arial"/>
                <a:cs typeface="Arial"/>
              </a:rPr>
              <a:t>y </a:t>
            </a:r>
            <a:r>
              <a:rPr dirty="0" sz="700" i="1">
                <a:solidFill>
                  <a:srgbClr val="231F20"/>
                </a:solidFill>
                <a:latin typeface="Arial"/>
                <a:cs typeface="Arial"/>
              </a:rPr>
              <a:t>registro </a:t>
            </a:r>
            <a:r>
              <a:rPr dirty="0" sz="700" spc="5" i="1">
                <a:solidFill>
                  <a:srgbClr val="231F20"/>
                </a:solidFill>
                <a:latin typeface="Arial"/>
                <a:cs typeface="Arial"/>
              </a:rPr>
              <a:t>de datos de</a:t>
            </a:r>
            <a:r>
              <a:rPr dirty="0" sz="700" spc="130" i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 spc="-5" i="1">
                <a:solidFill>
                  <a:srgbClr val="231F20"/>
                </a:solidFill>
                <a:latin typeface="Arial"/>
                <a:cs typeface="Arial"/>
              </a:rPr>
              <a:t>aislamiento-resistencia.</a:t>
            </a:r>
            <a:endParaRPr sz="700">
              <a:latin typeface="Arial"/>
              <a:cs typeface="Arial"/>
            </a:endParaRPr>
          </a:p>
        </p:txBody>
      </p:sp>
      <p:sp>
        <p:nvSpPr>
          <p:cNvPr id="430" name="object 430"/>
          <p:cNvSpPr txBox="1"/>
          <p:nvPr/>
        </p:nvSpPr>
        <p:spPr>
          <a:xfrm>
            <a:off x="527307" y="10456164"/>
            <a:ext cx="640080" cy="1168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">
                <a:solidFill>
                  <a:srgbClr val="231F20"/>
                </a:solidFill>
                <a:latin typeface="Arial"/>
                <a:cs typeface="Arial"/>
              </a:rPr>
              <a:t>Schneider</a:t>
            </a:r>
            <a:r>
              <a:rPr dirty="0" sz="600" spc="-6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600">
                <a:solidFill>
                  <a:srgbClr val="231F20"/>
                </a:solidFill>
                <a:latin typeface="Arial"/>
                <a:cs typeface="Arial"/>
              </a:rPr>
              <a:t>Electric</a:t>
            </a:r>
            <a:endParaRPr sz="600">
              <a:latin typeface="Arial"/>
              <a:cs typeface="Arial"/>
            </a:endParaRPr>
          </a:p>
        </p:txBody>
      </p:sp>
      <p:sp>
        <p:nvSpPr>
          <p:cNvPr id="431" name="object 431"/>
          <p:cNvSpPr txBox="1"/>
          <p:nvPr/>
        </p:nvSpPr>
        <p:spPr>
          <a:xfrm>
            <a:off x="5474592" y="10456164"/>
            <a:ext cx="1558925" cy="1168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">
                <a:solidFill>
                  <a:srgbClr val="231F20"/>
                </a:solidFill>
                <a:latin typeface="Arial"/>
                <a:cs typeface="Arial"/>
              </a:rPr>
              <a:t>Guía </a:t>
            </a:r>
            <a:r>
              <a:rPr dirty="0" sz="600" spc="-5">
                <a:solidFill>
                  <a:srgbClr val="231F20"/>
                </a:solidFill>
                <a:latin typeface="Arial"/>
                <a:cs typeface="Arial"/>
              </a:rPr>
              <a:t>de diseño de instalaciones eléctricas</a:t>
            </a:r>
            <a:r>
              <a:rPr dirty="0" sz="600" spc="-4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600" spc="-5">
                <a:solidFill>
                  <a:srgbClr val="231F20"/>
                </a:solidFill>
                <a:latin typeface="Arial"/>
                <a:cs typeface="Arial"/>
              </a:rPr>
              <a:t>08</a:t>
            </a:r>
            <a:endParaRPr sz="600">
              <a:latin typeface="Arial"/>
              <a:cs typeface="Arial"/>
            </a:endParaRPr>
          </a:p>
        </p:txBody>
      </p:sp>
      <p:sp>
        <p:nvSpPr>
          <p:cNvPr id="432" name="object 432"/>
          <p:cNvSpPr/>
          <p:nvPr/>
        </p:nvSpPr>
        <p:spPr>
          <a:xfrm>
            <a:off x="3644118" y="10508992"/>
            <a:ext cx="113373" cy="118075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33" name="object 433"/>
          <p:cNvSpPr/>
          <p:nvPr/>
        </p:nvSpPr>
        <p:spPr>
          <a:xfrm>
            <a:off x="3557464" y="10441380"/>
            <a:ext cx="450037" cy="182499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34" name="object 434"/>
          <p:cNvSpPr/>
          <p:nvPr/>
        </p:nvSpPr>
        <p:spPr>
          <a:xfrm>
            <a:off x="3635086" y="10532262"/>
            <a:ext cx="108064" cy="95602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35" name="object 435"/>
          <p:cNvSpPr/>
          <p:nvPr/>
        </p:nvSpPr>
        <p:spPr>
          <a:xfrm>
            <a:off x="3652274" y="10532261"/>
            <a:ext cx="88895" cy="71589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40896" y="10409999"/>
            <a:ext cx="7015480" cy="0"/>
          </a:xfrm>
          <a:custGeom>
            <a:avLst/>
            <a:gdLst/>
            <a:ahLst/>
            <a:cxnLst/>
            <a:rect l="l" t="t" r="r" b="b"/>
            <a:pathLst>
              <a:path w="7015480" h="0">
                <a:moveTo>
                  <a:pt x="0" y="0"/>
                </a:moveTo>
                <a:lnTo>
                  <a:pt x="7015098" y="0"/>
                </a:lnTo>
              </a:path>
            </a:pathLst>
          </a:custGeom>
          <a:ln w="10287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528196" y="237870"/>
            <a:ext cx="2091055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-15" b="1">
                <a:solidFill>
                  <a:srgbClr val="009D57"/>
                </a:solidFill>
                <a:latin typeface="Arial"/>
                <a:cs typeface="Arial"/>
              </a:rPr>
              <a:t>F </a:t>
            </a:r>
            <a:r>
              <a:rPr dirty="0" sz="800" spc="55" b="1">
                <a:solidFill>
                  <a:srgbClr val="009D57"/>
                </a:solidFill>
                <a:latin typeface="Arial"/>
                <a:cs typeface="Arial"/>
              </a:rPr>
              <a:t>- </a:t>
            </a:r>
            <a:r>
              <a:rPr dirty="0" sz="800" b="1">
                <a:solidFill>
                  <a:srgbClr val="009D57"/>
                </a:solidFill>
                <a:latin typeface="Arial"/>
                <a:cs typeface="Arial"/>
              </a:rPr>
              <a:t>Protección contra descargas</a:t>
            </a:r>
            <a:r>
              <a:rPr dirty="0" sz="800" spc="-40" b="1">
                <a:solidFill>
                  <a:srgbClr val="009D57"/>
                </a:solidFill>
                <a:latin typeface="Arial"/>
                <a:cs typeface="Arial"/>
              </a:rPr>
              <a:t> </a:t>
            </a:r>
            <a:r>
              <a:rPr dirty="0" sz="800" b="1">
                <a:solidFill>
                  <a:srgbClr val="009D57"/>
                </a:solidFill>
                <a:latin typeface="Arial"/>
                <a:cs typeface="Arial"/>
              </a:rPr>
              <a:t>eléctricas</a:t>
            </a:r>
            <a:endParaRPr sz="8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191386" y="212597"/>
            <a:ext cx="376174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66700" algn="l"/>
              </a:tabLst>
            </a:pPr>
            <a:r>
              <a:rPr dirty="0" sz="1800" spc="-5" b="1">
                <a:solidFill>
                  <a:srgbClr val="BCBEC0"/>
                </a:solidFill>
                <a:latin typeface="Arial"/>
                <a:cs typeface="Arial"/>
              </a:rPr>
              <a:t>7	</a:t>
            </a:r>
            <a:r>
              <a:rPr dirty="0" sz="1800" spc="5" b="1">
                <a:solidFill>
                  <a:srgbClr val="BCBEC0"/>
                </a:solidFill>
                <a:latin typeface="Arial"/>
                <a:cs typeface="Arial"/>
              </a:rPr>
              <a:t>Implementación </a:t>
            </a:r>
            <a:r>
              <a:rPr dirty="0" sz="1800" spc="-5" b="1">
                <a:solidFill>
                  <a:srgbClr val="BCBEC0"/>
                </a:solidFill>
                <a:latin typeface="Arial"/>
                <a:cs typeface="Arial"/>
              </a:rPr>
              <a:t>del </a:t>
            </a:r>
            <a:r>
              <a:rPr dirty="0" sz="1800" spc="5" b="1">
                <a:solidFill>
                  <a:srgbClr val="BCBEC0"/>
                </a:solidFill>
                <a:latin typeface="Arial"/>
                <a:cs typeface="Arial"/>
              </a:rPr>
              <a:t>esquema</a:t>
            </a:r>
            <a:r>
              <a:rPr dirty="0" sz="1800" spc="-15" b="1">
                <a:solidFill>
                  <a:srgbClr val="BCBEC0"/>
                </a:solidFill>
                <a:latin typeface="Arial"/>
                <a:cs typeface="Arial"/>
              </a:rPr>
              <a:t> </a:t>
            </a:r>
            <a:r>
              <a:rPr dirty="0" sz="1800" spc="15" b="1">
                <a:solidFill>
                  <a:srgbClr val="BCBEC0"/>
                </a:solidFill>
                <a:latin typeface="Arial"/>
                <a:cs typeface="Arial"/>
              </a:rPr>
              <a:t>IT</a:t>
            </a:r>
            <a:endParaRPr sz="1800"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0" y="2925825"/>
            <a:ext cx="504190" cy="396240"/>
          </a:xfrm>
          <a:custGeom>
            <a:avLst/>
            <a:gdLst/>
            <a:ahLst/>
            <a:cxnLst/>
            <a:rect l="l" t="t" r="r" b="b"/>
            <a:pathLst>
              <a:path w="504190" h="396239">
                <a:moveTo>
                  <a:pt x="0" y="396240"/>
                </a:moveTo>
                <a:lnTo>
                  <a:pt x="0" y="0"/>
                </a:lnTo>
                <a:lnTo>
                  <a:pt x="503939" y="0"/>
                </a:lnTo>
                <a:lnTo>
                  <a:pt x="503939" y="396240"/>
                </a:lnTo>
                <a:lnTo>
                  <a:pt x="0" y="39624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 txBox="1"/>
          <p:nvPr/>
        </p:nvSpPr>
        <p:spPr>
          <a:xfrm>
            <a:off x="254257" y="2898520"/>
            <a:ext cx="245110" cy="177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00" b="1">
                <a:solidFill>
                  <a:srgbClr val="FFFFFF"/>
                </a:solidFill>
                <a:latin typeface="Arial"/>
                <a:cs typeface="Arial"/>
              </a:rPr>
              <a:t>F</a:t>
            </a:r>
            <a:r>
              <a:rPr dirty="0" sz="1000" spc="-5" b="1">
                <a:solidFill>
                  <a:srgbClr val="FFFFFF"/>
                </a:solidFill>
                <a:latin typeface="Arial"/>
                <a:cs typeface="Arial"/>
              </a:rPr>
              <a:t>34</a:t>
            </a:r>
            <a:endParaRPr sz="10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39499" y="8162035"/>
            <a:ext cx="2484120" cy="1271270"/>
          </a:xfrm>
          <a:prstGeom prst="rect">
            <a:avLst/>
          </a:prstGeom>
          <a:solidFill>
            <a:srgbClr val="C8E4D3"/>
          </a:solidFill>
        </p:spPr>
        <p:txBody>
          <a:bodyPr wrap="square" lIns="0" tIns="13335" rIns="0" bIns="0" rtlCol="0" vert="horz">
            <a:spAutoFit/>
          </a:bodyPr>
          <a:lstStyle/>
          <a:p>
            <a:pPr marL="37465" marR="356870" indent="635">
              <a:lnSpc>
                <a:spcPct val="100000"/>
              </a:lnSpc>
              <a:spcBef>
                <a:spcPts val="105"/>
              </a:spcBef>
            </a:pPr>
            <a:r>
              <a:rPr dirty="0" sz="900" i="1">
                <a:solidFill>
                  <a:srgbClr val="231F20"/>
                </a:solidFill>
                <a:latin typeface="Arial"/>
                <a:cs typeface="Arial"/>
              </a:rPr>
              <a:t>Normalmente </a:t>
            </a:r>
            <a:r>
              <a:rPr dirty="0" sz="900" spc="-20" i="1">
                <a:solidFill>
                  <a:srgbClr val="231F20"/>
                </a:solidFill>
                <a:latin typeface="Arial"/>
                <a:cs typeface="Arial"/>
              </a:rPr>
              <a:t>se </a:t>
            </a:r>
            <a:r>
              <a:rPr dirty="0" sz="900" spc="-10" i="1">
                <a:solidFill>
                  <a:srgbClr val="231F20"/>
                </a:solidFill>
                <a:latin typeface="Arial"/>
                <a:cs typeface="Arial"/>
              </a:rPr>
              <a:t>utilizan </a:t>
            </a:r>
            <a:r>
              <a:rPr dirty="0" sz="900" spc="-5" i="1">
                <a:solidFill>
                  <a:srgbClr val="231F20"/>
                </a:solidFill>
                <a:latin typeface="Arial"/>
                <a:cs typeface="Arial"/>
              </a:rPr>
              <a:t>tres </a:t>
            </a:r>
            <a:r>
              <a:rPr dirty="0" sz="900" spc="10" i="1">
                <a:solidFill>
                  <a:srgbClr val="231F20"/>
                </a:solidFill>
                <a:latin typeface="Arial"/>
                <a:cs typeface="Arial"/>
              </a:rPr>
              <a:t>métodos </a:t>
            </a:r>
            <a:r>
              <a:rPr dirty="0" sz="900" spc="5" i="1">
                <a:solidFill>
                  <a:srgbClr val="231F20"/>
                </a:solidFill>
                <a:latin typeface="Arial"/>
                <a:cs typeface="Arial"/>
              </a:rPr>
              <a:t>de  </a:t>
            </a:r>
            <a:r>
              <a:rPr dirty="0" sz="900" spc="5" i="1">
                <a:solidFill>
                  <a:srgbClr val="231F20"/>
                </a:solidFill>
                <a:latin typeface="Arial"/>
                <a:cs typeface="Arial"/>
              </a:rPr>
              <a:t>cálculo:</a:t>
            </a:r>
            <a:endParaRPr sz="900">
              <a:latin typeface="Arial"/>
              <a:cs typeface="Arial"/>
            </a:endParaRPr>
          </a:p>
          <a:p>
            <a:pPr marL="37465" marR="97790" indent="635">
              <a:lnSpc>
                <a:spcPct val="100000"/>
              </a:lnSpc>
              <a:spcBef>
                <a:spcPts val="10"/>
              </a:spcBef>
            </a:pPr>
            <a:r>
              <a:rPr dirty="0" sz="900" spc="125">
                <a:solidFill>
                  <a:srgbClr val="231F20"/>
                </a:solidFill>
                <a:latin typeface="Times New Roman"/>
                <a:cs typeface="Times New Roman"/>
              </a:rPr>
              <a:t>c </a:t>
            </a:r>
            <a:r>
              <a:rPr dirty="0" sz="900" spc="-30" i="1">
                <a:solidFill>
                  <a:srgbClr val="231F20"/>
                </a:solidFill>
                <a:latin typeface="Arial"/>
                <a:cs typeface="Arial"/>
              </a:rPr>
              <a:t>El </a:t>
            </a:r>
            <a:r>
              <a:rPr dirty="0" sz="900" spc="15" i="1">
                <a:solidFill>
                  <a:srgbClr val="231F20"/>
                </a:solidFill>
                <a:latin typeface="Arial"/>
                <a:cs typeface="Arial"/>
              </a:rPr>
              <a:t>método </a:t>
            </a:r>
            <a:r>
              <a:rPr dirty="0" sz="900" spc="5" i="1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900" spc="-20" i="1">
                <a:solidFill>
                  <a:srgbClr val="231F20"/>
                </a:solidFill>
                <a:latin typeface="Arial"/>
                <a:cs typeface="Arial"/>
              </a:rPr>
              <a:t>las </a:t>
            </a:r>
            <a:r>
              <a:rPr dirty="0" sz="900" i="1">
                <a:solidFill>
                  <a:srgbClr val="231F20"/>
                </a:solidFill>
                <a:latin typeface="Arial"/>
                <a:cs typeface="Arial"/>
              </a:rPr>
              <a:t>impedancias, </a:t>
            </a:r>
            <a:r>
              <a:rPr dirty="0" sz="900" spc="-5" i="1">
                <a:solidFill>
                  <a:srgbClr val="231F20"/>
                </a:solidFill>
                <a:latin typeface="Arial"/>
                <a:cs typeface="Arial"/>
              </a:rPr>
              <a:t>basado </a:t>
            </a:r>
            <a:r>
              <a:rPr dirty="0" sz="900" spc="-10" i="1">
                <a:solidFill>
                  <a:srgbClr val="231F20"/>
                </a:solidFill>
                <a:latin typeface="Arial"/>
                <a:cs typeface="Arial"/>
              </a:rPr>
              <a:t>en</a:t>
            </a:r>
            <a:r>
              <a:rPr dirty="0" sz="900" spc="-80" i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00" spc="-20" i="1">
                <a:solidFill>
                  <a:srgbClr val="231F20"/>
                </a:solidFill>
                <a:latin typeface="Arial"/>
                <a:cs typeface="Arial"/>
              </a:rPr>
              <a:t>la  </a:t>
            </a:r>
            <a:r>
              <a:rPr dirty="0" sz="900" spc="-10" i="1">
                <a:solidFill>
                  <a:srgbClr val="231F20"/>
                </a:solidFill>
                <a:latin typeface="Arial"/>
                <a:cs typeface="Arial"/>
              </a:rPr>
              <a:t>suma </a:t>
            </a:r>
            <a:r>
              <a:rPr dirty="0" sz="900" spc="5" i="1">
                <a:solidFill>
                  <a:srgbClr val="231F20"/>
                </a:solidFill>
                <a:latin typeface="Arial"/>
                <a:cs typeface="Arial"/>
              </a:rPr>
              <a:t>trigonométrica de </a:t>
            </a:r>
            <a:r>
              <a:rPr dirty="0" sz="900" spc="-20" i="1">
                <a:solidFill>
                  <a:srgbClr val="231F20"/>
                </a:solidFill>
                <a:latin typeface="Arial"/>
                <a:cs typeface="Arial"/>
              </a:rPr>
              <a:t>las </a:t>
            </a:r>
            <a:r>
              <a:rPr dirty="0" sz="900" spc="-5" i="1">
                <a:solidFill>
                  <a:srgbClr val="231F20"/>
                </a:solidFill>
                <a:latin typeface="Arial"/>
                <a:cs typeface="Arial"/>
              </a:rPr>
              <a:t>resistencias </a:t>
            </a:r>
            <a:r>
              <a:rPr dirty="0" sz="900" spc="5" i="1">
                <a:solidFill>
                  <a:srgbClr val="231F20"/>
                </a:solidFill>
                <a:latin typeface="Arial"/>
                <a:cs typeface="Arial"/>
              </a:rPr>
              <a:t>del  </a:t>
            </a:r>
            <a:r>
              <a:rPr dirty="0" sz="900" spc="-5" i="1">
                <a:solidFill>
                  <a:srgbClr val="231F20"/>
                </a:solidFill>
                <a:latin typeface="Arial"/>
                <a:cs typeface="Arial"/>
              </a:rPr>
              <a:t>sistema </a:t>
            </a:r>
            <a:r>
              <a:rPr dirty="0" sz="900" spc="-20" i="1">
                <a:solidFill>
                  <a:srgbClr val="231F20"/>
                </a:solidFill>
                <a:latin typeface="Arial"/>
                <a:cs typeface="Arial"/>
              </a:rPr>
              <a:t>y las </a:t>
            </a:r>
            <a:r>
              <a:rPr dirty="0" sz="900" spc="-5" i="1">
                <a:solidFill>
                  <a:srgbClr val="231F20"/>
                </a:solidFill>
                <a:latin typeface="Arial"/>
                <a:cs typeface="Arial"/>
              </a:rPr>
              <a:t>reactancias</a:t>
            </a:r>
            <a:r>
              <a:rPr dirty="0" sz="900" spc="15" i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00" i="1">
                <a:solidFill>
                  <a:srgbClr val="231F20"/>
                </a:solidFill>
                <a:latin typeface="Arial"/>
                <a:cs typeface="Arial"/>
              </a:rPr>
              <a:t>inductivas.</a:t>
            </a:r>
            <a:endParaRPr sz="900">
              <a:latin typeface="Arial"/>
              <a:cs typeface="Arial"/>
            </a:endParaRPr>
          </a:p>
          <a:p>
            <a:pPr marL="38735">
              <a:lnSpc>
                <a:spcPct val="100000"/>
              </a:lnSpc>
              <a:spcBef>
                <a:spcPts val="10"/>
              </a:spcBef>
            </a:pPr>
            <a:r>
              <a:rPr dirty="0" sz="900" spc="125">
                <a:solidFill>
                  <a:srgbClr val="231F20"/>
                </a:solidFill>
                <a:latin typeface="Times New Roman"/>
                <a:cs typeface="Times New Roman"/>
              </a:rPr>
              <a:t>c </a:t>
            </a:r>
            <a:r>
              <a:rPr dirty="0" sz="900" spc="-30" i="1">
                <a:solidFill>
                  <a:srgbClr val="231F20"/>
                </a:solidFill>
                <a:latin typeface="Arial"/>
                <a:cs typeface="Arial"/>
              </a:rPr>
              <a:t>El </a:t>
            </a:r>
            <a:r>
              <a:rPr dirty="0" sz="900" spc="15" i="1">
                <a:solidFill>
                  <a:srgbClr val="231F20"/>
                </a:solidFill>
                <a:latin typeface="Arial"/>
                <a:cs typeface="Arial"/>
              </a:rPr>
              <a:t>método </a:t>
            </a:r>
            <a:r>
              <a:rPr dirty="0" sz="900" spc="5" i="1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900" spc="-20" i="1">
                <a:solidFill>
                  <a:srgbClr val="231F20"/>
                </a:solidFill>
                <a:latin typeface="Arial"/>
                <a:cs typeface="Arial"/>
              </a:rPr>
              <a:t>la</a:t>
            </a:r>
            <a:r>
              <a:rPr dirty="0" sz="900" spc="-100" i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00" spc="10" i="1">
                <a:solidFill>
                  <a:srgbClr val="231F20"/>
                </a:solidFill>
                <a:latin typeface="Arial"/>
                <a:cs typeface="Arial"/>
              </a:rPr>
              <a:t>composición.</a:t>
            </a:r>
            <a:endParaRPr sz="900">
              <a:latin typeface="Arial"/>
              <a:cs typeface="Arial"/>
            </a:endParaRPr>
          </a:p>
          <a:p>
            <a:pPr marL="37465" marR="245110" indent="635">
              <a:lnSpc>
                <a:spcPct val="100000"/>
              </a:lnSpc>
              <a:spcBef>
                <a:spcPts val="5"/>
              </a:spcBef>
            </a:pPr>
            <a:r>
              <a:rPr dirty="0" sz="900" spc="125">
                <a:solidFill>
                  <a:srgbClr val="231F20"/>
                </a:solidFill>
                <a:latin typeface="Times New Roman"/>
                <a:cs typeface="Times New Roman"/>
              </a:rPr>
              <a:t>c </a:t>
            </a:r>
            <a:r>
              <a:rPr dirty="0" sz="900" spc="-30" i="1">
                <a:solidFill>
                  <a:srgbClr val="231F20"/>
                </a:solidFill>
                <a:latin typeface="Arial"/>
                <a:cs typeface="Arial"/>
              </a:rPr>
              <a:t>El </a:t>
            </a:r>
            <a:r>
              <a:rPr dirty="0" sz="900" spc="15" i="1">
                <a:solidFill>
                  <a:srgbClr val="231F20"/>
                </a:solidFill>
                <a:latin typeface="Arial"/>
                <a:cs typeface="Arial"/>
              </a:rPr>
              <a:t>método </a:t>
            </a:r>
            <a:r>
              <a:rPr dirty="0" sz="900" i="1">
                <a:solidFill>
                  <a:srgbClr val="231F20"/>
                </a:solidFill>
                <a:latin typeface="Arial"/>
                <a:cs typeface="Arial"/>
              </a:rPr>
              <a:t>convencional, </a:t>
            </a:r>
            <a:r>
              <a:rPr dirty="0" sz="900" spc="-5" i="1">
                <a:solidFill>
                  <a:srgbClr val="231F20"/>
                </a:solidFill>
                <a:latin typeface="Arial"/>
                <a:cs typeface="Arial"/>
              </a:rPr>
              <a:t>basado </a:t>
            </a:r>
            <a:r>
              <a:rPr dirty="0" sz="900" spc="-10" i="1">
                <a:solidFill>
                  <a:srgbClr val="231F20"/>
                </a:solidFill>
                <a:latin typeface="Arial"/>
                <a:cs typeface="Arial"/>
              </a:rPr>
              <a:t>en </a:t>
            </a:r>
            <a:r>
              <a:rPr dirty="0" sz="900" spc="-15" i="1">
                <a:solidFill>
                  <a:srgbClr val="231F20"/>
                </a:solidFill>
                <a:latin typeface="Arial"/>
                <a:cs typeface="Arial"/>
              </a:rPr>
              <a:t>una  </a:t>
            </a:r>
            <a:r>
              <a:rPr dirty="0" sz="900" spc="-15" i="1">
                <a:solidFill>
                  <a:srgbClr val="231F20"/>
                </a:solidFill>
                <a:latin typeface="Arial"/>
                <a:cs typeface="Arial"/>
              </a:rPr>
              <a:t>caída </a:t>
            </a:r>
            <a:r>
              <a:rPr dirty="0" sz="900" spc="5" i="1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900" i="1">
                <a:solidFill>
                  <a:srgbClr val="231F20"/>
                </a:solidFill>
                <a:latin typeface="Arial"/>
                <a:cs typeface="Arial"/>
              </a:rPr>
              <a:t>tensión </a:t>
            </a:r>
            <a:r>
              <a:rPr dirty="0" sz="900" spc="-5" i="1">
                <a:solidFill>
                  <a:srgbClr val="231F20"/>
                </a:solidFill>
                <a:latin typeface="Arial"/>
                <a:cs typeface="Arial"/>
              </a:rPr>
              <a:t>asumida </a:t>
            </a:r>
            <a:r>
              <a:rPr dirty="0" sz="900" spc="-20" i="1">
                <a:solidFill>
                  <a:srgbClr val="231F20"/>
                </a:solidFill>
                <a:latin typeface="Arial"/>
                <a:cs typeface="Arial"/>
              </a:rPr>
              <a:t>y la </a:t>
            </a:r>
            <a:r>
              <a:rPr dirty="0" sz="900" spc="-5" i="1">
                <a:solidFill>
                  <a:srgbClr val="231F20"/>
                </a:solidFill>
                <a:latin typeface="Arial"/>
                <a:cs typeface="Arial"/>
              </a:rPr>
              <a:t>utilización </a:t>
            </a:r>
            <a:r>
              <a:rPr dirty="0" sz="900" spc="5" i="1">
                <a:solidFill>
                  <a:srgbClr val="231F20"/>
                </a:solidFill>
                <a:latin typeface="Arial"/>
                <a:cs typeface="Arial"/>
              </a:rPr>
              <a:t>de  </a:t>
            </a:r>
            <a:r>
              <a:rPr dirty="0" sz="900" spc="-5" i="1">
                <a:solidFill>
                  <a:srgbClr val="231F20"/>
                </a:solidFill>
                <a:latin typeface="Arial"/>
                <a:cs typeface="Arial"/>
              </a:rPr>
              <a:t>tablas preparadas.</a:t>
            </a:r>
            <a:endParaRPr sz="9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191386" y="1397634"/>
            <a:ext cx="3831590" cy="2442210"/>
          </a:xfrm>
          <a:prstGeom prst="rect">
            <a:avLst/>
          </a:prstGeom>
        </p:spPr>
        <p:txBody>
          <a:bodyPr wrap="square" lIns="0" tIns="2349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85"/>
              </a:spcBef>
            </a:pPr>
            <a:r>
              <a:rPr dirty="0" sz="800" b="1">
                <a:solidFill>
                  <a:srgbClr val="231F20"/>
                </a:solidFill>
                <a:latin typeface="Arial"/>
                <a:cs typeface="Arial"/>
              </a:rPr>
              <a:t>Implantación </a:t>
            </a:r>
            <a:r>
              <a:rPr dirty="0" sz="800" spc="5" b="1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800" spc="-10" b="1">
                <a:solidFill>
                  <a:srgbClr val="231F20"/>
                </a:solidFill>
                <a:latin typeface="Arial"/>
                <a:cs typeface="Arial"/>
              </a:rPr>
              <a:t>dispositivos </a:t>
            </a:r>
            <a:r>
              <a:rPr dirty="0" sz="800" spc="5" b="1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800" spc="-5" b="1">
                <a:solidFill>
                  <a:srgbClr val="231F20"/>
                </a:solidFill>
                <a:latin typeface="Arial"/>
                <a:cs typeface="Arial"/>
              </a:rPr>
              <a:t>aislamiento-supervisión </a:t>
            </a:r>
            <a:r>
              <a:rPr dirty="0" sz="800" b="1">
                <a:solidFill>
                  <a:srgbClr val="231F20"/>
                </a:solidFill>
                <a:latin typeface="Arial"/>
                <a:cs typeface="Arial"/>
              </a:rPr>
              <a:t>permanentes</a:t>
            </a:r>
            <a:r>
              <a:rPr dirty="0" sz="800" spc="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10" b="1">
                <a:solidFill>
                  <a:srgbClr val="231F20"/>
                </a:solidFill>
                <a:latin typeface="Arial"/>
                <a:cs typeface="Arial"/>
              </a:rPr>
              <a:t>(CPI)</a:t>
            </a:r>
            <a:endParaRPr sz="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80"/>
              </a:spcBef>
            </a:pPr>
            <a:r>
              <a:rPr dirty="0" sz="800" spc="110">
                <a:solidFill>
                  <a:srgbClr val="009D57"/>
                </a:solidFill>
                <a:latin typeface="Times New Roman"/>
                <a:cs typeface="Times New Roman"/>
              </a:rPr>
              <a:t>c</a:t>
            </a:r>
            <a:r>
              <a:rPr dirty="0" sz="800" spc="15">
                <a:solidFill>
                  <a:srgbClr val="009D57"/>
                </a:solidFill>
                <a:latin typeface="Times New Roman"/>
                <a:cs typeface="Times New Roman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Conexión.</a:t>
            </a:r>
            <a:endParaRPr sz="800">
              <a:latin typeface="Arial"/>
              <a:cs typeface="Arial"/>
            </a:endParaRPr>
          </a:p>
          <a:p>
            <a:pPr marL="12700" marR="73660">
              <a:lnSpc>
                <a:spcPct val="100000"/>
              </a:lnSpc>
            </a:pP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El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dispositivo CPI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 conecta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normalmente entre el punto neutro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(o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neutro artificial)  del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transformador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alimentación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y su toma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 tierra.</a:t>
            </a:r>
            <a:endParaRPr sz="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85"/>
              </a:spcBef>
            </a:pPr>
            <a:r>
              <a:rPr dirty="0" sz="800" spc="110">
                <a:solidFill>
                  <a:srgbClr val="009D57"/>
                </a:solidFill>
                <a:latin typeface="Times New Roman"/>
                <a:cs typeface="Times New Roman"/>
              </a:rPr>
              <a:t>c</a:t>
            </a:r>
            <a:r>
              <a:rPr dirty="0" sz="800" spc="15">
                <a:solidFill>
                  <a:srgbClr val="009D57"/>
                </a:solidFill>
                <a:latin typeface="Times New Roman"/>
                <a:cs typeface="Times New Roman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Alimentación.</a:t>
            </a:r>
            <a:endParaRPr sz="800">
              <a:latin typeface="Arial"/>
              <a:cs typeface="Arial"/>
            </a:endParaRPr>
          </a:p>
          <a:p>
            <a:pPr marL="12700" marR="38735">
              <a:lnSpc>
                <a:spcPct val="100000"/>
              </a:lnSpc>
            </a:pP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alimentación del dispositivo CPI deberá proceder de una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fuente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altamente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fiable.  En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práctica, ésta normalmente procede directamente de la instalación 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supervisada, 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través de dispositivos de protección 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corriente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máxima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 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especificaciones 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corriente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cortocircuito</a:t>
            </a:r>
            <a:r>
              <a:rPr dirty="0" sz="800" spc="-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adecuadas.</a:t>
            </a:r>
            <a:endParaRPr sz="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800" spc="110">
                <a:solidFill>
                  <a:srgbClr val="009D57"/>
                </a:solidFill>
                <a:latin typeface="Times New Roman"/>
                <a:cs typeface="Times New Roman"/>
              </a:rPr>
              <a:t>c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Ajustes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</a:t>
            </a:r>
            <a:r>
              <a:rPr dirty="0" sz="800" spc="-10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nivel.</a:t>
            </a:r>
            <a:endParaRPr sz="800">
              <a:latin typeface="Arial"/>
              <a:cs typeface="Arial"/>
            </a:endParaRPr>
          </a:p>
          <a:p>
            <a:pPr marL="12700" marR="5080">
              <a:lnSpc>
                <a:spcPct val="100000"/>
              </a:lnSpc>
            </a:pP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Algunas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normas nacionales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recomiendan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un primer ajuste en un 20% por debajo del  nivel de aislamiento de la nueva instalación.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Este valor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permite la detección de una  reducción de la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calidad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aislamiento, que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requiera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aplicación 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medidas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mantenimiento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preventivo en una situación de defecto</a:t>
            </a:r>
            <a:r>
              <a:rPr dirty="0" sz="800" spc="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incipiente.</a:t>
            </a:r>
            <a:endParaRPr sz="800">
              <a:latin typeface="Arial"/>
              <a:cs typeface="Arial"/>
            </a:endParaRPr>
          </a:p>
          <a:p>
            <a:pPr marL="12700" marR="123189">
              <a:lnSpc>
                <a:spcPct val="100000"/>
              </a:lnSpc>
              <a:spcBef>
                <a:spcPts val="135"/>
              </a:spcBef>
            </a:pP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El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nivel de detección de la alarma de defecto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a tierra se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ajustará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un nivel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mucho 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más</a:t>
            </a:r>
            <a:r>
              <a:rPr dirty="0" sz="800" spc="-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bajo.</a:t>
            </a:r>
            <a:endParaRPr sz="800">
              <a:latin typeface="Arial"/>
              <a:cs typeface="Arial"/>
            </a:endParaRPr>
          </a:p>
          <a:p>
            <a:pPr marL="12700">
              <a:lnSpc>
                <a:spcPts val="950"/>
              </a:lnSpc>
              <a:spcBef>
                <a:spcPts val="140"/>
              </a:spcBef>
            </a:pP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Por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ejemplo, los dos niveles pueden</a:t>
            </a:r>
            <a:r>
              <a:rPr dirty="0" sz="800" spc="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ser:</a:t>
            </a:r>
            <a:endParaRPr sz="800">
              <a:latin typeface="Arial"/>
              <a:cs typeface="Arial"/>
            </a:endParaRPr>
          </a:p>
          <a:p>
            <a:pPr marL="12700">
              <a:lnSpc>
                <a:spcPts val="1070"/>
              </a:lnSpc>
            </a:pPr>
            <a:r>
              <a:rPr dirty="0" sz="800" spc="45">
                <a:solidFill>
                  <a:srgbClr val="009D57"/>
                </a:solidFill>
                <a:latin typeface="Times New Roman"/>
                <a:cs typeface="Times New Roman"/>
              </a:rPr>
              <a:t>v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Nuevo nivel de aislamiento de instalación: 100</a:t>
            </a:r>
            <a:r>
              <a:rPr dirty="0" sz="800" spc="-4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k</a:t>
            </a:r>
            <a:r>
              <a:rPr dirty="0" sz="900" spc="-5">
                <a:solidFill>
                  <a:srgbClr val="231F20"/>
                </a:solidFill>
                <a:latin typeface="Symbol"/>
                <a:cs typeface="Symbol"/>
              </a:rPr>
              <a:t>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.</a:t>
            </a:r>
            <a:endParaRPr sz="800">
              <a:latin typeface="Arial"/>
              <a:cs typeface="Arial"/>
            </a:endParaRPr>
          </a:p>
          <a:p>
            <a:pPr marL="13335">
              <a:lnSpc>
                <a:spcPct val="100000"/>
              </a:lnSpc>
              <a:spcBef>
                <a:spcPts val="70"/>
              </a:spcBef>
            </a:pPr>
            <a:r>
              <a:rPr dirty="0" sz="800" spc="45">
                <a:solidFill>
                  <a:srgbClr val="009D57"/>
                </a:solidFill>
                <a:latin typeface="Times New Roman"/>
                <a:cs typeface="Times New Roman"/>
              </a:rPr>
              <a:t>v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Corriente 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fuga sin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peligro: 500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mA (riesgo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incendio en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&gt;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500</a:t>
            </a:r>
            <a:r>
              <a:rPr dirty="0" sz="800" spc="-5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mA).</a:t>
            </a:r>
            <a:endParaRPr sz="8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191361" y="3825722"/>
            <a:ext cx="2762885" cy="2724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3335">
              <a:lnSpc>
                <a:spcPts val="910"/>
              </a:lnSpc>
              <a:spcBef>
                <a:spcPts val="100"/>
              </a:spcBef>
            </a:pPr>
            <a:r>
              <a:rPr dirty="0" sz="800" spc="45">
                <a:solidFill>
                  <a:srgbClr val="009D57"/>
                </a:solidFill>
                <a:latin typeface="Times New Roman"/>
                <a:cs typeface="Times New Roman"/>
              </a:rPr>
              <a:t>v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Niveles de indicación ajustados por el</a:t>
            </a:r>
            <a:r>
              <a:rPr dirty="0" sz="800" spc="-5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consumidor:</a:t>
            </a:r>
            <a:endParaRPr sz="800">
              <a:latin typeface="Arial"/>
              <a:cs typeface="Arial"/>
            </a:endParaRPr>
          </a:p>
          <a:p>
            <a:pPr marL="12700">
              <a:lnSpc>
                <a:spcPts val="1030"/>
              </a:lnSpc>
            </a:pP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–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Umbral para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mantenimiento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preventivo: 0,8 </a:t>
            </a:r>
            <a:r>
              <a:rPr dirty="0" sz="800">
                <a:solidFill>
                  <a:srgbClr val="231F20"/>
                </a:solidFill>
                <a:latin typeface="Symbol"/>
                <a:cs typeface="Symbol"/>
              </a:rPr>
              <a:t></a:t>
            </a:r>
            <a:r>
              <a:rPr dirty="0" sz="80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100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=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80</a:t>
            </a:r>
            <a:r>
              <a:rPr dirty="0" sz="800" spc="-5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k</a:t>
            </a:r>
            <a:r>
              <a:rPr dirty="0" sz="900" spc="-5">
                <a:solidFill>
                  <a:srgbClr val="231F20"/>
                </a:solidFill>
                <a:latin typeface="Symbol"/>
                <a:cs typeface="Symbol"/>
              </a:rPr>
              <a:t>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.</a:t>
            </a:r>
            <a:endParaRPr sz="8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165936" y="4040009"/>
            <a:ext cx="3887470" cy="6226810"/>
          </a:xfrm>
          <a:prstGeom prst="rect">
            <a:avLst/>
          </a:prstGeom>
        </p:spPr>
        <p:txBody>
          <a:bodyPr wrap="square" lIns="0" tIns="2984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235"/>
              </a:spcBef>
            </a:pP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–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Umbral para alarma 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cortocircuito: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500</a:t>
            </a:r>
            <a:r>
              <a:rPr dirty="0" sz="800" spc="-2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00">
                <a:solidFill>
                  <a:srgbClr val="231F20"/>
                </a:solidFill>
                <a:latin typeface="Symbol"/>
                <a:cs typeface="Symbol"/>
              </a:rPr>
              <a:t>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.</a:t>
            </a:r>
            <a:endParaRPr sz="800">
              <a:latin typeface="Arial"/>
              <a:cs typeface="Arial"/>
            </a:endParaRPr>
          </a:p>
          <a:p>
            <a:pPr marL="38100">
              <a:lnSpc>
                <a:spcPct val="100000"/>
              </a:lnSpc>
              <a:spcBef>
                <a:spcPts val="120"/>
              </a:spcBef>
            </a:pPr>
            <a:r>
              <a:rPr dirty="0" sz="800" spc="-5" b="1">
                <a:solidFill>
                  <a:srgbClr val="231F20"/>
                </a:solidFill>
                <a:latin typeface="Arial"/>
                <a:cs typeface="Arial"/>
              </a:rPr>
              <a:t>Notas:</a:t>
            </a:r>
            <a:endParaRPr sz="800">
              <a:latin typeface="Arial"/>
              <a:cs typeface="Arial"/>
            </a:endParaRPr>
          </a:p>
          <a:p>
            <a:pPr marL="38100" marR="69850">
              <a:lnSpc>
                <a:spcPct val="100000"/>
              </a:lnSpc>
            </a:pPr>
            <a:r>
              <a:rPr dirty="0" sz="800" spc="45">
                <a:solidFill>
                  <a:srgbClr val="009D57"/>
                </a:solidFill>
                <a:latin typeface="Times New Roman"/>
                <a:cs typeface="Times New Roman"/>
              </a:rPr>
              <a:t>v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Tras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un largo período de desconexión, durante el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cual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instalación permanece  desactivada, la humedad puede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reducir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el nivel general 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resistencia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 aislamiento.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Esta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situación, que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debe principalmente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corriente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fuga sobre 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superficie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húmeda del aislamiento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correcto,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no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constituye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una condición de  defecto,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y mejorará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rápidamente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a medida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que el aumento 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temperatura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normal  de los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conductores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portadores 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corriente reduzca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humedad de la</a:t>
            </a:r>
            <a:r>
              <a:rPr dirty="0" sz="800" spc="-4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superficie.</a:t>
            </a:r>
            <a:endParaRPr sz="800">
              <a:latin typeface="Arial"/>
              <a:cs typeface="Arial"/>
            </a:endParaRPr>
          </a:p>
          <a:p>
            <a:pPr marL="38100" marR="114300">
              <a:lnSpc>
                <a:spcPct val="100000"/>
              </a:lnSpc>
              <a:spcBef>
                <a:spcPts val="85"/>
              </a:spcBef>
            </a:pPr>
            <a:r>
              <a:rPr dirty="0" sz="800" spc="45">
                <a:solidFill>
                  <a:srgbClr val="009D57"/>
                </a:solidFill>
                <a:latin typeface="Times New Roman"/>
                <a:cs typeface="Times New Roman"/>
              </a:rPr>
              <a:t>v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El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dispositivo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PIM (XM)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puede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medir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los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componentes resistivos y capacitivos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 la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corriente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fuga a tierra,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por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separado,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derivando así la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resistencia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 aislamiento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verdadera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la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fuga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corriente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permanente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total.</a:t>
            </a:r>
            <a:endParaRPr sz="800">
              <a:latin typeface="Arial"/>
              <a:cs typeface="Arial"/>
            </a:endParaRPr>
          </a:p>
          <a:p>
            <a:pPr marL="38100">
              <a:lnSpc>
                <a:spcPct val="100000"/>
              </a:lnSpc>
              <a:spcBef>
                <a:spcPts val="285"/>
              </a:spcBef>
            </a:pPr>
            <a:r>
              <a:rPr dirty="0" sz="1000" spc="-20" b="1">
                <a:solidFill>
                  <a:srgbClr val="231F20"/>
                </a:solidFill>
                <a:latin typeface="Arial"/>
                <a:cs typeface="Arial"/>
              </a:rPr>
              <a:t>El </a:t>
            </a:r>
            <a:r>
              <a:rPr dirty="0" sz="1000" b="1">
                <a:solidFill>
                  <a:srgbClr val="231F20"/>
                </a:solidFill>
                <a:latin typeface="Arial"/>
                <a:cs typeface="Arial"/>
              </a:rPr>
              <a:t>caso </a:t>
            </a:r>
            <a:r>
              <a:rPr dirty="0" sz="1000" spc="5" b="1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1000" spc="-20" b="1">
                <a:solidFill>
                  <a:srgbClr val="231F20"/>
                </a:solidFill>
                <a:latin typeface="Arial"/>
                <a:cs typeface="Arial"/>
              </a:rPr>
              <a:t>un </a:t>
            </a:r>
            <a:r>
              <a:rPr dirty="0" sz="1000" spc="-10" b="1">
                <a:solidFill>
                  <a:srgbClr val="231F20"/>
                </a:solidFill>
                <a:latin typeface="Arial"/>
                <a:cs typeface="Arial"/>
              </a:rPr>
              <a:t>segundo</a:t>
            </a:r>
            <a:r>
              <a:rPr dirty="0" sz="1000" spc="3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10" b="1">
                <a:solidFill>
                  <a:srgbClr val="231F20"/>
                </a:solidFill>
                <a:latin typeface="Arial"/>
                <a:cs typeface="Arial"/>
              </a:rPr>
              <a:t>defecto</a:t>
            </a:r>
            <a:endParaRPr sz="1000">
              <a:latin typeface="Arial"/>
              <a:cs typeface="Arial"/>
            </a:endParaRPr>
          </a:p>
          <a:p>
            <a:pPr marL="38100" marR="64135" indent="635">
              <a:lnSpc>
                <a:spcPct val="100000"/>
              </a:lnSpc>
              <a:spcBef>
                <a:spcPts val="135"/>
              </a:spcBef>
            </a:pP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Un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segundo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defecto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a tierra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en un esquema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IT (a menos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que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suceda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en el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mismo  conductor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que el primer defecto)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constituye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un defecto 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fase a fase 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fase a 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neutro,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y tanto si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ocurre en el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mismo circuito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que el primer defecto,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en un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circuito 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diferente, los dispositivos protectores 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máxima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intensidad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(fusibles 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interruptores  automáticos) actuarán normalmente para efectuar una eliminación automática de  defectos.</a:t>
            </a:r>
            <a:endParaRPr sz="800">
              <a:latin typeface="Arial"/>
              <a:cs typeface="Arial"/>
            </a:endParaRPr>
          </a:p>
          <a:p>
            <a:pPr marL="38100" marR="90805" indent="635">
              <a:lnSpc>
                <a:spcPct val="100000"/>
              </a:lnSpc>
              <a:spcBef>
                <a:spcPts val="10"/>
              </a:spcBef>
            </a:pP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configuración de relés de disparo 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sobreintensidad y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las especificaciones de 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fusibles son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los parámetros básicos que deciden la longitud práctica máxima del 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circuito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que puede protegerse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correctamente, como se trata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en el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subapartado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6.2.  </a:t>
            </a:r>
            <a:r>
              <a:rPr dirty="0" sz="800" b="1">
                <a:solidFill>
                  <a:srgbClr val="231F20"/>
                </a:solidFill>
                <a:latin typeface="Arial"/>
                <a:cs typeface="Arial"/>
              </a:rPr>
              <a:t>Nota: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En circunstancias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normales, el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recorrido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la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corriente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defecto pasa por 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conductores PE comunes, conectando todas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las partes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conductoras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activas de una  instalación,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y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por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tanto,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impedancia del bucle de defecto es lo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suficientemente 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baja para garantizar un nivel adecuado 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corriente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</a:t>
            </a:r>
            <a:r>
              <a:rPr dirty="0" sz="800" spc="-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defecto.</a:t>
            </a:r>
            <a:endParaRPr sz="800">
              <a:latin typeface="Arial"/>
              <a:cs typeface="Arial"/>
            </a:endParaRPr>
          </a:p>
          <a:p>
            <a:pPr marL="38100" marR="142240" indent="635">
              <a:lnSpc>
                <a:spcPct val="100000"/>
              </a:lnSpc>
              <a:spcBef>
                <a:spcPts val="20"/>
              </a:spcBef>
            </a:pP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Si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las longitudes 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circuito son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inevitablemente largas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y,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especialmente,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si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los  dispositivos de un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circuito se conectan a tierra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por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separado (para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que la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corriente 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defecto pase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través de dos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tomas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tierra),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puede que no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posible el  disparo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fiable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en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 sobreintensidad.</a:t>
            </a:r>
            <a:endParaRPr sz="800">
              <a:latin typeface="Arial"/>
              <a:cs typeface="Arial"/>
            </a:endParaRPr>
          </a:p>
          <a:p>
            <a:pPr marL="39370">
              <a:lnSpc>
                <a:spcPct val="100000"/>
              </a:lnSpc>
              <a:spcBef>
                <a:spcPts val="10"/>
              </a:spcBef>
            </a:pP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En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este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caso, se recomienda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un DDR en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cada circuito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la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instalación.</a:t>
            </a:r>
            <a:endParaRPr sz="800">
              <a:latin typeface="Arial"/>
              <a:cs typeface="Arial"/>
            </a:endParaRPr>
          </a:p>
          <a:p>
            <a:pPr marL="38100" marR="30480" indent="635">
              <a:lnSpc>
                <a:spcPts val="960"/>
              </a:lnSpc>
              <a:spcBef>
                <a:spcPts val="40"/>
              </a:spcBef>
            </a:pP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Si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un esquema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IT tiene resistencia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conexión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a tierra,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no obstante, deberá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tenerse  cuidado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para garantizar que el DDR no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demasiado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sensible, 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un primer defecto  puede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causar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un disparo no deseado. La activación de dispositivos 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corriente  residual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que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cumplan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las normas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IEC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puede producirse en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valores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0,5 </a:t>
            </a:r>
            <a:r>
              <a:rPr dirty="0" sz="900" spc="5" i="1">
                <a:solidFill>
                  <a:srgbClr val="231F20"/>
                </a:solidFill>
                <a:latin typeface="Times New Roman"/>
                <a:cs typeface="Times New Roman"/>
              </a:rPr>
              <a:t>I</a:t>
            </a:r>
            <a:r>
              <a:rPr dirty="0" baseline="-18518" sz="900" spc="7">
                <a:solidFill>
                  <a:srgbClr val="231F20"/>
                </a:solidFill>
                <a:latin typeface="Symbol"/>
                <a:cs typeface="Symbol"/>
              </a:rPr>
              <a:t></a:t>
            </a:r>
            <a:r>
              <a:rPr dirty="0" baseline="-15151" sz="825" spc="7">
                <a:solidFill>
                  <a:srgbClr val="231F20"/>
                </a:solidFill>
                <a:latin typeface="Arial"/>
                <a:cs typeface="Arial"/>
              </a:rPr>
              <a:t>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a </a:t>
            </a:r>
            <a:r>
              <a:rPr dirty="0" sz="900" spc="5" i="1">
                <a:solidFill>
                  <a:srgbClr val="231F20"/>
                </a:solidFill>
                <a:latin typeface="Times New Roman"/>
                <a:cs typeface="Times New Roman"/>
              </a:rPr>
              <a:t>I</a:t>
            </a:r>
            <a:r>
              <a:rPr dirty="0" baseline="-18518" sz="900" spc="7">
                <a:solidFill>
                  <a:srgbClr val="231F20"/>
                </a:solidFill>
                <a:latin typeface="Symbol"/>
                <a:cs typeface="Symbol"/>
              </a:rPr>
              <a:t></a:t>
            </a:r>
            <a:r>
              <a:rPr dirty="0" baseline="-15151" sz="825" spc="7">
                <a:solidFill>
                  <a:srgbClr val="231F20"/>
                </a:solidFill>
                <a:latin typeface="Arial"/>
                <a:cs typeface="Arial"/>
              </a:rPr>
              <a:t>n</a:t>
            </a:r>
            <a:r>
              <a:rPr dirty="0" sz="800" spc="5">
                <a:solidFill>
                  <a:srgbClr val="231F20"/>
                </a:solidFill>
                <a:latin typeface="Arial"/>
                <a:cs typeface="Arial"/>
              </a:rPr>
              <a:t>, 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donde </a:t>
            </a:r>
            <a:r>
              <a:rPr dirty="0" sz="900" spc="5" i="1">
                <a:solidFill>
                  <a:srgbClr val="231F20"/>
                </a:solidFill>
                <a:latin typeface="Times New Roman"/>
                <a:cs typeface="Times New Roman"/>
              </a:rPr>
              <a:t>I</a:t>
            </a:r>
            <a:r>
              <a:rPr dirty="0" baseline="-18518" sz="900" spc="7">
                <a:solidFill>
                  <a:srgbClr val="231F20"/>
                </a:solidFill>
                <a:latin typeface="Symbol"/>
                <a:cs typeface="Symbol"/>
              </a:rPr>
              <a:t></a:t>
            </a:r>
            <a:r>
              <a:rPr dirty="0" baseline="-15151" sz="825" spc="7">
                <a:solidFill>
                  <a:srgbClr val="231F20"/>
                </a:solidFill>
                <a:latin typeface="Arial"/>
                <a:cs typeface="Arial"/>
              </a:rPr>
              <a:t>n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es el nivel de ajuste 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corriente residual</a:t>
            </a:r>
            <a:r>
              <a:rPr dirty="0" sz="800" spc="-7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nominal.</a:t>
            </a:r>
            <a:endParaRPr sz="800">
              <a:latin typeface="Arial"/>
              <a:cs typeface="Arial"/>
            </a:endParaRPr>
          </a:p>
          <a:p>
            <a:pPr marL="38100">
              <a:lnSpc>
                <a:spcPct val="100000"/>
              </a:lnSpc>
              <a:spcBef>
                <a:spcPts val="260"/>
              </a:spcBef>
            </a:pPr>
            <a:r>
              <a:rPr dirty="0" sz="800" spc="10" b="1">
                <a:solidFill>
                  <a:srgbClr val="231F20"/>
                </a:solidFill>
                <a:latin typeface="Arial"/>
                <a:cs typeface="Arial"/>
              </a:rPr>
              <a:t>Métodos </a:t>
            </a:r>
            <a:r>
              <a:rPr dirty="0" sz="800" spc="5" b="1">
                <a:solidFill>
                  <a:srgbClr val="231F20"/>
                </a:solidFill>
                <a:latin typeface="Arial"/>
                <a:cs typeface="Arial"/>
              </a:rPr>
              <a:t>para </a:t>
            </a:r>
            <a:r>
              <a:rPr dirty="0" sz="800" b="1">
                <a:solidFill>
                  <a:srgbClr val="231F20"/>
                </a:solidFill>
                <a:latin typeface="Arial"/>
                <a:cs typeface="Arial"/>
              </a:rPr>
              <a:t>determinar </a:t>
            </a:r>
            <a:r>
              <a:rPr dirty="0" sz="800" spc="-15" b="1">
                <a:solidFill>
                  <a:srgbClr val="231F20"/>
                </a:solidFill>
                <a:latin typeface="Arial"/>
                <a:cs typeface="Arial"/>
              </a:rPr>
              <a:t>los </a:t>
            </a:r>
            <a:r>
              <a:rPr dirty="0" sz="800" spc="-10" b="1">
                <a:solidFill>
                  <a:srgbClr val="231F20"/>
                </a:solidFill>
                <a:latin typeface="Arial"/>
                <a:cs typeface="Arial"/>
              </a:rPr>
              <a:t>niveles </a:t>
            </a:r>
            <a:r>
              <a:rPr dirty="0" sz="800" spc="5" b="1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800" spc="-5" b="1">
                <a:solidFill>
                  <a:srgbClr val="231F20"/>
                </a:solidFill>
                <a:latin typeface="Arial"/>
                <a:cs typeface="Arial"/>
              </a:rPr>
              <a:t>la </a:t>
            </a:r>
            <a:r>
              <a:rPr dirty="0" sz="800" b="1">
                <a:solidFill>
                  <a:srgbClr val="231F20"/>
                </a:solidFill>
                <a:latin typeface="Arial"/>
                <a:cs typeface="Arial"/>
              </a:rPr>
              <a:t>corriente </a:t>
            </a:r>
            <a:r>
              <a:rPr dirty="0" sz="800" spc="5" b="1">
                <a:solidFill>
                  <a:srgbClr val="231F20"/>
                </a:solidFill>
                <a:latin typeface="Arial"/>
                <a:cs typeface="Arial"/>
              </a:rPr>
              <a:t>de</a:t>
            </a:r>
            <a:r>
              <a:rPr dirty="0" sz="800" spc="-2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b="1">
                <a:solidFill>
                  <a:srgbClr val="231F20"/>
                </a:solidFill>
                <a:latin typeface="Arial"/>
                <a:cs typeface="Arial"/>
              </a:rPr>
              <a:t>cortocircuito</a:t>
            </a:r>
            <a:endParaRPr sz="800">
              <a:latin typeface="Arial"/>
              <a:cs typeface="Arial"/>
            </a:endParaRPr>
          </a:p>
          <a:p>
            <a:pPr marL="38100" marR="157480" indent="635">
              <a:lnSpc>
                <a:spcPct val="100000"/>
              </a:lnSpc>
              <a:spcBef>
                <a:spcPts val="85"/>
              </a:spcBef>
            </a:pP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Deberá llevarse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a cabo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una evaluación de los niveles 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corriente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cortocircuito 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en la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fase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diseño de un</a:t>
            </a:r>
            <a:r>
              <a:rPr dirty="0" sz="800" spc="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proyecto.</a:t>
            </a:r>
            <a:endParaRPr sz="800">
              <a:latin typeface="Arial"/>
              <a:cs typeface="Arial"/>
            </a:endParaRPr>
          </a:p>
          <a:p>
            <a:pPr marL="38100" marR="64769" indent="635">
              <a:lnSpc>
                <a:spcPct val="100000"/>
              </a:lnSpc>
              <a:spcBef>
                <a:spcPts val="5"/>
              </a:spcBef>
            </a:pP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No es necesario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realizar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un análisis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riguroso, ya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que las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magnitudes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corriente 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sólo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son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importantes para los dispositivos protectores implicados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(p.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ej., los ángulos  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fase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no necesitan determinarse) por lo que normalmente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utilizan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métodos  simplificados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aproximados por lo bajo.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Tres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métodos prácticos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son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los</a:t>
            </a:r>
            <a:r>
              <a:rPr dirty="0" sz="800" spc="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siguientes:</a:t>
            </a:r>
            <a:endParaRPr sz="800">
              <a:latin typeface="Arial"/>
              <a:cs typeface="Arial"/>
            </a:endParaRPr>
          </a:p>
          <a:p>
            <a:pPr marL="38100" marR="266700" indent="635">
              <a:lnSpc>
                <a:spcPct val="100000"/>
              </a:lnSpc>
              <a:spcBef>
                <a:spcPts val="145"/>
              </a:spcBef>
            </a:pPr>
            <a:r>
              <a:rPr dirty="0" sz="800" spc="110">
                <a:solidFill>
                  <a:srgbClr val="009D57"/>
                </a:solidFill>
                <a:latin typeface="Times New Roman"/>
                <a:cs typeface="Times New Roman"/>
              </a:rPr>
              <a:t>c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El </a:t>
            </a:r>
            <a:r>
              <a:rPr dirty="0" sz="800" b="1">
                <a:solidFill>
                  <a:srgbClr val="231F20"/>
                </a:solidFill>
                <a:latin typeface="Arial"/>
                <a:cs typeface="Arial"/>
              </a:rPr>
              <a:t>“método </a:t>
            </a:r>
            <a:r>
              <a:rPr dirty="0" sz="800" spc="5" b="1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800" spc="-10" b="1">
                <a:solidFill>
                  <a:srgbClr val="231F20"/>
                </a:solidFill>
                <a:latin typeface="Arial"/>
                <a:cs typeface="Arial"/>
              </a:rPr>
              <a:t>las </a:t>
            </a:r>
            <a:r>
              <a:rPr dirty="0" sz="800" spc="-5" b="1">
                <a:solidFill>
                  <a:srgbClr val="231F20"/>
                </a:solidFill>
                <a:latin typeface="Arial"/>
                <a:cs typeface="Arial"/>
              </a:rPr>
              <a:t>impedancias”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, basado en la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suma vectorial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todas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las  impedancias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(secuencia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fase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positiva) alrededor de un bucle 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corriente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 defecto.</a:t>
            </a:r>
            <a:endParaRPr sz="800">
              <a:latin typeface="Arial"/>
              <a:cs typeface="Arial"/>
            </a:endParaRPr>
          </a:p>
          <a:p>
            <a:pPr marL="38100" marR="45720">
              <a:lnSpc>
                <a:spcPct val="100000"/>
              </a:lnSpc>
              <a:spcBef>
                <a:spcPts val="90"/>
              </a:spcBef>
            </a:pPr>
            <a:r>
              <a:rPr dirty="0" sz="800" spc="110">
                <a:solidFill>
                  <a:srgbClr val="009D57"/>
                </a:solidFill>
                <a:latin typeface="Times New Roman"/>
                <a:cs typeface="Times New Roman"/>
              </a:rPr>
              <a:t>c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El </a:t>
            </a:r>
            <a:r>
              <a:rPr dirty="0" sz="800" spc="5" b="1">
                <a:solidFill>
                  <a:srgbClr val="231F20"/>
                </a:solidFill>
                <a:latin typeface="Arial"/>
                <a:cs typeface="Arial"/>
              </a:rPr>
              <a:t>método de </a:t>
            </a:r>
            <a:r>
              <a:rPr dirty="0" sz="800" spc="-5" b="1">
                <a:solidFill>
                  <a:srgbClr val="231F20"/>
                </a:solidFill>
                <a:latin typeface="Arial"/>
                <a:cs typeface="Arial"/>
              </a:rPr>
              <a:t>la composición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, que es una estimación aproximada de la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corriente 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cortocircuito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en el extremo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remoto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un bucle,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cuando se conoce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el nivel de la 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corriente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cortocircuito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en el extremo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cercano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del bucle. La impedancias 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complejas se combinan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aritméticamente en este método.</a:t>
            </a:r>
            <a:endParaRPr sz="8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28196" y="10456164"/>
            <a:ext cx="1558925" cy="1168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">
                <a:solidFill>
                  <a:srgbClr val="231F20"/>
                </a:solidFill>
                <a:latin typeface="Arial"/>
                <a:cs typeface="Arial"/>
              </a:rPr>
              <a:t>Guía </a:t>
            </a:r>
            <a:r>
              <a:rPr dirty="0" sz="600" spc="-5">
                <a:solidFill>
                  <a:srgbClr val="231F20"/>
                </a:solidFill>
                <a:latin typeface="Arial"/>
                <a:cs typeface="Arial"/>
              </a:rPr>
              <a:t>de diseño de instalaciones eléctricas</a:t>
            </a:r>
            <a:r>
              <a:rPr dirty="0" sz="600" spc="-4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600" spc="-5">
                <a:solidFill>
                  <a:srgbClr val="231F20"/>
                </a:solidFill>
                <a:latin typeface="Arial"/>
                <a:cs typeface="Arial"/>
              </a:rPr>
              <a:t>08</a:t>
            </a:r>
            <a:endParaRPr sz="600">
              <a:latin typeface="Arial"/>
              <a:cs typeface="Arial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3641067" y="10508992"/>
            <a:ext cx="113884" cy="11807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3554924" y="10441380"/>
            <a:ext cx="450037" cy="18249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3632546" y="10532262"/>
            <a:ext cx="108064" cy="9560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3649733" y="10532261"/>
            <a:ext cx="88895" cy="7158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 txBox="1"/>
          <p:nvPr/>
        </p:nvSpPr>
        <p:spPr>
          <a:xfrm>
            <a:off x="6394072" y="10456164"/>
            <a:ext cx="640080" cy="1168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">
                <a:solidFill>
                  <a:srgbClr val="231F20"/>
                </a:solidFill>
                <a:latin typeface="Arial"/>
                <a:cs typeface="Arial"/>
              </a:rPr>
              <a:t>Schneider</a:t>
            </a:r>
            <a:r>
              <a:rPr dirty="0" sz="600" spc="-6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600">
                <a:solidFill>
                  <a:srgbClr val="231F20"/>
                </a:solidFill>
                <a:latin typeface="Arial"/>
                <a:cs typeface="Arial"/>
              </a:rPr>
              <a:t>Electric</a:t>
            </a:r>
            <a:endParaRPr sz="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325745" y="0"/>
            <a:ext cx="230504" cy="2926080"/>
          </a:xfrm>
          <a:custGeom>
            <a:avLst/>
            <a:gdLst/>
            <a:ahLst/>
            <a:cxnLst/>
            <a:rect l="l" t="t" r="r" b="b"/>
            <a:pathLst>
              <a:path w="230504" h="2926080">
                <a:moveTo>
                  <a:pt x="0" y="2925825"/>
                </a:moveTo>
                <a:lnTo>
                  <a:pt x="230250" y="2925825"/>
                </a:lnTo>
                <a:lnTo>
                  <a:pt x="230250" y="0"/>
                </a:lnTo>
                <a:lnTo>
                  <a:pt x="0" y="0"/>
                </a:lnTo>
                <a:lnTo>
                  <a:pt x="0" y="2925825"/>
                </a:lnTo>
                <a:close/>
              </a:path>
            </a:pathLst>
          </a:custGeom>
          <a:solidFill>
            <a:srgbClr val="009D5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7325745" y="3322065"/>
            <a:ext cx="230504" cy="7371080"/>
          </a:xfrm>
          <a:custGeom>
            <a:avLst/>
            <a:gdLst/>
            <a:ahLst/>
            <a:cxnLst/>
            <a:rect l="l" t="t" r="r" b="b"/>
            <a:pathLst>
              <a:path w="230504" h="7371080">
                <a:moveTo>
                  <a:pt x="0" y="7370829"/>
                </a:moveTo>
                <a:lnTo>
                  <a:pt x="230250" y="7370829"/>
                </a:lnTo>
                <a:lnTo>
                  <a:pt x="230250" y="0"/>
                </a:lnTo>
                <a:lnTo>
                  <a:pt x="0" y="0"/>
                </a:lnTo>
                <a:lnTo>
                  <a:pt x="0" y="7370829"/>
                </a:lnTo>
                <a:close/>
              </a:path>
            </a:pathLst>
          </a:custGeom>
          <a:solidFill>
            <a:srgbClr val="009D5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0" y="1338389"/>
            <a:ext cx="7019925" cy="0"/>
          </a:xfrm>
          <a:custGeom>
            <a:avLst/>
            <a:gdLst/>
            <a:ahLst/>
            <a:cxnLst/>
            <a:rect l="l" t="t" r="r" b="b"/>
            <a:pathLst>
              <a:path w="7019925" h="0">
                <a:moveTo>
                  <a:pt x="0" y="0"/>
                </a:moveTo>
                <a:lnTo>
                  <a:pt x="7019674" y="0"/>
                </a:lnTo>
              </a:path>
            </a:pathLst>
          </a:custGeom>
          <a:ln w="10286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0" y="10409999"/>
            <a:ext cx="7020559" cy="0"/>
          </a:xfrm>
          <a:custGeom>
            <a:avLst/>
            <a:gdLst/>
            <a:ahLst/>
            <a:cxnLst/>
            <a:rect l="l" t="t" r="r" b="b"/>
            <a:pathLst>
              <a:path w="7020559" h="0">
                <a:moveTo>
                  <a:pt x="0" y="0"/>
                </a:moveTo>
                <a:lnTo>
                  <a:pt x="7020436" y="0"/>
                </a:lnTo>
              </a:path>
            </a:pathLst>
          </a:custGeom>
          <a:ln w="10287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539626" y="9924224"/>
            <a:ext cx="6480810" cy="0"/>
          </a:xfrm>
          <a:custGeom>
            <a:avLst/>
            <a:gdLst/>
            <a:ahLst/>
            <a:cxnLst/>
            <a:rect l="l" t="t" r="r" b="b"/>
            <a:pathLst>
              <a:path w="6480809" h="0">
                <a:moveTo>
                  <a:pt x="0" y="0"/>
                </a:moveTo>
                <a:lnTo>
                  <a:pt x="6480810" y="0"/>
                </a:lnTo>
              </a:path>
            </a:pathLst>
          </a:custGeom>
          <a:ln w="25526">
            <a:solidFill>
              <a:srgbClr val="009D5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1359284" y="7173721"/>
            <a:ext cx="2262505" cy="0"/>
          </a:xfrm>
          <a:custGeom>
            <a:avLst/>
            <a:gdLst/>
            <a:ahLst/>
            <a:cxnLst/>
            <a:rect l="l" t="t" r="r" b="b"/>
            <a:pathLst>
              <a:path w="2262504" h="0">
                <a:moveTo>
                  <a:pt x="0" y="0"/>
                </a:moveTo>
                <a:lnTo>
                  <a:pt x="2262009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539626" y="6997382"/>
            <a:ext cx="6480810" cy="0"/>
          </a:xfrm>
          <a:custGeom>
            <a:avLst/>
            <a:gdLst/>
            <a:ahLst/>
            <a:cxnLst/>
            <a:rect l="l" t="t" r="r" b="b"/>
            <a:pathLst>
              <a:path w="6480809" h="0">
                <a:moveTo>
                  <a:pt x="0" y="0"/>
                </a:moveTo>
                <a:lnTo>
                  <a:pt x="6480810" y="0"/>
                </a:lnTo>
              </a:path>
            </a:pathLst>
          </a:custGeom>
          <a:ln w="25526">
            <a:solidFill>
              <a:srgbClr val="009D5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4058036" y="5532058"/>
            <a:ext cx="59690" cy="0"/>
          </a:xfrm>
          <a:custGeom>
            <a:avLst/>
            <a:gdLst/>
            <a:ahLst/>
            <a:cxnLst/>
            <a:rect l="l" t="t" r="r" b="b"/>
            <a:pathLst>
              <a:path w="59689" h="0">
                <a:moveTo>
                  <a:pt x="0" y="0"/>
                </a:moveTo>
                <a:lnTo>
                  <a:pt x="59629" y="0"/>
                </a:lnTo>
              </a:path>
            </a:pathLst>
          </a:custGeom>
          <a:ln w="4793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4199664" y="6552665"/>
            <a:ext cx="0" cy="0"/>
          </a:xfrm>
          <a:custGeom>
            <a:avLst/>
            <a:gdLst/>
            <a:ahLst/>
            <a:cxnLst/>
            <a:rect l="l" t="t" r="r" b="b"/>
            <a:pathLst>
              <a:path w="0" h="0">
                <a:moveTo>
                  <a:pt x="0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3250975" y="6266916"/>
            <a:ext cx="0" cy="0"/>
          </a:xfrm>
          <a:custGeom>
            <a:avLst/>
            <a:gdLst/>
            <a:ahLst/>
            <a:cxnLst/>
            <a:rect l="l" t="t" r="r" b="b"/>
            <a:pathLst>
              <a:path w="0" h="0">
                <a:moveTo>
                  <a:pt x="0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 txBox="1"/>
          <p:nvPr/>
        </p:nvSpPr>
        <p:spPr>
          <a:xfrm>
            <a:off x="527307" y="237870"/>
            <a:ext cx="2091055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-15" b="1">
                <a:solidFill>
                  <a:srgbClr val="009D57"/>
                </a:solidFill>
                <a:latin typeface="Arial"/>
                <a:cs typeface="Arial"/>
              </a:rPr>
              <a:t>F </a:t>
            </a:r>
            <a:r>
              <a:rPr dirty="0" sz="800" spc="55" b="1">
                <a:solidFill>
                  <a:srgbClr val="009D57"/>
                </a:solidFill>
                <a:latin typeface="Arial"/>
                <a:cs typeface="Arial"/>
              </a:rPr>
              <a:t>- </a:t>
            </a:r>
            <a:r>
              <a:rPr dirty="0" sz="800" b="1">
                <a:solidFill>
                  <a:srgbClr val="009D57"/>
                </a:solidFill>
                <a:latin typeface="Arial"/>
                <a:cs typeface="Arial"/>
              </a:rPr>
              <a:t>Protección contra descargas</a:t>
            </a:r>
            <a:r>
              <a:rPr dirty="0" sz="800" spc="-40" b="1">
                <a:solidFill>
                  <a:srgbClr val="009D57"/>
                </a:solidFill>
                <a:latin typeface="Arial"/>
                <a:cs typeface="Arial"/>
              </a:rPr>
              <a:t> </a:t>
            </a:r>
            <a:r>
              <a:rPr dirty="0" sz="800" b="1">
                <a:solidFill>
                  <a:srgbClr val="009D57"/>
                </a:solidFill>
                <a:latin typeface="Arial"/>
                <a:cs typeface="Arial"/>
              </a:rPr>
              <a:t>eléctricas</a:t>
            </a:r>
            <a:endParaRPr sz="8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191259" y="212597"/>
            <a:ext cx="376174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66700" algn="l"/>
              </a:tabLst>
            </a:pPr>
            <a:r>
              <a:rPr dirty="0" sz="1800" spc="-5" b="1">
                <a:solidFill>
                  <a:srgbClr val="BCBEC0"/>
                </a:solidFill>
                <a:latin typeface="Arial"/>
                <a:cs typeface="Arial"/>
              </a:rPr>
              <a:t>7	</a:t>
            </a:r>
            <a:r>
              <a:rPr dirty="0" sz="1800" spc="5" b="1">
                <a:solidFill>
                  <a:srgbClr val="BCBEC0"/>
                </a:solidFill>
                <a:latin typeface="Arial"/>
                <a:cs typeface="Arial"/>
              </a:rPr>
              <a:t>Implementación </a:t>
            </a:r>
            <a:r>
              <a:rPr dirty="0" sz="1800" spc="-5" b="1">
                <a:solidFill>
                  <a:srgbClr val="BCBEC0"/>
                </a:solidFill>
                <a:latin typeface="Arial"/>
                <a:cs typeface="Arial"/>
              </a:rPr>
              <a:t>del </a:t>
            </a:r>
            <a:r>
              <a:rPr dirty="0" sz="1800" spc="5" b="1">
                <a:solidFill>
                  <a:srgbClr val="BCBEC0"/>
                </a:solidFill>
                <a:latin typeface="Arial"/>
                <a:cs typeface="Arial"/>
              </a:rPr>
              <a:t>esquema</a:t>
            </a:r>
            <a:r>
              <a:rPr dirty="0" sz="1800" spc="-15" b="1">
                <a:solidFill>
                  <a:srgbClr val="BCBEC0"/>
                </a:solidFill>
                <a:latin typeface="Arial"/>
                <a:cs typeface="Arial"/>
              </a:rPr>
              <a:t> </a:t>
            </a:r>
            <a:r>
              <a:rPr dirty="0" sz="1800" spc="15" b="1">
                <a:solidFill>
                  <a:srgbClr val="BCBEC0"/>
                </a:solidFill>
                <a:latin typeface="Arial"/>
                <a:cs typeface="Arial"/>
              </a:rPr>
              <a:t>IT</a:t>
            </a:r>
            <a:endParaRPr sz="1800">
              <a:latin typeface="Arial"/>
              <a:cs typeface="Arial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539499" y="1862200"/>
            <a:ext cx="2484120" cy="327660"/>
          </a:xfrm>
          <a:custGeom>
            <a:avLst/>
            <a:gdLst/>
            <a:ahLst/>
            <a:cxnLst/>
            <a:rect l="l" t="t" r="r" b="b"/>
            <a:pathLst>
              <a:path w="2484120" h="327660">
                <a:moveTo>
                  <a:pt x="0" y="0"/>
                </a:moveTo>
                <a:lnTo>
                  <a:pt x="2484120" y="0"/>
                </a:lnTo>
                <a:lnTo>
                  <a:pt x="2484120" y="327659"/>
                </a:lnTo>
                <a:lnTo>
                  <a:pt x="0" y="327659"/>
                </a:lnTo>
                <a:lnTo>
                  <a:pt x="0" y="0"/>
                </a:lnTo>
                <a:close/>
              </a:path>
            </a:pathLst>
          </a:custGeom>
          <a:solidFill>
            <a:srgbClr val="C8E4D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1204979" y="1928875"/>
            <a:ext cx="40640" cy="40640"/>
          </a:xfrm>
          <a:custGeom>
            <a:avLst/>
            <a:gdLst/>
            <a:ahLst/>
            <a:cxnLst/>
            <a:rect l="l" t="t" r="r" b="b"/>
            <a:pathLst>
              <a:path w="40640" h="40639">
                <a:moveTo>
                  <a:pt x="25933" y="0"/>
                </a:moveTo>
                <a:lnTo>
                  <a:pt x="14706" y="0"/>
                </a:lnTo>
                <a:lnTo>
                  <a:pt x="9918" y="1981"/>
                </a:lnTo>
                <a:lnTo>
                  <a:pt x="1981" y="9918"/>
                </a:lnTo>
                <a:lnTo>
                  <a:pt x="0" y="14706"/>
                </a:lnTo>
                <a:lnTo>
                  <a:pt x="0" y="25933"/>
                </a:lnTo>
                <a:lnTo>
                  <a:pt x="1981" y="30721"/>
                </a:lnTo>
                <a:lnTo>
                  <a:pt x="9918" y="38658"/>
                </a:lnTo>
                <a:lnTo>
                  <a:pt x="14706" y="40640"/>
                </a:lnTo>
                <a:lnTo>
                  <a:pt x="25933" y="40640"/>
                </a:lnTo>
                <a:lnTo>
                  <a:pt x="30721" y="38658"/>
                </a:lnTo>
                <a:lnTo>
                  <a:pt x="38658" y="30721"/>
                </a:lnTo>
                <a:lnTo>
                  <a:pt x="40640" y="25933"/>
                </a:lnTo>
                <a:lnTo>
                  <a:pt x="40640" y="14706"/>
                </a:lnTo>
                <a:lnTo>
                  <a:pt x="38658" y="9918"/>
                </a:lnTo>
                <a:lnTo>
                  <a:pt x="30721" y="1981"/>
                </a:lnTo>
                <a:lnTo>
                  <a:pt x="25933" y="0"/>
                </a:lnTo>
                <a:close/>
              </a:path>
            </a:pathLst>
          </a:custGeom>
          <a:solidFill>
            <a:srgbClr val="009D5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 txBox="1"/>
          <p:nvPr/>
        </p:nvSpPr>
        <p:spPr>
          <a:xfrm>
            <a:off x="539499" y="1862707"/>
            <a:ext cx="248412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40005" marR="255904" indent="635">
              <a:lnSpc>
                <a:spcPct val="100000"/>
              </a:lnSpc>
              <a:spcBef>
                <a:spcPts val="100"/>
              </a:spcBef>
            </a:pPr>
            <a:r>
              <a:rPr dirty="0" sz="900" spc="-30" i="1">
                <a:solidFill>
                  <a:srgbClr val="231F20"/>
                </a:solidFill>
                <a:latin typeface="Arial"/>
                <a:cs typeface="Arial"/>
              </a:rPr>
              <a:t>El </a:t>
            </a:r>
            <a:r>
              <a:rPr dirty="0" sz="900" i="1">
                <a:solidFill>
                  <a:srgbClr val="231F20"/>
                </a:solidFill>
                <a:latin typeface="Arial"/>
                <a:cs typeface="Arial"/>
              </a:rPr>
              <a:t>software </a:t>
            </a:r>
            <a:r>
              <a:rPr dirty="0" sz="800" spc="10" b="1">
                <a:solidFill>
                  <a:srgbClr val="231F20"/>
                </a:solidFill>
                <a:latin typeface="Century Gothic"/>
                <a:cs typeface="Century Gothic"/>
              </a:rPr>
              <a:t>ECOdial </a:t>
            </a:r>
            <a:r>
              <a:rPr dirty="0" sz="900" spc="-20" i="1">
                <a:solidFill>
                  <a:srgbClr val="231F20"/>
                </a:solidFill>
                <a:latin typeface="Arial"/>
                <a:cs typeface="Arial"/>
              </a:rPr>
              <a:t>se </a:t>
            </a:r>
            <a:r>
              <a:rPr dirty="0" sz="900" spc="-15" i="1">
                <a:solidFill>
                  <a:srgbClr val="231F20"/>
                </a:solidFill>
                <a:latin typeface="Arial"/>
                <a:cs typeface="Arial"/>
              </a:rPr>
              <a:t>basa </a:t>
            </a:r>
            <a:r>
              <a:rPr dirty="0" sz="900" spc="-10" i="1">
                <a:solidFill>
                  <a:srgbClr val="231F20"/>
                </a:solidFill>
                <a:latin typeface="Arial"/>
                <a:cs typeface="Arial"/>
              </a:rPr>
              <a:t>en el </a:t>
            </a:r>
            <a:r>
              <a:rPr dirty="0" sz="900" spc="25" i="1">
                <a:solidFill>
                  <a:srgbClr val="231F20"/>
                </a:solidFill>
                <a:latin typeface="Arial"/>
                <a:cs typeface="Arial"/>
              </a:rPr>
              <a:t>“método  </a:t>
            </a:r>
            <a:r>
              <a:rPr dirty="0" sz="900" spc="5" i="1">
                <a:solidFill>
                  <a:srgbClr val="231F20"/>
                </a:solidFill>
                <a:latin typeface="Arial"/>
                <a:cs typeface="Arial"/>
              </a:rPr>
              <a:t>de</a:t>
            </a:r>
            <a:r>
              <a:rPr dirty="0" sz="900" spc="-5" i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00" spc="5" i="1">
                <a:solidFill>
                  <a:srgbClr val="231F20"/>
                </a:solidFill>
                <a:latin typeface="Arial"/>
                <a:cs typeface="Arial"/>
              </a:rPr>
              <a:t>impedancia”.</a:t>
            </a:r>
            <a:endParaRPr sz="900">
              <a:latin typeface="Arial"/>
              <a:cs typeface="Arial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539499" y="2737230"/>
            <a:ext cx="2484120" cy="1461135"/>
          </a:xfrm>
          <a:custGeom>
            <a:avLst/>
            <a:gdLst/>
            <a:ahLst/>
            <a:cxnLst/>
            <a:rect l="l" t="t" r="r" b="b"/>
            <a:pathLst>
              <a:path w="2484120" h="1461135">
                <a:moveTo>
                  <a:pt x="0" y="0"/>
                </a:moveTo>
                <a:lnTo>
                  <a:pt x="2484120" y="0"/>
                </a:lnTo>
                <a:lnTo>
                  <a:pt x="2484120" y="1461134"/>
                </a:lnTo>
                <a:lnTo>
                  <a:pt x="0" y="1461134"/>
                </a:lnTo>
                <a:lnTo>
                  <a:pt x="0" y="0"/>
                </a:lnTo>
                <a:close/>
              </a:path>
            </a:pathLst>
          </a:custGeom>
          <a:solidFill>
            <a:srgbClr val="C8E4D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 txBox="1"/>
          <p:nvPr/>
        </p:nvSpPr>
        <p:spPr>
          <a:xfrm>
            <a:off x="579974" y="2737865"/>
            <a:ext cx="2176780" cy="47434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R="319405" indent="635">
              <a:lnSpc>
                <a:spcPct val="100000"/>
              </a:lnSpc>
              <a:spcBef>
                <a:spcPts val="100"/>
              </a:spcBef>
            </a:pPr>
            <a:r>
              <a:rPr dirty="0" sz="900" spc="-20" i="1">
                <a:solidFill>
                  <a:srgbClr val="231F20"/>
                </a:solidFill>
                <a:latin typeface="Arial"/>
                <a:cs typeface="Arial"/>
              </a:rPr>
              <a:t>La </a:t>
            </a:r>
            <a:r>
              <a:rPr dirty="0" sz="900" spc="10" i="1">
                <a:solidFill>
                  <a:srgbClr val="231F20"/>
                </a:solidFill>
                <a:latin typeface="Arial"/>
                <a:cs typeface="Arial"/>
              </a:rPr>
              <a:t>longitud </a:t>
            </a:r>
            <a:r>
              <a:rPr dirty="0" sz="900" spc="-10" i="1">
                <a:solidFill>
                  <a:srgbClr val="231F20"/>
                </a:solidFill>
                <a:latin typeface="Arial"/>
                <a:cs typeface="Arial"/>
              </a:rPr>
              <a:t>máxima </a:t>
            </a:r>
            <a:r>
              <a:rPr dirty="0" sz="900" spc="5" i="1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900" spc="-5" i="1">
                <a:solidFill>
                  <a:srgbClr val="231F20"/>
                </a:solidFill>
                <a:latin typeface="Arial"/>
                <a:cs typeface="Arial"/>
              </a:rPr>
              <a:t>un </a:t>
            </a:r>
            <a:r>
              <a:rPr dirty="0" sz="900" spc="10" i="1">
                <a:solidFill>
                  <a:srgbClr val="231F20"/>
                </a:solidFill>
                <a:latin typeface="Arial"/>
                <a:cs typeface="Arial"/>
              </a:rPr>
              <a:t>circuito </a:t>
            </a:r>
            <a:r>
              <a:rPr dirty="0" sz="900" spc="-30" i="1">
                <a:solidFill>
                  <a:srgbClr val="231F20"/>
                </a:solidFill>
                <a:latin typeface="Arial"/>
                <a:cs typeface="Arial"/>
              </a:rPr>
              <a:t>IT  </a:t>
            </a:r>
            <a:r>
              <a:rPr dirty="0" sz="900" spc="10" i="1">
                <a:solidFill>
                  <a:srgbClr val="231F20"/>
                </a:solidFill>
                <a:latin typeface="Arial"/>
                <a:cs typeface="Arial"/>
              </a:rPr>
              <a:t>conectado </a:t>
            </a:r>
            <a:r>
              <a:rPr dirty="0" sz="900" spc="-35" i="1">
                <a:solidFill>
                  <a:srgbClr val="231F20"/>
                </a:solidFill>
                <a:latin typeface="Arial"/>
                <a:cs typeface="Arial"/>
              </a:rPr>
              <a:t>a </a:t>
            </a:r>
            <a:r>
              <a:rPr dirty="0" sz="900" spc="-5" i="1">
                <a:solidFill>
                  <a:srgbClr val="231F20"/>
                </a:solidFill>
                <a:latin typeface="Arial"/>
                <a:cs typeface="Arial"/>
              </a:rPr>
              <a:t>tierra</a:t>
            </a:r>
            <a:r>
              <a:rPr dirty="0" sz="900" i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00" spc="-15" i="1">
                <a:solidFill>
                  <a:srgbClr val="231F20"/>
                </a:solidFill>
                <a:latin typeface="Arial"/>
                <a:cs typeface="Arial"/>
              </a:rPr>
              <a:t>es:</a:t>
            </a:r>
            <a:endParaRPr sz="900">
              <a:latin typeface="Arial"/>
              <a:cs typeface="Arial"/>
            </a:endParaRPr>
          </a:p>
          <a:p>
            <a:pPr marL="635">
              <a:lnSpc>
                <a:spcPct val="100000"/>
              </a:lnSpc>
              <a:spcBef>
                <a:spcPts val="290"/>
              </a:spcBef>
            </a:pPr>
            <a:r>
              <a:rPr dirty="0" sz="900" spc="125">
                <a:solidFill>
                  <a:srgbClr val="231F20"/>
                </a:solidFill>
                <a:latin typeface="Times New Roman"/>
                <a:cs typeface="Times New Roman"/>
              </a:rPr>
              <a:t>c </a:t>
            </a:r>
            <a:r>
              <a:rPr dirty="0" sz="900" spc="-25" i="1">
                <a:solidFill>
                  <a:srgbClr val="231F20"/>
                </a:solidFill>
                <a:latin typeface="Arial"/>
                <a:cs typeface="Arial"/>
              </a:rPr>
              <a:t>Para </a:t>
            </a:r>
            <a:r>
              <a:rPr dirty="0" sz="900" spc="-5" i="1">
                <a:solidFill>
                  <a:srgbClr val="231F20"/>
                </a:solidFill>
                <a:latin typeface="Arial"/>
                <a:cs typeface="Arial"/>
              </a:rPr>
              <a:t>un esquema </a:t>
            </a:r>
            <a:r>
              <a:rPr dirty="0" sz="900" spc="5" i="1">
                <a:solidFill>
                  <a:srgbClr val="231F20"/>
                </a:solidFill>
                <a:latin typeface="Arial"/>
                <a:cs typeface="Arial"/>
              </a:rPr>
              <a:t>trifásico de </a:t>
            </a:r>
            <a:r>
              <a:rPr dirty="0" sz="900" spc="-5" i="1">
                <a:solidFill>
                  <a:srgbClr val="231F20"/>
                </a:solidFill>
                <a:latin typeface="Arial"/>
                <a:cs typeface="Arial"/>
              </a:rPr>
              <a:t>tres</a:t>
            </a:r>
            <a:r>
              <a:rPr dirty="0" sz="900" spc="-90" i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00" spc="-5" i="1">
                <a:solidFill>
                  <a:srgbClr val="231F20"/>
                </a:solidFill>
                <a:latin typeface="Arial"/>
                <a:cs typeface="Arial"/>
              </a:rPr>
              <a:t>cables</a:t>
            </a:r>
            <a:endParaRPr sz="900">
              <a:latin typeface="Arial"/>
              <a:cs typeface="Arial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1837236" y="3620464"/>
            <a:ext cx="0" cy="0"/>
          </a:xfrm>
          <a:custGeom>
            <a:avLst/>
            <a:gdLst/>
            <a:ahLst/>
            <a:cxnLst/>
            <a:rect l="l" t="t" r="r" b="b"/>
            <a:pathLst>
              <a:path w="0" h="0">
                <a:moveTo>
                  <a:pt x="0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642801" y="3280993"/>
            <a:ext cx="0" cy="0"/>
          </a:xfrm>
          <a:custGeom>
            <a:avLst/>
            <a:gdLst/>
            <a:ahLst/>
            <a:cxnLst/>
            <a:rect l="l" t="t" r="r" b="b"/>
            <a:pathLst>
              <a:path w="0" h="0">
                <a:moveTo>
                  <a:pt x="0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 txBox="1"/>
          <p:nvPr/>
        </p:nvSpPr>
        <p:spPr>
          <a:xfrm>
            <a:off x="617640" y="3353779"/>
            <a:ext cx="76200" cy="16446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10"/>
              </a:spcBef>
            </a:pPr>
            <a:r>
              <a:rPr dirty="0" sz="900" spc="-5" i="1">
                <a:solidFill>
                  <a:srgbClr val="231F20"/>
                </a:solidFill>
                <a:latin typeface="Arial"/>
                <a:cs typeface="Arial"/>
              </a:rPr>
              <a:t>L</a:t>
            </a:r>
            <a:endParaRPr sz="90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680505" y="3419172"/>
            <a:ext cx="176530" cy="11620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95"/>
              </a:spcBef>
            </a:pPr>
            <a:r>
              <a:rPr dirty="0" sz="600" spc="-5">
                <a:solidFill>
                  <a:srgbClr val="231F20"/>
                </a:solidFill>
                <a:latin typeface="Arial"/>
                <a:cs typeface="Arial"/>
              </a:rPr>
              <a:t>máx.</a:t>
            </a:r>
            <a:endParaRPr sz="60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919151" y="3278303"/>
            <a:ext cx="977900" cy="16446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25400">
              <a:lnSpc>
                <a:spcPct val="100000"/>
              </a:lnSpc>
              <a:spcBef>
                <a:spcPts val="110"/>
              </a:spcBef>
              <a:tabLst>
                <a:tab pos="578485" algn="l"/>
              </a:tabLst>
            </a:pPr>
            <a:r>
              <a:rPr dirty="0" baseline="-37037" sz="1350" spc="-7">
                <a:solidFill>
                  <a:srgbClr val="231F20"/>
                </a:solidFill>
                <a:latin typeface="Symbol"/>
                <a:cs typeface="Symbol"/>
              </a:rPr>
              <a:t></a:t>
            </a:r>
            <a:r>
              <a:rPr dirty="0" baseline="-37037" sz="1350" spc="262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u="sng" sz="900" spc="-10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Arial"/>
                <a:cs typeface="Arial"/>
              </a:rPr>
              <a:t>0,8</a:t>
            </a:r>
            <a:r>
              <a:rPr dirty="0" u="sng" sz="900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Arial"/>
                <a:cs typeface="Arial"/>
              </a:rPr>
              <a:t> </a:t>
            </a:r>
            <a:r>
              <a:rPr dirty="0" u="sng" sz="900" spc="-10" i="1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Arial"/>
                <a:cs typeface="Arial"/>
              </a:rPr>
              <a:t>U</a:t>
            </a:r>
            <a:r>
              <a:rPr dirty="0" u="sng" baseline="-13888" sz="900" spc="-15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Arial"/>
                <a:cs typeface="Arial"/>
              </a:rPr>
              <a:t>o	</a:t>
            </a:r>
            <a:r>
              <a:rPr dirty="0" u="sng" sz="900" spc="-5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Symbol"/>
                <a:cs typeface="Symbol"/>
              </a:rPr>
              <a:t></a:t>
            </a:r>
            <a:r>
              <a:rPr dirty="0" u="sng" sz="900" spc="-5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Arial"/>
                <a:cs typeface="Arial"/>
              </a:rPr>
              <a:t>3</a:t>
            </a:r>
            <a:r>
              <a:rPr dirty="0" u="sng" sz="900" spc="-75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Arial"/>
                <a:cs typeface="Arial"/>
              </a:rPr>
              <a:t> </a:t>
            </a:r>
            <a:r>
              <a:rPr dirty="0" u="sng" sz="900" spc="-10" i="1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Arial"/>
                <a:cs typeface="Arial"/>
              </a:rPr>
              <a:t>S</a:t>
            </a:r>
            <a:r>
              <a:rPr dirty="0" u="sng" baseline="-13888" sz="900" spc="-15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Arial"/>
                <a:cs typeface="Arial"/>
              </a:rPr>
              <a:t>ph</a:t>
            </a:r>
            <a:r>
              <a:rPr dirty="0" u="sng" baseline="-13888" sz="900" spc="104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Arial"/>
                <a:cs typeface="Arial"/>
              </a:rPr>
              <a:t> </a:t>
            </a:r>
            <a:endParaRPr baseline="-13888" sz="90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1107751" y="3406599"/>
            <a:ext cx="654685" cy="191770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25400">
              <a:lnSpc>
                <a:spcPct val="100000"/>
              </a:lnSpc>
              <a:spcBef>
                <a:spcPts val="135"/>
              </a:spcBef>
            </a:pPr>
            <a:r>
              <a:rPr dirty="0" sz="900" spc="-5">
                <a:solidFill>
                  <a:srgbClr val="231F20"/>
                </a:solidFill>
                <a:latin typeface="Arial"/>
                <a:cs typeface="Arial"/>
              </a:rPr>
              <a:t>2 </a:t>
            </a:r>
            <a:r>
              <a:rPr dirty="0" sz="1000" spc="30">
                <a:solidFill>
                  <a:srgbClr val="231F20"/>
                </a:solidFill>
                <a:latin typeface="Symbol"/>
                <a:cs typeface="Symbol"/>
              </a:rPr>
              <a:t></a:t>
            </a:r>
            <a:r>
              <a:rPr dirty="0" sz="1000" spc="30" i="1">
                <a:solidFill>
                  <a:srgbClr val="231F20"/>
                </a:solidFill>
                <a:latin typeface="Times New Roman"/>
                <a:cs typeface="Times New Roman"/>
              </a:rPr>
              <a:t>I</a:t>
            </a:r>
            <a:r>
              <a:rPr dirty="0" baseline="-13888" sz="900" spc="44">
                <a:solidFill>
                  <a:srgbClr val="231F20"/>
                </a:solidFill>
                <a:latin typeface="Arial"/>
                <a:cs typeface="Arial"/>
              </a:rPr>
              <a:t>a </a:t>
            </a:r>
            <a:r>
              <a:rPr dirty="0" baseline="-5291" sz="1575" spc="-37">
                <a:solidFill>
                  <a:srgbClr val="231F20"/>
                </a:solidFill>
                <a:latin typeface="Symbol"/>
                <a:cs typeface="Symbol"/>
              </a:rPr>
              <a:t></a:t>
            </a:r>
            <a:r>
              <a:rPr dirty="0" sz="900" spc="-25">
                <a:solidFill>
                  <a:srgbClr val="231F20"/>
                </a:solidFill>
                <a:latin typeface="Arial"/>
                <a:cs typeface="Arial"/>
              </a:rPr>
              <a:t>1</a:t>
            </a:r>
            <a:r>
              <a:rPr dirty="0" sz="900" spc="-25">
                <a:solidFill>
                  <a:srgbClr val="231F20"/>
                </a:solidFill>
                <a:latin typeface="Symbol"/>
                <a:cs typeface="Symbol"/>
              </a:rPr>
              <a:t></a:t>
            </a:r>
            <a:r>
              <a:rPr dirty="0" sz="900" spc="-155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900" spc="-60" i="1">
                <a:solidFill>
                  <a:srgbClr val="231F20"/>
                </a:solidFill>
                <a:latin typeface="Arial"/>
                <a:cs typeface="Arial"/>
              </a:rPr>
              <a:t>m</a:t>
            </a:r>
            <a:r>
              <a:rPr dirty="0" baseline="-5291" sz="1575" spc="-89">
                <a:solidFill>
                  <a:srgbClr val="231F20"/>
                </a:solidFill>
                <a:latin typeface="Symbol"/>
                <a:cs typeface="Symbol"/>
              </a:rPr>
              <a:t></a:t>
            </a:r>
            <a:endParaRPr baseline="-5291" sz="1575">
              <a:latin typeface="Symbol"/>
              <a:cs typeface="Symbol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1552362" y="3305263"/>
            <a:ext cx="66040" cy="0"/>
          </a:xfrm>
          <a:custGeom>
            <a:avLst/>
            <a:gdLst/>
            <a:ahLst/>
            <a:cxnLst/>
            <a:rect l="l" t="t" r="r" b="b"/>
            <a:pathLst>
              <a:path w="66040" h="0">
                <a:moveTo>
                  <a:pt x="0" y="0"/>
                </a:moveTo>
                <a:lnTo>
                  <a:pt x="65595" y="0"/>
                </a:lnTo>
              </a:path>
            </a:pathLst>
          </a:custGeom>
          <a:ln w="5346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 txBox="1"/>
          <p:nvPr/>
        </p:nvSpPr>
        <p:spPr>
          <a:xfrm>
            <a:off x="580774" y="3635882"/>
            <a:ext cx="2310130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900" spc="125">
                <a:solidFill>
                  <a:srgbClr val="231F20"/>
                </a:solidFill>
                <a:latin typeface="Times New Roman"/>
                <a:cs typeface="Times New Roman"/>
              </a:rPr>
              <a:t>c </a:t>
            </a:r>
            <a:r>
              <a:rPr dirty="0" sz="900" spc="-25" i="1">
                <a:solidFill>
                  <a:srgbClr val="231F20"/>
                </a:solidFill>
                <a:latin typeface="Arial"/>
                <a:cs typeface="Arial"/>
              </a:rPr>
              <a:t>Para </a:t>
            </a:r>
            <a:r>
              <a:rPr dirty="0" sz="900" spc="-5" i="1">
                <a:solidFill>
                  <a:srgbClr val="231F20"/>
                </a:solidFill>
                <a:latin typeface="Arial"/>
                <a:cs typeface="Arial"/>
              </a:rPr>
              <a:t>un esquema </a:t>
            </a:r>
            <a:r>
              <a:rPr dirty="0" sz="900" spc="5" i="1">
                <a:solidFill>
                  <a:srgbClr val="231F20"/>
                </a:solidFill>
                <a:latin typeface="Arial"/>
                <a:cs typeface="Arial"/>
              </a:rPr>
              <a:t>trifásico de cuatro</a:t>
            </a:r>
            <a:r>
              <a:rPr dirty="0" sz="900" spc="-90" i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00" spc="-5" i="1">
                <a:solidFill>
                  <a:srgbClr val="231F20"/>
                </a:solidFill>
                <a:latin typeface="Arial"/>
                <a:cs typeface="Arial"/>
              </a:rPr>
              <a:t>cables</a:t>
            </a:r>
            <a:endParaRPr sz="900">
              <a:latin typeface="Arial"/>
              <a:cs typeface="Arial"/>
            </a:endParaRPr>
          </a:p>
        </p:txBody>
      </p:sp>
      <p:sp>
        <p:nvSpPr>
          <p:cNvPr id="27" name="object 27"/>
          <p:cNvSpPr/>
          <p:nvPr/>
        </p:nvSpPr>
        <p:spPr>
          <a:xfrm>
            <a:off x="1703365" y="4137291"/>
            <a:ext cx="0" cy="0"/>
          </a:xfrm>
          <a:custGeom>
            <a:avLst/>
            <a:gdLst/>
            <a:ahLst/>
            <a:cxnLst/>
            <a:rect l="l" t="t" r="r" b="b"/>
            <a:pathLst>
              <a:path w="0" h="0">
                <a:moveTo>
                  <a:pt x="0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8" name="object 28"/>
          <p:cNvSpPr/>
          <p:nvPr/>
        </p:nvSpPr>
        <p:spPr>
          <a:xfrm>
            <a:off x="659807" y="3822966"/>
            <a:ext cx="0" cy="0"/>
          </a:xfrm>
          <a:custGeom>
            <a:avLst/>
            <a:gdLst/>
            <a:ahLst/>
            <a:cxnLst/>
            <a:rect l="l" t="t" r="r" b="b"/>
            <a:pathLst>
              <a:path w="0" h="0">
                <a:moveTo>
                  <a:pt x="0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9" name="object 29"/>
          <p:cNvSpPr txBox="1"/>
          <p:nvPr/>
        </p:nvSpPr>
        <p:spPr>
          <a:xfrm>
            <a:off x="622066" y="3870605"/>
            <a:ext cx="76200" cy="16446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10"/>
              </a:spcBef>
            </a:pPr>
            <a:r>
              <a:rPr dirty="0" sz="900" spc="-5" i="1">
                <a:solidFill>
                  <a:srgbClr val="231F20"/>
                </a:solidFill>
                <a:latin typeface="Arial"/>
                <a:cs typeface="Arial"/>
              </a:rPr>
              <a:t>L</a:t>
            </a:r>
            <a:endParaRPr sz="900">
              <a:latin typeface="Arial"/>
              <a:cs typeface="Aria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684931" y="3935999"/>
            <a:ext cx="176530" cy="11620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95"/>
              </a:spcBef>
            </a:pPr>
            <a:r>
              <a:rPr dirty="0" sz="600" spc="-5">
                <a:solidFill>
                  <a:srgbClr val="231F20"/>
                </a:solidFill>
                <a:latin typeface="Arial"/>
                <a:cs typeface="Arial"/>
              </a:rPr>
              <a:t>m</a:t>
            </a:r>
            <a:r>
              <a:rPr dirty="0" sz="600" spc="-10">
                <a:solidFill>
                  <a:srgbClr val="231F20"/>
                </a:solidFill>
                <a:latin typeface="Arial"/>
                <a:cs typeface="Arial"/>
              </a:rPr>
              <a:t>á</a:t>
            </a:r>
            <a:r>
              <a:rPr dirty="0" sz="600" spc="-5">
                <a:solidFill>
                  <a:srgbClr val="231F20"/>
                </a:solidFill>
                <a:latin typeface="Arial"/>
                <a:cs typeface="Arial"/>
              </a:rPr>
              <a:t>x.</a:t>
            </a:r>
            <a:endParaRPr sz="600">
              <a:latin typeface="Arial"/>
              <a:cs typeface="Arial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936156" y="3795130"/>
            <a:ext cx="767715" cy="16446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25400">
              <a:lnSpc>
                <a:spcPct val="100000"/>
              </a:lnSpc>
              <a:spcBef>
                <a:spcPts val="110"/>
              </a:spcBef>
            </a:pPr>
            <a:r>
              <a:rPr dirty="0" baseline="-37037" sz="1350" spc="-7">
                <a:solidFill>
                  <a:srgbClr val="231F20"/>
                </a:solidFill>
                <a:latin typeface="Symbol"/>
                <a:cs typeface="Symbol"/>
              </a:rPr>
              <a:t></a:t>
            </a:r>
            <a:r>
              <a:rPr dirty="0" u="sng" sz="900" spc="-5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900" spc="-10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Arial"/>
                <a:cs typeface="Arial"/>
              </a:rPr>
              <a:t>0,8 </a:t>
            </a:r>
            <a:r>
              <a:rPr dirty="0" u="sng" sz="900" spc="-10" i="1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Arial"/>
                <a:cs typeface="Arial"/>
              </a:rPr>
              <a:t>U</a:t>
            </a:r>
            <a:r>
              <a:rPr dirty="0" u="sng" baseline="-13888" sz="900" spc="-15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Arial"/>
                <a:cs typeface="Arial"/>
              </a:rPr>
              <a:t>o</a:t>
            </a:r>
            <a:r>
              <a:rPr dirty="0" u="sng" baseline="-13888" sz="900" spc="-82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Arial"/>
                <a:cs typeface="Arial"/>
              </a:rPr>
              <a:t> </a:t>
            </a:r>
            <a:r>
              <a:rPr dirty="0" u="sng" sz="900" spc="-5" i="1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Arial"/>
                <a:cs typeface="Arial"/>
              </a:rPr>
              <a:t>S</a:t>
            </a:r>
            <a:r>
              <a:rPr dirty="0" u="sng" baseline="-13888" sz="900" spc="-7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Arial"/>
                <a:cs typeface="Arial"/>
              </a:rPr>
              <a:t>1</a:t>
            </a:r>
            <a:r>
              <a:rPr dirty="0" u="sng" baseline="-13888" sz="900" spc="-67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Arial"/>
                <a:cs typeface="Arial"/>
              </a:rPr>
              <a:t> </a:t>
            </a:r>
            <a:endParaRPr baseline="-13888" sz="900">
              <a:latin typeface="Arial"/>
              <a:cs typeface="Arial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1049319" y="3923425"/>
            <a:ext cx="654685" cy="191770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25400">
              <a:lnSpc>
                <a:spcPct val="100000"/>
              </a:lnSpc>
              <a:spcBef>
                <a:spcPts val="135"/>
              </a:spcBef>
            </a:pPr>
            <a:r>
              <a:rPr dirty="0" sz="900" spc="-5">
                <a:solidFill>
                  <a:srgbClr val="231F20"/>
                </a:solidFill>
                <a:latin typeface="Arial"/>
                <a:cs typeface="Arial"/>
              </a:rPr>
              <a:t>2</a:t>
            </a:r>
            <a:r>
              <a:rPr dirty="0" sz="900" spc="-7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10">
                <a:solidFill>
                  <a:srgbClr val="231F20"/>
                </a:solidFill>
                <a:latin typeface="Symbol"/>
                <a:cs typeface="Symbol"/>
              </a:rPr>
              <a:t></a:t>
            </a:r>
            <a:r>
              <a:rPr dirty="0" sz="1000" spc="-12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000" spc="25" i="1">
                <a:solidFill>
                  <a:srgbClr val="231F20"/>
                </a:solidFill>
                <a:latin typeface="Times New Roman"/>
                <a:cs typeface="Times New Roman"/>
              </a:rPr>
              <a:t>I</a:t>
            </a:r>
            <a:r>
              <a:rPr dirty="0" baseline="-13888" sz="900" spc="37">
                <a:solidFill>
                  <a:srgbClr val="231F20"/>
                </a:solidFill>
                <a:latin typeface="Arial"/>
                <a:cs typeface="Arial"/>
              </a:rPr>
              <a:t>a</a:t>
            </a:r>
            <a:r>
              <a:rPr dirty="0" baseline="-13888" sz="900" spc="-22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baseline="-5291" sz="1575" spc="-37">
                <a:solidFill>
                  <a:srgbClr val="231F20"/>
                </a:solidFill>
                <a:latin typeface="Symbol"/>
                <a:cs typeface="Symbol"/>
              </a:rPr>
              <a:t></a:t>
            </a:r>
            <a:r>
              <a:rPr dirty="0" sz="900" spc="-25">
                <a:solidFill>
                  <a:srgbClr val="231F20"/>
                </a:solidFill>
                <a:latin typeface="Arial"/>
                <a:cs typeface="Arial"/>
              </a:rPr>
              <a:t>1</a:t>
            </a:r>
            <a:r>
              <a:rPr dirty="0" sz="900" spc="-25">
                <a:solidFill>
                  <a:srgbClr val="231F20"/>
                </a:solidFill>
                <a:latin typeface="Symbol"/>
                <a:cs typeface="Symbol"/>
              </a:rPr>
              <a:t></a:t>
            </a:r>
            <a:r>
              <a:rPr dirty="0" sz="900" spc="-135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900" spc="-60" i="1">
                <a:solidFill>
                  <a:srgbClr val="231F20"/>
                </a:solidFill>
                <a:latin typeface="Arial"/>
                <a:cs typeface="Arial"/>
              </a:rPr>
              <a:t>m</a:t>
            </a:r>
            <a:r>
              <a:rPr dirty="0" baseline="-5291" sz="1575" spc="-89">
                <a:solidFill>
                  <a:srgbClr val="231F20"/>
                </a:solidFill>
                <a:latin typeface="Symbol"/>
                <a:cs typeface="Symbol"/>
              </a:rPr>
              <a:t></a:t>
            </a:r>
            <a:endParaRPr baseline="-5291" sz="1575">
              <a:latin typeface="Symbol"/>
              <a:cs typeface="Symbol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3165681" y="1408302"/>
            <a:ext cx="3883025" cy="40640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735" marR="31115">
              <a:lnSpc>
                <a:spcPct val="100000"/>
              </a:lnSpc>
              <a:spcBef>
                <a:spcPts val="100"/>
              </a:spcBef>
            </a:pPr>
            <a:r>
              <a:rPr dirty="0" sz="800" spc="110">
                <a:solidFill>
                  <a:srgbClr val="009D57"/>
                </a:solidFill>
                <a:latin typeface="Times New Roman"/>
                <a:cs typeface="Times New Roman"/>
              </a:rPr>
              <a:t>c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El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método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convencional,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en el que el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valor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mínimo de la tensión en el origen de un 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circuito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defectuoso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 considera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el 80% de la tensión del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circuito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nominal,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y se 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utilizan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tablas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basadas en esta consideración para ofrecer lecturas directas de las  longitudes de</a:t>
            </a:r>
            <a:r>
              <a:rPr dirty="0" sz="800" spc="-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circuito.</a:t>
            </a:r>
            <a:endParaRPr sz="800">
              <a:latin typeface="Arial"/>
              <a:cs typeface="Arial"/>
            </a:endParaRPr>
          </a:p>
          <a:p>
            <a:pPr marL="38735" marR="193040">
              <a:lnSpc>
                <a:spcPct val="100000"/>
              </a:lnSpc>
              <a:spcBef>
                <a:spcPts val="5"/>
              </a:spcBef>
            </a:pP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Estos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métodos sólo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son fiables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para aquellos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casos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en los que los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cables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que 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forman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el bucle 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corriente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defecto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encuentren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cerca (entre sí) y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no estén 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separados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por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materiales</a:t>
            </a:r>
            <a:r>
              <a:rPr dirty="0" sz="8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ferromagnéticos.</a:t>
            </a:r>
            <a:endParaRPr sz="800">
              <a:latin typeface="Arial"/>
              <a:cs typeface="Arial"/>
            </a:endParaRPr>
          </a:p>
          <a:p>
            <a:pPr marL="38100">
              <a:lnSpc>
                <a:spcPct val="100000"/>
              </a:lnSpc>
              <a:spcBef>
                <a:spcPts val="430"/>
              </a:spcBef>
            </a:pPr>
            <a:r>
              <a:rPr dirty="0" sz="800" spc="10" b="1">
                <a:solidFill>
                  <a:srgbClr val="231F20"/>
                </a:solidFill>
                <a:latin typeface="Arial"/>
                <a:cs typeface="Arial"/>
              </a:rPr>
              <a:t>Métodos </a:t>
            </a:r>
            <a:r>
              <a:rPr dirty="0" sz="800" spc="5" b="1">
                <a:solidFill>
                  <a:srgbClr val="231F20"/>
                </a:solidFill>
                <a:latin typeface="Arial"/>
                <a:cs typeface="Arial"/>
              </a:rPr>
              <a:t>de</a:t>
            </a:r>
            <a:r>
              <a:rPr dirty="0" sz="800" spc="-1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b="1">
                <a:solidFill>
                  <a:srgbClr val="231F20"/>
                </a:solidFill>
                <a:latin typeface="Arial"/>
                <a:cs typeface="Arial"/>
              </a:rPr>
              <a:t>impedancias</a:t>
            </a:r>
            <a:endParaRPr sz="800">
              <a:latin typeface="Arial"/>
              <a:cs typeface="Arial"/>
            </a:endParaRPr>
          </a:p>
          <a:p>
            <a:pPr marL="38735" marR="469900">
              <a:lnSpc>
                <a:spcPct val="100000"/>
              </a:lnSpc>
              <a:spcBef>
                <a:spcPts val="150"/>
              </a:spcBef>
            </a:pP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Este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método,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como se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describe en el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subapartado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6.2, es idéntico para los  esquemas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IT y TN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conexión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a</a:t>
            </a:r>
            <a:r>
              <a:rPr dirty="0" sz="800" spc="-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tierra.</a:t>
            </a:r>
            <a:endParaRPr sz="800">
              <a:latin typeface="Arial"/>
              <a:cs typeface="Arial"/>
            </a:endParaRPr>
          </a:p>
          <a:p>
            <a:pPr marL="38100">
              <a:lnSpc>
                <a:spcPct val="100000"/>
              </a:lnSpc>
              <a:spcBef>
                <a:spcPts val="425"/>
              </a:spcBef>
            </a:pPr>
            <a:r>
              <a:rPr dirty="0" sz="800" spc="10" b="1">
                <a:solidFill>
                  <a:srgbClr val="231F20"/>
                </a:solidFill>
                <a:latin typeface="Arial"/>
                <a:cs typeface="Arial"/>
              </a:rPr>
              <a:t>Métodos </a:t>
            </a:r>
            <a:r>
              <a:rPr dirty="0" sz="800" spc="5" b="1">
                <a:solidFill>
                  <a:srgbClr val="231F20"/>
                </a:solidFill>
                <a:latin typeface="Arial"/>
                <a:cs typeface="Arial"/>
              </a:rPr>
              <a:t>de</a:t>
            </a:r>
            <a:r>
              <a:rPr dirty="0" sz="800" spc="-1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 b="1">
                <a:solidFill>
                  <a:srgbClr val="231F20"/>
                </a:solidFill>
                <a:latin typeface="Arial"/>
                <a:cs typeface="Arial"/>
              </a:rPr>
              <a:t>composición</a:t>
            </a:r>
            <a:endParaRPr sz="800">
              <a:latin typeface="Arial"/>
              <a:cs typeface="Arial"/>
            </a:endParaRPr>
          </a:p>
          <a:p>
            <a:pPr marL="38735" marR="469900">
              <a:lnSpc>
                <a:spcPct val="100000"/>
              </a:lnSpc>
              <a:spcBef>
                <a:spcPts val="145"/>
              </a:spcBef>
            </a:pP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Este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método,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como se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describe en el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subapartado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6.2, es idéntico para los  esquemas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IT y TN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conexión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a</a:t>
            </a:r>
            <a:r>
              <a:rPr dirty="0" sz="800" spc="-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tierra.</a:t>
            </a:r>
            <a:endParaRPr sz="800">
              <a:latin typeface="Arial"/>
              <a:cs typeface="Arial"/>
            </a:endParaRPr>
          </a:p>
          <a:p>
            <a:pPr marL="38100">
              <a:lnSpc>
                <a:spcPct val="100000"/>
              </a:lnSpc>
              <a:spcBef>
                <a:spcPts val="434"/>
              </a:spcBef>
            </a:pPr>
            <a:r>
              <a:rPr dirty="0" sz="800" spc="10" b="1">
                <a:solidFill>
                  <a:srgbClr val="231F20"/>
                </a:solidFill>
                <a:latin typeface="Arial"/>
                <a:cs typeface="Arial"/>
              </a:rPr>
              <a:t>Método </a:t>
            </a:r>
            <a:r>
              <a:rPr dirty="0" sz="800" spc="-5" b="1">
                <a:solidFill>
                  <a:srgbClr val="231F20"/>
                </a:solidFill>
                <a:latin typeface="Arial"/>
                <a:cs typeface="Arial"/>
              </a:rPr>
              <a:t>convencional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(ver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</a:t>
            </a:r>
            <a:r>
              <a:rPr dirty="0" sz="800" spc="-5" b="1">
                <a:solidFill>
                  <a:srgbClr val="009D57"/>
                </a:solidFill>
                <a:latin typeface="Arial"/>
                <a:cs typeface="Arial"/>
              </a:rPr>
              <a:t>Figura</a:t>
            </a:r>
            <a:r>
              <a:rPr dirty="0" sz="800" spc="-25" b="1">
                <a:solidFill>
                  <a:srgbClr val="009D57"/>
                </a:solidFill>
                <a:latin typeface="Arial"/>
                <a:cs typeface="Arial"/>
              </a:rPr>
              <a:t> </a:t>
            </a:r>
            <a:r>
              <a:rPr dirty="0" sz="800" spc="-5" b="1">
                <a:solidFill>
                  <a:srgbClr val="009D57"/>
                </a:solidFill>
                <a:latin typeface="Arial"/>
                <a:cs typeface="Arial"/>
              </a:rPr>
              <a:t>F60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)</a:t>
            </a:r>
            <a:endParaRPr sz="800">
              <a:latin typeface="Arial"/>
              <a:cs typeface="Arial"/>
            </a:endParaRPr>
          </a:p>
          <a:p>
            <a:pPr marL="38735" marR="103505">
              <a:lnSpc>
                <a:spcPct val="100000"/>
              </a:lnSpc>
              <a:spcBef>
                <a:spcPts val="140"/>
              </a:spcBef>
            </a:pP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El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principio para un esquema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IT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es el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mismo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que el que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describe en el 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subapartado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6.2 para un esquema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TN: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el cálculo de las longitudes 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circuito 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máximas que no debería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superarse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aguas abajo de un interruptor automático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o  fusibles,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para garantizar la protección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mediante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dispositivos de máxima intensidad.  Resulta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claramente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imposible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comprobar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las longitudes 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circuito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cada 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combinación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factible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dos defectos</a:t>
            </a:r>
            <a:r>
              <a:rPr dirty="0" sz="8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concurrentes.</a:t>
            </a:r>
            <a:endParaRPr sz="800">
              <a:latin typeface="Arial"/>
              <a:cs typeface="Arial"/>
            </a:endParaRPr>
          </a:p>
          <a:p>
            <a:pPr marL="38735" marR="30480">
              <a:lnSpc>
                <a:spcPct val="100000"/>
              </a:lnSpc>
              <a:spcBef>
                <a:spcPts val="25"/>
              </a:spcBef>
            </a:pP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Todos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los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casos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están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cubiertos,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no obstante,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si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el ajuste de disparo de máxima  intensidad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basa en la suposición de que un primer defecto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produce en el  extremo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remoto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circuito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implicado,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mientras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que el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segundo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defecto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produce  en el extremo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remoto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un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circuito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idéntico,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como ya se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ha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mencionado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en el 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subapartado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3.4.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En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general, esto puede ocasionar que sólo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produzca un disparo 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(en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circuito con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el nivel de disparo inferior), dejando el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sistema,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por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tanto,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en una  situación de primer defecto, pero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un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circuito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defectuoso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fuera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</a:t>
            </a:r>
            <a:r>
              <a:rPr dirty="0" sz="800" spc="-3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servicio.</a:t>
            </a:r>
            <a:endParaRPr sz="800">
              <a:latin typeface="Arial"/>
              <a:cs typeface="Arial"/>
            </a:endParaRPr>
          </a:p>
          <a:p>
            <a:pPr marL="38100" marR="199390">
              <a:lnSpc>
                <a:spcPct val="100000"/>
              </a:lnSpc>
              <a:spcBef>
                <a:spcPts val="140"/>
              </a:spcBef>
            </a:pPr>
            <a:r>
              <a:rPr dirty="0" sz="800" spc="110">
                <a:solidFill>
                  <a:srgbClr val="009D57"/>
                </a:solidFill>
                <a:latin typeface="Times New Roman"/>
                <a:cs typeface="Times New Roman"/>
              </a:rPr>
              <a:t>c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En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caso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una instalación trifásica 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tres cables,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segundo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defecto sólo  puede ocasionar un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cortocircuito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fase/fase,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tal forma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que la tensión que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 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utilizará en la fórmula para la máxima longitud 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circuito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es </a:t>
            </a:r>
            <a:r>
              <a:rPr dirty="0" sz="800" spc="675">
                <a:solidFill>
                  <a:srgbClr val="231F20"/>
                </a:solidFill>
                <a:latin typeface="Times New Roman"/>
                <a:cs typeface="Times New Roman"/>
              </a:rPr>
              <a:t>e</a:t>
            </a:r>
            <a:r>
              <a:rPr dirty="0" sz="800" spc="65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800" i="1">
                <a:solidFill>
                  <a:srgbClr val="231F20"/>
                </a:solidFill>
                <a:latin typeface="Arial"/>
                <a:cs typeface="Arial"/>
              </a:rPr>
              <a:t>U</a:t>
            </a:r>
            <a:r>
              <a:rPr dirty="0" baseline="-15151" sz="825">
                <a:solidFill>
                  <a:srgbClr val="231F20"/>
                </a:solidFill>
                <a:latin typeface="Arial"/>
                <a:cs typeface="Arial"/>
              </a:rPr>
              <a:t>o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.</a:t>
            </a:r>
            <a:endParaRPr sz="800">
              <a:latin typeface="Arial"/>
              <a:cs typeface="Arial"/>
            </a:endParaRPr>
          </a:p>
          <a:p>
            <a:pPr marL="38100">
              <a:lnSpc>
                <a:spcPct val="100000"/>
              </a:lnSpc>
              <a:spcBef>
                <a:spcPts val="145"/>
              </a:spcBef>
            </a:pP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longitud máxima 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circuitos se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ofrece</a:t>
            </a:r>
            <a:r>
              <a:rPr dirty="0" sz="800" spc="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en:</a:t>
            </a:r>
            <a:endParaRPr sz="800">
              <a:latin typeface="Arial"/>
              <a:cs typeface="Arial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3467540" y="5506477"/>
            <a:ext cx="907415" cy="150495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14"/>
              </a:spcBef>
            </a:pPr>
            <a:r>
              <a:rPr dirty="0" baseline="-38194" sz="1200" spc="7">
                <a:solidFill>
                  <a:srgbClr val="231F20"/>
                </a:solidFill>
                <a:latin typeface="Symbol"/>
                <a:cs typeface="Symbol"/>
              </a:rPr>
              <a:t></a:t>
            </a:r>
            <a:r>
              <a:rPr dirty="0" baseline="-38194" sz="1200" spc="7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u="sng" sz="800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Arial"/>
                <a:cs typeface="Arial"/>
              </a:rPr>
              <a:t>0,8 </a:t>
            </a:r>
            <a:r>
              <a:rPr dirty="0" u="sng" sz="800" spc="10" i="1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Arial"/>
                <a:cs typeface="Arial"/>
              </a:rPr>
              <a:t>U</a:t>
            </a:r>
            <a:r>
              <a:rPr dirty="0" u="sng" baseline="-16666" sz="750" spc="15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Arial"/>
                <a:cs typeface="Arial"/>
              </a:rPr>
              <a:t>o </a:t>
            </a:r>
            <a:r>
              <a:rPr dirty="0" u="sng" sz="800" spc="5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Symbol"/>
                <a:cs typeface="Symbol"/>
              </a:rPr>
              <a:t></a:t>
            </a:r>
            <a:r>
              <a:rPr dirty="0" u="sng" sz="800" spc="5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Arial"/>
                <a:cs typeface="Arial"/>
              </a:rPr>
              <a:t>3</a:t>
            </a:r>
            <a:r>
              <a:rPr dirty="0" u="sng" sz="800" spc="-135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Arial"/>
                <a:cs typeface="Arial"/>
              </a:rPr>
              <a:t> </a:t>
            </a:r>
            <a:r>
              <a:rPr dirty="0" u="sng" sz="800" spc="15" i="1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Arial"/>
                <a:cs typeface="Arial"/>
              </a:rPr>
              <a:t>S</a:t>
            </a:r>
            <a:r>
              <a:rPr dirty="0" u="sng" baseline="-16666" sz="750" spc="22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Arial"/>
                <a:cs typeface="Arial"/>
              </a:rPr>
              <a:t>ph</a:t>
            </a:r>
            <a:r>
              <a:rPr dirty="0" u="sng" baseline="-16666" sz="750" spc="-75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Arial"/>
                <a:cs typeface="Arial"/>
              </a:rPr>
              <a:t> </a:t>
            </a:r>
            <a:endParaRPr baseline="-16666" sz="750">
              <a:latin typeface="Arial"/>
              <a:cs typeface="Arial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4415403" y="5559297"/>
            <a:ext cx="336550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metros</a:t>
            </a:r>
            <a:endParaRPr sz="800">
              <a:latin typeface="Arial"/>
              <a:cs typeface="Arial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3195749" y="5574147"/>
            <a:ext cx="83185" cy="150495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800" spc="5" i="1">
                <a:solidFill>
                  <a:srgbClr val="231F20"/>
                </a:solidFill>
                <a:latin typeface="Arial"/>
                <a:cs typeface="Arial"/>
              </a:rPr>
              <a:t>L</a:t>
            </a:r>
            <a:endParaRPr sz="800">
              <a:latin typeface="Arial"/>
              <a:cs typeface="Arial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3252899" y="5632863"/>
            <a:ext cx="174625" cy="10668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500" spc="30">
                <a:solidFill>
                  <a:srgbClr val="231F20"/>
                </a:solidFill>
                <a:latin typeface="Arial"/>
                <a:cs typeface="Arial"/>
              </a:rPr>
              <a:t>m</a:t>
            </a:r>
            <a:r>
              <a:rPr dirty="0" sz="500" spc="15">
                <a:solidFill>
                  <a:srgbClr val="231F20"/>
                </a:solidFill>
                <a:latin typeface="Arial"/>
                <a:cs typeface="Arial"/>
              </a:rPr>
              <a:t>á</a:t>
            </a:r>
            <a:r>
              <a:rPr dirty="0" sz="500" spc="15">
                <a:solidFill>
                  <a:srgbClr val="231F20"/>
                </a:solidFill>
                <a:latin typeface="Arial"/>
                <a:cs typeface="Arial"/>
              </a:rPr>
              <a:t>x.</a:t>
            </a:r>
            <a:endParaRPr sz="500">
              <a:latin typeface="Arial"/>
              <a:cs typeface="Arial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3638994" y="5621585"/>
            <a:ext cx="613410" cy="17462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25"/>
              </a:spcBef>
            </a:pPr>
            <a:r>
              <a:rPr dirty="0" sz="800" spc="5">
                <a:solidFill>
                  <a:srgbClr val="231F20"/>
                </a:solidFill>
                <a:latin typeface="Arial"/>
                <a:cs typeface="Arial"/>
              </a:rPr>
              <a:t>2 </a:t>
            </a:r>
            <a:r>
              <a:rPr dirty="0" sz="850" spc="55">
                <a:solidFill>
                  <a:srgbClr val="231F20"/>
                </a:solidFill>
                <a:latin typeface="Symbol"/>
                <a:cs typeface="Symbol"/>
              </a:rPr>
              <a:t></a:t>
            </a:r>
            <a:r>
              <a:rPr dirty="0" sz="850" spc="55" i="1">
                <a:solidFill>
                  <a:srgbClr val="231F20"/>
                </a:solidFill>
                <a:latin typeface="Times New Roman"/>
                <a:cs typeface="Times New Roman"/>
              </a:rPr>
              <a:t>I</a:t>
            </a:r>
            <a:r>
              <a:rPr dirty="0" baseline="-16666" sz="750" spc="82">
                <a:solidFill>
                  <a:srgbClr val="231F20"/>
                </a:solidFill>
                <a:latin typeface="Arial"/>
                <a:cs typeface="Arial"/>
              </a:rPr>
              <a:t>a </a:t>
            </a:r>
            <a:r>
              <a:rPr dirty="0" baseline="-5847" sz="1425" spc="-22">
                <a:solidFill>
                  <a:srgbClr val="231F20"/>
                </a:solidFill>
                <a:latin typeface="Symbol"/>
                <a:cs typeface="Symbol"/>
              </a:rPr>
              <a:t></a:t>
            </a:r>
            <a:r>
              <a:rPr dirty="0" sz="800" spc="-15">
                <a:solidFill>
                  <a:srgbClr val="231F20"/>
                </a:solidFill>
                <a:latin typeface="Arial"/>
                <a:cs typeface="Arial"/>
              </a:rPr>
              <a:t>1</a:t>
            </a:r>
            <a:r>
              <a:rPr dirty="0" sz="800" spc="-15">
                <a:solidFill>
                  <a:srgbClr val="231F20"/>
                </a:solidFill>
                <a:latin typeface="Symbol"/>
                <a:cs typeface="Symbol"/>
              </a:rPr>
              <a:t></a:t>
            </a:r>
            <a:r>
              <a:rPr dirty="0" sz="800" spc="-165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800" spc="-45" i="1">
                <a:solidFill>
                  <a:srgbClr val="231F20"/>
                </a:solidFill>
                <a:latin typeface="Arial"/>
                <a:cs typeface="Arial"/>
              </a:rPr>
              <a:t>m</a:t>
            </a:r>
            <a:r>
              <a:rPr dirty="0" baseline="-5847" sz="1425" spc="-67">
                <a:solidFill>
                  <a:srgbClr val="231F20"/>
                </a:solidFill>
                <a:latin typeface="Symbol"/>
                <a:cs typeface="Symbol"/>
              </a:rPr>
              <a:t></a:t>
            </a:r>
            <a:endParaRPr baseline="-5847" sz="1425">
              <a:latin typeface="Symbol"/>
              <a:cs typeface="Symbol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3165845" y="5822573"/>
            <a:ext cx="3876675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 marR="30480" indent="-635">
              <a:lnSpc>
                <a:spcPct val="100000"/>
              </a:lnSpc>
              <a:spcBef>
                <a:spcPts val="100"/>
              </a:spcBef>
            </a:pPr>
            <a:r>
              <a:rPr dirty="0" sz="800" spc="110">
                <a:solidFill>
                  <a:srgbClr val="009D57"/>
                </a:solidFill>
                <a:latin typeface="Times New Roman"/>
                <a:cs typeface="Times New Roman"/>
              </a:rPr>
              <a:t>c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En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caso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una instalación trifásica 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4 cables,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valor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inferior 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corriente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 defecto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producirá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si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uno de los defectos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encuentra en un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conductor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neutro.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En  </a:t>
            </a:r>
            <a:r>
              <a:rPr dirty="0" sz="800" spc="-10">
                <a:solidFill>
                  <a:srgbClr val="231F20"/>
                </a:solidFill>
                <a:latin typeface="Arial"/>
                <a:cs typeface="Arial"/>
              </a:rPr>
              <a:t>este caso, </a:t>
            </a:r>
            <a:r>
              <a:rPr dirty="0" sz="800" spc="-5" i="1">
                <a:solidFill>
                  <a:srgbClr val="231F20"/>
                </a:solidFill>
                <a:latin typeface="Arial"/>
                <a:cs typeface="Arial"/>
              </a:rPr>
              <a:t>U</a:t>
            </a:r>
            <a:r>
              <a:rPr dirty="0" baseline="-15151" sz="825" spc="-7">
                <a:solidFill>
                  <a:srgbClr val="231F20"/>
                </a:solidFill>
                <a:latin typeface="Arial"/>
                <a:cs typeface="Arial"/>
              </a:rPr>
              <a:t>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es el </a:t>
            </a:r>
            <a:r>
              <a:rPr dirty="0" sz="800" spc="-10">
                <a:solidFill>
                  <a:srgbClr val="231F20"/>
                </a:solidFill>
                <a:latin typeface="Arial"/>
                <a:cs typeface="Arial"/>
              </a:rPr>
              <a:t>valor que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se </a:t>
            </a:r>
            <a:r>
              <a:rPr dirty="0" sz="800" spc="-10">
                <a:solidFill>
                  <a:srgbClr val="231F20"/>
                </a:solidFill>
                <a:latin typeface="Arial"/>
                <a:cs typeface="Arial"/>
              </a:rPr>
              <a:t>utilizará para calcular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</a:t>
            </a:r>
            <a:r>
              <a:rPr dirty="0" sz="800" spc="-10">
                <a:solidFill>
                  <a:srgbClr val="231F20"/>
                </a:solidFill>
                <a:latin typeface="Arial"/>
                <a:cs typeface="Arial"/>
              </a:rPr>
              <a:t>longitud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800" spc="-10">
                <a:solidFill>
                  <a:srgbClr val="231F20"/>
                </a:solidFill>
                <a:latin typeface="Arial"/>
                <a:cs typeface="Arial"/>
              </a:rPr>
              <a:t>cable máxima,</a:t>
            </a:r>
            <a:r>
              <a:rPr dirty="0" sz="800" spc="-9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y</a:t>
            </a:r>
            <a:endParaRPr sz="800">
              <a:latin typeface="Arial"/>
              <a:cs typeface="Arial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3261112" y="6368520"/>
            <a:ext cx="174625" cy="10795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550" spc="-10">
                <a:solidFill>
                  <a:srgbClr val="231F20"/>
                </a:solidFill>
                <a:latin typeface="Arial"/>
                <a:cs typeface="Arial"/>
              </a:rPr>
              <a:t>m</a:t>
            </a:r>
            <a:r>
              <a:rPr dirty="0" sz="550" spc="-15">
                <a:solidFill>
                  <a:srgbClr val="231F20"/>
                </a:solidFill>
                <a:latin typeface="Arial"/>
                <a:cs typeface="Arial"/>
              </a:rPr>
              <a:t>á</a:t>
            </a:r>
            <a:r>
              <a:rPr dirty="0" sz="550" spc="-5">
                <a:solidFill>
                  <a:srgbClr val="231F20"/>
                </a:solidFill>
                <a:latin typeface="Arial"/>
                <a:cs typeface="Arial"/>
              </a:rPr>
              <a:t>x.</a:t>
            </a:r>
            <a:endParaRPr sz="550">
              <a:latin typeface="Arial"/>
              <a:cs typeface="Arial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3178562" y="6309072"/>
            <a:ext cx="1418590" cy="15176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25"/>
              </a:spcBef>
              <a:tabLst>
                <a:tab pos="346075" algn="l"/>
              </a:tabLst>
            </a:pPr>
            <a:r>
              <a:rPr dirty="0" sz="800" spc="5" i="1">
                <a:solidFill>
                  <a:srgbClr val="231F20"/>
                </a:solidFill>
                <a:latin typeface="Arial"/>
                <a:cs typeface="Arial"/>
              </a:rPr>
              <a:t>L	</a:t>
            </a:r>
            <a:r>
              <a:rPr dirty="0" sz="800" spc="5">
                <a:solidFill>
                  <a:srgbClr val="231F20"/>
                </a:solidFill>
                <a:latin typeface="Symbol"/>
                <a:cs typeface="Symbol"/>
              </a:rPr>
              <a:t></a:t>
            </a:r>
            <a:r>
              <a:rPr dirty="0" u="sng" baseline="38194" sz="1200" spc="7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baseline="38194" sz="1200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Arial"/>
                <a:cs typeface="Arial"/>
              </a:rPr>
              <a:t>0,8 </a:t>
            </a:r>
            <a:r>
              <a:rPr dirty="0" u="sng" baseline="38194" sz="1200" spc="-7" i="1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Arial"/>
                <a:cs typeface="Arial"/>
              </a:rPr>
              <a:t>U</a:t>
            </a:r>
            <a:r>
              <a:rPr dirty="0" u="sng" baseline="40404" sz="825" spc="-7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Arial"/>
                <a:cs typeface="Arial"/>
              </a:rPr>
              <a:t>o </a:t>
            </a:r>
            <a:r>
              <a:rPr dirty="0" u="sng" baseline="38194" sz="1200" i="1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Arial"/>
                <a:cs typeface="Arial"/>
              </a:rPr>
              <a:t>S</a:t>
            </a:r>
            <a:r>
              <a:rPr dirty="0" u="sng" baseline="40404" sz="825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Arial"/>
                <a:cs typeface="Arial"/>
              </a:rPr>
              <a:t>1</a:t>
            </a:r>
            <a:r>
              <a:rPr dirty="0" baseline="40404" sz="825" spc="67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metros</a:t>
            </a:r>
            <a:endParaRPr sz="800">
              <a:latin typeface="Arial"/>
              <a:cs typeface="Arial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3590066" y="6357090"/>
            <a:ext cx="613410" cy="17653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90"/>
              </a:spcBef>
            </a:pPr>
            <a:r>
              <a:rPr dirty="0" sz="800" spc="5">
                <a:solidFill>
                  <a:srgbClr val="231F20"/>
                </a:solidFill>
                <a:latin typeface="Arial"/>
                <a:cs typeface="Arial"/>
              </a:rPr>
              <a:t>2</a:t>
            </a:r>
            <a:r>
              <a:rPr dirty="0" sz="800" spc="-6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00">
                <a:solidFill>
                  <a:srgbClr val="231F20"/>
                </a:solidFill>
                <a:latin typeface="Symbol"/>
                <a:cs typeface="Symbol"/>
              </a:rPr>
              <a:t></a:t>
            </a:r>
            <a:r>
              <a:rPr dirty="0" sz="900" spc="-105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900" spc="25" i="1">
                <a:solidFill>
                  <a:srgbClr val="231F20"/>
                </a:solidFill>
                <a:latin typeface="Times New Roman"/>
                <a:cs typeface="Times New Roman"/>
              </a:rPr>
              <a:t>I</a:t>
            </a:r>
            <a:r>
              <a:rPr dirty="0" baseline="-15151" sz="825" spc="37">
                <a:solidFill>
                  <a:srgbClr val="231F20"/>
                </a:solidFill>
                <a:latin typeface="Arial"/>
                <a:cs typeface="Arial"/>
              </a:rPr>
              <a:t>a</a:t>
            </a:r>
            <a:r>
              <a:rPr dirty="0" baseline="-15151" sz="825" spc="-3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baseline="-5555" sz="1500" spc="-30">
                <a:solidFill>
                  <a:srgbClr val="231F20"/>
                </a:solidFill>
                <a:latin typeface="Symbol"/>
                <a:cs typeface="Symbol"/>
              </a:rPr>
              <a:t></a:t>
            </a:r>
            <a:r>
              <a:rPr dirty="0" sz="800" spc="-20">
                <a:solidFill>
                  <a:srgbClr val="231F20"/>
                </a:solidFill>
                <a:latin typeface="Arial"/>
                <a:cs typeface="Arial"/>
              </a:rPr>
              <a:t>1</a:t>
            </a:r>
            <a:r>
              <a:rPr dirty="0" sz="800" spc="-20">
                <a:solidFill>
                  <a:srgbClr val="231F20"/>
                </a:solidFill>
                <a:latin typeface="Symbol"/>
                <a:cs typeface="Symbol"/>
              </a:rPr>
              <a:t></a:t>
            </a:r>
            <a:r>
              <a:rPr dirty="0" sz="800" spc="-114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800" spc="-50" i="1">
                <a:solidFill>
                  <a:srgbClr val="231F20"/>
                </a:solidFill>
                <a:latin typeface="Arial"/>
                <a:cs typeface="Arial"/>
              </a:rPr>
              <a:t>m</a:t>
            </a:r>
            <a:r>
              <a:rPr dirty="0" baseline="-5555" sz="1500" spc="-75">
                <a:solidFill>
                  <a:srgbClr val="231F20"/>
                </a:solidFill>
                <a:latin typeface="Symbol"/>
                <a:cs typeface="Symbol"/>
              </a:rPr>
              <a:t></a:t>
            </a:r>
            <a:endParaRPr baseline="-5555" sz="1500">
              <a:latin typeface="Symbol"/>
              <a:cs typeface="Symbol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3165859" y="6554088"/>
            <a:ext cx="3066415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P.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ej., sólo el 50% de la longitud permitida para un esquema</a:t>
            </a:r>
            <a:r>
              <a:rPr dirty="0" sz="800" spc="3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TN</a:t>
            </a:r>
            <a:r>
              <a:rPr dirty="0" baseline="25252" sz="825" spc="-7">
                <a:solidFill>
                  <a:srgbClr val="231F20"/>
                </a:solidFill>
                <a:latin typeface="Arial"/>
                <a:cs typeface="Arial"/>
              </a:rPr>
              <a:t>(1)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.</a:t>
            </a:r>
            <a:endParaRPr sz="800">
              <a:latin typeface="Arial"/>
              <a:cs typeface="Arial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7055870" y="2925825"/>
            <a:ext cx="500380" cy="396240"/>
          </a:xfrm>
          <a:prstGeom prst="rect">
            <a:avLst/>
          </a:prstGeom>
          <a:solidFill>
            <a:srgbClr val="231F20"/>
          </a:solidFill>
        </p:spPr>
        <p:txBody>
          <a:bodyPr wrap="square" lIns="0" tIns="0" rIns="0" bIns="0" rtlCol="0" vert="horz">
            <a:spAutoFit/>
          </a:bodyPr>
          <a:lstStyle/>
          <a:p>
            <a:pPr marL="10160">
              <a:lnSpc>
                <a:spcPts val="1085"/>
              </a:lnSpc>
            </a:pPr>
            <a:r>
              <a:rPr dirty="0" sz="1000" spc="-5" b="1">
                <a:solidFill>
                  <a:srgbClr val="FFFFFF"/>
                </a:solidFill>
                <a:latin typeface="Arial"/>
                <a:cs typeface="Arial"/>
              </a:rPr>
              <a:t>F35</a:t>
            </a:r>
            <a:endParaRPr sz="1000">
              <a:latin typeface="Arial"/>
              <a:cs typeface="Arial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1257694" y="7100989"/>
            <a:ext cx="90170" cy="1327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N</a:t>
            </a:r>
            <a:endParaRPr sz="700">
              <a:latin typeface="Arial"/>
              <a:cs typeface="Arial"/>
            </a:endParaRPr>
          </a:p>
        </p:txBody>
      </p:sp>
      <p:sp>
        <p:nvSpPr>
          <p:cNvPr id="46" name="object 46"/>
          <p:cNvSpPr/>
          <p:nvPr/>
        </p:nvSpPr>
        <p:spPr>
          <a:xfrm>
            <a:off x="1849212" y="7489088"/>
            <a:ext cx="36195" cy="36195"/>
          </a:xfrm>
          <a:custGeom>
            <a:avLst/>
            <a:gdLst/>
            <a:ahLst/>
            <a:cxnLst/>
            <a:rect l="l" t="t" r="r" b="b"/>
            <a:pathLst>
              <a:path w="36194" h="36195">
                <a:moveTo>
                  <a:pt x="26682" y="0"/>
                </a:moveTo>
                <a:lnTo>
                  <a:pt x="8902" y="0"/>
                </a:lnTo>
                <a:lnTo>
                  <a:pt x="0" y="8902"/>
                </a:lnTo>
                <a:lnTo>
                  <a:pt x="0" y="26682"/>
                </a:lnTo>
                <a:lnTo>
                  <a:pt x="8902" y="35572"/>
                </a:lnTo>
                <a:lnTo>
                  <a:pt x="26682" y="35572"/>
                </a:lnTo>
                <a:lnTo>
                  <a:pt x="35572" y="26682"/>
                </a:lnTo>
                <a:lnTo>
                  <a:pt x="35572" y="8902"/>
                </a:lnTo>
                <a:lnTo>
                  <a:pt x="26682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7" name="object 47"/>
          <p:cNvSpPr/>
          <p:nvPr/>
        </p:nvSpPr>
        <p:spPr>
          <a:xfrm>
            <a:off x="1849212" y="7489088"/>
            <a:ext cx="36195" cy="36195"/>
          </a:xfrm>
          <a:custGeom>
            <a:avLst/>
            <a:gdLst/>
            <a:ahLst/>
            <a:cxnLst/>
            <a:rect l="l" t="t" r="r" b="b"/>
            <a:pathLst>
              <a:path w="36194" h="36195">
                <a:moveTo>
                  <a:pt x="0" y="17792"/>
                </a:moveTo>
                <a:lnTo>
                  <a:pt x="0" y="8902"/>
                </a:lnTo>
                <a:lnTo>
                  <a:pt x="8902" y="0"/>
                </a:lnTo>
                <a:lnTo>
                  <a:pt x="17780" y="0"/>
                </a:lnTo>
                <a:lnTo>
                  <a:pt x="26682" y="0"/>
                </a:lnTo>
                <a:lnTo>
                  <a:pt x="35572" y="8902"/>
                </a:lnTo>
                <a:lnTo>
                  <a:pt x="35572" y="17792"/>
                </a:lnTo>
                <a:lnTo>
                  <a:pt x="35572" y="26682"/>
                </a:lnTo>
                <a:lnTo>
                  <a:pt x="26682" y="35572"/>
                </a:lnTo>
                <a:lnTo>
                  <a:pt x="17780" y="35572"/>
                </a:lnTo>
                <a:lnTo>
                  <a:pt x="8902" y="35572"/>
                </a:lnTo>
                <a:lnTo>
                  <a:pt x="0" y="26682"/>
                </a:lnTo>
                <a:lnTo>
                  <a:pt x="0" y="17792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8" name="object 48"/>
          <p:cNvSpPr/>
          <p:nvPr/>
        </p:nvSpPr>
        <p:spPr>
          <a:xfrm>
            <a:off x="1986525" y="7354620"/>
            <a:ext cx="35560" cy="36195"/>
          </a:xfrm>
          <a:custGeom>
            <a:avLst/>
            <a:gdLst/>
            <a:ahLst/>
            <a:cxnLst/>
            <a:rect l="l" t="t" r="r" b="b"/>
            <a:pathLst>
              <a:path w="35560" h="36195">
                <a:moveTo>
                  <a:pt x="26670" y="0"/>
                </a:moveTo>
                <a:lnTo>
                  <a:pt x="8877" y="0"/>
                </a:lnTo>
                <a:lnTo>
                  <a:pt x="0" y="8902"/>
                </a:lnTo>
                <a:lnTo>
                  <a:pt x="0" y="26682"/>
                </a:lnTo>
                <a:lnTo>
                  <a:pt x="8877" y="35572"/>
                </a:lnTo>
                <a:lnTo>
                  <a:pt x="26670" y="35572"/>
                </a:lnTo>
                <a:lnTo>
                  <a:pt x="35560" y="26682"/>
                </a:lnTo>
                <a:lnTo>
                  <a:pt x="35560" y="8902"/>
                </a:lnTo>
                <a:lnTo>
                  <a:pt x="26670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9" name="object 49"/>
          <p:cNvSpPr/>
          <p:nvPr/>
        </p:nvSpPr>
        <p:spPr>
          <a:xfrm>
            <a:off x="1986525" y="7354620"/>
            <a:ext cx="35560" cy="36195"/>
          </a:xfrm>
          <a:custGeom>
            <a:avLst/>
            <a:gdLst/>
            <a:ahLst/>
            <a:cxnLst/>
            <a:rect l="l" t="t" r="r" b="b"/>
            <a:pathLst>
              <a:path w="35560" h="36195">
                <a:moveTo>
                  <a:pt x="0" y="17779"/>
                </a:moveTo>
                <a:lnTo>
                  <a:pt x="0" y="8902"/>
                </a:lnTo>
                <a:lnTo>
                  <a:pt x="8877" y="0"/>
                </a:lnTo>
                <a:lnTo>
                  <a:pt x="17780" y="0"/>
                </a:lnTo>
                <a:lnTo>
                  <a:pt x="26670" y="0"/>
                </a:lnTo>
                <a:lnTo>
                  <a:pt x="35560" y="8902"/>
                </a:lnTo>
                <a:lnTo>
                  <a:pt x="35560" y="17779"/>
                </a:lnTo>
                <a:lnTo>
                  <a:pt x="35560" y="26682"/>
                </a:lnTo>
                <a:lnTo>
                  <a:pt x="26670" y="35572"/>
                </a:lnTo>
                <a:lnTo>
                  <a:pt x="17780" y="35572"/>
                </a:lnTo>
                <a:lnTo>
                  <a:pt x="8877" y="35572"/>
                </a:lnTo>
                <a:lnTo>
                  <a:pt x="0" y="26682"/>
                </a:lnTo>
                <a:lnTo>
                  <a:pt x="0" y="17779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0" name="object 50"/>
          <p:cNvSpPr/>
          <p:nvPr/>
        </p:nvSpPr>
        <p:spPr>
          <a:xfrm>
            <a:off x="1710935" y="7623568"/>
            <a:ext cx="35560" cy="35560"/>
          </a:xfrm>
          <a:custGeom>
            <a:avLst/>
            <a:gdLst/>
            <a:ahLst/>
            <a:cxnLst/>
            <a:rect l="l" t="t" r="r" b="b"/>
            <a:pathLst>
              <a:path w="35560" h="35559">
                <a:moveTo>
                  <a:pt x="26670" y="0"/>
                </a:moveTo>
                <a:lnTo>
                  <a:pt x="8890" y="0"/>
                </a:lnTo>
                <a:lnTo>
                  <a:pt x="0" y="8889"/>
                </a:lnTo>
                <a:lnTo>
                  <a:pt x="0" y="26669"/>
                </a:lnTo>
                <a:lnTo>
                  <a:pt x="8890" y="35559"/>
                </a:lnTo>
                <a:lnTo>
                  <a:pt x="26670" y="35559"/>
                </a:lnTo>
                <a:lnTo>
                  <a:pt x="35560" y="26669"/>
                </a:lnTo>
                <a:lnTo>
                  <a:pt x="35560" y="8889"/>
                </a:lnTo>
                <a:lnTo>
                  <a:pt x="26670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1" name="object 51"/>
          <p:cNvSpPr/>
          <p:nvPr/>
        </p:nvSpPr>
        <p:spPr>
          <a:xfrm>
            <a:off x="1710935" y="7623568"/>
            <a:ext cx="35560" cy="35560"/>
          </a:xfrm>
          <a:custGeom>
            <a:avLst/>
            <a:gdLst/>
            <a:ahLst/>
            <a:cxnLst/>
            <a:rect l="l" t="t" r="r" b="b"/>
            <a:pathLst>
              <a:path w="35560" h="35559">
                <a:moveTo>
                  <a:pt x="0" y="17779"/>
                </a:moveTo>
                <a:lnTo>
                  <a:pt x="0" y="8889"/>
                </a:lnTo>
                <a:lnTo>
                  <a:pt x="8890" y="0"/>
                </a:lnTo>
                <a:lnTo>
                  <a:pt x="17780" y="0"/>
                </a:lnTo>
                <a:lnTo>
                  <a:pt x="26670" y="0"/>
                </a:lnTo>
                <a:lnTo>
                  <a:pt x="35560" y="8889"/>
                </a:lnTo>
                <a:lnTo>
                  <a:pt x="35560" y="17779"/>
                </a:lnTo>
                <a:lnTo>
                  <a:pt x="35560" y="26669"/>
                </a:lnTo>
                <a:lnTo>
                  <a:pt x="26670" y="35559"/>
                </a:lnTo>
                <a:lnTo>
                  <a:pt x="17780" y="35559"/>
                </a:lnTo>
                <a:lnTo>
                  <a:pt x="8890" y="35559"/>
                </a:lnTo>
                <a:lnTo>
                  <a:pt x="0" y="26669"/>
                </a:lnTo>
                <a:lnTo>
                  <a:pt x="0" y="17779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2" name="object 52"/>
          <p:cNvSpPr/>
          <p:nvPr/>
        </p:nvSpPr>
        <p:spPr>
          <a:xfrm>
            <a:off x="1568695" y="7753095"/>
            <a:ext cx="35560" cy="35560"/>
          </a:xfrm>
          <a:custGeom>
            <a:avLst/>
            <a:gdLst/>
            <a:ahLst/>
            <a:cxnLst/>
            <a:rect l="l" t="t" r="r" b="b"/>
            <a:pathLst>
              <a:path w="35559" h="35559">
                <a:moveTo>
                  <a:pt x="26670" y="0"/>
                </a:moveTo>
                <a:lnTo>
                  <a:pt x="8890" y="0"/>
                </a:lnTo>
                <a:lnTo>
                  <a:pt x="0" y="8889"/>
                </a:lnTo>
                <a:lnTo>
                  <a:pt x="0" y="26682"/>
                </a:lnTo>
                <a:lnTo>
                  <a:pt x="8890" y="35559"/>
                </a:lnTo>
                <a:lnTo>
                  <a:pt x="26670" y="35559"/>
                </a:lnTo>
                <a:lnTo>
                  <a:pt x="35560" y="26682"/>
                </a:lnTo>
                <a:lnTo>
                  <a:pt x="35560" y="8889"/>
                </a:lnTo>
                <a:lnTo>
                  <a:pt x="26670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3" name="object 53"/>
          <p:cNvSpPr/>
          <p:nvPr/>
        </p:nvSpPr>
        <p:spPr>
          <a:xfrm>
            <a:off x="1568695" y="7753095"/>
            <a:ext cx="35560" cy="35560"/>
          </a:xfrm>
          <a:custGeom>
            <a:avLst/>
            <a:gdLst/>
            <a:ahLst/>
            <a:cxnLst/>
            <a:rect l="l" t="t" r="r" b="b"/>
            <a:pathLst>
              <a:path w="35559" h="35559">
                <a:moveTo>
                  <a:pt x="0" y="17779"/>
                </a:moveTo>
                <a:lnTo>
                  <a:pt x="0" y="8889"/>
                </a:lnTo>
                <a:lnTo>
                  <a:pt x="8890" y="0"/>
                </a:lnTo>
                <a:lnTo>
                  <a:pt x="17780" y="0"/>
                </a:lnTo>
                <a:lnTo>
                  <a:pt x="26670" y="0"/>
                </a:lnTo>
                <a:lnTo>
                  <a:pt x="35560" y="8889"/>
                </a:lnTo>
                <a:lnTo>
                  <a:pt x="35560" y="17779"/>
                </a:lnTo>
                <a:lnTo>
                  <a:pt x="35560" y="26682"/>
                </a:lnTo>
                <a:lnTo>
                  <a:pt x="26670" y="35559"/>
                </a:lnTo>
                <a:lnTo>
                  <a:pt x="17780" y="35559"/>
                </a:lnTo>
                <a:lnTo>
                  <a:pt x="8890" y="35559"/>
                </a:lnTo>
                <a:lnTo>
                  <a:pt x="0" y="26682"/>
                </a:lnTo>
                <a:lnTo>
                  <a:pt x="0" y="17779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4" name="object 54"/>
          <p:cNvSpPr/>
          <p:nvPr/>
        </p:nvSpPr>
        <p:spPr>
          <a:xfrm>
            <a:off x="1934175" y="7974368"/>
            <a:ext cx="71120" cy="1029969"/>
          </a:xfrm>
          <a:custGeom>
            <a:avLst/>
            <a:gdLst/>
            <a:ahLst/>
            <a:cxnLst/>
            <a:rect l="l" t="t" r="r" b="b"/>
            <a:pathLst>
              <a:path w="71119" h="1029970">
                <a:moveTo>
                  <a:pt x="0" y="0"/>
                </a:moveTo>
                <a:lnTo>
                  <a:pt x="71107" y="194602"/>
                </a:lnTo>
                <a:lnTo>
                  <a:pt x="71107" y="102936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5" name="object 55"/>
          <p:cNvSpPr/>
          <p:nvPr/>
        </p:nvSpPr>
        <p:spPr>
          <a:xfrm>
            <a:off x="1586475" y="7778775"/>
            <a:ext cx="0" cy="1225550"/>
          </a:xfrm>
          <a:custGeom>
            <a:avLst/>
            <a:gdLst/>
            <a:ahLst/>
            <a:cxnLst/>
            <a:rect l="l" t="t" r="r" b="b"/>
            <a:pathLst>
              <a:path w="0" h="1225550">
                <a:moveTo>
                  <a:pt x="0" y="1224953"/>
                </a:moveTo>
                <a:lnTo>
                  <a:pt x="0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6" name="object 56"/>
          <p:cNvSpPr/>
          <p:nvPr/>
        </p:nvSpPr>
        <p:spPr>
          <a:xfrm>
            <a:off x="1586475" y="8964205"/>
            <a:ext cx="518795" cy="365760"/>
          </a:xfrm>
          <a:custGeom>
            <a:avLst/>
            <a:gdLst/>
            <a:ahLst/>
            <a:cxnLst/>
            <a:rect l="l" t="t" r="r" b="b"/>
            <a:pathLst>
              <a:path w="518794" h="365759">
                <a:moveTo>
                  <a:pt x="0" y="0"/>
                </a:moveTo>
                <a:lnTo>
                  <a:pt x="518579" y="0"/>
                </a:lnTo>
                <a:lnTo>
                  <a:pt x="518579" y="365518"/>
                </a:lnTo>
                <a:lnTo>
                  <a:pt x="0" y="365518"/>
                </a:lnTo>
                <a:lnTo>
                  <a:pt x="0" y="0"/>
                </a:lnTo>
                <a:close/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7" name="object 57"/>
          <p:cNvSpPr/>
          <p:nvPr/>
        </p:nvSpPr>
        <p:spPr>
          <a:xfrm>
            <a:off x="2005283" y="7374381"/>
            <a:ext cx="0" cy="570865"/>
          </a:xfrm>
          <a:custGeom>
            <a:avLst/>
            <a:gdLst/>
            <a:ahLst/>
            <a:cxnLst/>
            <a:rect l="l" t="t" r="r" b="b"/>
            <a:pathLst>
              <a:path w="0" h="570865">
                <a:moveTo>
                  <a:pt x="0" y="0"/>
                </a:moveTo>
                <a:lnTo>
                  <a:pt x="0" y="570344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8" name="object 58"/>
          <p:cNvSpPr/>
          <p:nvPr/>
        </p:nvSpPr>
        <p:spPr>
          <a:xfrm>
            <a:off x="1795885" y="7974368"/>
            <a:ext cx="71120" cy="1029969"/>
          </a:xfrm>
          <a:custGeom>
            <a:avLst/>
            <a:gdLst/>
            <a:ahLst/>
            <a:cxnLst/>
            <a:rect l="l" t="t" r="r" b="b"/>
            <a:pathLst>
              <a:path w="71119" h="1029970">
                <a:moveTo>
                  <a:pt x="0" y="0"/>
                </a:moveTo>
                <a:lnTo>
                  <a:pt x="71107" y="194602"/>
                </a:lnTo>
                <a:lnTo>
                  <a:pt x="71107" y="102936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9" name="object 59"/>
          <p:cNvSpPr/>
          <p:nvPr/>
        </p:nvSpPr>
        <p:spPr>
          <a:xfrm>
            <a:off x="1866992" y="7505890"/>
            <a:ext cx="0" cy="439420"/>
          </a:xfrm>
          <a:custGeom>
            <a:avLst/>
            <a:gdLst/>
            <a:ahLst/>
            <a:cxnLst/>
            <a:rect l="l" t="t" r="r" b="b"/>
            <a:pathLst>
              <a:path w="0" h="439420">
                <a:moveTo>
                  <a:pt x="0" y="0"/>
                </a:moveTo>
                <a:lnTo>
                  <a:pt x="0" y="438835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0" name="object 60"/>
          <p:cNvSpPr/>
          <p:nvPr/>
        </p:nvSpPr>
        <p:spPr>
          <a:xfrm>
            <a:off x="1657595" y="7974368"/>
            <a:ext cx="71120" cy="1029969"/>
          </a:xfrm>
          <a:custGeom>
            <a:avLst/>
            <a:gdLst/>
            <a:ahLst/>
            <a:cxnLst/>
            <a:rect l="l" t="t" r="r" b="b"/>
            <a:pathLst>
              <a:path w="71119" h="1029970">
                <a:moveTo>
                  <a:pt x="0" y="0"/>
                </a:moveTo>
                <a:lnTo>
                  <a:pt x="71119" y="194602"/>
                </a:lnTo>
                <a:lnTo>
                  <a:pt x="71119" y="102936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1" name="object 61"/>
          <p:cNvSpPr/>
          <p:nvPr/>
        </p:nvSpPr>
        <p:spPr>
          <a:xfrm>
            <a:off x="1728715" y="7639367"/>
            <a:ext cx="0" cy="305435"/>
          </a:xfrm>
          <a:custGeom>
            <a:avLst/>
            <a:gdLst/>
            <a:ahLst/>
            <a:cxnLst/>
            <a:rect l="l" t="t" r="r" b="b"/>
            <a:pathLst>
              <a:path w="0" h="305434">
                <a:moveTo>
                  <a:pt x="0" y="0"/>
                </a:moveTo>
                <a:lnTo>
                  <a:pt x="0" y="305358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2" name="object 62"/>
          <p:cNvSpPr/>
          <p:nvPr/>
        </p:nvSpPr>
        <p:spPr>
          <a:xfrm>
            <a:off x="1270384" y="7768894"/>
            <a:ext cx="2348230" cy="0"/>
          </a:xfrm>
          <a:custGeom>
            <a:avLst/>
            <a:gdLst/>
            <a:ahLst/>
            <a:cxnLst/>
            <a:rect l="l" t="t" r="r" b="b"/>
            <a:pathLst>
              <a:path w="2348229" h="0">
                <a:moveTo>
                  <a:pt x="0" y="0"/>
                </a:moveTo>
                <a:lnTo>
                  <a:pt x="2347950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3" name="object 63"/>
          <p:cNvSpPr/>
          <p:nvPr/>
        </p:nvSpPr>
        <p:spPr>
          <a:xfrm>
            <a:off x="1270384" y="7640357"/>
            <a:ext cx="2348230" cy="0"/>
          </a:xfrm>
          <a:custGeom>
            <a:avLst/>
            <a:gdLst/>
            <a:ahLst/>
            <a:cxnLst/>
            <a:rect l="l" t="t" r="r" b="b"/>
            <a:pathLst>
              <a:path w="2348229" h="0">
                <a:moveTo>
                  <a:pt x="0" y="0"/>
                </a:moveTo>
                <a:lnTo>
                  <a:pt x="2347950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4" name="object 64"/>
          <p:cNvSpPr/>
          <p:nvPr/>
        </p:nvSpPr>
        <p:spPr>
          <a:xfrm>
            <a:off x="1270384" y="7374381"/>
            <a:ext cx="2348230" cy="0"/>
          </a:xfrm>
          <a:custGeom>
            <a:avLst/>
            <a:gdLst/>
            <a:ahLst/>
            <a:cxnLst/>
            <a:rect l="l" t="t" r="r" b="b"/>
            <a:pathLst>
              <a:path w="2348229" h="0">
                <a:moveTo>
                  <a:pt x="0" y="0"/>
                </a:moveTo>
                <a:lnTo>
                  <a:pt x="2347950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5" name="object 65"/>
          <p:cNvSpPr/>
          <p:nvPr/>
        </p:nvSpPr>
        <p:spPr>
          <a:xfrm>
            <a:off x="1270384" y="7506880"/>
            <a:ext cx="2348230" cy="0"/>
          </a:xfrm>
          <a:custGeom>
            <a:avLst/>
            <a:gdLst/>
            <a:ahLst/>
            <a:cxnLst/>
            <a:rect l="l" t="t" r="r" b="b"/>
            <a:pathLst>
              <a:path w="2348229" h="0">
                <a:moveTo>
                  <a:pt x="0" y="0"/>
                </a:moveTo>
                <a:lnTo>
                  <a:pt x="2347950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6" name="object 66"/>
          <p:cNvSpPr/>
          <p:nvPr/>
        </p:nvSpPr>
        <p:spPr>
          <a:xfrm>
            <a:off x="1976644" y="7917065"/>
            <a:ext cx="56515" cy="55880"/>
          </a:xfrm>
          <a:custGeom>
            <a:avLst/>
            <a:gdLst/>
            <a:ahLst/>
            <a:cxnLst/>
            <a:rect l="l" t="t" r="r" b="b"/>
            <a:pathLst>
              <a:path w="56514" h="55879">
                <a:moveTo>
                  <a:pt x="56311" y="55321"/>
                </a:moveTo>
                <a:lnTo>
                  <a:pt x="0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7" name="object 67"/>
          <p:cNvSpPr/>
          <p:nvPr/>
        </p:nvSpPr>
        <p:spPr>
          <a:xfrm>
            <a:off x="1976644" y="7917065"/>
            <a:ext cx="56515" cy="55880"/>
          </a:xfrm>
          <a:custGeom>
            <a:avLst/>
            <a:gdLst/>
            <a:ahLst/>
            <a:cxnLst/>
            <a:rect l="l" t="t" r="r" b="b"/>
            <a:pathLst>
              <a:path w="56514" h="55879">
                <a:moveTo>
                  <a:pt x="0" y="55321"/>
                </a:moveTo>
                <a:lnTo>
                  <a:pt x="56311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8" name="object 68"/>
          <p:cNvSpPr/>
          <p:nvPr/>
        </p:nvSpPr>
        <p:spPr>
          <a:xfrm>
            <a:off x="1838354" y="7917065"/>
            <a:ext cx="56515" cy="55880"/>
          </a:xfrm>
          <a:custGeom>
            <a:avLst/>
            <a:gdLst/>
            <a:ahLst/>
            <a:cxnLst/>
            <a:rect l="l" t="t" r="r" b="b"/>
            <a:pathLst>
              <a:path w="56514" h="55879">
                <a:moveTo>
                  <a:pt x="56311" y="55321"/>
                </a:moveTo>
                <a:lnTo>
                  <a:pt x="0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9" name="object 69"/>
          <p:cNvSpPr/>
          <p:nvPr/>
        </p:nvSpPr>
        <p:spPr>
          <a:xfrm>
            <a:off x="1838354" y="7917065"/>
            <a:ext cx="56515" cy="55880"/>
          </a:xfrm>
          <a:custGeom>
            <a:avLst/>
            <a:gdLst/>
            <a:ahLst/>
            <a:cxnLst/>
            <a:rect l="l" t="t" r="r" b="b"/>
            <a:pathLst>
              <a:path w="56514" h="55879">
                <a:moveTo>
                  <a:pt x="0" y="55321"/>
                </a:moveTo>
                <a:lnTo>
                  <a:pt x="56311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0" name="object 70"/>
          <p:cNvSpPr/>
          <p:nvPr/>
        </p:nvSpPr>
        <p:spPr>
          <a:xfrm>
            <a:off x="1700076" y="7917065"/>
            <a:ext cx="56515" cy="55880"/>
          </a:xfrm>
          <a:custGeom>
            <a:avLst/>
            <a:gdLst/>
            <a:ahLst/>
            <a:cxnLst/>
            <a:rect l="l" t="t" r="r" b="b"/>
            <a:pathLst>
              <a:path w="56514" h="55879">
                <a:moveTo>
                  <a:pt x="56299" y="55321"/>
                </a:moveTo>
                <a:lnTo>
                  <a:pt x="0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1" name="object 71"/>
          <p:cNvSpPr/>
          <p:nvPr/>
        </p:nvSpPr>
        <p:spPr>
          <a:xfrm>
            <a:off x="1700076" y="7917065"/>
            <a:ext cx="56515" cy="55880"/>
          </a:xfrm>
          <a:custGeom>
            <a:avLst/>
            <a:gdLst/>
            <a:ahLst/>
            <a:cxnLst/>
            <a:rect l="l" t="t" r="r" b="b"/>
            <a:pathLst>
              <a:path w="56514" h="55879">
                <a:moveTo>
                  <a:pt x="0" y="55321"/>
                </a:moveTo>
                <a:lnTo>
                  <a:pt x="56299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2" name="object 72"/>
          <p:cNvSpPr/>
          <p:nvPr/>
        </p:nvSpPr>
        <p:spPr>
          <a:xfrm>
            <a:off x="1570663" y="8948394"/>
            <a:ext cx="36195" cy="36195"/>
          </a:xfrm>
          <a:custGeom>
            <a:avLst/>
            <a:gdLst/>
            <a:ahLst/>
            <a:cxnLst/>
            <a:rect l="l" t="t" r="r" b="b"/>
            <a:pathLst>
              <a:path w="36194" h="36195">
                <a:moveTo>
                  <a:pt x="26670" y="0"/>
                </a:moveTo>
                <a:lnTo>
                  <a:pt x="8902" y="0"/>
                </a:lnTo>
                <a:lnTo>
                  <a:pt x="0" y="8889"/>
                </a:lnTo>
                <a:lnTo>
                  <a:pt x="0" y="26682"/>
                </a:lnTo>
                <a:lnTo>
                  <a:pt x="8902" y="35572"/>
                </a:lnTo>
                <a:lnTo>
                  <a:pt x="26670" y="35572"/>
                </a:lnTo>
                <a:lnTo>
                  <a:pt x="35572" y="26682"/>
                </a:lnTo>
                <a:lnTo>
                  <a:pt x="35572" y="8889"/>
                </a:lnTo>
                <a:lnTo>
                  <a:pt x="26670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3" name="object 73"/>
          <p:cNvSpPr/>
          <p:nvPr/>
        </p:nvSpPr>
        <p:spPr>
          <a:xfrm>
            <a:off x="1570663" y="8948394"/>
            <a:ext cx="36195" cy="36195"/>
          </a:xfrm>
          <a:custGeom>
            <a:avLst/>
            <a:gdLst/>
            <a:ahLst/>
            <a:cxnLst/>
            <a:rect l="l" t="t" r="r" b="b"/>
            <a:pathLst>
              <a:path w="36194" h="36195">
                <a:moveTo>
                  <a:pt x="0" y="17805"/>
                </a:moveTo>
                <a:lnTo>
                  <a:pt x="0" y="8889"/>
                </a:lnTo>
                <a:lnTo>
                  <a:pt x="8902" y="0"/>
                </a:lnTo>
                <a:lnTo>
                  <a:pt x="17792" y="0"/>
                </a:lnTo>
                <a:lnTo>
                  <a:pt x="26670" y="0"/>
                </a:lnTo>
                <a:lnTo>
                  <a:pt x="35572" y="8889"/>
                </a:lnTo>
                <a:lnTo>
                  <a:pt x="35572" y="17805"/>
                </a:lnTo>
                <a:lnTo>
                  <a:pt x="35572" y="26682"/>
                </a:lnTo>
                <a:lnTo>
                  <a:pt x="26670" y="35572"/>
                </a:lnTo>
                <a:lnTo>
                  <a:pt x="17792" y="35572"/>
                </a:lnTo>
                <a:lnTo>
                  <a:pt x="8902" y="35572"/>
                </a:lnTo>
                <a:lnTo>
                  <a:pt x="0" y="26682"/>
                </a:lnTo>
                <a:lnTo>
                  <a:pt x="0" y="17805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4" name="object 74"/>
          <p:cNvSpPr/>
          <p:nvPr/>
        </p:nvSpPr>
        <p:spPr>
          <a:xfrm>
            <a:off x="3281506" y="7489088"/>
            <a:ext cx="35560" cy="36195"/>
          </a:xfrm>
          <a:custGeom>
            <a:avLst/>
            <a:gdLst/>
            <a:ahLst/>
            <a:cxnLst/>
            <a:rect l="l" t="t" r="r" b="b"/>
            <a:pathLst>
              <a:path w="35560" h="36195">
                <a:moveTo>
                  <a:pt x="26670" y="0"/>
                </a:moveTo>
                <a:lnTo>
                  <a:pt x="8890" y="0"/>
                </a:lnTo>
                <a:lnTo>
                  <a:pt x="0" y="8902"/>
                </a:lnTo>
                <a:lnTo>
                  <a:pt x="0" y="26682"/>
                </a:lnTo>
                <a:lnTo>
                  <a:pt x="8890" y="35572"/>
                </a:lnTo>
                <a:lnTo>
                  <a:pt x="26670" y="35572"/>
                </a:lnTo>
                <a:lnTo>
                  <a:pt x="35560" y="26682"/>
                </a:lnTo>
                <a:lnTo>
                  <a:pt x="35560" y="8902"/>
                </a:lnTo>
                <a:lnTo>
                  <a:pt x="26670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5" name="object 75"/>
          <p:cNvSpPr/>
          <p:nvPr/>
        </p:nvSpPr>
        <p:spPr>
          <a:xfrm>
            <a:off x="3281506" y="7489088"/>
            <a:ext cx="35560" cy="36195"/>
          </a:xfrm>
          <a:custGeom>
            <a:avLst/>
            <a:gdLst/>
            <a:ahLst/>
            <a:cxnLst/>
            <a:rect l="l" t="t" r="r" b="b"/>
            <a:pathLst>
              <a:path w="35560" h="36195">
                <a:moveTo>
                  <a:pt x="0" y="17792"/>
                </a:moveTo>
                <a:lnTo>
                  <a:pt x="0" y="8902"/>
                </a:lnTo>
                <a:lnTo>
                  <a:pt x="8890" y="0"/>
                </a:lnTo>
                <a:lnTo>
                  <a:pt x="17780" y="0"/>
                </a:lnTo>
                <a:lnTo>
                  <a:pt x="26670" y="0"/>
                </a:lnTo>
                <a:lnTo>
                  <a:pt x="35560" y="8902"/>
                </a:lnTo>
                <a:lnTo>
                  <a:pt x="35560" y="17792"/>
                </a:lnTo>
                <a:lnTo>
                  <a:pt x="35560" y="26682"/>
                </a:lnTo>
                <a:lnTo>
                  <a:pt x="26670" y="35572"/>
                </a:lnTo>
                <a:lnTo>
                  <a:pt x="17780" y="35572"/>
                </a:lnTo>
                <a:lnTo>
                  <a:pt x="8890" y="35572"/>
                </a:lnTo>
                <a:lnTo>
                  <a:pt x="0" y="26682"/>
                </a:lnTo>
                <a:lnTo>
                  <a:pt x="0" y="17792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6" name="object 76"/>
          <p:cNvSpPr/>
          <p:nvPr/>
        </p:nvSpPr>
        <p:spPr>
          <a:xfrm>
            <a:off x="3418805" y="7354620"/>
            <a:ext cx="35560" cy="36195"/>
          </a:xfrm>
          <a:custGeom>
            <a:avLst/>
            <a:gdLst/>
            <a:ahLst/>
            <a:cxnLst/>
            <a:rect l="l" t="t" r="r" b="b"/>
            <a:pathLst>
              <a:path w="35560" h="36195">
                <a:moveTo>
                  <a:pt x="26670" y="0"/>
                </a:moveTo>
                <a:lnTo>
                  <a:pt x="8890" y="0"/>
                </a:lnTo>
                <a:lnTo>
                  <a:pt x="0" y="8902"/>
                </a:lnTo>
                <a:lnTo>
                  <a:pt x="0" y="26682"/>
                </a:lnTo>
                <a:lnTo>
                  <a:pt x="8890" y="35572"/>
                </a:lnTo>
                <a:lnTo>
                  <a:pt x="26670" y="35572"/>
                </a:lnTo>
                <a:lnTo>
                  <a:pt x="35560" y="26682"/>
                </a:lnTo>
                <a:lnTo>
                  <a:pt x="35560" y="8902"/>
                </a:lnTo>
                <a:lnTo>
                  <a:pt x="26670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7" name="object 77"/>
          <p:cNvSpPr/>
          <p:nvPr/>
        </p:nvSpPr>
        <p:spPr>
          <a:xfrm>
            <a:off x="3418805" y="7354620"/>
            <a:ext cx="35560" cy="36195"/>
          </a:xfrm>
          <a:custGeom>
            <a:avLst/>
            <a:gdLst/>
            <a:ahLst/>
            <a:cxnLst/>
            <a:rect l="l" t="t" r="r" b="b"/>
            <a:pathLst>
              <a:path w="35560" h="36195">
                <a:moveTo>
                  <a:pt x="0" y="17779"/>
                </a:moveTo>
                <a:lnTo>
                  <a:pt x="0" y="8902"/>
                </a:lnTo>
                <a:lnTo>
                  <a:pt x="8890" y="0"/>
                </a:lnTo>
                <a:lnTo>
                  <a:pt x="17780" y="0"/>
                </a:lnTo>
                <a:lnTo>
                  <a:pt x="26670" y="0"/>
                </a:lnTo>
                <a:lnTo>
                  <a:pt x="35560" y="8902"/>
                </a:lnTo>
                <a:lnTo>
                  <a:pt x="35560" y="17779"/>
                </a:lnTo>
                <a:lnTo>
                  <a:pt x="35560" y="26682"/>
                </a:lnTo>
                <a:lnTo>
                  <a:pt x="26670" y="35572"/>
                </a:lnTo>
                <a:lnTo>
                  <a:pt x="17780" y="35572"/>
                </a:lnTo>
                <a:lnTo>
                  <a:pt x="8890" y="35572"/>
                </a:lnTo>
                <a:lnTo>
                  <a:pt x="0" y="26682"/>
                </a:lnTo>
                <a:lnTo>
                  <a:pt x="0" y="17779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8" name="object 78"/>
          <p:cNvSpPr/>
          <p:nvPr/>
        </p:nvSpPr>
        <p:spPr>
          <a:xfrm>
            <a:off x="3143215" y="7623568"/>
            <a:ext cx="35560" cy="35560"/>
          </a:xfrm>
          <a:custGeom>
            <a:avLst/>
            <a:gdLst/>
            <a:ahLst/>
            <a:cxnLst/>
            <a:rect l="l" t="t" r="r" b="b"/>
            <a:pathLst>
              <a:path w="35560" h="35559">
                <a:moveTo>
                  <a:pt x="26670" y="0"/>
                </a:moveTo>
                <a:lnTo>
                  <a:pt x="8890" y="0"/>
                </a:lnTo>
                <a:lnTo>
                  <a:pt x="0" y="8889"/>
                </a:lnTo>
                <a:lnTo>
                  <a:pt x="0" y="26669"/>
                </a:lnTo>
                <a:lnTo>
                  <a:pt x="8890" y="35559"/>
                </a:lnTo>
                <a:lnTo>
                  <a:pt x="26670" y="35559"/>
                </a:lnTo>
                <a:lnTo>
                  <a:pt x="35560" y="26669"/>
                </a:lnTo>
                <a:lnTo>
                  <a:pt x="35560" y="8889"/>
                </a:lnTo>
                <a:lnTo>
                  <a:pt x="26670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9" name="object 79"/>
          <p:cNvSpPr/>
          <p:nvPr/>
        </p:nvSpPr>
        <p:spPr>
          <a:xfrm>
            <a:off x="3143215" y="7623568"/>
            <a:ext cx="35560" cy="35560"/>
          </a:xfrm>
          <a:custGeom>
            <a:avLst/>
            <a:gdLst/>
            <a:ahLst/>
            <a:cxnLst/>
            <a:rect l="l" t="t" r="r" b="b"/>
            <a:pathLst>
              <a:path w="35560" h="35559">
                <a:moveTo>
                  <a:pt x="0" y="17779"/>
                </a:moveTo>
                <a:lnTo>
                  <a:pt x="0" y="8889"/>
                </a:lnTo>
                <a:lnTo>
                  <a:pt x="8890" y="0"/>
                </a:lnTo>
                <a:lnTo>
                  <a:pt x="17780" y="0"/>
                </a:lnTo>
                <a:lnTo>
                  <a:pt x="26670" y="0"/>
                </a:lnTo>
                <a:lnTo>
                  <a:pt x="35560" y="8889"/>
                </a:lnTo>
                <a:lnTo>
                  <a:pt x="35560" y="17779"/>
                </a:lnTo>
                <a:lnTo>
                  <a:pt x="35560" y="26669"/>
                </a:lnTo>
                <a:lnTo>
                  <a:pt x="26670" y="35559"/>
                </a:lnTo>
                <a:lnTo>
                  <a:pt x="17780" y="35559"/>
                </a:lnTo>
                <a:lnTo>
                  <a:pt x="8890" y="35559"/>
                </a:lnTo>
                <a:lnTo>
                  <a:pt x="0" y="26669"/>
                </a:lnTo>
                <a:lnTo>
                  <a:pt x="0" y="17779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0" name="object 80"/>
          <p:cNvSpPr/>
          <p:nvPr/>
        </p:nvSpPr>
        <p:spPr>
          <a:xfrm>
            <a:off x="3000988" y="7753095"/>
            <a:ext cx="35560" cy="35560"/>
          </a:xfrm>
          <a:custGeom>
            <a:avLst/>
            <a:gdLst/>
            <a:ahLst/>
            <a:cxnLst/>
            <a:rect l="l" t="t" r="r" b="b"/>
            <a:pathLst>
              <a:path w="35560" h="35559">
                <a:moveTo>
                  <a:pt x="26657" y="0"/>
                </a:moveTo>
                <a:lnTo>
                  <a:pt x="8877" y="0"/>
                </a:lnTo>
                <a:lnTo>
                  <a:pt x="0" y="8889"/>
                </a:lnTo>
                <a:lnTo>
                  <a:pt x="0" y="26682"/>
                </a:lnTo>
                <a:lnTo>
                  <a:pt x="8877" y="35559"/>
                </a:lnTo>
                <a:lnTo>
                  <a:pt x="26657" y="35559"/>
                </a:lnTo>
                <a:lnTo>
                  <a:pt x="35547" y="26682"/>
                </a:lnTo>
                <a:lnTo>
                  <a:pt x="35547" y="8889"/>
                </a:lnTo>
                <a:lnTo>
                  <a:pt x="26657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1" name="object 81"/>
          <p:cNvSpPr/>
          <p:nvPr/>
        </p:nvSpPr>
        <p:spPr>
          <a:xfrm>
            <a:off x="3000988" y="7753095"/>
            <a:ext cx="35560" cy="35560"/>
          </a:xfrm>
          <a:custGeom>
            <a:avLst/>
            <a:gdLst/>
            <a:ahLst/>
            <a:cxnLst/>
            <a:rect l="l" t="t" r="r" b="b"/>
            <a:pathLst>
              <a:path w="35560" h="35559">
                <a:moveTo>
                  <a:pt x="0" y="17779"/>
                </a:moveTo>
                <a:lnTo>
                  <a:pt x="0" y="8889"/>
                </a:lnTo>
                <a:lnTo>
                  <a:pt x="8877" y="0"/>
                </a:lnTo>
                <a:lnTo>
                  <a:pt x="17767" y="0"/>
                </a:lnTo>
                <a:lnTo>
                  <a:pt x="26657" y="0"/>
                </a:lnTo>
                <a:lnTo>
                  <a:pt x="35547" y="8889"/>
                </a:lnTo>
                <a:lnTo>
                  <a:pt x="35547" y="17779"/>
                </a:lnTo>
                <a:lnTo>
                  <a:pt x="35547" y="26682"/>
                </a:lnTo>
                <a:lnTo>
                  <a:pt x="26657" y="35559"/>
                </a:lnTo>
                <a:lnTo>
                  <a:pt x="17767" y="35559"/>
                </a:lnTo>
                <a:lnTo>
                  <a:pt x="8877" y="35559"/>
                </a:lnTo>
                <a:lnTo>
                  <a:pt x="0" y="26682"/>
                </a:lnTo>
                <a:lnTo>
                  <a:pt x="0" y="17779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2" name="object 82"/>
          <p:cNvSpPr/>
          <p:nvPr/>
        </p:nvSpPr>
        <p:spPr>
          <a:xfrm>
            <a:off x="3366456" y="7974368"/>
            <a:ext cx="71120" cy="1029969"/>
          </a:xfrm>
          <a:custGeom>
            <a:avLst/>
            <a:gdLst/>
            <a:ahLst/>
            <a:cxnLst/>
            <a:rect l="l" t="t" r="r" b="b"/>
            <a:pathLst>
              <a:path w="71120" h="1029970">
                <a:moveTo>
                  <a:pt x="0" y="0"/>
                </a:moveTo>
                <a:lnTo>
                  <a:pt x="71120" y="194602"/>
                </a:lnTo>
                <a:lnTo>
                  <a:pt x="71120" y="102936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3" name="object 83"/>
          <p:cNvSpPr/>
          <p:nvPr/>
        </p:nvSpPr>
        <p:spPr>
          <a:xfrm>
            <a:off x="3018755" y="7778775"/>
            <a:ext cx="0" cy="1225550"/>
          </a:xfrm>
          <a:custGeom>
            <a:avLst/>
            <a:gdLst/>
            <a:ahLst/>
            <a:cxnLst/>
            <a:rect l="l" t="t" r="r" b="b"/>
            <a:pathLst>
              <a:path w="0" h="1225550">
                <a:moveTo>
                  <a:pt x="0" y="1224953"/>
                </a:moveTo>
                <a:lnTo>
                  <a:pt x="0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4" name="object 84"/>
          <p:cNvSpPr/>
          <p:nvPr/>
        </p:nvSpPr>
        <p:spPr>
          <a:xfrm>
            <a:off x="3018755" y="8964205"/>
            <a:ext cx="518795" cy="365760"/>
          </a:xfrm>
          <a:custGeom>
            <a:avLst/>
            <a:gdLst/>
            <a:ahLst/>
            <a:cxnLst/>
            <a:rect l="l" t="t" r="r" b="b"/>
            <a:pathLst>
              <a:path w="518795" h="365759">
                <a:moveTo>
                  <a:pt x="0" y="0"/>
                </a:moveTo>
                <a:lnTo>
                  <a:pt x="518591" y="0"/>
                </a:lnTo>
                <a:lnTo>
                  <a:pt x="518591" y="365518"/>
                </a:lnTo>
                <a:lnTo>
                  <a:pt x="0" y="365518"/>
                </a:lnTo>
                <a:lnTo>
                  <a:pt x="0" y="0"/>
                </a:lnTo>
                <a:close/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5" name="object 85"/>
          <p:cNvSpPr/>
          <p:nvPr/>
        </p:nvSpPr>
        <p:spPr>
          <a:xfrm>
            <a:off x="3437576" y="7374381"/>
            <a:ext cx="0" cy="570865"/>
          </a:xfrm>
          <a:custGeom>
            <a:avLst/>
            <a:gdLst/>
            <a:ahLst/>
            <a:cxnLst/>
            <a:rect l="l" t="t" r="r" b="b"/>
            <a:pathLst>
              <a:path w="0" h="570865">
                <a:moveTo>
                  <a:pt x="0" y="0"/>
                </a:moveTo>
                <a:lnTo>
                  <a:pt x="0" y="570344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6" name="object 86"/>
          <p:cNvSpPr/>
          <p:nvPr/>
        </p:nvSpPr>
        <p:spPr>
          <a:xfrm>
            <a:off x="3228165" y="7974368"/>
            <a:ext cx="71120" cy="1029969"/>
          </a:xfrm>
          <a:custGeom>
            <a:avLst/>
            <a:gdLst/>
            <a:ahLst/>
            <a:cxnLst/>
            <a:rect l="l" t="t" r="r" b="b"/>
            <a:pathLst>
              <a:path w="71120" h="1029970">
                <a:moveTo>
                  <a:pt x="0" y="0"/>
                </a:moveTo>
                <a:lnTo>
                  <a:pt x="71120" y="194602"/>
                </a:lnTo>
                <a:lnTo>
                  <a:pt x="71120" y="102936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7" name="object 87"/>
          <p:cNvSpPr/>
          <p:nvPr/>
        </p:nvSpPr>
        <p:spPr>
          <a:xfrm>
            <a:off x="3299286" y="7505890"/>
            <a:ext cx="0" cy="439420"/>
          </a:xfrm>
          <a:custGeom>
            <a:avLst/>
            <a:gdLst/>
            <a:ahLst/>
            <a:cxnLst/>
            <a:rect l="l" t="t" r="r" b="b"/>
            <a:pathLst>
              <a:path w="0" h="439420">
                <a:moveTo>
                  <a:pt x="0" y="0"/>
                </a:moveTo>
                <a:lnTo>
                  <a:pt x="0" y="438835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8" name="object 88"/>
          <p:cNvSpPr/>
          <p:nvPr/>
        </p:nvSpPr>
        <p:spPr>
          <a:xfrm>
            <a:off x="3089875" y="7974368"/>
            <a:ext cx="71120" cy="1029969"/>
          </a:xfrm>
          <a:custGeom>
            <a:avLst/>
            <a:gdLst/>
            <a:ahLst/>
            <a:cxnLst/>
            <a:rect l="l" t="t" r="r" b="b"/>
            <a:pathLst>
              <a:path w="71119" h="1029970">
                <a:moveTo>
                  <a:pt x="0" y="0"/>
                </a:moveTo>
                <a:lnTo>
                  <a:pt x="71120" y="194602"/>
                </a:lnTo>
                <a:lnTo>
                  <a:pt x="71120" y="102936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9" name="object 89"/>
          <p:cNvSpPr/>
          <p:nvPr/>
        </p:nvSpPr>
        <p:spPr>
          <a:xfrm>
            <a:off x="3160995" y="7639367"/>
            <a:ext cx="0" cy="305435"/>
          </a:xfrm>
          <a:custGeom>
            <a:avLst/>
            <a:gdLst/>
            <a:ahLst/>
            <a:cxnLst/>
            <a:rect l="l" t="t" r="r" b="b"/>
            <a:pathLst>
              <a:path w="0" h="305434">
                <a:moveTo>
                  <a:pt x="0" y="0"/>
                </a:moveTo>
                <a:lnTo>
                  <a:pt x="0" y="305358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0" name="object 90"/>
          <p:cNvSpPr/>
          <p:nvPr/>
        </p:nvSpPr>
        <p:spPr>
          <a:xfrm>
            <a:off x="3408937" y="7917065"/>
            <a:ext cx="56515" cy="55880"/>
          </a:xfrm>
          <a:custGeom>
            <a:avLst/>
            <a:gdLst/>
            <a:ahLst/>
            <a:cxnLst/>
            <a:rect l="l" t="t" r="r" b="b"/>
            <a:pathLst>
              <a:path w="56514" h="55879">
                <a:moveTo>
                  <a:pt x="56299" y="55321"/>
                </a:moveTo>
                <a:lnTo>
                  <a:pt x="0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1" name="object 91"/>
          <p:cNvSpPr/>
          <p:nvPr/>
        </p:nvSpPr>
        <p:spPr>
          <a:xfrm>
            <a:off x="3408937" y="7917065"/>
            <a:ext cx="56515" cy="55880"/>
          </a:xfrm>
          <a:custGeom>
            <a:avLst/>
            <a:gdLst/>
            <a:ahLst/>
            <a:cxnLst/>
            <a:rect l="l" t="t" r="r" b="b"/>
            <a:pathLst>
              <a:path w="56514" h="55879">
                <a:moveTo>
                  <a:pt x="0" y="55321"/>
                </a:moveTo>
                <a:lnTo>
                  <a:pt x="56299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2" name="object 92"/>
          <p:cNvSpPr/>
          <p:nvPr/>
        </p:nvSpPr>
        <p:spPr>
          <a:xfrm>
            <a:off x="3270634" y="7917065"/>
            <a:ext cx="56515" cy="55880"/>
          </a:xfrm>
          <a:custGeom>
            <a:avLst/>
            <a:gdLst/>
            <a:ahLst/>
            <a:cxnLst/>
            <a:rect l="l" t="t" r="r" b="b"/>
            <a:pathLst>
              <a:path w="56514" h="55879">
                <a:moveTo>
                  <a:pt x="56311" y="55321"/>
                </a:moveTo>
                <a:lnTo>
                  <a:pt x="0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3" name="object 93"/>
          <p:cNvSpPr/>
          <p:nvPr/>
        </p:nvSpPr>
        <p:spPr>
          <a:xfrm>
            <a:off x="3270634" y="7917065"/>
            <a:ext cx="56515" cy="55880"/>
          </a:xfrm>
          <a:custGeom>
            <a:avLst/>
            <a:gdLst/>
            <a:ahLst/>
            <a:cxnLst/>
            <a:rect l="l" t="t" r="r" b="b"/>
            <a:pathLst>
              <a:path w="56514" h="55879">
                <a:moveTo>
                  <a:pt x="0" y="55321"/>
                </a:moveTo>
                <a:lnTo>
                  <a:pt x="56311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4" name="object 94"/>
          <p:cNvSpPr/>
          <p:nvPr/>
        </p:nvSpPr>
        <p:spPr>
          <a:xfrm>
            <a:off x="3132344" y="7917065"/>
            <a:ext cx="56515" cy="55880"/>
          </a:xfrm>
          <a:custGeom>
            <a:avLst/>
            <a:gdLst/>
            <a:ahLst/>
            <a:cxnLst/>
            <a:rect l="l" t="t" r="r" b="b"/>
            <a:pathLst>
              <a:path w="56514" h="55879">
                <a:moveTo>
                  <a:pt x="56311" y="55321"/>
                </a:moveTo>
                <a:lnTo>
                  <a:pt x="0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5" name="object 95"/>
          <p:cNvSpPr/>
          <p:nvPr/>
        </p:nvSpPr>
        <p:spPr>
          <a:xfrm>
            <a:off x="3132344" y="7917065"/>
            <a:ext cx="56515" cy="55880"/>
          </a:xfrm>
          <a:custGeom>
            <a:avLst/>
            <a:gdLst/>
            <a:ahLst/>
            <a:cxnLst/>
            <a:rect l="l" t="t" r="r" b="b"/>
            <a:pathLst>
              <a:path w="56514" h="55879">
                <a:moveTo>
                  <a:pt x="0" y="55321"/>
                </a:moveTo>
                <a:lnTo>
                  <a:pt x="56311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6" name="object 96"/>
          <p:cNvSpPr/>
          <p:nvPr/>
        </p:nvSpPr>
        <p:spPr>
          <a:xfrm>
            <a:off x="3002957" y="8948394"/>
            <a:ext cx="35560" cy="36195"/>
          </a:xfrm>
          <a:custGeom>
            <a:avLst/>
            <a:gdLst/>
            <a:ahLst/>
            <a:cxnLst/>
            <a:rect l="l" t="t" r="r" b="b"/>
            <a:pathLst>
              <a:path w="35560" h="36195">
                <a:moveTo>
                  <a:pt x="26670" y="0"/>
                </a:moveTo>
                <a:lnTo>
                  <a:pt x="8890" y="0"/>
                </a:lnTo>
                <a:lnTo>
                  <a:pt x="0" y="8889"/>
                </a:lnTo>
                <a:lnTo>
                  <a:pt x="0" y="26682"/>
                </a:lnTo>
                <a:lnTo>
                  <a:pt x="8890" y="35572"/>
                </a:lnTo>
                <a:lnTo>
                  <a:pt x="26670" y="35572"/>
                </a:lnTo>
                <a:lnTo>
                  <a:pt x="35547" y="26682"/>
                </a:lnTo>
                <a:lnTo>
                  <a:pt x="35547" y="8889"/>
                </a:lnTo>
                <a:lnTo>
                  <a:pt x="26670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7" name="object 97"/>
          <p:cNvSpPr/>
          <p:nvPr/>
        </p:nvSpPr>
        <p:spPr>
          <a:xfrm>
            <a:off x="3002957" y="8948394"/>
            <a:ext cx="35560" cy="36195"/>
          </a:xfrm>
          <a:custGeom>
            <a:avLst/>
            <a:gdLst/>
            <a:ahLst/>
            <a:cxnLst/>
            <a:rect l="l" t="t" r="r" b="b"/>
            <a:pathLst>
              <a:path w="35560" h="36195">
                <a:moveTo>
                  <a:pt x="0" y="17805"/>
                </a:moveTo>
                <a:lnTo>
                  <a:pt x="0" y="8889"/>
                </a:lnTo>
                <a:lnTo>
                  <a:pt x="8890" y="0"/>
                </a:lnTo>
                <a:lnTo>
                  <a:pt x="17780" y="0"/>
                </a:lnTo>
                <a:lnTo>
                  <a:pt x="26670" y="0"/>
                </a:lnTo>
                <a:lnTo>
                  <a:pt x="35547" y="8889"/>
                </a:lnTo>
                <a:lnTo>
                  <a:pt x="35547" y="17805"/>
                </a:lnTo>
                <a:lnTo>
                  <a:pt x="35547" y="26682"/>
                </a:lnTo>
                <a:lnTo>
                  <a:pt x="26670" y="35572"/>
                </a:lnTo>
                <a:lnTo>
                  <a:pt x="17780" y="35572"/>
                </a:lnTo>
                <a:lnTo>
                  <a:pt x="8890" y="35572"/>
                </a:lnTo>
                <a:lnTo>
                  <a:pt x="0" y="26682"/>
                </a:lnTo>
                <a:lnTo>
                  <a:pt x="0" y="17805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8" name="object 98"/>
          <p:cNvSpPr txBox="1"/>
          <p:nvPr/>
        </p:nvSpPr>
        <p:spPr>
          <a:xfrm>
            <a:off x="1353601" y="8390763"/>
            <a:ext cx="145415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800" i="1">
                <a:solidFill>
                  <a:srgbClr val="231F20"/>
                </a:solidFill>
                <a:latin typeface="Times New Roman"/>
                <a:cs typeface="Times New Roman"/>
              </a:rPr>
              <a:t>I</a:t>
            </a:r>
            <a:r>
              <a:rPr dirty="0" baseline="-16666" sz="750">
                <a:solidFill>
                  <a:srgbClr val="231F20"/>
                </a:solidFill>
                <a:latin typeface="Arial"/>
                <a:cs typeface="Arial"/>
              </a:rPr>
              <a:t>d</a:t>
            </a:r>
            <a:endParaRPr baseline="-16666" sz="750">
              <a:latin typeface="Arial"/>
              <a:cs typeface="Arial"/>
            </a:endParaRPr>
          </a:p>
        </p:txBody>
      </p:sp>
      <p:sp>
        <p:nvSpPr>
          <p:cNvPr id="99" name="object 99"/>
          <p:cNvSpPr txBox="1"/>
          <p:nvPr/>
        </p:nvSpPr>
        <p:spPr>
          <a:xfrm>
            <a:off x="1257691" y="9429790"/>
            <a:ext cx="845185" cy="1327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Neutro no</a:t>
            </a:r>
            <a:r>
              <a:rPr dirty="0" sz="700" spc="-6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distribuido</a:t>
            </a:r>
            <a:endParaRPr sz="700">
              <a:latin typeface="Arial"/>
              <a:cs typeface="Arial"/>
            </a:endParaRPr>
          </a:p>
        </p:txBody>
      </p:sp>
      <p:sp>
        <p:nvSpPr>
          <p:cNvPr id="100" name="object 100"/>
          <p:cNvSpPr txBox="1"/>
          <p:nvPr/>
        </p:nvSpPr>
        <p:spPr>
          <a:xfrm>
            <a:off x="1257691" y="7770240"/>
            <a:ext cx="316865" cy="1327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PE</a:t>
            </a:r>
            <a:r>
              <a:rPr dirty="0" sz="700" spc="18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baseline="3968" sz="1050">
                <a:solidFill>
                  <a:srgbClr val="231F20"/>
                </a:solidFill>
                <a:latin typeface="Arial"/>
                <a:cs typeface="Arial"/>
              </a:rPr>
              <a:t>C</a:t>
            </a:r>
            <a:endParaRPr baseline="3968" sz="1050">
              <a:latin typeface="Arial"/>
              <a:cs typeface="Arial"/>
            </a:endParaRPr>
          </a:p>
        </p:txBody>
      </p:sp>
      <p:sp>
        <p:nvSpPr>
          <p:cNvPr id="101" name="object 101"/>
          <p:cNvSpPr txBox="1"/>
          <p:nvPr/>
        </p:nvSpPr>
        <p:spPr>
          <a:xfrm>
            <a:off x="1638005" y="7639546"/>
            <a:ext cx="90170" cy="1327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D</a:t>
            </a:r>
            <a:endParaRPr sz="700">
              <a:latin typeface="Arial"/>
              <a:cs typeface="Arial"/>
            </a:endParaRPr>
          </a:p>
        </p:txBody>
      </p:sp>
      <p:sp>
        <p:nvSpPr>
          <p:cNvPr id="102" name="object 102"/>
          <p:cNvSpPr txBox="1"/>
          <p:nvPr/>
        </p:nvSpPr>
        <p:spPr>
          <a:xfrm>
            <a:off x="2792770" y="8667358"/>
            <a:ext cx="145415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800" i="1">
                <a:solidFill>
                  <a:srgbClr val="231F20"/>
                </a:solidFill>
                <a:latin typeface="Times New Roman"/>
                <a:cs typeface="Times New Roman"/>
              </a:rPr>
              <a:t>I</a:t>
            </a:r>
            <a:r>
              <a:rPr dirty="0" baseline="-16666" sz="750">
                <a:solidFill>
                  <a:srgbClr val="231F20"/>
                </a:solidFill>
                <a:latin typeface="Arial"/>
                <a:cs typeface="Arial"/>
              </a:rPr>
              <a:t>d</a:t>
            </a:r>
            <a:endParaRPr baseline="-16666" sz="750">
              <a:latin typeface="Arial"/>
              <a:cs typeface="Arial"/>
            </a:endParaRPr>
          </a:p>
        </p:txBody>
      </p:sp>
      <p:sp>
        <p:nvSpPr>
          <p:cNvPr id="103" name="object 103"/>
          <p:cNvSpPr txBox="1"/>
          <p:nvPr/>
        </p:nvSpPr>
        <p:spPr>
          <a:xfrm>
            <a:off x="2917164" y="7766284"/>
            <a:ext cx="85090" cy="1327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A</a:t>
            </a:r>
            <a:endParaRPr sz="700">
              <a:latin typeface="Arial"/>
              <a:cs typeface="Arial"/>
            </a:endParaRPr>
          </a:p>
        </p:txBody>
      </p:sp>
      <p:sp>
        <p:nvSpPr>
          <p:cNvPr id="104" name="object 104"/>
          <p:cNvSpPr txBox="1"/>
          <p:nvPr/>
        </p:nvSpPr>
        <p:spPr>
          <a:xfrm>
            <a:off x="3070250" y="7639591"/>
            <a:ext cx="85090" cy="1327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B</a:t>
            </a:r>
            <a:endParaRPr sz="700">
              <a:latin typeface="Arial"/>
              <a:cs typeface="Arial"/>
            </a:endParaRPr>
          </a:p>
        </p:txBody>
      </p:sp>
      <p:sp>
        <p:nvSpPr>
          <p:cNvPr id="105" name="object 105"/>
          <p:cNvSpPr/>
          <p:nvPr/>
        </p:nvSpPr>
        <p:spPr>
          <a:xfrm>
            <a:off x="3057274" y="8998787"/>
            <a:ext cx="130810" cy="290830"/>
          </a:xfrm>
          <a:custGeom>
            <a:avLst/>
            <a:gdLst/>
            <a:ahLst/>
            <a:cxnLst/>
            <a:rect l="l" t="t" r="r" b="b"/>
            <a:pathLst>
              <a:path w="130810" h="290829">
                <a:moveTo>
                  <a:pt x="37541" y="215341"/>
                </a:moveTo>
                <a:lnTo>
                  <a:pt x="36550" y="290423"/>
                </a:lnTo>
                <a:lnTo>
                  <a:pt x="79177" y="246964"/>
                </a:lnTo>
                <a:lnTo>
                  <a:pt x="64198" y="246964"/>
                </a:lnTo>
                <a:lnTo>
                  <a:pt x="66914" y="241045"/>
                </a:lnTo>
                <a:lnTo>
                  <a:pt x="48399" y="241045"/>
                </a:lnTo>
                <a:lnTo>
                  <a:pt x="37541" y="215341"/>
                </a:lnTo>
                <a:close/>
              </a:path>
              <a:path w="130810" h="290829">
                <a:moveTo>
                  <a:pt x="87909" y="238061"/>
                </a:moveTo>
                <a:lnTo>
                  <a:pt x="64198" y="246964"/>
                </a:lnTo>
                <a:lnTo>
                  <a:pt x="79177" y="246964"/>
                </a:lnTo>
                <a:lnTo>
                  <a:pt x="87909" y="238061"/>
                </a:lnTo>
                <a:close/>
              </a:path>
              <a:path w="130810" h="290829">
                <a:moveTo>
                  <a:pt x="111814" y="143217"/>
                </a:moveTo>
                <a:lnTo>
                  <a:pt x="82969" y="143217"/>
                </a:lnTo>
                <a:lnTo>
                  <a:pt x="48399" y="241045"/>
                </a:lnTo>
                <a:lnTo>
                  <a:pt x="66914" y="241045"/>
                </a:lnTo>
                <a:lnTo>
                  <a:pt x="111814" y="143217"/>
                </a:lnTo>
                <a:close/>
              </a:path>
              <a:path w="130810" h="290829">
                <a:moveTo>
                  <a:pt x="85940" y="0"/>
                </a:moveTo>
                <a:lnTo>
                  <a:pt x="0" y="171869"/>
                </a:lnTo>
                <a:lnTo>
                  <a:pt x="82969" y="143217"/>
                </a:lnTo>
                <a:lnTo>
                  <a:pt x="111814" y="143217"/>
                </a:lnTo>
                <a:lnTo>
                  <a:pt x="117252" y="131368"/>
                </a:lnTo>
                <a:lnTo>
                  <a:pt x="48399" y="131368"/>
                </a:lnTo>
                <a:lnTo>
                  <a:pt x="128409" y="7899"/>
                </a:lnTo>
                <a:lnTo>
                  <a:pt x="85940" y="0"/>
                </a:lnTo>
                <a:close/>
              </a:path>
              <a:path w="130810" h="290829">
                <a:moveTo>
                  <a:pt x="130390" y="102742"/>
                </a:moveTo>
                <a:lnTo>
                  <a:pt x="48399" y="131368"/>
                </a:lnTo>
                <a:lnTo>
                  <a:pt x="117252" y="131368"/>
                </a:lnTo>
                <a:lnTo>
                  <a:pt x="130390" y="102742"/>
                </a:lnTo>
                <a:close/>
              </a:path>
            </a:pathLst>
          </a:custGeom>
          <a:solidFill>
            <a:srgbClr val="009D5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6" name="object 106"/>
          <p:cNvSpPr/>
          <p:nvPr/>
        </p:nvSpPr>
        <p:spPr>
          <a:xfrm>
            <a:off x="3057274" y="8998787"/>
            <a:ext cx="130810" cy="290830"/>
          </a:xfrm>
          <a:custGeom>
            <a:avLst/>
            <a:gdLst/>
            <a:ahLst/>
            <a:cxnLst/>
            <a:rect l="l" t="t" r="r" b="b"/>
            <a:pathLst>
              <a:path w="130810" h="290829">
                <a:moveTo>
                  <a:pt x="48399" y="131368"/>
                </a:moveTo>
                <a:lnTo>
                  <a:pt x="130390" y="102742"/>
                </a:lnTo>
                <a:lnTo>
                  <a:pt x="64198" y="246964"/>
                </a:lnTo>
                <a:lnTo>
                  <a:pt x="87909" y="238061"/>
                </a:lnTo>
                <a:lnTo>
                  <a:pt x="36550" y="290423"/>
                </a:lnTo>
                <a:lnTo>
                  <a:pt x="37541" y="215341"/>
                </a:lnTo>
                <a:lnTo>
                  <a:pt x="48399" y="241045"/>
                </a:lnTo>
                <a:lnTo>
                  <a:pt x="82969" y="143217"/>
                </a:lnTo>
                <a:lnTo>
                  <a:pt x="0" y="171869"/>
                </a:lnTo>
                <a:lnTo>
                  <a:pt x="85940" y="0"/>
                </a:lnTo>
                <a:lnTo>
                  <a:pt x="128409" y="7899"/>
                </a:lnTo>
                <a:lnTo>
                  <a:pt x="48399" y="131368"/>
                </a:lnTo>
                <a:close/>
              </a:path>
            </a:pathLst>
          </a:custGeom>
          <a:ln w="3810">
            <a:solidFill>
              <a:srgbClr val="009D5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7" name="object 107"/>
          <p:cNvSpPr/>
          <p:nvPr/>
        </p:nvSpPr>
        <p:spPr>
          <a:xfrm>
            <a:off x="1768224" y="8998787"/>
            <a:ext cx="130810" cy="290830"/>
          </a:xfrm>
          <a:custGeom>
            <a:avLst/>
            <a:gdLst/>
            <a:ahLst/>
            <a:cxnLst/>
            <a:rect l="l" t="t" r="r" b="b"/>
            <a:pathLst>
              <a:path w="130810" h="290829">
                <a:moveTo>
                  <a:pt x="37541" y="215341"/>
                </a:moveTo>
                <a:lnTo>
                  <a:pt x="36550" y="290423"/>
                </a:lnTo>
                <a:lnTo>
                  <a:pt x="79177" y="246964"/>
                </a:lnTo>
                <a:lnTo>
                  <a:pt x="64198" y="246964"/>
                </a:lnTo>
                <a:lnTo>
                  <a:pt x="66914" y="241045"/>
                </a:lnTo>
                <a:lnTo>
                  <a:pt x="48399" y="241045"/>
                </a:lnTo>
                <a:lnTo>
                  <a:pt x="37541" y="215341"/>
                </a:lnTo>
                <a:close/>
              </a:path>
              <a:path w="130810" h="290829">
                <a:moveTo>
                  <a:pt x="87909" y="238061"/>
                </a:moveTo>
                <a:lnTo>
                  <a:pt x="64198" y="246964"/>
                </a:lnTo>
                <a:lnTo>
                  <a:pt x="79177" y="246964"/>
                </a:lnTo>
                <a:lnTo>
                  <a:pt x="87909" y="238061"/>
                </a:lnTo>
                <a:close/>
              </a:path>
              <a:path w="130810" h="290829">
                <a:moveTo>
                  <a:pt x="111814" y="143217"/>
                </a:moveTo>
                <a:lnTo>
                  <a:pt x="82969" y="143217"/>
                </a:lnTo>
                <a:lnTo>
                  <a:pt x="48399" y="241045"/>
                </a:lnTo>
                <a:lnTo>
                  <a:pt x="66914" y="241045"/>
                </a:lnTo>
                <a:lnTo>
                  <a:pt x="111814" y="143217"/>
                </a:lnTo>
                <a:close/>
              </a:path>
              <a:path w="130810" h="290829">
                <a:moveTo>
                  <a:pt x="85940" y="0"/>
                </a:moveTo>
                <a:lnTo>
                  <a:pt x="0" y="171869"/>
                </a:lnTo>
                <a:lnTo>
                  <a:pt x="82969" y="143217"/>
                </a:lnTo>
                <a:lnTo>
                  <a:pt x="111814" y="143217"/>
                </a:lnTo>
                <a:lnTo>
                  <a:pt x="117252" y="131368"/>
                </a:lnTo>
                <a:lnTo>
                  <a:pt x="48399" y="131368"/>
                </a:lnTo>
                <a:lnTo>
                  <a:pt x="128409" y="7899"/>
                </a:lnTo>
                <a:lnTo>
                  <a:pt x="85940" y="0"/>
                </a:lnTo>
                <a:close/>
              </a:path>
              <a:path w="130810" h="290829">
                <a:moveTo>
                  <a:pt x="130390" y="102742"/>
                </a:moveTo>
                <a:lnTo>
                  <a:pt x="48399" y="131368"/>
                </a:lnTo>
                <a:lnTo>
                  <a:pt x="117252" y="131368"/>
                </a:lnTo>
                <a:lnTo>
                  <a:pt x="130390" y="102742"/>
                </a:lnTo>
                <a:close/>
              </a:path>
            </a:pathLst>
          </a:custGeom>
          <a:solidFill>
            <a:srgbClr val="009D5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8" name="object 108"/>
          <p:cNvSpPr/>
          <p:nvPr/>
        </p:nvSpPr>
        <p:spPr>
          <a:xfrm>
            <a:off x="1768224" y="8998787"/>
            <a:ext cx="130810" cy="290830"/>
          </a:xfrm>
          <a:custGeom>
            <a:avLst/>
            <a:gdLst/>
            <a:ahLst/>
            <a:cxnLst/>
            <a:rect l="l" t="t" r="r" b="b"/>
            <a:pathLst>
              <a:path w="130810" h="290829">
                <a:moveTo>
                  <a:pt x="48399" y="131368"/>
                </a:moveTo>
                <a:lnTo>
                  <a:pt x="130390" y="102742"/>
                </a:lnTo>
                <a:lnTo>
                  <a:pt x="64198" y="246964"/>
                </a:lnTo>
                <a:lnTo>
                  <a:pt x="87909" y="238061"/>
                </a:lnTo>
                <a:lnTo>
                  <a:pt x="36550" y="290423"/>
                </a:lnTo>
                <a:lnTo>
                  <a:pt x="37541" y="215341"/>
                </a:lnTo>
                <a:lnTo>
                  <a:pt x="48399" y="241045"/>
                </a:lnTo>
                <a:lnTo>
                  <a:pt x="82969" y="143217"/>
                </a:lnTo>
                <a:lnTo>
                  <a:pt x="0" y="171869"/>
                </a:lnTo>
                <a:lnTo>
                  <a:pt x="85940" y="0"/>
                </a:lnTo>
                <a:lnTo>
                  <a:pt x="128409" y="7899"/>
                </a:lnTo>
                <a:lnTo>
                  <a:pt x="48399" y="131368"/>
                </a:lnTo>
                <a:close/>
              </a:path>
            </a:pathLst>
          </a:custGeom>
          <a:ln w="3810">
            <a:solidFill>
              <a:srgbClr val="009D5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9" name="object 109"/>
          <p:cNvSpPr/>
          <p:nvPr/>
        </p:nvSpPr>
        <p:spPr>
          <a:xfrm>
            <a:off x="1543396" y="8196173"/>
            <a:ext cx="0" cy="413384"/>
          </a:xfrm>
          <a:custGeom>
            <a:avLst/>
            <a:gdLst/>
            <a:ahLst/>
            <a:cxnLst/>
            <a:rect l="l" t="t" r="r" b="b"/>
            <a:pathLst>
              <a:path w="0" h="413384">
                <a:moveTo>
                  <a:pt x="0" y="0"/>
                </a:moveTo>
                <a:lnTo>
                  <a:pt x="0" y="412788"/>
                </a:lnTo>
              </a:path>
            </a:pathLst>
          </a:custGeom>
          <a:ln w="15875">
            <a:solidFill>
              <a:srgbClr val="009D57"/>
            </a:solidFill>
            <a:prstDash val="sysDot"/>
          </a:ln>
        </p:spPr>
        <p:txBody>
          <a:bodyPr wrap="square" lIns="0" tIns="0" rIns="0" bIns="0" rtlCol="0"/>
          <a:lstStyle/>
          <a:p/>
        </p:txBody>
      </p:sp>
      <p:sp>
        <p:nvSpPr>
          <p:cNvPr id="110" name="object 110"/>
          <p:cNvSpPr/>
          <p:nvPr/>
        </p:nvSpPr>
        <p:spPr>
          <a:xfrm>
            <a:off x="1527000" y="8597620"/>
            <a:ext cx="33655" cy="62230"/>
          </a:xfrm>
          <a:custGeom>
            <a:avLst/>
            <a:gdLst/>
            <a:ahLst/>
            <a:cxnLst/>
            <a:rect l="l" t="t" r="r" b="b"/>
            <a:pathLst>
              <a:path w="33655" h="62229">
                <a:moveTo>
                  <a:pt x="33197" y="0"/>
                </a:moveTo>
                <a:lnTo>
                  <a:pt x="0" y="0"/>
                </a:lnTo>
                <a:lnTo>
                  <a:pt x="16586" y="61963"/>
                </a:lnTo>
                <a:lnTo>
                  <a:pt x="33197" y="0"/>
                </a:lnTo>
                <a:close/>
              </a:path>
            </a:pathLst>
          </a:custGeom>
          <a:solidFill>
            <a:srgbClr val="009D5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1" name="object 111"/>
          <p:cNvSpPr/>
          <p:nvPr/>
        </p:nvSpPr>
        <p:spPr>
          <a:xfrm>
            <a:off x="2590600" y="7680490"/>
            <a:ext cx="384175" cy="0"/>
          </a:xfrm>
          <a:custGeom>
            <a:avLst/>
            <a:gdLst/>
            <a:ahLst/>
            <a:cxnLst/>
            <a:rect l="l" t="t" r="r" b="b"/>
            <a:pathLst>
              <a:path w="384175" h="0">
                <a:moveTo>
                  <a:pt x="0" y="0"/>
                </a:moveTo>
                <a:lnTo>
                  <a:pt x="383832" y="0"/>
                </a:lnTo>
              </a:path>
            </a:pathLst>
          </a:custGeom>
          <a:ln w="15875">
            <a:solidFill>
              <a:srgbClr val="009D57"/>
            </a:solidFill>
            <a:prstDash val="sysDot"/>
          </a:ln>
        </p:spPr>
        <p:txBody>
          <a:bodyPr wrap="square" lIns="0" tIns="0" rIns="0" bIns="0" rtlCol="0"/>
          <a:lstStyle/>
          <a:p/>
        </p:txBody>
      </p:sp>
      <p:sp>
        <p:nvSpPr>
          <p:cNvPr id="112" name="object 112"/>
          <p:cNvSpPr/>
          <p:nvPr/>
        </p:nvSpPr>
        <p:spPr>
          <a:xfrm>
            <a:off x="2974343" y="7664094"/>
            <a:ext cx="62230" cy="33655"/>
          </a:xfrm>
          <a:custGeom>
            <a:avLst/>
            <a:gdLst/>
            <a:ahLst/>
            <a:cxnLst/>
            <a:rect l="l" t="t" r="r" b="b"/>
            <a:pathLst>
              <a:path w="62230" h="33654">
                <a:moveTo>
                  <a:pt x="0" y="0"/>
                </a:moveTo>
                <a:lnTo>
                  <a:pt x="0" y="33210"/>
                </a:lnTo>
                <a:lnTo>
                  <a:pt x="61963" y="16611"/>
                </a:lnTo>
                <a:lnTo>
                  <a:pt x="0" y="0"/>
                </a:lnTo>
                <a:close/>
              </a:path>
            </a:pathLst>
          </a:custGeom>
          <a:solidFill>
            <a:srgbClr val="009D5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3" name="object 113"/>
          <p:cNvSpPr/>
          <p:nvPr/>
        </p:nvSpPr>
        <p:spPr>
          <a:xfrm>
            <a:off x="2973073" y="8023859"/>
            <a:ext cx="45720" cy="1306195"/>
          </a:xfrm>
          <a:custGeom>
            <a:avLst/>
            <a:gdLst/>
            <a:ahLst/>
            <a:cxnLst/>
            <a:rect l="l" t="t" r="r" b="b"/>
            <a:pathLst>
              <a:path w="45719" h="1306195">
                <a:moveTo>
                  <a:pt x="0" y="0"/>
                </a:moveTo>
                <a:lnTo>
                  <a:pt x="0" y="1305864"/>
                </a:lnTo>
                <a:lnTo>
                  <a:pt x="45681" y="1305864"/>
                </a:lnTo>
              </a:path>
            </a:pathLst>
          </a:custGeom>
          <a:ln w="15875">
            <a:solidFill>
              <a:srgbClr val="009D57"/>
            </a:solidFill>
            <a:prstDash val="sysDot"/>
          </a:ln>
        </p:spPr>
        <p:txBody>
          <a:bodyPr wrap="square" lIns="0" tIns="0" rIns="0" bIns="0" rtlCol="0"/>
          <a:lstStyle/>
          <a:p/>
        </p:txBody>
      </p:sp>
      <p:sp>
        <p:nvSpPr>
          <p:cNvPr id="114" name="object 114"/>
          <p:cNvSpPr/>
          <p:nvPr/>
        </p:nvSpPr>
        <p:spPr>
          <a:xfrm>
            <a:off x="2956678" y="7966443"/>
            <a:ext cx="33655" cy="62230"/>
          </a:xfrm>
          <a:custGeom>
            <a:avLst/>
            <a:gdLst/>
            <a:ahLst/>
            <a:cxnLst/>
            <a:rect l="l" t="t" r="r" b="b"/>
            <a:pathLst>
              <a:path w="33655" h="62229">
                <a:moveTo>
                  <a:pt x="16598" y="0"/>
                </a:moveTo>
                <a:lnTo>
                  <a:pt x="0" y="61950"/>
                </a:lnTo>
                <a:lnTo>
                  <a:pt x="33197" y="61950"/>
                </a:lnTo>
                <a:lnTo>
                  <a:pt x="16598" y="0"/>
                </a:lnTo>
                <a:close/>
              </a:path>
            </a:pathLst>
          </a:custGeom>
          <a:solidFill>
            <a:srgbClr val="009D5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5" name="object 115"/>
          <p:cNvSpPr/>
          <p:nvPr/>
        </p:nvSpPr>
        <p:spPr>
          <a:xfrm>
            <a:off x="1909105" y="8299119"/>
            <a:ext cx="0" cy="674370"/>
          </a:xfrm>
          <a:custGeom>
            <a:avLst/>
            <a:gdLst/>
            <a:ahLst/>
            <a:cxnLst/>
            <a:rect l="l" t="t" r="r" b="b"/>
            <a:pathLst>
              <a:path w="0" h="674370">
                <a:moveTo>
                  <a:pt x="0" y="0"/>
                </a:moveTo>
                <a:lnTo>
                  <a:pt x="0" y="674027"/>
                </a:lnTo>
              </a:path>
            </a:pathLst>
          </a:custGeom>
          <a:ln w="15875">
            <a:solidFill>
              <a:srgbClr val="009D57"/>
            </a:solidFill>
            <a:prstDash val="sysDot"/>
          </a:ln>
        </p:spPr>
        <p:txBody>
          <a:bodyPr wrap="square" lIns="0" tIns="0" rIns="0" bIns="0" rtlCol="0"/>
          <a:lstStyle/>
          <a:p/>
        </p:txBody>
      </p:sp>
      <p:sp>
        <p:nvSpPr>
          <p:cNvPr id="116" name="object 116"/>
          <p:cNvSpPr/>
          <p:nvPr/>
        </p:nvSpPr>
        <p:spPr>
          <a:xfrm>
            <a:off x="1892710" y="8241703"/>
            <a:ext cx="33655" cy="62230"/>
          </a:xfrm>
          <a:custGeom>
            <a:avLst/>
            <a:gdLst/>
            <a:ahLst/>
            <a:cxnLst/>
            <a:rect l="l" t="t" r="r" b="b"/>
            <a:pathLst>
              <a:path w="33655" h="62229">
                <a:moveTo>
                  <a:pt x="16598" y="0"/>
                </a:moveTo>
                <a:lnTo>
                  <a:pt x="0" y="61950"/>
                </a:lnTo>
                <a:lnTo>
                  <a:pt x="33197" y="61950"/>
                </a:lnTo>
                <a:lnTo>
                  <a:pt x="16598" y="0"/>
                </a:lnTo>
                <a:close/>
              </a:path>
            </a:pathLst>
          </a:custGeom>
          <a:solidFill>
            <a:srgbClr val="009D5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7" name="object 117"/>
          <p:cNvSpPr/>
          <p:nvPr/>
        </p:nvSpPr>
        <p:spPr>
          <a:xfrm>
            <a:off x="3195946" y="8269744"/>
            <a:ext cx="0" cy="413384"/>
          </a:xfrm>
          <a:custGeom>
            <a:avLst/>
            <a:gdLst/>
            <a:ahLst/>
            <a:cxnLst/>
            <a:rect l="l" t="t" r="r" b="b"/>
            <a:pathLst>
              <a:path w="0" h="413384">
                <a:moveTo>
                  <a:pt x="0" y="0"/>
                </a:moveTo>
                <a:lnTo>
                  <a:pt x="0" y="412788"/>
                </a:lnTo>
              </a:path>
            </a:pathLst>
          </a:custGeom>
          <a:ln w="15875">
            <a:solidFill>
              <a:srgbClr val="009D57"/>
            </a:solidFill>
            <a:prstDash val="sysDot"/>
          </a:ln>
        </p:spPr>
        <p:txBody>
          <a:bodyPr wrap="square" lIns="0" tIns="0" rIns="0" bIns="0" rtlCol="0"/>
          <a:lstStyle/>
          <a:p/>
        </p:txBody>
      </p:sp>
      <p:sp>
        <p:nvSpPr>
          <p:cNvPr id="118" name="object 118"/>
          <p:cNvSpPr/>
          <p:nvPr/>
        </p:nvSpPr>
        <p:spPr>
          <a:xfrm>
            <a:off x="3179550" y="8671191"/>
            <a:ext cx="33655" cy="62230"/>
          </a:xfrm>
          <a:custGeom>
            <a:avLst/>
            <a:gdLst/>
            <a:ahLst/>
            <a:cxnLst/>
            <a:rect l="l" t="t" r="r" b="b"/>
            <a:pathLst>
              <a:path w="33655" h="62229">
                <a:moveTo>
                  <a:pt x="33197" y="0"/>
                </a:moveTo>
                <a:lnTo>
                  <a:pt x="0" y="0"/>
                </a:lnTo>
                <a:lnTo>
                  <a:pt x="16586" y="61975"/>
                </a:lnTo>
                <a:lnTo>
                  <a:pt x="33197" y="0"/>
                </a:lnTo>
                <a:close/>
              </a:path>
            </a:pathLst>
          </a:custGeom>
          <a:solidFill>
            <a:srgbClr val="009D5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9" name="object 119"/>
          <p:cNvSpPr/>
          <p:nvPr/>
        </p:nvSpPr>
        <p:spPr>
          <a:xfrm>
            <a:off x="1330798" y="7469047"/>
            <a:ext cx="276860" cy="0"/>
          </a:xfrm>
          <a:custGeom>
            <a:avLst/>
            <a:gdLst/>
            <a:ahLst/>
            <a:cxnLst/>
            <a:rect l="l" t="t" r="r" b="b"/>
            <a:pathLst>
              <a:path w="276859" h="0">
                <a:moveTo>
                  <a:pt x="276758" y="0"/>
                </a:moveTo>
                <a:lnTo>
                  <a:pt x="0" y="0"/>
                </a:lnTo>
              </a:path>
            </a:pathLst>
          </a:custGeom>
          <a:ln w="15875">
            <a:solidFill>
              <a:srgbClr val="009D57"/>
            </a:solidFill>
            <a:prstDash val="sysDot"/>
          </a:ln>
        </p:spPr>
        <p:txBody>
          <a:bodyPr wrap="square" lIns="0" tIns="0" rIns="0" bIns="0" rtlCol="0"/>
          <a:lstStyle/>
          <a:p/>
        </p:txBody>
      </p:sp>
      <p:sp>
        <p:nvSpPr>
          <p:cNvPr id="120" name="object 120"/>
          <p:cNvSpPr/>
          <p:nvPr/>
        </p:nvSpPr>
        <p:spPr>
          <a:xfrm>
            <a:off x="1278271" y="7452448"/>
            <a:ext cx="62230" cy="33655"/>
          </a:xfrm>
          <a:custGeom>
            <a:avLst/>
            <a:gdLst/>
            <a:ahLst/>
            <a:cxnLst/>
            <a:rect l="l" t="t" r="r" b="b"/>
            <a:pathLst>
              <a:path w="62230" h="33654">
                <a:moveTo>
                  <a:pt x="61937" y="0"/>
                </a:moveTo>
                <a:lnTo>
                  <a:pt x="0" y="16598"/>
                </a:lnTo>
                <a:lnTo>
                  <a:pt x="61937" y="33210"/>
                </a:lnTo>
                <a:lnTo>
                  <a:pt x="61937" y="0"/>
                </a:lnTo>
                <a:close/>
              </a:path>
            </a:pathLst>
          </a:custGeom>
          <a:solidFill>
            <a:srgbClr val="009D5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1" name="object 121"/>
          <p:cNvSpPr/>
          <p:nvPr/>
        </p:nvSpPr>
        <p:spPr>
          <a:xfrm>
            <a:off x="2174040" y="7814296"/>
            <a:ext cx="276860" cy="0"/>
          </a:xfrm>
          <a:custGeom>
            <a:avLst/>
            <a:gdLst/>
            <a:ahLst/>
            <a:cxnLst/>
            <a:rect l="l" t="t" r="r" b="b"/>
            <a:pathLst>
              <a:path w="276860" h="0">
                <a:moveTo>
                  <a:pt x="276758" y="0"/>
                </a:moveTo>
                <a:lnTo>
                  <a:pt x="0" y="0"/>
                </a:lnTo>
              </a:path>
            </a:pathLst>
          </a:custGeom>
          <a:ln w="15875">
            <a:solidFill>
              <a:srgbClr val="009D57"/>
            </a:solidFill>
            <a:prstDash val="sysDot"/>
          </a:ln>
        </p:spPr>
        <p:txBody>
          <a:bodyPr wrap="square" lIns="0" tIns="0" rIns="0" bIns="0" rtlCol="0"/>
          <a:lstStyle/>
          <a:p/>
        </p:txBody>
      </p:sp>
      <p:sp>
        <p:nvSpPr>
          <p:cNvPr id="122" name="object 122"/>
          <p:cNvSpPr/>
          <p:nvPr/>
        </p:nvSpPr>
        <p:spPr>
          <a:xfrm>
            <a:off x="2121513" y="7797697"/>
            <a:ext cx="62230" cy="33655"/>
          </a:xfrm>
          <a:custGeom>
            <a:avLst/>
            <a:gdLst/>
            <a:ahLst/>
            <a:cxnLst/>
            <a:rect l="l" t="t" r="r" b="b"/>
            <a:pathLst>
              <a:path w="62230" h="33654">
                <a:moveTo>
                  <a:pt x="61950" y="0"/>
                </a:moveTo>
                <a:lnTo>
                  <a:pt x="0" y="16598"/>
                </a:lnTo>
                <a:lnTo>
                  <a:pt x="61950" y="33223"/>
                </a:lnTo>
                <a:lnTo>
                  <a:pt x="61950" y="0"/>
                </a:lnTo>
                <a:close/>
              </a:path>
            </a:pathLst>
          </a:custGeom>
          <a:solidFill>
            <a:srgbClr val="009D5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3" name="object 123"/>
          <p:cNvSpPr/>
          <p:nvPr/>
        </p:nvSpPr>
        <p:spPr>
          <a:xfrm>
            <a:off x="4496476" y="7489088"/>
            <a:ext cx="35560" cy="36195"/>
          </a:xfrm>
          <a:custGeom>
            <a:avLst/>
            <a:gdLst/>
            <a:ahLst/>
            <a:cxnLst/>
            <a:rect l="l" t="t" r="r" b="b"/>
            <a:pathLst>
              <a:path w="35560" h="36195">
                <a:moveTo>
                  <a:pt x="26682" y="0"/>
                </a:moveTo>
                <a:lnTo>
                  <a:pt x="8890" y="0"/>
                </a:lnTo>
                <a:lnTo>
                  <a:pt x="0" y="8902"/>
                </a:lnTo>
                <a:lnTo>
                  <a:pt x="0" y="26682"/>
                </a:lnTo>
                <a:lnTo>
                  <a:pt x="8890" y="35572"/>
                </a:lnTo>
                <a:lnTo>
                  <a:pt x="26682" y="35572"/>
                </a:lnTo>
                <a:lnTo>
                  <a:pt x="35560" y="26682"/>
                </a:lnTo>
                <a:lnTo>
                  <a:pt x="35560" y="8902"/>
                </a:lnTo>
                <a:lnTo>
                  <a:pt x="26682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4" name="object 124"/>
          <p:cNvSpPr/>
          <p:nvPr/>
        </p:nvSpPr>
        <p:spPr>
          <a:xfrm>
            <a:off x="4496476" y="7489088"/>
            <a:ext cx="35560" cy="36195"/>
          </a:xfrm>
          <a:custGeom>
            <a:avLst/>
            <a:gdLst/>
            <a:ahLst/>
            <a:cxnLst/>
            <a:rect l="l" t="t" r="r" b="b"/>
            <a:pathLst>
              <a:path w="35560" h="36195">
                <a:moveTo>
                  <a:pt x="0" y="17792"/>
                </a:moveTo>
                <a:lnTo>
                  <a:pt x="0" y="8902"/>
                </a:lnTo>
                <a:lnTo>
                  <a:pt x="8890" y="0"/>
                </a:lnTo>
                <a:lnTo>
                  <a:pt x="17792" y="0"/>
                </a:lnTo>
                <a:lnTo>
                  <a:pt x="26682" y="0"/>
                </a:lnTo>
                <a:lnTo>
                  <a:pt x="35560" y="8902"/>
                </a:lnTo>
                <a:lnTo>
                  <a:pt x="35560" y="17792"/>
                </a:lnTo>
                <a:lnTo>
                  <a:pt x="35560" y="26682"/>
                </a:lnTo>
                <a:lnTo>
                  <a:pt x="26682" y="35572"/>
                </a:lnTo>
                <a:lnTo>
                  <a:pt x="17792" y="35572"/>
                </a:lnTo>
                <a:lnTo>
                  <a:pt x="8890" y="35572"/>
                </a:lnTo>
                <a:lnTo>
                  <a:pt x="0" y="26682"/>
                </a:lnTo>
                <a:lnTo>
                  <a:pt x="0" y="17792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5" name="object 125"/>
          <p:cNvSpPr/>
          <p:nvPr/>
        </p:nvSpPr>
        <p:spPr>
          <a:xfrm>
            <a:off x="4633776" y="7354620"/>
            <a:ext cx="35560" cy="36195"/>
          </a:xfrm>
          <a:custGeom>
            <a:avLst/>
            <a:gdLst/>
            <a:ahLst/>
            <a:cxnLst/>
            <a:rect l="l" t="t" r="r" b="b"/>
            <a:pathLst>
              <a:path w="35560" h="36195">
                <a:moveTo>
                  <a:pt x="26657" y="0"/>
                </a:moveTo>
                <a:lnTo>
                  <a:pt x="8890" y="0"/>
                </a:lnTo>
                <a:lnTo>
                  <a:pt x="0" y="8902"/>
                </a:lnTo>
                <a:lnTo>
                  <a:pt x="0" y="26682"/>
                </a:lnTo>
                <a:lnTo>
                  <a:pt x="8890" y="35572"/>
                </a:lnTo>
                <a:lnTo>
                  <a:pt x="26657" y="35572"/>
                </a:lnTo>
                <a:lnTo>
                  <a:pt x="35560" y="26682"/>
                </a:lnTo>
                <a:lnTo>
                  <a:pt x="35560" y="8902"/>
                </a:lnTo>
                <a:lnTo>
                  <a:pt x="26657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6" name="object 126"/>
          <p:cNvSpPr/>
          <p:nvPr/>
        </p:nvSpPr>
        <p:spPr>
          <a:xfrm>
            <a:off x="4633776" y="7354620"/>
            <a:ext cx="35560" cy="36195"/>
          </a:xfrm>
          <a:custGeom>
            <a:avLst/>
            <a:gdLst/>
            <a:ahLst/>
            <a:cxnLst/>
            <a:rect l="l" t="t" r="r" b="b"/>
            <a:pathLst>
              <a:path w="35560" h="36195">
                <a:moveTo>
                  <a:pt x="0" y="17779"/>
                </a:moveTo>
                <a:lnTo>
                  <a:pt x="0" y="8902"/>
                </a:lnTo>
                <a:lnTo>
                  <a:pt x="8890" y="0"/>
                </a:lnTo>
                <a:lnTo>
                  <a:pt x="17780" y="0"/>
                </a:lnTo>
                <a:lnTo>
                  <a:pt x="26657" y="0"/>
                </a:lnTo>
                <a:lnTo>
                  <a:pt x="35560" y="8902"/>
                </a:lnTo>
                <a:lnTo>
                  <a:pt x="35560" y="17779"/>
                </a:lnTo>
                <a:lnTo>
                  <a:pt x="35560" y="26682"/>
                </a:lnTo>
                <a:lnTo>
                  <a:pt x="26657" y="35572"/>
                </a:lnTo>
                <a:lnTo>
                  <a:pt x="17780" y="35572"/>
                </a:lnTo>
                <a:lnTo>
                  <a:pt x="8890" y="35572"/>
                </a:lnTo>
                <a:lnTo>
                  <a:pt x="0" y="26682"/>
                </a:lnTo>
                <a:lnTo>
                  <a:pt x="0" y="17779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7" name="object 127"/>
          <p:cNvSpPr/>
          <p:nvPr/>
        </p:nvSpPr>
        <p:spPr>
          <a:xfrm>
            <a:off x="4358186" y="7623568"/>
            <a:ext cx="35560" cy="35560"/>
          </a:xfrm>
          <a:custGeom>
            <a:avLst/>
            <a:gdLst/>
            <a:ahLst/>
            <a:cxnLst/>
            <a:rect l="l" t="t" r="r" b="b"/>
            <a:pathLst>
              <a:path w="35560" h="35559">
                <a:moveTo>
                  <a:pt x="26670" y="0"/>
                </a:moveTo>
                <a:lnTo>
                  <a:pt x="8902" y="0"/>
                </a:lnTo>
                <a:lnTo>
                  <a:pt x="0" y="8889"/>
                </a:lnTo>
                <a:lnTo>
                  <a:pt x="0" y="26669"/>
                </a:lnTo>
                <a:lnTo>
                  <a:pt x="8902" y="35559"/>
                </a:lnTo>
                <a:lnTo>
                  <a:pt x="26670" y="35559"/>
                </a:lnTo>
                <a:lnTo>
                  <a:pt x="35560" y="26669"/>
                </a:lnTo>
                <a:lnTo>
                  <a:pt x="35560" y="8889"/>
                </a:lnTo>
                <a:lnTo>
                  <a:pt x="26670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8" name="object 128"/>
          <p:cNvSpPr/>
          <p:nvPr/>
        </p:nvSpPr>
        <p:spPr>
          <a:xfrm>
            <a:off x="4358186" y="7623568"/>
            <a:ext cx="35560" cy="35560"/>
          </a:xfrm>
          <a:custGeom>
            <a:avLst/>
            <a:gdLst/>
            <a:ahLst/>
            <a:cxnLst/>
            <a:rect l="l" t="t" r="r" b="b"/>
            <a:pathLst>
              <a:path w="35560" h="35559">
                <a:moveTo>
                  <a:pt x="0" y="17779"/>
                </a:moveTo>
                <a:lnTo>
                  <a:pt x="0" y="8889"/>
                </a:lnTo>
                <a:lnTo>
                  <a:pt x="8902" y="0"/>
                </a:lnTo>
                <a:lnTo>
                  <a:pt x="17780" y="0"/>
                </a:lnTo>
                <a:lnTo>
                  <a:pt x="26670" y="0"/>
                </a:lnTo>
                <a:lnTo>
                  <a:pt x="35560" y="8889"/>
                </a:lnTo>
                <a:lnTo>
                  <a:pt x="35560" y="17779"/>
                </a:lnTo>
                <a:lnTo>
                  <a:pt x="35560" y="26669"/>
                </a:lnTo>
                <a:lnTo>
                  <a:pt x="26670" y="35559"/>
                </a:lnTo>
                <a:lnTo>
                  <a:pt x="17780" y="35559"/>
                </a:lnTo>
                <a:lnTo>
                  <a:pt x="8902" y="35559"/>
                </a:lnTo>
                <a:lnTo>
                  <a:pt x="0" y="26669"/>
                </a:lnTo>
                <a:lnTo>
                  <a:pt x="0" y="17779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9" name="object 129"/>
          <p:cNvSpPr/>
          <p:nvPr/>
        </p:nvSpPr>
        <p:spPr>
          <a:xfrm>
            <a:off x="4215946" y="7753095"/>
            <a:ext cx="35560" cy="35560"/>
          </a:xfrm>
          <a:custGeom>
            <a:avLst/>
            <a:gdLst/>
            <a:ahLst/>
            <a:cxnLst/>
            <a:rect l="l" t="t" r="r" b="b"/>
            <a:pathLst>
              <a:path w="35560" h="35559">
                <a:moveTo>
                  <a:pt x="26670" y="0"/>
                </a:moveTo>
                <a:lnTo>
                  <a:pt x="8890" y="0"/>
                </a:lnTo>
                <a:lnTo>
                  <a:pt x="0" y="8889"/>
                </a:lnTo>
                <a:lnTo>
                  <a:pt x="0" y="26682"/>
                </a:lnTo>
                <a:lnTo>
                  <a:pt x="8890" y="35559"/>
                </a:lnTo>
                <a:lnTo>
                  <a:pt x="26670" y="35559"/>
                </a:lnTo>
                <a:lnTo>
                  <a:pt x="35547" y="26682"/>
                </a:lnTo>
                <a:lnTo>
                  <a:pt x="35547" y="8889"/>
                </a:lnTo>
                <a:lnTo>
                  <a:pt x="26670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0" name="object 130"/>
          <p:cNvSpPr/>
          <p:nvPr/>
        </p:nvSpPr>
        <p:spPr>
          <a:xfrm>
            <a:off x="4215946" y="7753095"/>
            <a:ext cx="35560" cy="35560"/>
          </a:xfrm>
          <a:custGeom>
            <a:avLst/>
            <a:gdLst/>
            <a:ahLst/>
            <a:cxnLst/>
            <a:rect l="l" t="t" r="r" b="b"/>
            <a:pathLst>
              <a:path w="35560" h="35559">
                <a:moveTo>
                  <a:pt x="0" y="17779"/>
                </a:moveTo>
                <a:lnTo>
                  <a:pt x="0" y="8889"/>
                </a:lnTo>
                <a:lnTo>
                  <a:pt x="8890" y="0"/>
                </a:lnTo>
                <a:lnTo>
                  <a:pt x="17780" y="0"/>
                </a:lnTo>
                <a:lnTo>
                  <a:pt x="26670" y="0"/>
                </a:lnTo>
                <a:lnTo>
                  <a:pt x="35547" y="8889"/>
                </a:lnTo>
                <a:lnTo>
                  <a:pt x="35547" y="17779"/>
                </a:lnTo>
                <a:lnTo>
                  <a:pt x="35547" y="26682"/>
                </a:lnTo>
                <a:lnTo>
                  <a:pt x="26670" y="35559"/>
                </a:lnTo>
                <a:lnTo>
                  <a:pt x="17780" y="35559"/>
                </a:lnTo>
                <a:lnTo>
                  <a:pt x="8890" y="35559"/>
                </a:lnTo>
                <a:lnTo>
                  <a:pt x="0" y="26682"/>
                </a:lnTo>
                <a:lnTo>
                  <a:pt x="0" y="17779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1" name="object 131"/>
          <p:cNvSpPr/>
          <p:nvPr/>
        </p:nvSpPr>
        <p:spPr>
          <a:xfrm>
            <a:off x="4581426" y="7974368"/>
            <a:ext cx="71120" cy="1029969"/>
          </a:xfrm>
          <a:custGeom>
            <a:avLst/>
            <a:gdLst/>
            <a:ahLst/>
            <a:cxnLst/>
            <a:rect l="l" t="t" r="r" b="b"/>
            <a:pathLst>
              <a:path w="71120" h="1029970">
                <a:moveTo>
                  <a:pt x="0" y="0"/>
                </a:moveTo>
                <a:lnTo>
                  <a:pt x="71120" y="194602"/>
                </a:lnTo>
                <a:lnTo>
                  <a:pt x="71120" y="102936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2" name="object 132"/>
          <p:cNvSpPr/>
          <p:nvPr/>
        </p:nvSpPr>
        <p:spPr>
          <a:xfrm>
            <a:off x="4233726" y="7778775"/>
            <a:ext cx="0" cy="1225550"/>
          </a:xfrm>
          <a:custGeom>
            <a:avLst/>
            <a:gdLst/>
            <a:ahLst/>
            <a:cxnLst/>
            <a:rect l="l" t="t" r="r" b="b"/>
            <a:pathLst>
              <a:path w="0" h="1225550">
                <a:moveTo>
                  <a:pt x="0" y="1224953"/>
                </a:moveTo>
                <a:lnTo>
                  <a:pt x="0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3" name="object 133"/>
          <p:cNvSpPr/>
          <p:nvPr/>
        </p:nvSpPr>
        <p:spPr>
          <a:xfrm>
            <a:off x="4233726" y="8964205"/>
            <a:ext cx="637540" cy="365760"/>
          </a:xfrm>
          <a:custGeom>
            <a:avLst/>
            <a:gdLst/>
            <a:ahLst/>
            <a:cxnLst/>
            <a:rect l="l" t="t" r="r" b="b"/>
            <a:pathLst>
              <a:path w="637539" h="365759">
                <a:moveTo>
                  <a:pt x="0" y="0"/>
                </a:moveTo>
                <a:lnTo>
                  <a:pt x="637133" y="0"/>
                </a:lnTo>
                <a:lnTo>
                  <a:pt x="637133" y="365518"/>
                </a:lnTo>
                <a:lnTo>
                  <a:pt x="0" y="365518"/>
                </a:lnTo>
                <a:lnTo>
                  <a:pt x="0" y="0"/>
                </a:lnTo>
                <a:close/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4" name="object 134"/>
          <p:cNvSpPr/>
          <p:nvPr/>
        </p:nvSpPr>
        <p:spPr>
          <a:xfrm>
            <a:off x="4652547" y="7374381"/>
            <a:ext cx="0" cy="570865"/>
          </a:xfrm>
          <a:custGeom>
            <a:avLst/>
            <a:gdLst/>
            <a:ahLst/>
            <a:cxnLst/>
            <a:rect l="l" t="t" r="r" b="b"/>
            <a:pathLst>
              <a:path w="0" h="570865">
                <a:moveTo>
                  <a:pt x="0" y="0"/>
                </a:moveTo>
                <a:lnTo>
                  <a:pt x="0" y="570344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5" name="object 135"/>
          <p:cNvSpPr/>
          <p:nvPr/>
        </p:nvSpPr>
        <p:spPr>
          <a:xfrm>
            <a:off x="4443136" y="7974368"/>
            <a:ext cx="71755" cy="1029969"/>
          </a:xfrm>
          <a:custGeom>
            <a:avLst/>
            <a:gdLst/>
            <a:ahLst/>
            <a:cxnLst/>
            <a:rect l="l" t="t" r="r" b="b"/>
            <a:pathLst>
              <a:path w="71754" h="1029970">
                <a:moveTo>
                  <a:pt x="0" y="0"/>
                </a:moveTo>
                <a:lnTo>
                  <a:pt x="71132" y="194602"/>
                </a:lnTo>
                <a:lnTo>
                  <a:pt x="71132" y="102936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6" name="object 136"/>
          <p:cNvSpPr/>
          <p:nvPr/>
        </p:nvSpPr>
        <p:spPr>
          <a:xfrm>
            <a:off x="4514269" y="7505890"/>
            <a:ext cx="0" cy="439420"/>
          </a:xfrm>
          <a:custGeom>
            <a:avLst/>
            <a:gdLst/>
            <a:ahLst/>
            <a:cxnLst/>
            <a:rect l="l" t="t" r="r" b="b"/>
            <a:pathLst>
              <a:path w="0" h="439420">
                <a:moveTo>
                  <a:pt x="0" y="0"/>
                </a:moveTo>
                <a:lnTo>
                  <a:pt x="0" y="438835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7" name="object 137"/>
          <p:cNvSpPr/>
          <p:nvPr/>
        </p:nvSpPr>
        <p:spPr>
          <a:xfrm>
            <a:off x="4304846" y="7974368"/>
            <a:ext cx="71120" cy="1029969"/>
          </a:xfrm>
          <a:custGeom>
            <a:avLst/>
            <a:gdLst/>
            <a:ahLst/>
            <a:cxnLst/>
            <a:rect l="l" t="t" r="r" b="b"/>
            <a:pathLst>
              <a:path w="71120" h="1029970">
                <a:moveTo>
                  <a:pt x="0" y="0"/>
                </a:moveTo>
                <a:lnTo>
                  <a:pt x="71120" y="194602"/>
                </a:lnTo>
                <a:lnTo>
                  <a:pt x="71120" y="102936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8" name="object 138"/>
          <p:cNvSpPr/>
          <p:nvPr/>
        </p:nvSpPr>
        <p:spPr>
          <a:xfrm>
            <a:off x="4375966" y="7639367"/>
            <a:ext cx="0" cy="305435"/>
          </a:xfrm>
          <a:custGeom>
            <a:avLst/>
            <a:gdLst/>
            <a:ahLst/>
            <a:cxnLst/>
            <a:rect l="l" t="t" r="r" b="b"/>
            <a:pathLst>
              <a:path w="0" h="305434">
                <a:moveTo>
                  <a:pt x="0" y="0"/>
                </a:moveTo>
                <a:lnTo>
                  <a:pt x="0" y="305358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9" name="object 139"/>
          <p:cNvSpPr/>
          <p:nvPr/>
        </p:nvSpPr>
        <p:spPr>
          <a:xfrm>
            <a:off x="3917636" y="7768894"/>
            <a:ext cx="2348230" cy="0"/>
          </a:xfrm>
          <a:custGeom>
            <a:avLst/>
            <a:gdLst/>
            <a:ahLst/>
            <a:cxnLst/>
            <a:rect l="l" t="t" r="r" b="b"/>
            <a:pathLst>
              <a:path w="2348229" h="0">
                <a:moveTo>
                  <a:pt x="0" y="0"/>
                </a:moveTo>
                <a:lnTo>
                  <a:pt x="2347950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0" name="object 140"/>
          <p:cNvSpPr/>
          <p:nvPr/>
        </p:nvSpPr>
        <p:spPr>
          <a:xfrm>
            <a:off x="3917636" y="7640357"/>
            <a:ext cx="2348230" cy="0"/>
          </a:xfrm>
          <a:custGeom>
            <a:avLst/>
            <a:gdLst/>
            <a:ahLst/>
            <a:cxnLst/>
            <a:rect l="l" t="t" r="r" b="b"/>
            <a:pathLst>
              <a:path w="2348229" h="0">
                <a:moveTo>
                  <a:pt x="0" y="0"/>
                </a:moveTo>
                <a:lnTo>
                  <a:pt x="2347950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1" name="object 141"/>
          <p:cNvSpPr/>
          <p:nvPr/>
        </p:nvSpPr>
        <p:spPr>
          <a:xfrm>
            <a:off x="3917636" y="7374381"/>
            <a:ext cx="2348230" cy="0"/>
          </a:xfrm>
          <a:custGeom>
            <a:avLst/>
            <a:gdLst/>
            <a:ahLst/>
            <a:cxnLst/>
            <a:rect l="l" t="t" r="r" b="b"/>
            <a:pathLst>
              <a:path w="2348229" h="0">
                <a:moveTo>
                  <a:pt x="0" y="0"/>
                </a:moveTo>
                <a:lnTo>
                  <a:pt x="2347950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2" name="object 142"/>
          <p:cNvSpPr/>
          <p:nvPr/>
        </p:nvSpPr>
        <p:spPr>
          <a:xfrm>
            <a:off x="3917636" y="7506880"/>
            <a:ext cx="2348230" cy="0"/>
          </a:xfrm>
          <a:custGeom>
            <a:avLst/>
            <a:gdLst/>
            <a:ahLst/>
            <a:cxnLst/>
            <a:rect l="l" t="t" r="r" b="b"/>
            <a:pathLst>
              <a:path w="2348229" h="0">
                <a:moveTo>
                  <a:pt x="0" y="0"/>
                </a:moveTo>
                <a:lnTo>
                  <a:pt x="2347950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3" name="object 143"/>
          <p:cNvSpPr/>
          <p:nvPr/>
        </p:nvSpPr>
        <p:spPr>
          <a:xfrm>
            <a:off x="4623896" y="7917065"/>
            <a:ext cx="56515" cy="55880"/>
          </a:xfrm>
          <a:custGeom>
            <a:avLst/>
            <a:gdLst/>
            <a:ahLst/>
            <a:cxnLst/>
            <a:rect l="l" t="t" r="r" b="b"/>
            <a:pathLst>
              <a:path w="56514" h="55879">
                <a:moveTo>
                  <a:pt x="56311" y="55321"/>
                </a:moveTo>
                <a:lnTo>
                  <a:pt x="0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4" name="object 144"/>
          <p:cNvSpPr/>
          <p:nvPr/>
        </p:nvSpPr>
        <p:spPr>
          <a:xfrm>
            <a:off x="4623896" y="7917065"/>
            <a:ext cx="56515" cy="55880"/>
          </a:xfrm>
          <a:custGeom>
            <a:avLst/>
            <a:gdLst/>
            <a:ahLst/>
            <a:cxnLst/>
            <a:rect l="l" t="t" r="r" b="b"/>
            <a:pathLst>
              <a:path w="56514" h="55879">
                <a:moveTo>
                  <a:pt x="0" y="55321"/>
                </a:moveTo>
                <a:lnTo>
                  <a:pt x="56311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5" name="object 145"/>
          <p:cNvSpPr/>
          <p:nvPr/>
        </p:nvSpPr>
        <p:spPr>
          <a:xfrm>
            <a:off x="4485618" y="7917065"/>
            <a:ext cx="56515" cy="55880"/>
          </a:xfrm>
          <a:custGeom>
            <a:avLst/>
            <a:gdLst/>
            <a:ahLst/>
            <a:cxnLst/>
            <a:rect l="l" t="t" r="r" b="b"/>
            <a:pathLst>
              <a:path w="56514" h="55879">
                <a:moveTo>
                  <a:pt x="56299" y="55321"/>
                </a:moveTo>
                <a:lnTo>
                  <a:pt x="0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6" name="object 146"/>
          <p:cNvSpPr/>
          <p:nvPr/>
        </p:nvSpPr>
        <p:spPr>
          <a:xfrm>
            <a:off x="4485618" y="7917065"/>
            <a:ext cx="56515" cy="55880"/>
          </a:xfrm>
          <a:custGeom>
            <a:avLst/>
            <a:gdLst/>
            <a:ahLst/>
            <a:cxnLst/>
            <a:rect l="l" t="t" r="r" b="b"/>
            <a:pathLst>
              <a:path w="56514" h="55879">
                <a:moveTo>
                  <a:pt x="0" y="55321"/>
                </a:moveTo>
                <a:lnTo>
                  <a:pt x="56299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7" name="object 147"/>
          <p:cNvSpPr/>
          <p:nvPr/>
        </p:nvSpPr>
        <p:spPr>
          <a:xfrm>
            <a:off x="4347315" y="7917065"/>
            <a:ext cx="56515" cy="55880"/>
          </a:xfrm>
          <a:custGeom>
            <a:avLst/>
            <a:gdLst/>
            <a:ahLst/>
            <a:cxnLst/>
            <a:rect l="l" t="t" r="r" b="b"/>
            <a:pathLst>
              <a:path w="56514" h="55879">
                <a:moveTo>
                  <a:pt x="56311" y="55321"/>
                </a:moveTo>
                <a:lnTo>
                  <a:pt x="0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8" name="object 148"/>
          <p:cNvSpPr/>
          <p:nvPr/>
        </p:nvSpPr>
        <p:spPr>
          <a:xfrm>
            <a:off x="4347315" y="7917065"/>
            <a:ext cx="56515" cy="55880"/>
          </a:xfrm>
          <a:custGeom>
            <a:avLst/>
            <a:gdLst/>
            <a:ahLst/>
            <a:cxnLst/>
            <a:rect l="l" t="t" r="r" b="b"/>
            <a:pathLst>
              <a:path w="56514" h="55879">
                <a:moveTo>
                  <a:pt x="0" y="55321"/>
                </a:moveTo>
                <a:lnTo>
                  <a:pt x="56311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9" name="object 149"/>
          <p:cNvSpPr/>
          <p:nvPr/>
        </p:nvSpPr>
        <p:spPr>
          <a:xfrm>
            <a:off x="4217927" y="8948394"/>
            <a:ext cx="35560" cy="36195"/>
          </a:xfrm>
          <a:custGeom>
            <a:avLst/>
            <a:gdLst/>
            <a:ahLst/>
            <a:cxnLst/>
            <a:rect l="l" t="t" r="r" b="b"/>
            <a:pathLst>
              <a:path w="35560" h="36195">
                <a:moveTo>
                  <a:pt x="26657" y="0"/>
                </a:moveTo>
                <a:lnTo>
                  <a:pt x="8890" y="0"/>
                </a:lnTo>
                <a:lnTo>
                  <a:pt x="0" y="8889"/>
                </a:lnTo>
                <a:lnTo>
                  <a:pt x="0" y="26682"/>
                </a:lnTo>
                <a:lnTo>
                  <a:pt x="8890" y="35572"/>
                </a:lnTo>
                <a:lnTo>
                  <a:pt x="26657" y="35572"/>
                </a:lnTo>
                <a:lnTo>
                  <a:pt x="35560" y="26682"/>
                </a:lnTo>
                <a:lnTo>
                  <a:pt x="35560" y="8889"/>
                </a:lnTo>
                <a:lnTo>
                  <a:pt x="26657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0" name="object 150"/>
          <p:cNvSpPr/>
          <p:nvPr/>
        </p:nvSpPr>
        <p:spPr>
          <a:xfrm>
            <a:off x="4217927" y="8948394"/>
            <a:ext cx="35560" cy="36195"/>
          </a:xfrm>
          <a:custGeom>
            <a:avLst/>
            <a:gdLst/>
            <a:ahLst/>
            <a:cxnLst/>
            <a:rect l="l" t="t" r="r" b="b"/>
            <a:pathLst>
              <a:path w="35560" h="36195">
                <a:moveTo>
                  <a:pt x="0" y="17805"/>
                </a:moveTo>
                <a:lnTo>
                  <a:pt x="0" y="8889"/>
                </a:lnTo>
                <a:lnTo>
                  <a:pt x="8890" y="0"/>
                </a:lnTo>
                <a:lnTo>
                  <a:pt x="17767" y="0"/>
                </a:lnTo>
                <a:lnTo>
                  <a:pt x="26657" y="0"/>
                </a:lnTo>
                <a:lnTo>
                  <a:pt x="35560" y="8889"/>
                </a:lnTo>
                <a:lnTo>
                  <a:pt x="35560" y="17805"/>
                </a:lnTo>
                <a:lnTo>
                  <a:pt x="35560" y="26682"/>
                </a:lnTo>
                <a:lnTo>
                  <a:pt x="26657" y="35572"/>
                </a:lnTo>
                <a:lnTo>
                  <a:pt x="17767" y="35572"/>
                </a:lnTo>
                <a:lnTo>
                  <a:pt x="8890" y="35572"/>
                </a:lnTo>
                <a:lnTo>
                  <a:pt x="0" y="26682"/>
                </a:lnTo>
                <a:lnTo>
                  <a:pt x="0" y="17805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1" name="object 151"/>
          <p:cNvSpPr/>
          <p:nvPr/>
        </p:nvSpPr>
        <p:spPr>
          <a:xfrm>
            <a:off x="5928757" y="7489088"/>
            <a:ext cx="35560" cy="36195"/>
          </a:xfrm>
          <a:custGeom>
            <a:avLst/>
            <a:gdLst/>
            <a:ahLst/>
            <a:cxnLst/>
            <a:rect l="l" t="t" r="r" b="b"/>
            <a:pathLst>
              <a:path w="35560" h="36195">
                <a:moveTo>
                  <a:pt x="26670" y="0"/>
                </a:moveTo>
                <a:lnTo>
                  <a:pt x="8902" y="0"/>
                </a:lnTo>
                <a:lnTo>
                  <a:pt x="0" y="8902"/>
                </a:lnTo>
                <a:lnTo>
                  <a:pt x="0" y="26682"/>
                </a:lnTo>
                <a:lnTo>
                  <a:pt x="8902" y="35572"/>
                </a:lnTo>
                <a:lnTo>
                  <a:pt x="26670" y="35572"/>
                </a:lnTo>
                <a:lnTo>
                  <a:pt x="35560" y="26682"/>
                </a:lnTo>
                <a:lnTo>
                  <a:pt x="35560" y="8902"/>
                </a:lnTo>
                <a:lnTo>
                  <a:pt x="26670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2" name="object 152"/>
          <p:cNvSpPr/>
          <p:nvPr/>
        </p:nvSpPr>
        <p:spPr>
          <a:xfrm>
            <a:off x="5928757" y="7489088"/>
            <a:ext cx="35560" cy="36195"/>
          </a:xfrm>
          <a:custGeom>
            <a:avLst/>
            <a:gdLst/>
            <a:ahLst/>
            <a:cxnLst/>
            <a:rect l="l" t="t" r="r" b="b"/>
            <a:pathLst>
              <a:path w="35560" h="36195">
                <a:moveTo>
                  <a:pt x="0" y="17792"/>
                </a:moveTo>
                <a:lnTo>
                  <a:pt x="0" y="8902"/>
                </a:lnTo>
                <a:lnTo>
                  <a:pt x="8902" y="0"/>
                </a:lnTo>
                <a:lnTo>
                  <a:pt x="17792" y="0"/>
                </a:lnTo>
                <a:lnTo>
                  <a:pt x="26670" y="0"/>
                </a:lnTo>
                <a:lnTo>
                  <a:pt x="35560" y="8902"/>
                </a:lnTo>
                <a:lnTo>
                  <a:pt x="35560" y="17792"/>
                </a:lnTo>
                <a:lnTo>
                  <a:pt x="35560" y="26682"/>
                </a:lnTo>
                <a:lnTo>
                  <a:pt x="26670" y="35572"/>
                </a:lnTo>
                <a:lnTo>
                  <a:pt x="17792" y="35572"/>
                </a:lnTo>
                <a:lnTo>
                  <a:pt x="8902" y="35572"/>
                </a:lnTo>
                <a:lnTo>
                  <a:pt x="0" y="26682"/>
                </a:lnTo>
                <a:lnTo>
                  <a:pt x="0" y="17792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3" name="object 153"/>
          <p:cNvSpPr/>
          <p:nvPr/>
        </p:nvSpPr>
        <p:spPr>
          <a:xfrm>
            <a:off x="6066057" y="7354620"/>
            <a:ext cx="35560" cy="36195"/>
          </a:xfrm>
          <a:custGeom>
            <a:avLst/>
            <a:gdLst/>
            <a:ahLst/>
            <a:cxnLst/>
            <a:rect l="l" t="t" r="r" b="b"/>
            <a:pathLst>
              <a:path w="35560" h="36195">
                <a:moveTo>
                  <a:pt x="26670" y="0"/>
                </a:moveTo>
                <a:lnTo>
                  <a:pt x="8890" y="0"/>
                </a:lnTo>
                <a:lnTo>
                  <a:pt x="0" y="8902"/>
                </a:lnTo>
                <a:lnTo>
                  <a:pt x="0" y="26682"/>
                </a:lnTo>
                <a:lnTo>
                  <a:pt x="8890" y="35572"/>
                </a:lnTo>
                <a:lnTo>
                  <a:pt x="26670" y="35572"/>
                </a:lnTo>
                <a:lnTo>
                  <a:pt x="35560" y="26682"/>
                </a:lnTo>
                <a:lnTo>
                  <a:pt x="35560" y="8902"/>
                </a:lnTo>
                <a:lnTo>
                  <a:pt x="26670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4" name="object 154"/>
          <p:cNvSpPr/>
          <p:nvPr/>
        </p:nvSpPr>
        <p:spPr>
          <a:xfrm>
            <a:off x="6066057" y="7354620"/>
            <a:ext cx="35560" cy="36195"/>
          </a:xfrm>
          <a:custGeom>
            <a:avLst/>
            <a:gdLst/>
            <a:ahLst/>
            <a:cxnLst/>
            <a:rect l="l" t="t" r="r" b="b"/>
            <a:pathLst>
              <a:path w="35560" h="36195">
                <a:moveTo>
                  <a:pt x="0" y="17779"/>
                </a:moveTo>
                <a:lnTo>
                  <a:pt x="0" y="8902"/>
                </a:lnTo>
                <a:lnTo>
                  <a:pt x="8890" y="0"/>
                </a:lnTo>
                <a:lnTo>
                  <a:pt x="17780" y="0"/>
                </a:lnTo>
                <a:lnTo>
                  <a:pt x="26670" y="0"/>
                </a:lnTo>
                <a:lnTo>
                  <a:pt x="35560" y="8902"/>
                </a:lnTo>
                <a:lnTo>
                  <a:pt x="35560" y="17779"/>
                </a:lnTo>
                <a:lnTo>
                  <a:pt x="35560" y="26682"/>
                </a:lnTo>
                <a:lnTo>
                  <a:pt x="26670" y="35572"/>
                </a:lnTo>
                <a:lnTo>
                  <a:pt x="17780" y="35572"/>
                </a:lnTo>
                <a:lnTo>
                  <a:pt x="8890" y="35572"/>
                </a:lnTo>
                <a:lnTo>
                  <a:pt x="0" y="26682"/>
                </a:lnTo>
                <a:lnTo>
                  <a:pt x="0" y="17779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5" name="object 155"/>
          <p:cNvSpPr/>
          <p:nvPr/>
        </p:nvSpPr>
        <p:spPr>
          <a:xfrm>
            <a:off x="5790467" y="7623568"/>
            <a:ext cx="36195" cy="35560"/>
          </a:xfrm>
          <a:custGeom>
            <a:avLst/>
            <a:gdLst/>
            <a:ahLst/>
            <a:cxnLst/>
            <a:rect l="l" t="t" r="r" b="b"/>
            <a:pathLst>
              <a:path w="36195" h="35559">
                <a:moveTo>
                  <a:pt x="26670" y="0"/>
                </a:moveTo>
                <a:lnTo>
                  <a:pt x="8890" y="0"/>
                </a:lnTo>
                <a:lnTo>
                  <a:pt x="0" y="8889"/>
                </a:lnTo>
                <a:lnTo>
                  <a:pt x="0" y="26669"/>
                </a:lnTo>
                <a:lnTo>
                  <a:pt x="8890" y="35559"/>
                </a:lnTo>
                <a:lnTo>
                  <a:pt x="26670" y="35559"/>
                </a:lnTo>
                <a:lnTo>
                  <a:pt x="35572" y="26669"/>
                </a:lnTo>
                <a:lnTo>
                  <a:pt x="35572" y="8889"/>
                </a:lnTo>
                <a:lnTo>
                  <a:pt x="26670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6" name="object 156"/>
          <p:cNvSpPr/>
          <p:nvPr/>
        </p:nvSpPr>
        <p:spPr>
          <a:xfrm>
            <a:off x="5790467" y="7623568"/>
            <a:ext cx="36195" cy="35560"/>
          </a:xfrm>
          <a:custGeom>
            <a:avLst/>
            <a:gdLst/>
            <a:ahLst/>
            <a:cxnLst/>
            <a:rect l="l" t="t" r="r" b="b"/>
            <a:pathLst>
              <a:path w="36195" h="35559">
                <a:moveTo>
                  <a:pt x="0" y="17779"/>
                </a:moveTo>
                <a:lnTo>
                  <a:pt x="0" y="8889"/>
                </a:lnTo>
                <a:lnTo>
                  <a:pt x="8890" y="0"/>
                </a:lnTo>
                <a:lnTo>
                  <a:pt x="17780" y="0"/>
                </a:lnTo>
                <a:lnTo>
                  <a:pt x="26670" y="0"/>
                </a:lnTo>
                <a:lnTo>
                  <a:pt x="35572" y="8889"/>
                </a:lnTo>
                <a:lnTo>
                  <a:pt x="35572" y="17779"/>
                </a:lnTo>
                <a:lnTo>
                  <a:pt x="35572" y="26669"/>
                </a:lnTo>
                <a:lnTo>
                  <a:pt x="26670" y="35559"/>
                </a:lnTo>
                <a:lnTo>
                  <a:pt x="17780" y="35559"/>
                </a:lnTo>
                <a:lnTo>
                  <a:pt x="8890" y="35559"/>
                </a:lnTo>
                <a:lnTo>
                  <a:pt x="0" y="26669"/>
                </a:lnTo>
                <a:lnTo>
                  <a:pt x="0" y="17779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7" name="object 157"/>
          <p:cNvSpPr/>
          <p:nvPr/>
        </p:nvSpPr>
        <p:spPr>
          <a:xfrm>
            <a:off x="5648240" y="7753095"/>
            <a:ext cx="35560" cy="35560"/>
          </a:xfrm>
          <a:custGeom>
            <a:avLst/>
            <a:gdLst/>
            <a:ahLst/>
            <a:cxnLst/>
            <a:rect l="l" t="t" r="r" b="b"/>
            <a:pathLst>
              <a:path w="35560" h="35559">
                <a:moveTo>
                  <a:pt x="26657" y="0"/>
                </a:moveTo>
                <a:lnTo>
                  <a:pt x="8877" y="0"/>
                </a:lnTo>
                <a:lnTo>
                  <a:pt x="0" y="8889"/>
                </a:lnTo>
                <a:lnTo>
                  <a:pt x="0" y="26682"/>
                </a:lnTo>
                <a:lnTo>
                  <a:pt x="8877" y="35559"/>
                </a:lnTo>
                <a:lnTo>
                  <a:pt x="26657" y="35559"/>
                </a:lnTo>
                <a:lnTo>
                  <a:pt x="35547" y="26682"/>
                </a:lnTo>
                <a:lnTo>
                  <a:pt x="35547" y="8889"/>
                </a:lnTo>
                <a:lnTo>
                  <a:pt x="26657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8" name="object 158"/>
          <p:cNvSpPr/>
          <p:nvPr/>
        </p:nvSpPr>
        <p:spPr>
          <a:xfrm>
            <a:off x="5648240" y="7753095"/>
            <a:ext cx="35560" cy="35560"/>
          </a:xfrm>
          <a:custGeom>
            <a:avLst/>
            <a:gdLst/>
            <a:ahLst/>
            <a:cxnLst/>
            <a:rect l="l" t="t" r="r" b="b"/>
            <a:pathLst>
              <a:path w="35560" h="35559">
                <a:moveTo>
                  <a:pt x="0" y="17779"/>
                </a:moveTo>
                <a:lnTo>
                  <a:pt x="0" y="8889"/>
                </a:lnTo>
                <a:lnTo>
                  <a:pt x="8877" y="0"/>
                </a:lnTo>
                <a:lnTo>
                  <a:pt x="17767" y="0"/>
                </a:lnTo>
                <a:lnTo>
                  <a:pt x="26657" y="0"/>
                </a:lnTo>
                <a:lnTo>
                  <a:pt x="35547" y="8889"/>
                </a:lnTo>
                <a:lnTo>
                  <a:pt x="35547" y="17779"/>
                </a:lnTo>
                <a:lnTo>
                  <a:pt x="35547" y="26682"/>
                </a:lnTo>
                <a:lnTo>
                  <a:pt x="26657" y="35559"/>
                </a:lnTo>
                <a:lnTo>
                  <a:pt x="17767" y="35559"/>
                </a:lnTo>
                <a:lnTo>
                  <a:pt x="8877" y="35559"/>
                </a:lnTo>
                <a:lnTo>
                  <a:pt x="0" y="26682"/>
                </a:lnTo>
                <a:lnTo>
                  <a:pt x="0" y="17779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9" name="object 159"/>
          <p:cNvSpPr/>
          <p:nvPr/>
        </p:nvSpPr>
        <p:spPr>
          <a:xfrm>
            <a:off x="6013707" y="7974368"/>
            <a:ext cx="71755" cy="1029969"/>
          </a:xfrm>
          <a:custGeom>
            <a:avLst/>
            <a:gdLst/>
            <a:ahLst/>
            <a:cxnLst/>
            <a:rect l="l" t="t" r="r" b="b"/>
            <a:pathLst>
              <a:path w="71754" h="1029970">
                <a:moveTo>
                  <a:pt x="0" y="0"/>
                </a:moveTo>
                <a:lnTo>
                  <a:pt x="71132" y="194602"/>
                </a:lnTo>
                <a:lnTo>
                  <a:pt x="71132" y="102936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0" name="object 160"/>
          <p:cNvSpPr/>
          <p:nvPr/>
        </p:nvSpPr>
        <p:spPr>
          <a:xfrm>
            <a:off x="5666007" y="7778775"/>
            <a:ext cx="0" cy="1225550"/>
          </a:xfrm>
          <a:custGeom>
            <a:avLst/>
            <a:gdLst/>
            <a:ahLst/>
            <a:cxnLst/>
            <a:rect l="l" t="t" r="r" b="b"/>
            <a:pathLst>
              <a:path w="0" h="1225550">
                <a:moveTo>
                  <a:pt x="0" y="1224953"/>
                </a:moveTo>
                <a:lnTo>
                  <a:pt x="0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1" name="object 161"/>
          <p:cNvSpPr/>
          <p:nvPr/>
        </p:nvSpPr>
        <p:spPr>
          <a:xfrm>
            <a:off x="5666007" y="8964205"/>
            <a:ext cx="518795" cy="365760"/>
          </a:xfrm>
          <a:custGeom>
            <a:avLst/>
            <a:gdLst/>
            <a:ahLst/>
            <a:cxnLst/>
            <a:rect l="l" t="t" r="r" b="b"/>
            <a:pathLst>
              <a:path w="518795" h="365759">
                <a:moveTo>
                  <a:pt x="0" y="0"/>
                </a:moveTo>
                <a:lnTo>
                  <a:pt x="518591" y="0"/>
                </a:lnTo>
                <a:lnTo>
                  <a:pt x="518591" y="365518"/>
                </a:lnTo>
                <a:lnTo>
                  <a:pt x="0" y="365518"/>
                </a:lnTo>
                <a:lnTo>
                  <a:pt x="0" y="0"/>
                </a:lnTo>
                <a:close/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2" name="object 162"/>
          <p:cNvSpPr/>
          <p:nvPr/>
        </p:nvSpPr>
        <p:spPr>
          <a:xfrm>
            <a:off x="6084840" y="7374381"/>
            <a:ext cx="0" cy="570865"/>
          </a:xfrm>
          <a:custGeom>
            <a:avLst/>
            <a:gdLst/>
            <a:ahLst/>
            <a:cxnLst/>
            <a:rect l="l" t="t" r="r" b="b"/>
            <a:pathLst>
              <a:path w="0" h="570865">
                <a:moveTo>
                  <a:pt x="0" y="0"/>
                </a:moveTo>
                <a:lnTo>
                  <a:pt x="0" y="570344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3" name="object 163"/>
          <p:cNvSpPr/>
          <p:nvPr/>
        </p:nvSpPr>
        <p:spPr>
          <a:xfrm>
            <a:off x="5875417" y="7974368"/>
            <a:ext cx="71755" cy="1029969"/>
          </a:xfrm>
          <a:custGeom>
            <a:avLst/>
            <a:gdLst/>
            <a:ahLst/>
            <a:cxnLst/>
            <a:rect l="l" t="t" r="r" b="b"/>
            <a:pathLst>
              <a:path w="71754" h="1029970">
                <a:moveTo>
                  <a:pt x="0" y="0"/>
                </a:moveTo>
                <a:lnTo>
                  <a:pt x="71132" y="194602"/>
                </a:lnTo>
                <a:lnTo>
                  <a:pt x="71132" y="102936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4" name="object 164"/>
          <p:cNvSpPr/>
          <p:nvPr/>
        </p:nvSpPr>
        <p:spPr>
          <a:xfrm>
            <a:off x="5946550" y="7505890"/>
            <a:ext cx="0" cy="439420"/>
          </a:xfrm>
          <a:custGeom>
            <a:avLst/>
            <a:gdLst/>
            <a:ahLst/>
            <a:cxnLst/>
            <a:rect l="l" t="t" r="r" b="b"/>
            <a:pathLst>
              <a:path w="0" h="439420">
                <a:moveTo>
                  <a:pt x="0" y="0"/>
                </a:moveTo>
                <a:lnTo>
                  <a:pt x="0" y="438835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5" name="object 165"/>
          <p:cNvSpPr/>
          <p:nvPr/>
        </p:nvSpPr>
        <p:spPr>
          <a:xfrm>
            <a:off x="5737139" y="7974368"/>
            <a:ext cx="71120" cy="1029969"/>
          </a:xfrm>
          <a:custGeom>
            <a:avLst/>
            <a:gdLst/>
            <a:ahLst/>
            <a:cxnLst/>
            <a:rect l="l" t="t" r="r" b="b"/>
            <a:pathLst>
              <a:path w="71120" h="1029970">
                <a:moveTo>
                  <a:pt x="0" y="0"/>
                </a:moveTo>
                <a:lnTo>
                  <a:pt x="71107" y="194602"/>
                </a:lnTo>
                <a:lnTo>
                  <a:pt x="71107" y="102936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6" name="object 166"/>
          <p:cNvSpPr/>
          <p:nvPr/>
        </p:nvSpPr>
        <p:spPr>
          <a:xfrm>
            <a:off x="5808247" y="7639367"/>
            <a:ext cx="0" cy="305435"/>
          </a:xfrm>
          <a:custGeom>
            <a:avLst/>
            <a:gdLst/>
            <a:ahLst/>
            <a:cxnLst/>
            <a:rect l="l" t="t" r="r" b="b"/>
            <a:pathLst>
              <a:path w="0" h="305434">
                <a:moveTo>
                  <a:pt x="0" y="0"/>
                </a:moveTo>
                <a:lnTo>
                  <a:pt x="0" y="305358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7" name="object 167"/>
          <p:cNvSpPr/>
          <p:nvPr/>
        </p:nvSpPr>
        <p:spPr>
          <a:xfrm>
            <a:off x="6056189" y="7917065"/>
            <a:ext cx="56515" cy="55880"/>
          </a:xfrm>
          <a:custGeom>
            <a:avLst/>
            <a:gdLst/>
            <a:ahLst/>
            <a:cxnLst/>
            <a:rect l="l" t="t" r="r" b="b"/>
            <a:pathLst>
              <a:path w="56514" h="55879">
                <a:moveTo>
                  <a:pt x="56299" y="55321"/>
                </a:moveTo>
                <a:lnTo>
                  <a:pt x="0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8" name="object 168"/>
          <p:cNvSpPr/>
          <p:nvPr/>
        </p:nvSpPr>
        <p:spPr>
          <a:xfrm>
            <a:off x="6056189" y="7917065"/>
            <a:ext cx="56515" cy="55880"/>
          </a:xfrm>
          <a:custGeom>
            <a:avLst/>
            <a:gdLst/>
            <a:ahLst/>
            <a:cxnLst/>
            <a:rect l="l" t="t" r="r" b="b"/>
            <a:pathLst>
              <a:path w="56514" h="55879">
                <a:moveTo>
                  <a:pt x="0" y="55321"/>
                </a:moveTo>
                <a:lnTo>
                  <a:pt x="56299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9" name="object 169"/>
          <p:cNvSpPr/>
          <p:nvPr/>
        </p:nvSpPr>
        <p:spPr>
          <a:xfrm>
            <a:off x="5917898" y="7917065"/>
            <a:ext cx="56515" cy="55880"/>
          </a:xfrm>
          <a:custGeom>
            <a:avLst/>
            <a:gdLst/>
            <a:ahLst/>
            <a:cxnLst/>
            <a:rect l="l" t="t" r="r" b="b"/>
            <a:pathLst>
              <a:path w="56514" h="55879">
                <a:moveTo>
                  <a:pt x="56311" y="55321"/>
                </a:moveTo>
                <a:lnTo>
                  <a:pt x="0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0" name="object 170"/>
          <p:cNvSpPr/>
          <p:nvPr/>
        </p:nvSpPr>
        <p:spPr>
          <a:xfrm>
            <a:off x="5917898" y="7917065"/>
            <a:ext cx="56515" cy="55880"/>
          </a:xfrm>
          <a:custGeom>
            <a:avLst/>
            <a:gdLst/>
            <a:ahLst/>
            <a:cxnLst/>
            <a:rect l="l" t="t" r="r" b="b"/>
            <a:pathLst>
              <a:path w="56514" h="55879">
                <a:moveTo>
                  <a:pt x="0" y="55321"/>
                </a:moveTo>
                <a:lnTo>
                  <a:pt x="56311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1" name="object 171"/>
          <p:cNvSpPr/>
          <p:nvPr/>
        </p:nvSpPr>
        <p:spPr>
          <a:xfrm>
            <a:off x="5779596" y="7917065"/>
            <a:ext cx="56515" cy="55880"/>
          </a:xfrm>
          <a:custGeom>
            <a:avLst/>
            <a:gdLst/>
            <a:ahLst/>
            <a:cxnLst/>
            <a:rect l="l" t="t" r="r" b="b"/>
            <a:pathLst>
              <a:path w="56514" h="55879">
                <a:moveTo>
                  <a:pt x="56311" y="55321"/>
                </a:moveTo>
                <a:lnTo>
                  <a:pt x="0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2" name="object 172"/>
          <p:cNvSpPr/>
          <p:nvPr/>
        </p:nvSpPr>
        <p:spPr>
          <a:xfrm>
            <a:off x="5779596" y="7917065"/>
            <a:ext cx="56515" cy="55880"/>
          </a:xfrm>
          <a:custGeom>
            <a:avLst/>
            <a:gdLst/>
            <a:ahLst/>
            <a:cxnLst/>
            <a:rect l="l" t="t" r="r" b="b"/>
            <a:pathLst>
              <a:path w="56514" h="55879">
                <a:moveTo>
                  <a:pt x="0" y="55321"/>
                </a:moveTo>
                <a:lnTo>
                  <a:pt x="56311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3" name="object 173"/>
          <p:cNvSpPr/>
          <p:nvPr/>
        </p:nvSpPr>
        <p:spPr>
          <a:xfrm>
            <a:off x="5650208" y="8948394"/>
            <a:ext cx="35560" cy="36195"/>
          </a:xfrm>
          <a:custGeom>
            <a:avLst/>
            <a:gdLst/>
            <a:ahLst/>
            <a:cxnLst/>
            <a:rect l="l" t="t" r="r" b="b"/>
            <a:pathLst>
              <a:path w="35560" h="36195">
                <a:moveTo>
                  <a:pt x="26657" y="0"/>
                </a:moveTo>
                <a:lnTo>
                  <a:pt x="8877" y="0"/>
                </a:lnTo>
                <a:lnTo>
                  <a:pt x="0" y="8889"/>
                </a:lnTo>
                <a:lnTo>
                  <a:pt x="0" y="26682"/>
                </a:lnTo>
                <a:lnTo>
                  <a:pt x="8877" y="35572"/>
                </a:lnTo>
                <a:lnTo>
                  <a:pt x="26657" y="35572"/>
                </a:lnTo>
                <a:lnTo>
                  <a:pt x="35560" y="26682"/>
                </a:lnTo>
                <a:lnTo>
                  <a:pt x="35560" y="8889"/>
                </a:lnTo>
                <a:lnTo>
                  <a:pt x="26657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4" name="object 174"/>
          <p:cNvSpPr/>
          <p:nvPr/>
        </p:nvSpPr>
        <p:spPr>
          <a:xfrm>
            <a:off x="5650208" y="8948394"/>
            <a:ext cx="35560" cy="36195"/>
          </a:xfrm>
          <a:custGeom>
            <a:avLst/>
            <a:gdLst/>
            <a:ahLst/>
            <a:cxnLst/>
            <a:rect l="l" t="t" r="r" b="b"/>
            <a:pathLst>
              <a:path w="35560" h="36195">
                <a:moveTo>
                  <a:pt x="0" y="17805"/>
                </a:moveTo>
                <a:lnTo>
                  <a:pt x="0" y="8889"/>
                </a:lnTo>
                <a:lnTo>
                  <a:pt x="8877" y="0"/>
                </a:lnTo>
                <a:lnTo>
                  <a:pt x="17767" y="0"/>
                </a:lnTo>
                <a:lnTo>
                  <a:pt x="26657" y="0"/>
                </a:lnTo>
                <a:lnTo>
                  <a:pt x="35560" y="8889"/>
                </a:lnTo>
                <a:lnTo>
                  <a:pt x="35560" y="17805"/>
                </a:lnTo>
                <a:lnTo>
                  <a:pt x="35560" y="26682"/>
                </a:lnTo>
                <a:lnTo>
                  <a:pt x="26657" y="35572"/>
                </a:lnTo>
                <a:lnTo>
                  <a:pt x="17767" y="35572"/>
                </a:lnTo>
                <a:lnTo>
                  <a:pt x="8877" y="35572"/>
                </a:lnTo>
                <a:lnTo>
                  <a:pt x="0" y="26682"/>
                </a:lnTo>
                <a:lnTo>
                  <a:pt x="0" y="17805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5" name="object 175"/>
          <p:cNvSpPr/>
          <p:nvPr/>
        </p:nvSpPr>
        <p:spPr>
          <a:xfrm>
            <a:off x="4006536" y="7173721"/>
            <a:ext cx="2262505" cy="0"/>
          </a:xfrm>
          <a:custGeom>
            <a:avLst/>
            <a:gdLst/>
            <a:ahLst/>
            <a:cxnLst/>
            <a:rect l="l" t="t" r="r" b="b"/>
            <a:pathLst>
              <a:path w="2262504" h="0">
                <a:moveTo>
                  <a:pt x="0" y="0"/>
                </a:moveTo>
                <a:lnTo>
                  <a:pt x="2262022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6" name="object 176"/>
          <p:cNvSpPr/>
          <p:nvPr/>
        </p:nvSpPr>
        <p:spPr>
          <a:xfrm>
            <a:off x="4777007" y="7158913"/>
            <a:ext cx="35560" cy="35560"/>
          </a:xfrm>
          <a:custGeom>
            <a:avLst/>
            <a:gdLst/>
            <a:ahLst/>
            <a:cxnLst/>
            <a:rect l="l" t="t" r="r" b="b"/>
            <a:pathLst>
              <a:path w="35560" h="35559">
                <a:moveTo>
                  <a:pt x="26682" y="0"/>
                </a:moveTo>
                <a:lnTo>
                  <a:pt x="8890" y="0"/>
                </a:lnTo>
                <a:lnTo>
                  <a:pt x="0" y="8889"/>
                </a:lnTo>
                <a:lnTo>
                  <a:pt x="0" y="26669"/>
                </a:lnTo>
                <a:lnTo>
                  <a:pt x="8890" y="35559"/>
                </a:lnTo>
                <a:lnTo>
                  <a:pt x="26682" y="35559"/>
                </a:lnTo>
                <a:lnTo>
                  <a:pt x="35560" y="26669"/>
                </a:lnTo>
                <a:lnTo>
                  <a:pt x="35560" y="8889"/>
                </a:lnTo>
                <a:lnTo>
                  <a:pt x="26682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7" name="object 177"/>
          <p:cNvSpPr/>
          <p:nvPr/>
        </p:nvSpPr>
        <p:spPr>
          <a:xfrm>
            <a:off x="4777007" y="7158913"/>
            <a:ext cx="35560" cy="35560"/>
          </a:xfrm>
          <a:custGeom>
            <a:avLst/>
            <a:gdLst/>
            <a:ahLst/>
            <a:cxnLst/>
            <a:rect l="l" t="t" r="r" b="b"/>
            <a:pathLst>
              <a:path w="35560" h="35559">
                <a:moveTo>
                  <a:pt x="0" y="17779"/>
                </a:moveTo>
                <a:lnTo>
                  <a:pt x="0" y="8889"/>
                </a:lnTo>
                <a:lnTo>
                  <a:pt x="8890" y="0"/>
                </a:lnTo>
                <a:lnTo>
                  <a:pt x="17780" y="0"/>
                </a:lnTo>
                <a:lnTo>
                  <a:pt x="26682" y="0"/>
                </a:lnTo>
                <a:lnTo>
                  <a:pt x="35560" y="8889"/>
                </a:lnTo>
                <a:lnTo>
                  <a:pt x="35560" y="17779"/>
                </a:lnTo>
                <a:lnTo>
                  <a:pt x="35560" y="26669"/>
                </a:lnTo>
                <a:lnTo>
                  <a:pt x="26682" y="35559"/>
                </a:lnTo>
                <a:lnTo>
                  <a:pt x="17780" y="35559"/>
                </a:lnTo>
                <a:lnTo>
                  <a:pt x="8890" y="35559"/>
                </a:lnTo>
                <a:lnTo>
                  <a:pt x="0" y="26669"/>
                </a:lnTo>
                <a:lnTo>
                  <a:pt x="0" y="17779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8" name="object 178"/>
          <p:cNvSpPr/>
          <p:nvPr/>
        </p:nvSpPr>
        <p:spPr>
          <a:xfrm>
            <a:off x="4767126" y="7917065"/>
            <a:ext cx="56515" cy="55880"/>
          </a:xfrm>
          <a:custGeom>
            <a:avLst/>
            <a:gdLst/>
            <a:ahLst/>
            <a:cxnLst/>
            <a:rect l="l" t="t" r="r" b="b"/>
            <a:pathLst>
              <a:path w="56514" h="55879">
                <a:moveTo>
                  <a:pt x="56299" y="55321"/>
                </a:moveTo>
                <a:lnTo>
                  <a:pt x="0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9" name="object 179"/>
          <p:cNvSpPr/>
          <p:nvPr/>
        </p:nvSpPr>
        <p:spPr>
          <a:xfrm>
            <a:off x="4767126" y="7917065"/>
            <a:ext cx="56515" cy="55880"/>
          </a:xfrm>
          <a:custGeom>
            <a:avLst/>
            <a:gdLst/>
            <a:ahLst/>
            <a:cxnLst/>
            <a:rect l="l" t="t" r="r" b="b"/>
            <a:pathLst>
              <a:path w="56514" h="55879">
                <a:moveTo>
                  <a:pt x="0" y="55321"/>
                </a:moveTo>
                <a:lnTo>
                  <a:pt x="56299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0" name="object 180"/>
          <p:cNvSpPr/>
          <p:nvPr/>
        </p:nvSpPr>
        <p:spPr>
          <a:xfrm>
            <a:off x="4724657" y="7974367"/>
            <a:ext cx="71120" cy="1029969"/>
          </a:xfrm>
          <a:custGeom>
            <a:avLst/>
            <a:gdLst/>
            <a:ahLst/>
            <a:cxnLst/>
            <a:rect l="l" t="t" r="r" b="b"/>
            <a:pathLst>
              <a:path w="71120" h="1029970">
                <a:moveTo>
                  <a:pt x="0" y="0"/>
                </a:moveTo>
                <a:lnTo>
                  <a:pt x="71119" y="194602"/>
                </a:lnTo>
                <a:lnTo>
                  <a:pt x="71119" y="102936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1" name="object 181"/>
          <p:cNvSpPr/>
          <p:nvPr/>
        </p:nvSpPr>
        <p:spPr>
          <a:xfrm>
            <a:off x="4795777" y="7168794"/>
            <a:ext cx="0" cy="775970"/>
          </a:xfrm>
          <a:custGeom>
            <a:avLst/>
            <a:gdLst/>
            <a:ahLst/>
            <a:cxnLst/>
            <a:rect l="l" t="t" r="r" b="b"/>
            <a:pathLst>
              <a:path w="0" h="775970">
                <a:moveTo>
                  <a:pt x="0" y="0"/>
                </a:moveTo>
                <a:lnTo>
                  <a:pt x="0" y="775931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2" name="object 182"/>
          <p:cNvSpPr txBox="1"/>
          <p:nvPr/>
        </p:nvSpPr>
        <p:spPr>
          <a:xfrm>
            <a:off x="4017845" y="8390763"/>
            <a:ext cx="145415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800" i="1">
                <a:solidFill>
                  <a:srgbClr val="231F20"/>
                </a:solidFill>
                <a:latin typeface="Times New Roman"/>
                <a:cs typeface="Times New Roman"/>
              </a:rPr>
              <a:t>I</a:t>
            </a:r>
            <a:r>
              <a:rPr dirty="0" baseline="-16666" sz="750">
                <a:solidFill>
                  <a:srgbClr val="231F20"/>
                </a:solidFill>
                <a:latin typeface="Arial"/>
                <a:cs typeface="Arial"/>
              </a:rPr>
              <a:t>d</a:t>
            </a:r>
            <a:endParaRPr baseline="-16666" sz="750">
              <a:latin typeface="Arial"/>
              <a:cs typeface="Arial"/>
            </a:endParaRPr>
          </a:p>
        </p:txBody>
      </p:sp>
      <p:sp>
        <p:nvSpPr>
          <p:cNvPr id="183" name="object 183"/>
          <p:cNvSpPr txBox="1"/>
          <p:nvPr/>
        </p:nvSpPr>
        <p:spPr>
          <a:xfrm>
            <a:off x="3904946" y="7770240"/>
            <a:ext cx="144145" cy="1327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PE</a:t>
            </a:r>
            <a:endParaRPr sz="700">
              <a:latin typeface="Arial"/>
              <a:cs typeface="Arial"/>
            </a:endParaRPr>
          </a:p>
        </p:txBody>
      </p:sp>
      <p:sp>
        <p:nvSpPr>
          <p:cNvPr id="184" name="object 184"/>
          <p:cNvSpPr txBox="1"/>
          <p:nvPr/>
        </p:nvSpPr>
        <p:spPr>
          <a:xfrm>
            <a:off x="3904946" y="9429790"/>
            <a:ext cx="721360" cy="1327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Neutro</a:t>
            </a:r>
            <a:r>
              <a:rPr dirty="0" sz="700" spc="-5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distribuido</a:t>
            </a:r>
            <a:endParaRPr sz="700">
              <a:latin typeface="Arial"/>
              <a:cs typeface="Arial"/>
            </a:endParaRPr>
          </a:p>
        </p:txBody>
      </p:sp>
      <p:sp>
        <p:nvSpPr>
          <p:cNvPr id="185" name="object 185"/>
          <p:cNvSpPr txBox="1"/>
          <p:nvPr/>
        </p:nvSpPr>
        <p:spPr>
          <a:xfrm>
            <a:off x="5445683" y="8667358"/>
            <a:ext cx="145415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800" i="1">
                <a:solidFill>
                  <a:srgbClr val="231F20"/>
                </a:solidFill>
                <a:latin typeface="Times New Roman"/>
                <a:cs typeface="Times New Roman"/>
              </a:rPr>
              <a:t>I</a:t>
            </a:r>
            <a:r>
              <a:rPr dirty="0" baseline="-16666" sz="750">
                <a:solidFill>
                  <a:srgbClr val="231F20"/>
                </a:solidFill>
                <a:latin typeface="Arial"/>
                <a:cs typeface="Arial"/>
              </a:rPr>
              <a:t>d</a:t>
            </a:r>
            <a:endParaRPr baseline="-16666" sz="750">
              <a:latin typeface="Arial"/>
              <a:cs typeface="Arial"/>
            </a:endParaRPr>
          </a:p>
        </p:txBody>
      </p:sp>
      <p:sp>
        <p:nvSpPr>
          <p:cNvPr id="186" name="object 186"/>
          <p:cNvSpPr txBox="1"/>
          <p:nvPr/>
        </p:nvSpPr>
        <p:spPr>
          <a:xfrm>
            <a:off x="3904946" y="7100987"/>
            <a:ext cx="90170" cy="1327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N</a:t>
            </a:r>
            <a:endParaRPr sz="700">
              <a:latin typeface="Arial"/>
              <a:cs typeface="Arial"/>
            </a:endParaRPr>
          </a:p>
        </p:txBody>
      </p:sp>
      <p:sp>
        <p:nvSpPr>
          <p:cNvPr id="187" name="object 187"/>
          <p:cNvSpPr/>
          <p:nvPr/>
        </p:nvSpPr>
        <p:spPr>
          <a:xfrm>
            <a:off x="5704539" y="8998787"/>
            <a:ext cx="130810" cy="290830"/>
          </a:xfrm>
          <a:custGeom>
            <a:avLst/>
            <a:gdLst/>
            <a:ahLst/>
            <a:cxnLst/>
            <a:rect l="l" t="t" r="r" b="b"/>
            <a:pathLst>
              <a:path w="130810" h="290829">
                <a:moveTo>
                  <a:pt x="37528" y="215341"/>
                </a:moveTo>
                <a:lnTo>
                  <a:pt x="36537" y="290423"/>
                </a:lnTo>
                <a:lnTo>
                  <a:pt x="79175" y="246964"/>
                </a:lnTo>
                <a:lnTo>
                  <a:pt x="64198" y="246964"/>
                </a:lnTo>
                <a:lnTo>
                  <a:pt x="66914" y="241045"/>
                </a:lnTo>
                <a:lnTo>
                  <a:pt x="48399" y="241045"/>
                </a:lnTo>
                <a:lnTo>
                  <a:pt x="37528" y="215341"/>
                </a:lnTo>
                <a:close/>
              </a:path>
              <a:path w="130810" h="290829">
                <a:moveTo>
                  <a:pt x="87909" y="238061"/>
                </a:moveTo>
                <a:lnTo>
                  <a:pt x="64198" y="246964"/>
                </a:lnTo>
                <a:lnTo>
                  <a:pt x="79175" y="246964"/>
                </a:lnTo>
                <a:lnTo>
                  <a:pt x="87909" y="238061"/>
                </a:lnTo>
                <a:close/>
              </a:path>
              <a:path w="130810" h="290829">
                <a:moveTo>
                  <a:pt x="111805" y="143217"/>
                </a:moveTo>
                <a:lnTo>
                  <a:pt x="82969" y="143217"/>
                </a:lnTo>
                <a:lnTo>
                  <a:pt x="48399" y="241045"/>
                </a:lnTo>
                <a:lnTo>
                  <a:pt x="66914" y="241045"/>
                </a:lnTo>
                <a:lnTo>
                  <a:pt x="111805" y="143217"/>
                </a:lnTo>
                <a:close/>
              </a:path>
              <a:path w="130810" h="290829">
                <a:moveTo>
                  <a:pt x="85928" y="0"/>
                </a:moveTo>
                <a:lnTo>
                  <a:pt x="0" y="171869"/>
                </a:lnTo>
                <a:lnTo>
                  <a:pt x="82969" y="143217"/>
                </a:lnTo>
                <a:lnTo>
                  <a:pt x="111805" y="143217"/>
                </a:lnTo>
                <a:lnTo>
                  <a:pt x="117242" y="131368"/>
                </a:lnTo>
                <a:lnTo>
                  <a:pt x="48399" y="131368"/>
                </a:lnTo>
                <a:lnTo>
                  <a:pt x="128422" y="7899"/>
                </a:lnTo>
                <a:lnTo>
                  <a:pt x="85928" y="0"/>
                </a:lnTo>
                <a:close/>
              </a:path>
              <a:path w="130810" h="290829">
                <a:moveTo>
                  <a:pt x="130378" y="102742"/>
                </a:moveTo>
                <a:lnTo>
                  <a:pt x="48399" y="131368"/>
                </a:lnTo>
                <a:lnTo>
                  <a:pt x="117242" y="131368"/>
                </a:lnTo>
                <a:lnTo>
                  <a:pt x="130378" y="102742"/>
                </a:lnTo>
                <a:close/>
              </a:path>
            </a:pathLst>
          </a:custGeom>
          <a:solidFill>
            <a:srgbClr val="009D5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8" name="object 188"/>
          <p:cNvSpPr/>
          <p:nvPr/>
        </p:nvSpPr>
        <p:spPr>
          <a:xfrm>
            <a:off x="5704539" y="8998787"/>
            <a:ext cx="130810" cy="290830"/>
          </a:xfrm>
          <a:custGeom>
            <a:avLst/>
            <a:gdLst/>
            <a:ahLst/>
            <a:cxnLst/>
            <a:rect l="l" t="t" r="r" b="b"/>
            <a:pathLst>
              <a:path w="130810" h="290829">
                <a:moveTo>
                  <a:pt x="48399" y="131368"/>
                </a:moveTo>
                <a:lnTo>
                  <a:pt x="130378" y="102742"/>
                </a:lnTo>
                <a:lnTo>
                  <a:pt x="64198" y="246964"/>
                </a:lnTo>
                <a:lnTo>
                  <a:pt x="87909" y="238061"/>
                </a:lnTo>
                <a:lnTo>
                  <a:pt x="36537" y="290423"/>
                </a:lnTo>
                <a:lnTo>
                  <a:pt x="37528" y="215341"/>
                </a:lnTo>
                <a:lnTo>
                  <a:pt x="48399" y="241045"/>
                </a:lnTo>
                <a:lnTo>
                  <a:pt x="82969" y="143217"/>
                </a:lnTo>
                <a:lnTo>
                  <a:pt x="0" y="171869"/>
                </a:lnTo>
                <a:lnTo>
                  <a:pt x="85928" y="0"/>
                </a:lnTo>
                <a:lnTo>
                  <a:pt x="128422" y="7899"/>
                </a:lnTo>
                <a:lnTo>
                  <a:pt x="48399" y="131368"/>
                </a:lnTo>
                <a:close/>
              </a:path>
            </a:pathLst>
          </a:custGeom>
          <a:ln w="3810">
            <a:solidFill>
              <a:srgbClr val="009D5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9" name="object 189"/>
          <p:cNvSpPr/>
          <p:nvPr/>
        </p:nvSpPr>
        <p:spPr>
          <a:xfrm>
            <a:off x="4692069" y="8998787"/>
            <a:ext cx="130810" cy="290830"/>
          </a:xfrm>
          <a:custGeom>
            <a:avLst/>
            <a:gdLst/>
            <a:ahLst/>
            <a:cxnLst/>
            <a:rect l="l" t="t" r="r" b="b"/>
            <a:pathLst>
              <a:path w="130810" h="290829">
                <a:moveTo>
                  <a:pt x="37528" y="215341"/>
                </a:moveTo>
                <a:lnTo>
                  <a:pt x="36537" y="290423"/>
                </a:lnTo>
                <a:lnTo>
                  <a:pt x="79175" y="246964"/>
                </a:lnTo>
                <a:lnTo>
                  <a:pt x="64185" y="246964"/>
                </a:lnTo>
                <a:lnTo>
                  <a:pt x="66901" y="241045"/>
                </a:lnTo>
                <a:lnTo>
                  <a:pt x="48387" y="241045"/>
                </a:lnTo>
                <a:lnTo>
                  <a:pt x="37528" y="215341"/>
                </a:lnTo>
                <a:close/>
              </a:path>
              <a:path w="130810" h="290829">
                <a:moveTo>
                  <a:pt x="87909" y="238061"/>
                </a:moveTo>
                <a:lnTo>
                  <a:pt x="64185" y="246964"/>
                </a:lnTo>
                <a:lnTo>
                  <a:pt x="79175" y="246964"/>
                </a:lnTo>
                <a:lnTo>
                  <a:pt x="87909" y="238061"/>
                </a:lnTo>
                <a:close/>
              </a:path>
              <a:path w="130810" h="290829">
                <a:moveTo>
                  <a:pt x="111792" y="143217"/>
                </a:moveTo>
                <a:lnTo>
                  <a:pt x="82969" y="143217"/>
                </a:lnTo>
                <a:lnTo>
                  <a:pt x="48387" y="241045"/>
                </a:lnTo>
                <a:lnTo>
                  <a:pt x="66901" y="241045"/>
                </a:lnTo>
                <a:lnTo>
                  <a:pt x="111792" y="143217"/>
                </a:lnTo>
                <a:close/>
              </a:path>
              <a:path w="130810" h="290829">
                <a:moveTo>
                  <a:pt x="85915" y="0"/>
                </a:moveTo>
                <a:lnTo>
                  <a:pt x="0" y="171869"/>
                </a:lnTo>
                <a:lnTo>
                  <a:pt x="82969" y="143217"/>
                </a:lnTo>
                <a:lnTo>
                  <a:pt x="111792" y="143217"/>
                </a:lnTo>
                <a:lnTo>
                  <a:pt x="117229" y="131368"/>
                </a:lnTo>
                <a:lnTo>
                  <a:pt x="48387" y="131368"/>
                </a:lnTo>
                <a:lnTo>
                  <a:pt x="128409" y="7899"/>
                </a:lnTo>
                <a:lnTo>
                  <a:pt x="85915" y="0"/>
                </a:lnTo>
                <a:close/>
              </a:path>
              <a:path w="130810" h="290829">
                <a:moveTo>
                  <a:pt x="130365" y="102742"/>
                </a:moveTo>
                <a:lnTo>
                  <a:pt x="48387" y="131368"/>
                </a:lnTo>
                <a:lnTo>
                  <a:pt x="117229" y="131368"/>
                </a:lnTo>
                <a:lnTo>
                  <a:pt x="130365" y="102742"/>
                </a:lnTo>
                <a:close/>
              </a:path>
            </a:pathLst>
          </a:custGeom>
          <a:solidFill>
            <a:srgbClr val="009D5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0" name="object 190"/>
          <p:cNvSpPr/>
          <p:nvPr/>
        </p:nvSpPr>
        <p:spPr>
          <a:xfrm>
            <a:off x="4692069" y="8998787"/>
            <a:ext cx="130810" cy="290830"/>
          </a:xfrm>
          <a:custGeom>
            <a:avLst/>
            <a:gdLst/>
            <a:ahLst/>
            <a:cxnLst/>
            <a:rect l="l" t="t" r="r" b="b"/>
            <a:pathLst>
              <a:path w="130810" h="290829">
                <a:moveTo>
                  <a:pt x="48387" y="131368"/>
                </a:moveTo>
                <a:lnTo>
                  <a:pt x="130365" y="102742"/>
                </a:lnTo>
                <a:lnTo>
                  <a:pt x="64185" y="246964"/>
                </a:lnTo>
                <a:lnTo>
                  <a:pt x="87909" y="238061"/>
                </a:lnTo>
                <a:lnTo>
                  <a:pt x="36537" y="290423"/>
                </a:lnTo>
                <a:lnTo>
                  <a:pt x="37528" y="215341"/>
                </a:lnTo>
                <a:lnTo>
                  <a:pt x="48387" y="241045"/>
                </a:lnTo>
                <a:lnTo>
                  <a:pt x="82969" y="143217"/>
                </a:lnTo>
                <a:lnTo>
                  <a:pt x="0" y="171869"/>
                </a:lnTo>
                <a:lnTo>
                  <a:pt x="85915" y="0"/>
                </a:lnTo>
                <a:lnTo>
                  <a:pt x="128409" y="7899"/>
                </a:lnTo>
                <a:lnTo>
                  <a:pt x="48387" y="131368"/>
                </a:lnTo>
                <a:close/>
              </a:path>
            </a:pathLst>
          </a:custGeom>
          <a:ln w="3810">
            <a:solidFill>
              <a:srgbClr val="009D5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1" name="object 191"/>
          <p:cNvSpPr/>
          <p:nvPr/>
        </p:nvSpPr>
        <p:spPr>
          <a:xfrm>
            <a:off x="5621658" y="8023859"/>
            <a:ext cx="45720" cy="1306195"/>
          </a:xfrm>
          <a:custGeom>
            <a:avLst/>
            <a:gdLst/>
            <a:ahLst/>
            <a:cxnLst/>
            <a:rect l="l" t="t" r="r" b="b"/>
            <a:pathLst>
              <a:path w="45720" h="1306195">
                <a:moveTo>
                  <a:pt x="0" y="0"/>
                </a:moveTo>
                <a:lnTo>
                  <a:pt x="0" y="1305864"/>
                </a:lnTo>
                <a:lnTo>
                  <a:pt x="45694" y="1305864"/>
                </a:lnTo>
              </a:path>
            </a:pathLst>
          </a:custGeom>
          <a:ln w="15875">
            <a:solidFill>
              <a:srgbClr val="009D57"/>
            </a:solidFill>
            <a:prstDash val="sysDot"/>
          </a:ln>
        </p:spPr>
        <p:txBody>
          <a:bodyPr wrap="square" lIns="0" tIns="0" rIns="0" bIns="0" rtlCol="0"/>
          <a:lstStyle/>
          <a:p/>
        </p:txBody>
      </p:sp>
      <p:sp>
        <p:nvSpPr>
          <p:cNvPr id="192" name="object 192"/>
          <p:cNvSpPr/>
          <p:nvPr/>
        </p:nvSpPr>
        <p:spPr>
          <a:xfrm>
            <a:off x="5605262" y="7966443"/>
            <a:ext cx="33655" cy="62230"/>
          </a:xfrm>
          <a:custGeom>
            <a:avLst/>
            <a:gdLst/>
            <a:ahLst/>
            <a:cxnLst/>
            <a:rect l="l" t="t" r="r" b="b"/>
            <a:pathLst>
              <a:path w="33654" h="62229">
                <a:moveTo>
                  <a:pt x="16611" y="0"/>
                </a:moveTo>
                <a:lnTo>
                  <a:pt x="0" y="61950"/>
                </a:lnTo>
                <a:lnTo>
                  <a:pt x="33197" y="61950"/>
                </a:lnTo>
                <a:lnTo>
                  <a:pt x="16611" y="0"/>
                </a:lnTo>
                <a:close/>
              </a:path>
            </a:pathLst>
          </a:custGeom>
          <a:solidFill>
            <a:srgbClr val="009D5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3" name="object 193"/>
          <p:cNvSpPr/>
          <p:nvPr/>
        </p:nvSpPr>
        <p:spPr>
          <a:xfrm>
            <a:off x="4197646" y="8201824"/>
            <a:ext cx="0" cy="413384"/>
          </a:xfrm>
          <a:custGeom>
            <a:avLst/>
            <a:gdLst/>
            <a:ahLst/>
            <a:cxnLst/>
            <a:rect l="l" t="t" r="r" b="b"/>
            <a:pathLst>
              <a:path w="0" h="413384">
                <a:moveTo>
                  <a:pt x="0" y="0"/>
                </a:moveTo>
                <a:lnTo>
                  <a:pt x="0" y="412788"/>
                </a:lnTo>
              </a:path>
            </a:pathLst>
          </a:custGeom>
          <a:ln w="15875">
            <a:solidFill>
              <a:srgbClr val="009D57"/>
            </a:solidFill>
            <a:prstDash val="sysDot"/>
          </a:ln>
        </p:spPr>
        <p:txBody>
          <a:bodyPr wrap="square" lIns="0" tIns="0" rIns="0" bIns="0" rtlCol="0"/>
          <a:lstStyle/>
          <a:p/>
        </p:txBody>
      </p:sp>
      <p:sp>
        <p:nvSpPr>
          <p:cNvPr id="194" name="object 194"/>
          <p:cNvSpPr/>
          <p:nvPr/>
        </p:nvSpPr>
        <p:spPr>
          <a:xfrm>
            <a:off x="4181250" y="8603271"/>
            <a:ext cx="33655" cy="62230"/>
          </a:xfrm>
          <a:custGeom>
            <a:avLst/>
            <a:gdLst/>
            <a:ahLst/>
            <a:cxnLst/>
            <a:rect l="l" t="t" r="r" b="b"/>
            <a:pathLst>
              <a:path w="33654" h="62229">
                <a:moveTo>
                  <a:pt x="33197" y="0"/>
                </a:moveTo>
                <a:lnTo>
                  <a:pt x="0" y="0"/>
                </a:lnTo>
                <a:lnTo>
                  <a:pt x="16598" y="61963"/>
                </a:lnTo>
                <a:lnTo>
                  <a:pt x="33197" y="0"/>
                </a:lnTo>
                <a:close/>
              </a:path>
            </a:pathLst>
          </a:custGeom>
          <a:solidFill>
            <a:srgbClr val="009D5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5" name="object 195"/>
          <p:cNvSpPr/>
          <p:nvPr/>
        </p:nvSpPr>
        <p:spPr>
          <a:xfrm>
            <a:off x="5850182" y="8201824"/>
            <a:ext cx="0" cy="413384"/>
          </a:xfrm>
          <a:custGeom>
            <a:avLst/>
            <a:gdLst/>
            <a:ahLst/>
            <a:cxnLst/>
            <a:rect l="l" t="t" r="r" b="b"/>
            <a:pathLst>
              <a:path w="0" h="413384">
                <a:moveTo>
                  <a:pt x="0" y="0"/>
                </a:moveTo>
                <a:lnTo>
                  <a:pt x="0" y="412788"/>
                </a:lnTo>
              </a:path>
            </a:pathLst>
          </a:custGeom>
          <a:ln w="15875">
            <a:solidFill>
              <a:srgbClr val="009D57"/>
            </a:solidFill>
            <a:prstDash val="sysDot"/>
          </a:ln>
        </p:spPr>
        <p:txBody>
          <a:bodyPr wrap="square" lIns="0" tIns="0" rIns="0" bIns="0" rtlCol="0"/>
          <a:lstStyle/>
          <a:p/>
        </p:txBody>
      </p:sp>
      <p:sp>
        <p:nvSpPr>
          <p:cNvPr id="196" name="object 196"/>
          <p:cNvSpPr/>
          <p:nvPr/>
        </p:nvSpPr>
        <p:spPr>
          <a:xfrm>
            <a:off x="5833786" y="8603271"/>
            <a:ext cx="33655" cy="62230"/>
          </a:xfrm>
          <a:custGeom>
            <a:avLst/>
            <a:gdLst/>
            <a:ahLst/>
            <a:cxnLst/>
            <a:rect l="l" t="t" r="r" b="b"/>
            <a:pathLst>
              <a:path w="33654" h="62229">
                <a:moveTo>
                  <a:pt x="33197" y="0"/>
                </a:moveTo>
                <a:lnTo>
                  <a:pt x="0" y="0"/>
                </a:lnTo>
                <a:lnTo>
                  <a:pt x="16598" y="61963"/>
                </a:lnTo>
                <a:lnTo>
                  <a:pt x="33197" y="0"/>
                </a:lnTo>
                <a:close/>
              </a:path>
            </a:pathLst>
          </a:custGeom>
          <a:solidFill>
            <a:srgbClr val="009D5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7" name="object 197"/>
          <p:cNvSpPr/>
          <p:nvPr/>
        </p:nvSpPr>
        <p:spPr>
          <a:xfrm>
            <a:off x="4835020" y="8299119"/>
            <a:ext cx="0" cy="674370"/>
          </a:xfrm>
          <a:custGeom>
            <a:avLst/>
            <a:gdLst/>
            <a:ahLst/>
            <a:cxnLst/>
            <a:rect l="l" t="t" r="r" b="b"/>
            <a:pathLst>
              <a:path w="0" h="674370">
                <a:moveTo>
                  <a:pt x="0" y="0"/>
                </a:moveTo>
                <a:lnTo>
                  <a:pt x="0" y="674027"/>
                </a:lnTo>
              </a:path>
            </a:pathLst>
          </a:custGeom>
          <a:ln w="15875">
            <a:solidFill>
              <a:srgbClr val="009D57"/>
            </a:solidFill>
            <a:prstDash val="sysDot"/>
          </a:ln>
        </p:spPr>
        <p:txBody>
          <a:bodyPr wrap="square" lIns="0" tIns="0" rIns="0" bIns="0" rtlCol="0"/>
          <a:lstStyle/>
          <a:p/>
        </p:txBody>
      </p:sp>
      <p:sp>
        <p:nvSpPr>
          <p:cNvPr id="198" name="object 198"/>
          <p:cNvSpPr/>
          <p:nvPr/>
        </p:nvSpPr>
        <p:spPr>
          <a:xfrm>
            <a:off x="4818624" y="8241703"/>
            <a:ext cx="33655" cy="62230"/>
          </a:xfrm>
          <a:custGeom>
            <a:avLst/>
            <a:gdLst/>
            <a:ahLst/>
            <a:cxnLst/>
            <a:rect l="l" t="t" r="r" b="b"/>
            <a:pathLst>
              <a:path w="33654" h="62229">
                <a:moveTo>
                  <a:pt x="16598" y="0"/>
                </a:moveTo>
                <a:lnTo>
                  <a:pt x="0" y="61950"/>
                </a:lnTo>
                <a:lnTo>
                  <a:pt x="33197" y="61950"/>
                </a:lnTo>
                <a:lnTo>
                  <a:pt x="16598" y="0"/>
                </a:lnTo>
                <a:close/>
              </a:path>
            </a:pathLst>
          </a:custGeom>
          <a:solidFill>
            <a:srgbClr val="009D5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9" name="object 199"/>
          <p:cNvSpPr txBox="1"/>
          <p:nvPr/>
        </p:nvSpPr>
        <p:spPr>
          <a:xfrm>
            <a:off x="488826" y="9726803"/>
            <a:ext cx="6280785" cy="6477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50800">
              <a:lnSpc>
                <a:spcPct val="100000"/>
              </a:lnSpc>
              <a:spcBef>
                <a:spcPts val="100"/>
              </a:spcBef>
            </a:pPr>
            <a:r>
              <a:rPr dirty="0" sz="700" spc="-10" b="1" i="1">
                <a:solidFill>
                  <a:srgbClr val="009D57"/>
                </a:solidFill>
                <a:latin typeface="Arial"/>
                <a:cs typeface="Arial"/>
              </a:rPr>
              <a:t>Fig. </a:t>
            </a:r>
            <a:r>
              <a:rPr dirty="0" sz="700" spc="-15" b="1" i="1">
                <a:solidFill>
                  <a:srgbClr val="009D57"/>
                </a:solidFill>
                <a:latin typeface="Arial"/>
                <a:cs typeface="Arial"/>
              </a:rPr>
              <a:t>F60: </a:t>
            </a:r>
            <a:r>
              <a:rPr dirty="0" sz="700" i="1">
                <a:solidFill>
                  <a:srgbClr val="231F20"/>
                </a:solidFill>
                <a:latin typeface="Arial"/>
                <a:cs typeface="Arial"/>
              </a:rPr>
              <a:t>Cálculo </a:t>
            </a:r>
            <a:r>
              <a:rPr dirty="0" sz="700" spc="5" i="1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700" i="1">
                <a:solidFill>
                  <a:srgbClr val="231F20"/>
                </a:solidFill>
                <a:latin typeface="Arial"/>
                <a:cs typeface="Arial"/>
              </a:rPr>
              <a:t>L</a:t>
            </a:r>
            <a:r>
              <a:rPr dirty="0" baseline="-15151" sz="825">
                <a:solidFill>
                  <a:srgbClr val="231F20"/>
                </a:solidFill>
                <a:latin typeface="Arial"/>
                <a:cs typeface="Arial"/>
              </a:rPr>
              <a:t>máx. </a:t>
            </a:r>
            <a:r>
              <a:rPr dirty="0" sz="700" spc="5" i="1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700" spc="-5" i="1">
                <a:solidFill>
                  <a:srgbClr val="231F20"/>
                </a:solidFill>
                <a:latin typeface="Arial"/>
                <a:cs typeface="Arial"/>
              </a:rPr>
              <a:t>un esquema </a:t>
            </a:r>
            <a:r>
              <a:rPr dirty="0" sz="700" spc="5" i="1">
                <a:solidFill>
                  <a:srgbClr val="231F20"/>
                </a:solidFill>
                <a:latin typeface="Arial"/>
                <a:cs typeface="Arial"/>
              </a:rPr>
              <a:t>conectado </a:t>
            </a:r>
            <a:r>
              <a:rPr dirty="0" sz="700" spc="-30" i="1">
                <a:solidFill>
                  <a:srgbClr val="231F20"/>
                </a:solidFill>
                <a:latin typeface="Arial"/>
                <a:cs typeface="Arial"/>
              </a:rPr>
              <a:t>a </a:t>
            </a:r>
            <a:r>
              <a:rPr dirty="0" sz="700" spc="-5" i="1">
                <a:solidFill>
                  <a:srgbClr val="231F20"/>
                </a:solidFill>
                <a:latin typeface="Arial"/>
                <a:cs typeface="Arial"/>
              </a:rPr>
              <a:t>tierra </a:t>
            </a:r>
            <a:r>
              <a:rPr dirty="0" sz="700" spc="5" i="1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700" spc="-20" i="1">
                <a:solidFill>
                  <a:srgbClr val="231F20"/>
                </a:solidFill>
                <a:latin typeface="Arial"/>
                <a:cs typeface="Arial"/>
              </a:rPr>
              <a:t>IT </a:t>
            </a:r>
            <a:r>
              <a:rPr dirty="0" sz="700" i="1">
                <a:solidFill>
                  <a:srgbClr val="231F20"/>
                </a:solidFill>
                <a:latin typeface="Arial"/>
                <a:cs typeface="Arial"/>
              </a:rPr>
              <a:t>que </a:t>
            </a:r>
            <a:r>
              <a:rPr dirty="0" sz="700" spc="-5" i="1">
                <a:solidFill>
                  <a:srgbClr val="231F20"/>
                </a:solidFill>
                <a:latin typeface="Arial"/>
                <a:cs typeface="Arial"/>
              </a:rPr>
              <a:t>muestra </a:t>
            </a:r>
            <a:r>
              <a:rPr dirty="0" sz="700" spc="-10" i="1">
                <a:solidFill>
                  <a:srgbClr val="231F20"/>
                </a:solidFill>
                <a:latin typeface="Arial"/>
                <a:cs typeface="Arial"/>
              </a:rPr>
              <a:t>el </a:t>
            </a:r>
            <a:r>
              <a:rPr dirty="0" sz="700" spc="5" i="1">
                <a:solidFill>
                  <a:srgbClr val="231F20"/>
                </a:solidFill>
                <a:latin typeface="Arial"/>
                <a:cs typeface="Arial"/>
              </a:rPr>
              <a:t>recorrido de </a:t>
            </a:r>
            <a:r>
              <a:rPr dirty="0" sz="700" spc="-15" i="1">
                <a:solidFill>
                  <a:srgbClr val="231F20"/>
                </a:solidFill>
                <a:latin typeface="Arial"/>
                <a:cs typeface="Arial"/>
              </a:rPr>
              <a:t>la </a:t>
            </a:r>
            <a:r>
              <a:rPr dirty="0" sz="700" i="1">
                <a:solidFill>
                  <a:srgbClr val="231F20"/>
                </a:solidFill>
                <a:latin typeface="Arial"/>
                <a:cs typeface="Arial"/>
              </a:rPr>
              <a:t>corriente </a:t>
            </a:r>
            <a:r>
              <a:rPr dirty="0" sz="700" spc="5" i="1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700" spc="10" i="1">
                <a:solidFill>
                  <a:srgbClr val="231F20"/>
                </a:solidFill>
                <a:latin typeface="Arial"/>
                <a:cs typeface="Arial"/>
              </a:rPr>
              <a:t>defecto </a:t>
            </a:r>
            <a:r>
              <a:rPr dirty="0" sz="700" spc="-10" i="1">
                <a:solidFill>
                  <a:srgbClr val="231F20"/>
                </a:solidFill>
                <a:latin typeface="Arial"/>
                <a:cs typeface="Arial"/>
              </a:rPr>
              <a:t>para una </a:t>
            </a:r>
            <a:r>
              <a:rPr dirty="0" sz="700" spc="10" i="1">
                <a:solidFill>
                  <a:srgbClr val="231F20"/>
                </a:solidFill>
                <a:latin typeface="Arial"/>
                <a:cs typeface="Arial"/>
              </a:rPr>
              <a:t>condición </a:t>
            </a:r>
            <a:r>
              <a:rPr dirty="0" sz="700" spc="5" i="1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700" spc="10" i="1">
                <a:solidFill>
                  <a:srgbClr val="231F20"/>
                </a:solidFill>
                <a:latin typeface="Arial"/>
                <a:cs typeface="Arial"/>
              </a:rPr>
              <a:t>doble</a:t>
            </a:r>
            <a:r>
              <a:rPr dirty="0" sz="700" spc="160" i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 spc="5" i="1">
                <a:solidFill>
                  <a:srgbClr val="231F20"/>
                </a:solidFill>
                <a:latin typeface="Arial"/>
                <a:cs typeface="Arial"/>
              </a:rPr>
              <a:t>defecto.</a:t>
            </a:r>
            <a:endParaRPr sz="7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300">
              <a:latin typeface="Times New Roman"/>
              <a:cs typeface="Times New Roman"/>
            </a:endParaRPr>
          </a:p>
          <a:p>
            <a:pPr marL="50800" marR="3889375">
              <a:lnSpc>
                <a:spcPct val="100000"/>
              </a:lnSpc>
              <a:spcBef>
                <a:spcPts val="5"/>
              </a:spcBef>
            </a:pP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(1)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Recapitulación: no existe límite de longitud para la  protección de defecto 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a tierra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en un esquema 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TT, ya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que la  protección la proporcionan DDRs de alta 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sensibilidad.</a:t>
            </a:r>
            <a:endParaRPr sz="700">
              <a:latin typeface="Arial"/>
              <a:cs typeface="Arial"/>
            </a:endParaRPr>
          </a:p>
        </p:txBody>
      </p:sp>
      <p:sp>
        <p:nvSpPr>
          <p:cNvPr id="200" name="object 200"/>
          <p:cNvSpPr txBox="1"/>
          <p:nvPr/>
        </p:nvSpPr>
        <p:spPr>
          <a:xfrm>
            <a:off x="527307" y="10456164"/>
            <a:ext cx="640080" cy="1168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">
                <a:solidFill>
                  <a:srgbClr val="231F20"/>
                </a:solidFill>
                <a:latin typeface="Arial"/>
                <a:cs typeface="Arial"/>
              </a:rPr>
              <a:t>Schneider</a:t>
            </a:r>
            <a:r>
              <a:rPr dirty="0" sz="600" spc="-6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600">
                <a:solidFill>
                  <a:srgbClr val="231F20"/>
                </a:solidFill>
                <a:latin typeface="Arial"/>
                <a:cs typeface="Arial"/>
              </a:rPr>
              <a:t>Electric</a:t>
            </a:r>
            <a:endParaRPr sz="600">
              <a:latin typeface="Arial"/>
              <a:cs typeface="Arial"/>
            </a:endParaRPr>
          </a:p>
        </p:txBody>
      </p:sp>
      <p:sp>
        <p:nvSpPr>
          <p:cNvPr id="201" name="object 201"/>
          <p:cNvSpPr txBox="1"/>
          <p:nvPr/>
        </p:nvSpPr>
        <p:spPr>
          <a:xfrm>
            <a:off x="5474592" y="10456164"/>
            <a:ext cx="1558925" cy="1168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">
                <a:solidFill>
                  <a:srgbClr val="231F20"/>
                </a:solidFill>
                <a:latin typeface="Arial"/>
                <a:cs typeface="Arial"/>
              </a:rPr>
              <a:t>Guía </a:t>
            </a:r>
            <a:r>
              <a:rPr dirty="0" sz="600" spc="-5">
                <a:solidFill>
                  <a:srgbClr val="231F20"/>
                </a:solidFill>
                <a:latin typeface="Arial"/>
                <a:cs typeface="Arial"/>
              </a:rPr>
              <a:t>de diseño de instalaciones eléctricas</a:t>
            </a:r>
            <a:r>
              <a:rPr dirty="0" sz="600" spc="-4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600" spc="-5">
                <a:solidFill>
                  <a:srgbClr val="231F20"/>
                </a:solidFill>
                <a:latin typeface="Arial"/>
                <a:cs typeface="Arial"/>
              </a:rPr>
              <a:t>08</a:t>
            </a:r>
            <a:endParaRPr sz="600">
              <a:latin typeface="Arial"/>
              <a:cs typeface="Arial"/>
            </a:endParaRPr>
          </a:p>
        </p:txBody>
      </p:sp>
      <p:sp>
        <p:nvSpPr>
          <p:cNvPr id="202" name="object 202"/>
          <p:cNvSpPr/>
          <p:nvPr/>
        </p:nvSpPr>
        <p:spPr>
          <a:xfrm>
            <a:off x="3644118" y="10508992"/>
            <a:ext cx="113373" cy="11807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03" name="object 203"/>
          <p:cNvSpPr/>
          <p:nvPr/>
        </p:nvSpPr>
        <p:spPr>
          <a:xfrm>
            <a:off x="3557464" y="10441380"/>
            <a:ext cx="450037" cy="18249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04" name="object 204"/>
          <p:cNvSpPr/>
          <p:nvPr/>
        </p:nvSpPr>
        <p:spPr>
          <a:xfrm>
            <a:off x="3635086" y="10532262"/>
            <a:ext cx="108064" cy="9560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05" name="object 205"/>
          <p:cNvSpPr/>
          <p:nvPr/>
        </p:nvSpPr>
        <p:spPr>
          <a:xfrm>
            <a:off x="3652274" y="10532261"/>
            <a:ext cx="88895" cy="7158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40896" y="10409999"/>
            <a:ext cx="7015480" cy="0"/>
          </a:xfrm>
          <a:custGeom>
            <a:avLst/>
            <a:gdLst/>
            <a:ahLst/>
            <a:cxnLst/>
            <a:rect l="l" t="t" r="r" b="b"/>
            <a:pathLst>
              <a:path w="7015480" h="0">
                <a:moveTo>
                  <a:pt x="0" y="0"/>
                </a:moveTo>
                <a:lnTo>
                  <a:pt x="7015098" y="0"/>
                </a:lnTo>
              </a:path>
            </a:pathLst>
          </a:custGeom>
          <a:ln w="10287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3204086" y="6394259"/>
            <a:ext cx="3816350" cy="0"/>
          </a:xfrm>
          <a:custGeom>
            <a:avLst/>
            <a:gdLst/>
            <a:ahLst/>
            <a:cxnLst/>
            <a:rect l="l" t="t" r="r" b="b"/>
            <a:pathLst>
              <a:path w="3816350" h="0">
                <a:moveTo>
                  <a:pt x="0" y="0"/>
                </a:moveTo>
                <a:lnTo>
                  <a:pt x="3816096" y="0"/>
                </a:lnTo>
              </a:path>
            </a:pathLst>
          </a:custGeom>
          <a:ln w="25526">
            <a:solidFill>
              <a:srgbClr val="009D5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3204086" y="5222684"/>
            <a:ext cx="3816350" cy="0"/>
          </a:xfrm>
          <a:custGeom>
            <a:avLst/>
            <a:gdLst/>
            <a:ahLst/>
            <a:cxnLst/>
            <a:rect l="l" t="t" r="r" b="b"/>
            <a:pathLst>
              <a:path w="3816350" h="0">
                <a:moveTo>
                  <a:pt x="0" y="0"/>
                </a:moveTo>
                <a:lnTo>
                  <a:pt x="3816096" y="0"/>
                </a:lnTo>
              </a:path>
            </a:pathLst>
          </a:custGeom>
          <a:ln w="25526">
            <a:solidFill>
              <a:srgbClr val="009D5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539372" y="9409112"/>
            <a:ext cx="2484120" cy="0"/>
          </a:xfrm>
          <a:custGeom>
            <a:avLst/>
            <a:gdLst/>
            <a:ahLst/>
            <a:cxnLst/>
            <a:rect l="l" t="t" r="r" b="b"/>
            <a:pathLst>
              <a:path w="2484120" h="0">
                <a:moveTo>
                  <a:pt x="0" y="0"/>
                </a:moveTo>
                <a:lnTo>
                  <a:pt x="2484120" y="0"/>
                </a:lnTo>
              </a:path>
            </a:pathLst>
          </a:custGeom>
          <a:ln w="25526">
            <a:solidFill>
              <a:srgbClr val="009D5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539372" y="7447724"/>
            <a:ext cx="2484120" cy="0"/>
          </a:xfrm>
          <a:custGeom>
            <a:avLst/>
            <a:gdLst/>
            <a:ahLst/>
            <a:cxnLst/>
            <a:rect l="l" t="t" r="r" b="b"/>
            <a:pathLst>
              <a:path w="2484120" h="0">
                <a:moveTo>
                  <a:pt x="0" y="0"/>
                </a:moveTo>
                <a:lnTo>
                  <a:pt x="2484120" y="0"/>
                </a:lnTo>
              </a:path>
            </a:pathLst>
          </a:custGeom>
          <a:ln w="25526">
            <a:solidFill>
              <a:srgbClr val="009D5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3384515" y="2476169"/>
            <a:ext cx="149860" cy="0"/>
          </a:xfrm>
          <a:custGeom>
            <a:avLst/>
            <a:gdLst/>
            <a:ahLst/>
            <a:cxnLst/>
            <a:rect l="l" t="t" r="r" b="b"/>
            <a:pathLst>
              <a:path w="149860" h="0">
                <a:moveTo>
                  <a:pt x="0" y="0"/>
                </a:moveTo>
                <a:lnTo>
                  <a:pt x="149580" y="0"/>
                </a:lnTo>
              </a:path>
            </a:pathLst>
          </a:custGeom>
          <a:ln w="476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 txBox="1"/>
          <p:nvPr/>
        </p:nvSpPr>
        <p:spPr>
          <a:xfrm>
            <a:off x="528196" y="237870"/>
            <a:ext cx="2091055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-15" b="1">
                <a:solidFill>
                  <a:srgbClr val="009D57"/>
                </a:solidFill>
                <a:latin typeface="Arial"/>
                <a:cs typeface="Arial"/>
              </a:rPr>
              <a:t>F </a:t>
            </a:r>
            <a:r>
              <a:rPr dirty="0" sz="800" spc="55" b="1">
                <a:solidFill>
                  <a:srgbClr val="009D57"/>
                </a:solidFill>
                <a:latin typeface="Arial"/>
                <a:cs typeface="Arial"/>
              </a:rPr>
              <a:t>- </a:t>
            </a:r>
            <a:r>
              <a:rPr dirty="0" sz="800" b="1">
                <a:solidFill>
                  <a:srgbClr val="009D57"/>
                </a:solidFill>
                <a:latin typeface="Arial"/>
                <a:cs typeface="Arial"/>
              </a:rPr>
              <a:t>Protección contra descargas</a:t>
            </a:r>
            <a:r>
              <a:rPr dirty="0" sz="800" spc="-40" b="1">
                <a:solidFill>
                  <a:srgbClr val="009D57"/>
                </a:solidFill>
                <a:latin typeface="Arial"/>
                <a:cs typeface="Arial"/>
              </a:rPr>
              <a:t> </a:t>
            </a:r>
            <a:r>
              <a:rPr dirty="0" sz="800" b="1">
                <a:solidFill>
                  <a:srgbClr val="009D57"/>
                </a:solidFill>
                <a:latin typeface="Arial"/>
                <a:cs typeface="Arial"/>
              </a:rPr>
              <a:t>eléctricas</a:t>
            </a:r>
            <a:endParaRPr sz="8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191386" y="212597"/>
            <a:ext cx="376174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66700" algn="l"/>
              </a:tabLst>
            </a:pPr>
            <a:r>
              <a:rPr dirty="0" sz="1800" spc="-5" b="1">
                <a:solidFill>
                  <a:srgbClr val="BCBEC0"/>
                </a:solidFill>
                <a:latin typeface="Arial"/>
                <a:cs typeface="Arial"/>
              </a:rPr>
              <a:t>7	</a:t>
            </a:r>
            <a:r>
              <a:rPr dirty="0" sz="1800" spc="5" b="1">
                <a:solidFill>
                  <a:srgbClr val="BCBEC0"/>
                </a:solidFill>
                <a:latin typeface="Arial"/>
                <a:cs typeface="Arial"/>
              </a:rPr>
              <a:t>Implementación </a:t>
            </a:r>
            <a:r>
              <a:rPr dirty="0" sz="1800" spc="-5" b="1">
                <a:solidFill>
                  <a:srgbClr val="BCBEC0"/>
                </a:solidFill>
                <a:latin typeface="Arial"/>
                <a:cs typeface="Arial"/>
              </a:rPr>
              <a:t>del </a:t>
            </a:r>
            <a:r>
              <a:rPr dirty="0" sz="1800" spc="5" b="1">
                <a:solidFill>
                  <a:srgbClr val="BCBEC0"/>
                </a:solidFill>
                <a:latin typeface="Arial"/>
                <a:cs typeface="Arial"/>
              </a:rPr>
              <a:t>esquema</a:t>
            </a:r>
            <a:r>
              <a:rPr dirty="0" sz="1800" spc="-15" b="1">
                <a:solidFill>
                  <a:srgbClr val="BCBEC0"/>
                </a:solidFill>
                <a:latin typeface="Arial"/>
                <a:cs typeface="Arial"/>
              </a:rPr>
              <a:t> </a:t>
            </a:r>
            <a:r>
              <a:rPr dirty="0" sz="1800" spc="15" b="1">
                <a:solidFill>
                  <a:srgbClr val="BCBEC0"/>
                </a:solidFill>
                <a:latin typeface="Arial"/>
                <a:cs typeface="Arial"/>
              </a:rPr>
              <a:t>IT</a:t>
            </a:r>
            <a:endParaRPr sz="18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39499" y="3205225"/>
            <a:ext cx="2484120" cy="774065"/>
          </a:xfrm>
          <a:prstGeom prst="rect">
            <a:avLst/>
          </a:prstGeom>
          <a:solidFill>
            <a:srgbClr val="C8E4D3"/>
          </a:solidFill>
        </p:spPr>
        <p:txBody>
          <a:bodyPr wrap="square" lIns="0" tIns="12700" rIns="0" bIns="0" rtlCol="0" vert="horz">
            <a:spAutoFit/>
          </a:bodyPr>
          <a:lstStyle/>
          <a:p>
            <a:pPr marL="36195" marR="102870" indent="635">
              <a:lnSpc>
                <a:spcPct val="100000"/>
              </a:lnSpc>
              <a:spcBef>
                <a:spcPts val="100"/>
              </a:spcBef>
            </a:pPr>
            <a:r>
              <a:rPr dirty="0" sz="900" spc="-30" i="1">
                <a:solidFill>
                  <a:srgbClr val="231F20"/>
                </a:solidFill>
                <a:latin typeface="Arial"/>
                <a:cs typeface="Arial"/>
              </a:rPr>
              <a:t>En </a:t>
            </a:r>
            <a:r>
              <a:rPr dirty="0" sz="900" spc="-20" i="1">
                <a:solidFill>
                  <a:srgbClr val="231F20"/>
                </a:solidFill>
                <a:latin typeface="Arial"/>
                <a:cs typeface="Arial"/>
              </a:rPr>
              <a:t>las </a:t>
            </a:r>
            <a:r>
              <a:rPr dirty="0" sz="900" spc="-5" i="1">
                <a:solidFill>
                  <a:srgbClr val="231F20"/>
                </a:solidFill>
                <a:latin typeface="Arial"/>
                <a:cs typeface="Arial"/>
              </a:rPr>
              <a:t>siguientes </a:t>
            </a:r>
            <a:r>
              <a:rPr dirty="0" sz="900" spc="-10" i="1">
                <a:solidFill>
                  <a:srgbClr val="231F20"/>
                </a:solidFill>
                <a:latin typeface="Arial"/>
                <a:cs typeface="Arial"/>
              </a:rPr>
              <a:t>tablas</a:t>
            </a:r>
            <a:r>
              <a:rPr dirty="0" baseline="21367" sz="975" spc="-15" i="1">
                <a:solidFill>
                  <a:srgbClr val="231F20"/>
                </a:solidFill>
                <a:latin typeface="Arial"/>
                <a:cs typeface="Arial"/>
              </a:rPr>
              <a:t>(1) </a:t>
            </a:r>
            <a:r>
              <a:rPr dirty="0" sz="900" spc="-20" i="1">
                <a:solidFill>
                  <a:srgbClr val="231F20"/>
                </a:solidFill>
                <a:latin typeface="Arial"/>
                <a:cs typeface="Arial"/>
              </a:rPr>
              <a:t>se </a:t>
            </a:r>
            <a:r>
              <a:rPr dirty="0" sz="900" spc="5" i="1">
                <a:solidFill>
                  <a:srgbClr val="231F20"/>
                </a:solidFill>
                <a:latin typeface="Arial"/>
                <a:cs typeface="Arial"/>
              </a:rPr>
              <a:t>indica </a:t>
            </a:r>
            <a:r>
              <a:rPr dirty="0" sz="900" spc="-20" i="1">
                <a:solidFill>
                  <a:srgbClr val="231F20"/>
                </a:solidFill>
                <a:latin typeface="Arial"/>
                <a:cs typeface="Arial"/>
              </a:rPr>
              <a:t>la </a:t>
            </a:r>
            <a:r>
              <a:rPr dirty="0" sz="900" spc="10" i="1">
                <a:solidFill>
                  <a:srgbClr val="231F20"/>
                </a:solidFill>
                <a:latin typeface="Arial"/>
                <a:cs typeface="Arial"/>
              </a:rPr>
              <a:t>longitud  </a:t>
            </a:r>
            <a:r>
              <a:rPr dirty="0" sz="900" spc="5" i="1">
                <a:solidFill>
                  <a:srgbClr val="231F20"/>
                </a:solidFill>
                <a:latin typeface="Arial"/>
                <a:cs typeface="Arial"/>
              </a:rPr>
              <a:t>del </a:t>
            </a:r>
            <a:r>
              <a:rPr dirty="0" sz="900" spc="10" i="1">
                <a:solidFill>
                  <a:srgbClr val="231F20"/>
                </a:solidFill>
                <a:latin typeface="Arial"/>
                <a:cs typeface="Arial"/>
              </a:rPr>
              <a:t>circuito </a:t>
            </a:r>
            <a:r>
              <a:rPr dirty="0" sz="900" spc="5" i="1">
                <a:solidFill>
                  <a:srgbClr val="231F20"/>
                </a:solidFill>
                <a:latin typeface="Arial"/>
                <a:cs typeface="Arial"/>
              </a:rPr>
              <a:t>que no debe </a:t>
            </a:r>
            <a:r>
              <a:rPr dirty="0" sz="900" spc="-10" i="1">
                <a:solidFill>
                  <a:srgbClr val="231F20"/>
                </a:solidFill>
                <a:latin typeface="Arial"/>
                <a:cs typeface="Arial"/>
              </a:rPr>
              <a:t>superarse para </a:t>
            </a:r>
            <a:r>
              <a:rPr dirty="0" sz="900" spc="5" i="1">
                <a:solidFill>
                  <a:srgbClr val="231F20"/>
                </a:solidFill>
                <a:latin typeface="Arial"/>
                <a:cs typeface="Arial"/>
              </a:rPr>
              <a:t>que  </a:t>
            </a:r>
            <a:r>
              <a:rPr dirty="0" sz="900" spc="-20" i="1">
                <a:solidFill>
                  <a:srgbClr val="231F20"/>
                </a:solidFill>
                <a:latin typeface="Arial"/>
                <a:cs typeface="Arial"/>
              </a:rPr>
              <a:t>las </a:t>
            </a:r>
            <a:r>
              <a:rPr dirty="0" sz="900" spc="-5" i="1">
                <a:solidFill>
                  <a:srgbClr val="231F20"/>
                </a:solidFill>
                <a:latin typeface="Arial"/>
                <a:cs typeface="Arial"/>
              </a:rPr>
              <a:t>personas estén </a:t>
            </a:r>
            <a:r>
              <a:rPr dirty="0" sz="900" spc="5" i="1">
                <a:solidFill>
                  <a:srgbClr val="231F20"/>
                </a:solidFill>
                <a:latin typeface="Arial"/>
                <a:cs typeface="Arial"/>
              </a:rPr>
              <a:t>protegidas contra </a:t>
            </a:r>
            <a:r>
              <a:rPr dirty="0" sz="900" spc="-10" i="1">
                <a:solidFill>
                  <a:srgbClr val="231F20"/>
                </a:solidFill>
                <a:latin typeface="Arial"/>
                <a:cs typeface="Arial"/>
              </a:rPr>
              <a:t>el </a:t>
            </a:r>
            <a:r>
              <a:rPr dirty="0" sz="900" spc="-5" i="1">
                <a:solidFill>
                  <a:srgbClr val="231F20"/>
                </a:solidFill>
                <a:latin typeface="Arial"/>
                <a:cs typeface="Arial"/>
              </a:rPr>
              <a:t>riesgo  </a:t>
            </a:r>
            <a:r>
              <a:rPr dirty="0" sz="900" spc="5" i="1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900" spc="10" i="1">
                <a:solidFill>
                  <a:srgbClr val="231F20"/>
                </a:solidFill>
                <a:latin typeface="Arial"/>
                <a:cs typeface="Arial"/>
              </a:rPr>
              <a:t>contactos </a:t>
            </a:r>
            <a:r>
              <a:rPr dirty="0" sz="900" spc="5" i="1">
                <a:solidFill>
                  <a:srgbClr val="231F20"/>
                </a:solidFill>
                <a:latin typeface="Arial"/>
                <a:cs typeface="Arial"/>
              </a:rPr>
              <a:t>indirectos </a:t>
            </a:r>
            <a:r>
              <a:rPr dirty="0" sz="900" i="1">
                <a:solidFill>
                  <a:srgbClr val="231F20"/>
                </a:solidFill>
                <a:latin typeface="Arial"/>
                <a:cs typeface="Arial"/>
              </a:rPr>
              <a:t>mediante </a:t>
            </a:r>
            <a:r>
              <a:rPr dirty="0" sz="900" spc="5" i="1">
                <a:solidFill>
                  <a:srgbClr val="231F20"/>
                </a:solidFill>
                <a:latin typeface="Arial"/>
                <a:cs typeface="Arial"/>
              </a:rPr>
              <a:t>dispositivos  de</a:t>
            </a:r>
            <a:r>
              <a:rPr dirty="0" sz="900" spc="-10" i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00" spc="10" i="1">
                <a:solidFill>
                  <a:srgbClr val="231F20"/>
                </a:solidFill>
                <a:latin typeface="Arial"/>
                <a:cs typeface="Arial"/>
              </a:rPr>
              <a:t>protección.</a:t>
            </a:r>
            <a:endParaRPr sz="9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152009" y="1400682"/>
            <a:ext cx="3907790" cy="1083945"/>
          </a:xfrm>
          <a:prstGeom prst="rect">
            <a:avLst/>
          </a:prstGeom>
        </p:spPr>
        <p:txBody>
          <a:bodyPr wrap="square" lIns="0" tIns="20320" rIns="0" bIns="0" rtlCol="0" vert="horz">
            <a:spAutoFit/>
          </a:bodyPr>
          <a:lstStyle/>
          <a:p>
            <a:pPr marL="52705">
              <a:lnSpc>
                <a:spcPct val="100000"/>
              </a:lnSpc>
              <a:spcBef>
                <a:spcPts val="160"/>
              </a:spcBef>
            </a:pP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En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las fórmulas</a:t>
            </a:r>
            <a:r>
              <a:rPr dirty="0" sz="8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anteriores:</a:t>
            </a:r>
            <a:endParaRPr sz="800">
              <a:latin typeface="Arial"/>
              <a:cs typeface="Arial"/>
            </a:endParaRPr>
          </a:p>
          <a:p>
            <a:pPr marL="52069">
              <a:lnSpc>
                <a:spcPct val="100000"/>
              </a:lnSpc>
              <a:spcBef>
                <a:spcPts val="60"/>
              </a:spcBef>
            </a:pPr>
            <a:r>
              <a:rPr dirty="0" sz="800" i="1">
                <a:solidFill>
                  <a:srgbClr val="231F20"/>
                </a:solidFill>
                <a:latin typeface="Arial"/>
                <a:cs typeface="Arial"/>
              </a:rPr>
              <a:t>L</a:t>
            </a:r>
            <a:r>
              <a:rPr dirty="0" baseline="-15151" sz="825">
                <a:solidFill>
                  <a:srgbClr val="231F20"/>
                </a:solidFill>
                <a:latin typeface="Arial"/>
                <a:cs typeface="Arial"/>
              </a:rPr>
              <a:t>máx.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= circuito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mayor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longitud en</a:t>
            </a:r>
            <a:r>
              <a:rPr dirty="0" sz="800" spc="-8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metros.</a:t>
            </a:r>
            <a:endParaRPr sz="800">
              <a:latin typeface="Arial"/>
              <a:cs typeface="Arial"/>
            </a:endParaRPr>
          </a:p>
          <a:p>
            <a:pPr marL="51435">
              <a:lnSpc>
                <a:spcPts val="935"/>
              </a:lnSpc>
              <a:spcBef>
                <a:spcPts val="55"/>
              </a:spcBef>
            </a:pPr>
            <a:r>
              <a:rPr dirty="0" sz="800" i="1">
                <a:solidFill>
                  <a:srgbClr val="231F20"/>
                </a:solidFill>
                <a:latin typeface="Arial"/>
                <a:cs typeface="Arial"/>
              </a:rPr>
              <a:t>U</a:t>
            </a:r>
            <a:r>
              <a:rPr dirty="0" baseline="-15151" sz="825">
                <a:solidFill>
                  <a:srgbClr val="231F20"/>
                </a:solidFill>
                <a:latin typeface="Arial"/>
                <a:cs typeface="Arial"/>
              </a:rPr>
              <a:t>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=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tensión 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fase 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neutro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(230 V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en un esquema de 230/400</a:t>
            </a:r>
            <a:r>
              <a:rPr dirty="0" sz="800" spc="-1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V).</a:t>
            </a:r>
            <a:endParaRPr sz="800">
              <a:latin typeface="Arial"/>
              <a:cs typeface="Arial"/>
            </a:endParaRPr>
          </a:p>
          <a:p>
            <a:pPr marL="51435" marR="43180">
              <a:lnSpc>
                <a:spcPts val="960"/>
              </a:lnSpc>
              <a:spcBef>
                <a:spcPts val="105"/>
              </a:spcBef>
            </a:pPr>
            <a:r>
              <a:rPr dirty="0" sz="900">
                <a:solidFill>
                  <a:srgbClr val="231F20"/>
                </a:solidFill>
                <a:latin typeface="Symbol"/>
                <a:cs typeface="Symbol"/>
              </a:rPr>
              <a:t></a:t>
            </a:r>
            <a:r>
              <a:rPr dirty="0" sz="90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= resistividad a temperatura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funcionamiento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normal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(22,5 </a:t>
            </a:r>
            <a:r>
              <a:rPr dirty="0" sz="800">
                <a:solidFill>
                  <a:srgbClr val="231F20"/>
                </a:solidFill>
                <a:latin typeface="Symbol"/>
                <a:cs typeface="Symbol"/>
              </a:rPr>
              <a:t></a:t>
            </a:r>
            <a:r>
              <a:rPr dirty="0" sz="80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10</a:t>
            </a:r>
            <a:r>
              <a:rPr dirty="0" baseline="25252" sz="825" spc="-7">
                <a:solidFill>
                  <a:srgbClr val="231F20"/>
                </a:solidFill>
                <a:latin typeface="Arial"/>
                <a:cs typeface="Arial"/>
              </a:rPr>
              <a:t>-3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ohmios-mm</a:t>
            </a:r>
            <a:r>
              <a:rPr dirty="0" baseline="25252" sz="825" spc="-7">
                <a:solidFill>
                  <a:srgbClr val="231F20"/>
                </a:solidFill>
                <a:latin typeface="Arial"/>
                <a:cs typeface="Arial"/>
              </a:rPr>
              <a:t>2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/</a:t>
            </a:r>
            <a:r>
              <a:rPr dirty="0" sz="800" spc="-5" i="1">
                <a:solidFill>
                  <a:srgbClr val="231F20"/>
                </a:solidFill>
                <a:latin typeface="Arial"/>
                <a:cs typeface="Arial"/>
              </a:rPr>
              <a:t>m 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para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cobre,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36 </a:t>
            </a:r>
            <a:r>
              <a:rPr dirty="0" sz="800">
                <a:solidFill>
                  <a:srgbClr val="231F20"/>
                </a:solidFill>
                <a:latin typeface="Symbol"/>
                <a:cs typeface="Symbol"/>
              </a:rPr>
              <a:t></a:t>
            </a:r>
            <a:r>
              <a:rPr dirty="0" sz="80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10</a:t>
            </a:r>
            <a:r>
              <a:rPr dirty="0" baseline="25252" sz="825">
                <a:solidFill>
                  <a:srgbClr val="231F20"/>
                </a:solidFill>
                <a:latin typeface="Arial"/>
                <a:cs typeface="Arial"/>
              </a:rPr>
              <a:t>-3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ohmios-mm</a:t>
            </a:r>
            <a:r>
              <a:rPr dirty="0" baseline="25252" sz="825" spc="-7">
                <a:solidFill>
                  <a:srgbClr val="231F20"/>
                </a:solidFill>
                <a:latin typeface="Arial"/>
                <a:cs typeface="Arial"/>
              </a:rPr>
              <a:t>2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/</a:t>
            </a:r>
            <a:r>
              <a:rPr dirty="0" sz="800" spc="-5" i="1">
                <a:solidFill>
                  <a:srgbClr val="231F20"/>
                </a:solidFill>
                <a:latin typeface="Arial"/>
                <a:cs typeface="Arial"/>
              </a:rPr>
              <a:t>m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para</a:t>
            </a:r>
            <a:r>
              <a:rPr dirty="0" sz="800" spc="-6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aluminio).</a:t>
            </a:r>
            <a:endParaRPr sz="800">
              <a:latin typeface="Arial"/>
              <a:cs typeface="Arial"/>
            </a:endParaRPr>
          </a:p>
          <a:p>
            <a:pPr marL="52069" marR="167640" indent="-635">
              <a:lnSpc>
                <a:spcPts val="960"/>
              </a:lnSpc>
              <a:spcBef>
                <a:spcPts val="60"/>
              </a:spcBef>
            </a:pPr>
            <a:r>
              <a:rPr dirty="0" sz="900" i="1">
                <a:solidFill>
                  <a:srgbClr val="231F20"/>
                </a:solidFill>
                <a:latin typeface="Times New Roman"/>
                <a:cs typeface="Times New Roman"/>
              </a:rPr>
              <a:t>I</a:t>
            </a:r>
            <a:r>
              <a:rPr dirty="0" baseline="-15151" sz="825">
                <a:solidFill>
                  <a:srgbClr val="231F20"/>
                </a:solidFill>
                <a:latin typeface="Arial"/>
                <a:cs typeface="Arial"/>
              </a:rPr>
              <a:t>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=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nivel de ajuste de disparo de máxima intensidad en amperios,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o </a:t>
            </a:r>
            <a:r>
              <a:rPr dirty="0" sz="900" i="1">
                <a:solidFill>
                  <a:srgbClr val="231F20"/>
                </a:solidFill>
                <a:latin typeface="Times New Roman"/>
                <a:cs typeface="Times New Roman"/>
              </a:rPr>
              <a:t>I</a:t>
            </a:r>
            <a:r>
              <a:rPr dirty="0" baseline="-15151" sz="825">
                <a:solidFill>
                  <a:srgbClr val="231F20"/>
                </a:solidFill>
                <a:latin typeface="Arial"/>
                <a:cs typeface="Arial"/>
              </a:rPr>
              <a:t>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= corriente 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en amperios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requerida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para eliminar el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fusible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en el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tiempo</a:t>
            </a:r>
            <a:r>
              <a:rPr dirty="0" sz="800" spc="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especificado</a:t>
            </a:r>
            <a:endParaRPr sz="800">
              <a:latin typeface="Arial"/>
              <a:cs typeface="Arial"/>
            </a:endParaRPr>
          </a:p>
          <a:p>
            <a:pPr marL="50800">
              <a:lnSpc>
                <a:spcPct val="100000"/>
              </a:lnSpc>
              <a:spcBef>
                <a:spcPts val="335"/>
              </a:spcBef>
            </a:pPr>
            <a:r>
              <a:rPr dirty="0" baseline="-27777" sz="1200" spc="22" i="1">
                <a:latin typeface="Arial"/>
                <a:cs typeface="Arial"/>
              </a:rPr>
              <a:t>m </a:t>
            </a:r>
            <a:r>
              <a:rPr dirty="0" baseline="-27777" sz="1200" spc="15" i="1">
                <a:latin typeface="Arial"/>
                <a:cs typeface="Arial"/>
              </a:rPr>
              <a:t>=</a:t>
            </a:r>
            <a:r>
              <a:rPr dirty="0" baseline="-27777" sz="1200" spc="-202" i="1">
                <a:latin typeface="Arial"/>
                <a:cs typeface="Arial"/>
              </a:rPr>
              <a:t> </a:t>
            </a:r>
            <a:r>
              <a:rPr dirty="0" baseline="13888" sz="1200" spc="-37" i="1">
                <a:latin typeface="Arial"/>
                <a:cs typeface="Arial"/>
              </a:rPr>
              <a:t>S</a:t>
            </a:r>
            <a:r>
              <a:rPr dirty="0" sz="450" spc="-25">
                <a:latin typeface="Arial"/>
                <a:cs typeface="Arial"/>
              </a:rPr>
              <a:t>ph</a:t>
            </a:r>
            <a:endParaRPr sz="45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165910" y="2492816"/>
            <a:ext cx="3860800" cy="26727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24154">
              <a:lnSpc>
                <a:spcPct val="100000"/>
              </a:lnSpc>
              <a:spcBef>
                <a:spcPts val="100"/>
              </a:spcBef>
            </a:pPr>
            <a:r>
              <a:rPr dirty="0" baseline="13888" sz="1200" spc="-75" i="1">
                <a:latin typeface="Arial"/>
                <a:cs typeface="Arial"/>
              </a:rPr>
              <a:t>S</a:t>
            </a:r>
            <a:r>
              <a:rPr dirty="0" sz="450" spc="-50">
                <a:latin typeface="Arial"/>
                <a:cs typeface="Arial"/>
              </a:rPr>
              <a:t>PE</a:t>
            </a:r>
            <a:endParaRPr sz="450">
              <a:latin typeface="Arial"/>
              <a:cs typeface="Arial"/>
            </a:endParaRPr>
          </a:p>
          <a:p>
            <a:pPr marL="38100">
              <a:lnSpc>
                <a:spcPct val="100000"/>
              </a:lnSpc>
              <a:spcBef>
                <a:spcPts val="20"/>
              </a:spcBef>
            </a:pPr>
            <a:r>
              <a:rPr dirty="0" sz="800" spc="-5" i="1">
                <a:solidFill>
                  <a:srgbClr val="231F20"/>
                </a:solidFill>
                <a:latin typeface="Arial"/>
                <a:cs typeface="Arial"/>
              </a:rPr>
              <a:t>S</a:t>
            </a:r>
            <a:r>
              <a:rPr dirty="0" baseline="-15151" sz="825" spc="-7">
                <a:solidFill>
                  <a:srgbClr val="231F20"/>
                </a:solidFill>
                <a:latin typeface="Arial"/>
                <a:cs typeface="Arial"/>
              </a:rPr>
              <a:t>PE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=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sección del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conductor PE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en</a:t>
            </a:r>
            <a:r>
              <a:rPr dirty="0" sz="800" spc="-7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mm</a:t>
            </a:r>
            <a:r>
              <a:rPr dirty="0" baseline="25252" sz="825">
                <a:solidFill>
                  <a:srgbClr val="231F20"/>
                </a:solidFill>
                <a:latin typeface="Arial"/>
                <a:cs typeface="Arial"/>
              </a:rPr>
              <a:t>2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.</a:t>
            </a:r>
            <a:endParaRPr sz="800">
              <a:latin typeface="Arial"/>
              <a:cs typeface="Arial"/>
            </a:endParaRPr>
          </a:p>
          <a:p>
            <a:pPr marL="38100">
              <a:lnSpc>
                <a:spcPct val="100000"/>
              </a:lnSpc>
              <a:spcBef>
                <a:spcPts val="50"/>
              </a:spcBef>
            </a:pPr>
            <a:r>
              <a:rPr dirty="0" sz="800" spc="-5" i="1">
                <a:solidFill>
                  <a:srgbClr val="231F20"/>
                </a:solidFill>
                <a:latin typeface="Arial"/>
                <a:cs typeface="Arial"/>
              </a:rPr>
              <a:t>S</a:t>
            </a:r>
            <a:r>
              <a:rPr dirty="0" baseline="-15151" sz="825" spc="-7">
                <a:solidFill>
                  <a:srgbClr val="231F20"/>
                </a:solidFill>
                <a:latin typeface="Arial"/>
                <a:cs typeface="Arial"/>
              </a:rPr>
              <a:t>1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=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neutro </a:t>
            </a:r>
            <a:r>
              <a:rPr dirty="0" sz="800" spc="-20" i="1">
                <a:solidFill>
                  <a:srgbClr val="231F20"/>
                </a:solidFill>
                <a:latin typeface="Arial"/>
                <a:cs typeface="Arial"/>
              </a:rPr>
              <a:t>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si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circuito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incluye un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conductor</a:t>
            </a:r>
            <a:r>
              <a:rPr dirty="0" sz="800" spc="-6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neutro.</a:t>
            </a:r>
            <a:endParaRPr sz="800">
              <a:latin typeface="Arial"/>
              <a:cs typeface="Arial"/>
            </a:endParaRPr>
          </a:p>
          <a:p>
            <a:pPr marL="38100">
              <a:lnSpc>
                <a:spcPct val="100000"/>
              </a:lnSpc>
              <a:spcBef>
                <a:spcPts val="60"/>
              </a:spcBef>
            </a:pPr>
            <a:r>
              <a:rPr dirty="0" sz="800" spc="-5" i="1">
                <a:solidFill>
                  <a:srgbClr val="231F20"/>
                </a:solidFill>
                <a:latin typeface="Arial"/>
                <a:cs typeface="Arial"/>
              </a:rPr>
              <a:t>S</a:t>
            </a:r>
            <a:r>
              <a:rPr dirty="0" baseline="-15151" sz="825" spc="-7">
                <a:solidFill>
                  <a:srgbClr val="231F20"/>
                </a:solidFill>
                <a:latin typeface="Arial"/>
                <a:cs typeface="Arial"/>
              </a:rPr>
              <a:t>1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= </a:t>
            </a:r>
            <a:r>
              <a:rPr dirty="0" sz="800" spc="-5" i="1">
                <a:solidFill>
                  <a:srgbClr val="231F20"/>
                </a:solidFill>
                <a:latin typeface="Arial"/>
                <a:cs typeface="Arial"/>
              </a:rPr>
              <a:t>S</a:t>
            </a:r>
            <a:r>
              <a:rPr dirty="0" baseline="-15151" sz="825" spc="-7">
                <a:solidFill>
                  <a:srgbClr val="231F20"/>
                </a:solidFill>
                <a:latin typeface="Arial"/>
                <a:cs typeface="Arial"/>
              </a:rPr>
              <a:t>ph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si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circuito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no incluye un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conductor</a:t>
            </a:r>
            <a:r>
              <a:rPr dirty="0" sz="800" spc="-14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neutro.</a:t>
            </a:r>
            <a:endParaRPr sz="800">
              <a:latin typeface="Arial"/>
              <a:cs typeface="Arial"/>
            </a:endParaRPr>
          </a:p>
          <a:p>
            <a:pPr marL="38100">
              <a:lnSpc>
                <a:spcPct val="100000"/>
              </a:lnSpc>
              <a:spcBef>
                <a:spcPts val="710"/>
              </a:spcBef>
            </a:pPr>
            <a:r>
              <a:rPr dirty="0" sz="1000" spc="-5" b="1">
                <a:solidFill>
                  <a:srgbClr val="231F20"/>
                </a:solidFill>
                <a:latin typeface="Arial"/>
                <a:cs typeface="Arial"/>
              </a:rPr>
              <a:t>Tablas</a:t>
            </a:r>
            <a:endParaRPr sz="1000">
              <a:latin typeface="Arial"/>
              <a:cs typeface="Arial"/>
            </a:endParaRPr>
          </a:p>
          <a:p>
            <a:pPr marL="38100" marR="95250" indent="635">
              <a:lnSpc>
                <a:spcPct val="100000"/>
              </a:lnSpc>
              <a:spcBef>
                <a:spcPts val="280"/>
              </a:spcBef>
            </a:pP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siguientes tablas se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han establecido de acuerdo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el “método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convencional” 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descrito anteriormente.</a:t>
            </a:r>
            <a:endParaRPr sz="800">
              <a:latin typeface="Arial"/>
              <a:cs typeface="Arial"/>
            </a:endParaRPr>
          </a:p>
          <a:p>
            <a:pPr marL="38100" marR="30480">
              <a:lnSpc>
                <a:spcPct val="100000"/>
              </a:lnSpc>
              <a:spcBef>
                <a:spcPts val="60"/>
              </a:spcBef>
            </a:pP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tablas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ofrecen unas longitudes 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circuito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máximas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superadas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cuales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resistencia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óhmica de los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conductores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limitará la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magnitud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la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corriente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cortocircuito 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un nivel por debajo del necesario para disparar el interruptor  automático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(o fundir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fusible)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que protege el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circuito con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rapidez suficiente como 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para garantizar la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seguridad contra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los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contactos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indirectos. Las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tablas tienen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en 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cuenta:</a:t>
            </a:r>
            <a:endParaRPr sz="800">
              <a:latin typeface="Arial"/>
              <a:cs typeface="Arial"/>
            </a:endParaRPr>
          </a:p>
          <a:p>
            <a:pPr marL="38100" marR="95885">
              <a:lnSpc>
                <a:spcPct val="100000"/>
              </a:lnSpc>
              <a:spcBef>
                <a:spcPts val="55"/>
              </a:spcBef>
            </a:pPr>
            <a:r>
              <a:rPr dirty="0" sz="800" spc="110">
                <a:solidFill>
                  <a:srgbClr val="009D57"/>
                </a:solidFill>
                <a:latin typeface="Times New Roman"/>
                <a:cs typeface="Times New Roman"/>
              </a:rPr>
              <a:t>c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El tipo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protección: interruptores automáticos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o fusibles,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ajustes de la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corriente 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funcionamiento.</a:t>
            </a:r>
            <a:endParaRPr sz="800">
              <a:latin typeface="Arial"/>
              <a:cs typeface="Arial"/>
            </a:endParaRPr>
          </a:p>
          <a:p>
            <a:pPr marL="38100">
              <a:lnSpc>
                <a:spcPct val="100000"/>
              </a:lnSpc>
              <a:spcBef>
                <a:spcPts val="55"/>
              </a:spcBef>
            </a:pPr>
            <a:r>
              <a:rPr dirty="0" sz="800" spc="110">
                <a:solidFill>
                  <a:srgbClr val="009D57"/>
                </a:solidFill>
                <a:latin typeface="Times New Roman"/>
                <a:cs typeface="Times New Roman"/>
              </a:rPr>
              <a:t>c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Área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sección de los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conductores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fase y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los de</a:t>
            </a:r>
            <a:r>
              <a:rPr dirty="0" sz="800" spc="-10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protección.</a:t>
            </a:r>
            <a:endParaRPr sz="800">
              <a:latin typeface="Arial"/>
              <a:cs typeface="Arial"/>
            </a:endParaRPr>
          </a:p>
          <a:p>
            <a:pPr marL="38100">
              <a:lnSpc>
                <a:spcPct val="100000"/>
              </a:lnSpc>
              <a:spcBef>
                <a:spcPts val="55"/>
              </a:spcBef>
            </a:pPr>
            <a:r>
              <a:rPr dirty="0" sz="800" spc="110">
                <a:solidFill>
                  <a:srgbClr val="009D57"/>
                </a:solidFill>
                <a:latin typeface="Times New Roman"/>
                <a:cs typeface="Times New Roman"/>
              </a:rPr>
              <a:t>c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Tipo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esquema de conexión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a</a:t>
            </a:r>
            <a:r>
              <a:rPr dirty="0" sz="800" spc="-7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tierra.</a:t>
            </a:r>
            <a:endParaRPr sz="800">
              <a:latin typeface="Arial"/>
              <a:cs typeface="Arial"/>
            </a:endParaRPr>
          </a:p>
          <a:p>
            <a:pPr algn="just" marL="38100" marR="250190" indent="-635">
              <a:lnSpc>
                <a:spcPct val="100000"/>
              </a:lnSpc>
              <a:spcBef>
                <a:spcPts val="55"/>
              </a:spcBef>
            </a:pPr>
            <a:r>
              <a:rPr dirty="0" sz="800" spc="110">
                <a:solidFill>
                  <a:srgbClr val="009D57"/>
                </a:solidFill>
                <a:latin typeface="Times New Roman"/>
                <a:cs typeface="Times New Roman"/>
              </a:rPr>
              <a:t>c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Factor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corrección: la </a:t>
            </a:r>
            <a:r>
              <a:rPr dirty="0" sz="800" spc="-5" b="1">
                <a:solidFill>
                  <a:srgbClr val="009D57"/>
                </a:solidFill>
                <a:latin typeface="Arial"/>
                <a:cs typeface="Arial"/>
              </a:rPr>
              <a:t>Figura F61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indica el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factor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corrección que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 va a 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aplicar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las longitudes proporcionadas en las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tablas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las </a:t>
            </a:r>
            <a:r>
              <a:rPr dirty="0" sz="800" spc="-10" b="1">
                <a:solidFill>
                  <a:srgbClr val="009D57"/>
                </a:solidFill>
                <a:latin typeface="Arial"/>
                <a:cs typeface="Arial"/>
              </a:rPr>
              <a:t>Figuras </a:t>
            </a:r>
            <a:r>
              <a:rPr dirty="0" sz="800" spc="-5" b="1">
                <a:solidFill>
                  <a:srgbClr val="009D57"/>
                </a:solidFill>
                <a:latin typeface="Arial"/>
                <a:cs typeface="Arial"/>
              </a:rPr>
              <a:t>F44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a </a:t>
            </a:r>
            <a:r>
              <a:rPr dirty="0" sz="800" spc="-5" b="1">
                <a:solidFill>
                  <a:srgbClr val="009D57"/>
                </a:solidFill>
                <a:latin typeface="Arial"/>
                <a:cs typeface="Arial"/>
              </a:rPr>
              <a:t>F47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, 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cuando se tiene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cuenta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un esquema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 IT.</a:t>
            </a:r>
            <a:endParaRPr sz="800">
              <a:latin typeface="Arial"/>
              <a:cs typeface="Arial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0" y="2925825"/>
            <a:ext cx="504190" cy="396240"/>
          </a:xfrm>
          <a:custGeom>
            <a:avLst/>
            <a:gdLst/>
            <a:ahLst/>
            <a:cxnLst/>
            <a:rect l="l" t="t" r="r" b="b"/>
            <a:pathLst>
              <a:path w="504190" h="396239">
                <a:moveTo>
                  <a:pt x="0" y="396240"/>
                </a:moveTo>
                <a:lnTo>
                  <a:pt x="0" y="0"/>
                </a:lnTo>
                <a:lnTo>
                  <a:pt x="503939" y="0"/>
                </a:lnTo>
                <a:lnTo>
                  <a:pt x="503939" y="396240"/>
                </a:lnTo>
                <a:lnTo>
                  <a:pt x="0" y="39624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 txBox="1"/>
          <p:nvPr/>
        </p:nvSpPr>
        <p:spPr>
          <a:xfrm>
            <a:off x="254257" y="2898520"/>
            <a:ext cx="245110" cy="177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00" b="1">
                <a:solidFill>
                  <a:srgbClr val="FFFFFF"/>
                </a:solidFill>
                <a:latin typeface="Arial"/>
                <a:cs typeface="Arial"/>
              </a:rPr>
              <a:t>F</a:t>
            </a:r>
            <a:r>
              <a:rPr dirty="0" sz="1000" spc="-5" b="1">
                <a:solidFill>
                  <a:srgbClr val="FFFFFF"/>
                </a:solidFill>
                <a:latin typeface="Arial"/>
                <a:cs typeface="Arial"/>
              </a:rPr>
              <a:t>36</a:t>
            </a:r>
            <a:endParaRPr sz="1000">
              <a:latin typeface="Arial"/>
              <a:cs typeface="Arial"/>
            </a:endParaRPr>
          </a:p>
        </p:txBody>
      </p:sp>
      <p:graphicFrame>
        <p:nvGraphicFramePr>
          <p:cNvPr id="15" name="object 15"/>
          <p:cNvGraphicFramePr>
            <a:graphicFrameLocks noGrp="1"/>
          </p:cNvGraphicFramePr>
          <p:nvPr/>
        </p:nvGraphicFramePr>
        <p:xfrm>
          <a:off x="3352613" y="5331840"/>
          <a:ext cx="3521710" cy="7289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66775"/>
                <a:gridCol w="900430"/>
                <a:gridCol w="432434"/>
                <a:gridCol w="431800"/>
                <a:gridCol w="431800"/>
                <a:gridCol w="440054"/>
              </a:tblGrid>
              <a:tr h="125730">
                <a:tc rowSpan="2">
                  <a:txBody>
                    <a:bodyPr/>
                    <a:lstStyle/>
                    <a:p>
                      <a:pPr marL="17145">
                        <a:lnSpc>
                          <a:spcPts val="840"/>
                        </a:lnSpc>
                      </a:pPr>
                      <a:r>
                        <a:rPr dirty="0" sz="700" spc="-1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Circuito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R w="9525">
                      <a:solidFill>
                        <a:srgbClr val="009D57"/>
                      </a:solidFill>
                      <a:prstDash val="solid"/>
                    </a:lnR>
                    <a:solidFill>
                      <a:srgbClr val="C8E4D3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32384" marR="422909">
                        <a:lnSpc>
                          <a:spcPts val="840"/>
                        </a:lnSpc>
                        <a:spcBef>
                          <a:spcPts val="25"/>
                        </a:spcBef>
                      </a:pPr>
                      <a:r>
                        <a:rPr dirty="0" sz="70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Material  </a:t>
                      </a:r>
                      <a:r>
                        <a:rPr dirty="0" sz="70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conductor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3175">
                    <a:lnL w="9525">
                      <a:solidFill>
                        <a:srgbClr val="009D57"/>
                      </a:solidFill>
                      <a:prstDash val="solid"/>
                    </a:lnL>
                    <a:lnR w="9525">
                      <a:solidFill>
                        <a:srgbClr val="009D57"/>
                      </a:solidFill>
                      <a:prstDash val="solid"/>
                    </a:lnR>
                    <a:solidFill>
                      <a:srgbClr val="C8E4D3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32384">
                        <a:lnSpc>
                          <a:spcPts val="840"/>
                        </a:lnSpc>
                      </a:pPr>
                      <a:r>
                        <a:rPr dirty="0" sz="700" spc="10" b="1" i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m </a:t>
                      </a:r>
                      <a:r>
                        <a:rPr dirty="0" sz="700" spc="1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= </a:t>
                      </a:r>
                      <a:r>
                        <a:rPr dirty="0" sz="700" spc="-5" b="1" i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S</a:t>
                      </a:r>
                      <a:r>
                        <a:rPr dirty="0" baseline="-16666" sz="750" spc="-7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ph</a:t>
                      </a:r>
                      <a:r>
                        <a:rPr dirty="0" sz="700" spc="-5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/</a:t>
                      </a:r>
                      <a:r>
                        <a:rPr dirty="0" sz="700" spc="-5" b="1" i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S</a:t>
                      </a:r>
                      <a:r>
                        <a:rPr dirty="0" baseline="-16666" sz="750" spc="-7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PE </a:t>
                      </a:r>
                      <a:r>
                        <a:rPr dirty="0" sz="700" spc="-15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(o</a:t>
                      </a:r>
                      <a:r>
                        <a:rPr dirty="0" sz="700" spc="-11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spc="-1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PEN)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9525">
                      <a:solidFill>
                        <a:srgbClr val="009D57"/>
                      </a:solidFill>
                      <a:prstDash val="solid"/>
                    </a:lnL>
                    <a:solidFill>
                      <a:srgbClr val="C8E4D3"/>
                    </a:solidFil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104774"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R w="9525">
                      <a:solidFill>
                        <a:srgbClr val="009D57"/>
                      </a:solidFill>
                      <a:prstDash val="solid"/>
                    </a:lnR>
                    <a:solidFill>
                      <a:srgbClr val="C8E4D3"/>
                    </a:solidFill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3175">
                    <a:lnL w="9525">
                      <a:solidFill>
                        <a:srgbClr val="009D57"/>
                      </a:solidFill>
                      <a:prstDash val="solid"/>
                    </a:lnL>
                    <a:lnR w="9525">
                      <a:solidFill>
                        <a:srgbClr val="009D57"/>
                      </a:solidFill>
                      <a:prstDash val="solid"/>
                    </a:lnR>
                    <a:solidFill>
                      <a:srgbClr val="C8E4D3"/>
                    </a:solidFill>
                  </a:tcPr>
                </a:tc>
                <a:tc>
                  <a:txBody>
                    <a:bodyPr/>
                    <a:lstStyle/>
                    <a:p>
                      <a:pPr marL="32384">
                        <a:lnSpc>
                          <a:spcPts val="690"/>
                        </a:lnSpc>
                      </a:pPr>
                      <a:r>
                        <a:rPr dirty="0" sz="700" spc="10" b="1" i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m </a:t>
                      </a:r>
                      <a:r>
                        <a:rPr dirty="0" sz="700" spc="1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=</a:t>
                      </a:r>
                      <a:r>
                        <a:rPr dirty="0" sz="700" spc="-35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spc="-5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1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9525">
                      <a:solidFill>
                        <a:srgbClr val="009D57"/>
                      </a:solidFill>
                      <a:prstDash val="solid"/>
                    </a:lnL>
                    <a:lnR w="9525">
                      <a:solidFill>
                        <a:srgbClr val="009D57"/>
                      </a:solidFill>
                      <a:prstDash val="solid"/>
                    </a:lnR>
                    <a:solidFill>
                      <a:srgbClr val="C8E4D3"/>
                    </a:solidFill>
                  </a:tcPr>
                </a:tc>
                <a:tc>
                  <a:txBody>
                    <a:bodyPr/>
                    <a:lstStyle/>
                    <a:p>
                      <a:pPr marL="32384">
                        <a:lnSpc>
                          <a:spcPts val="690"/>
                        </a:lnSpc>
                      </a:pPr>
                      <a:r>
                        <a:rPr dirty="0" sz="700" spc="10" b="1" i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m </a:t>
                      </a:r>
                      <a:r>
                        <a:rPr dirty="0" sz="700" spc="1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=</a:t>
                      </a:r>
                      <a:r>
                        <a:rPr dirty="0" sz="700" spc="-4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spc="-5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2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9525">
                      <a:solidFill>
                        <a:srgbClr val="009D57"/>
                      </a:solidFill>
                      <a:prstDash val="solid"/>
                    </a:lnL>
                    <a:lnR w="9525">
                      <a:solidFill>
                        <a:srgbClr val="009D57"/>
                      </a:solidFill>
                      <a:prstDash val="solid"/>
                    </a:lnR>
                    <a:solidFill>
                      <a:srgbClr val="C8E4D3"/>
                    </a:solidFill>
                  </a:tcPr>
                </a:tc>
                <a:tc>
                  <a:txBody>
                    <a:bodyPr/>
                    <a:lstStyle/>
                    <a:p>
                      <a:pPr marL="32384">
                        <a:lnSpc>
                          <a:spcPts val="690"/>
                        </a:lnSpc>
                      </a:pPr>
                      <a:r>
                        <a:rPr dirty="0" sz="700" spc="10" b="1" i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m </a:t>
                      </a:r>
                      <a:r>
                        <a:rPr dirty="0" sz="700" spc="1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=</a:t>
                      </a:r>
                      <a:r>
                        <a:rPr dirty="0" sz="700" spc="-35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spc="-5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3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9525">
                      <a:solidFill>
                        <a:srgbClr val="009D57"/>
                      </a:solidFill>
                      <a:prstDash val="solid"/>
                    </a:lnL>
                    <a:lnR w="9525">
                      <a:solidFill>
                        <a:srgbClr val="009D57"/>
                      </a:solidFill>
                      <a:prstDash val="solid"/>
                    </a:lnR>
                    <a:solidFill>
                      <a:srgbClr val="C8E4D3"/>
                    </a:solidFill>
                  </a:tcPr>
                </a:tc>
                <a:tc>
                  <a:txBody>
                    <a:bodyPr/>
                    <a:lstStyle/>
                    <a:p>
                      <a:pPr marL="33655">
                        <a:lnSpc>
                          <a:spcPts val="690"/>
                        </a:lnSpc>
                      </a:pPr>
                      <a:r>
                        <a:rPr dirty="0" sz="700" spc="10" b="1" i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m </a:t>
                      </a:r>
                      <a:r>
                        <a:rPr dirty="0" sz="700" spc="1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=</a:t>
                      </a:r>
                      <a:r>
                        <a:rPr dirty="0" sz="700" spc="-35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spc="-5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4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9525">
                      <a:solidFill>
                        <a:srgbClr val="009D57"/>
                      </a:solidFill>
                      <a:prstDash val="solid"/>
                    </a:lnL>
                    <a:solidFill>
                      <a:srgbClr val="C8E4D3"/>
                    </a:solidFill>
                  </a:tcPr>
                </a:tc>
              </a:tr>
              <a:tr h="123444"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dirty="0" sz="700" spc="-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Trifásico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635">
                    <a:lnR w="9525">
                      <a:solidFill>
                        <a:srgbClr val="009D57"/>
                      </a:solidFill>
                      <a:prstDash val="solid"/>
                    </a:lnR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2384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dirty="0" sz="700" spc="-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Cobre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635">
                    <a:lnL w="9525">
                      <a:solidFill>
                        <a:srgbClr val="009D57"/>
                      </a:solidFill>
                      <a:prstDash val="solid"/>
                    </a:lnL>
                    <a:lnR w="9525">
                      <a:solidFill>
                        <a:srgbClr val="009D57"/>
                      </a:solidFill>
                      <a:prstDash val="solid"/>
                    </a:lnR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2384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dirty="0" sz="700" spc="-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0,86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635">
                    <a:lnL w="9525">
                      <a:solidFill>
                        <a:srgbClr val="009D57"/>
                      </a:solidFill>
                      <a:prstDash val="solid"/>
                    </a:lnL>
                    <a:lnR w="9525">
                      <a:solidFill>
                        <a:srgbClr val="009D57"/>
                      </a:solidFill>
                      <a:prstDash val="solid"/>
                    </a:lnR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2384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dirty="0" sz="700" spc="-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0,57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635">
                    <a:lnL w="9525">
                      <a:solidFill>
                        <a:srgbClr val="009D57"/>
                      </a:solidFill>
                      <a:prstDash val="solid"/>
                    </a:lnL>
                    <a:lnR w="9525">
                      <a:solidFill>
                        <a:srgbClr val="009D57"/>
                      </a:solidFill>
                      <a:prstDash val="solid"/>
                    </a:lnR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2384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dirty="0" sz="700" spc="-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0,43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635">
                    <a:lnL w="9525">
                      <a:solidFill>
                        <a:srgbClr val="009D57"/>
                      </a:solidFill>
                      <a:prstDash val="solid"/>
                    </a:lnL>
                    <a:lnR w="9525">
                      <a:solidFill>
                        <a:srgbClr val="009D57"/>
                      </a:solidFill>
                      <a:prstDash val="solid"/>
                    </a:lnR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302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dirty="0" sz="700" spc="-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0,34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635">
                    <a:lnL w="9525">
                      <a:solidFill>
                        <a:srgbClr val="009D57"/>
                      </a:solidFill>
                      <a:prstDash val="solid"/>
                    </a:lnL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</a:tr>
              <a:tr h="119824"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635">
                    <a:lnR w="9525">
                      <a:solidFill>
                        <a:srgbClr val="009D57"/>
                      </a:solidFill>
                      <a:prstDash val="solid"/>
                    </a:lnR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2384">
                        <a:lnSpc>
                          <a:spcPts val="830"/>
                        </a:lnSpc>
                        <a:spcBef>
                          <a:spcPts val="10"/>
                        </a:spcBef>
                      </a:pPr>
                      <a:r>
                        <a:rPr dirty="0" sz="700" spc="-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Aluminio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L w="9525">
                      <a:solidFill>
                        <a:srgbClr val="009D57"/>
                      </a:solidFill>
                      <a:prstDash val="solid"/>
                    </a:lnL>
                    <a:lnR w="9525">
                      <a:solidFill>
                        <a:srgbClr val="009D57"/>
                      </a:solidFill>
                      <a:prstDash val="solid"/>
                    </a:lnR>
                    <a:lnT w="3175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2384">
                        <a:lnSpc>
                          <a:spcPts val="830"/>
                        </a:lnSpc>
                        <a:spcBef>
                          <a:spcPts val="10"/>
                        </a:spcBef>
                      </a:pPr>
                      <a:r>
                        <a:rPr dirty="0" sz="700" spc="-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0,54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L w="9525">
                      <a:solidFill>
                        <a:srgbClr val="009D57"/>
                      </a:solidFill>
                      <a:prstDash val="solid"/>
                    </a:lnL>
                    <a:lnR w="9525">
                      <a:solidFill>
                        <a:srgbClr val="009D57"/>
                      </a:solidFill>
                      <a:prstDash val="solid"/>
                    </a:lnR>
                    <a:lnT w="3175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2384">
                        <a:lnSpc>
                          <a:spcPts val="830"/>
                        </a:lnSpc>
                        <a:spcBef>
                          <a:spcPts val="10"/>
                        </a:spcBef>
                      </a:pPr>
                      <a:r>
                        <a:rPr dirty="0" sz="700" spc="-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0,36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L w="9525">
                      <a:solidFill>
                        <a:srgbClr val="009D57"/>
                      </a:solidFill>
                      <a:prstDash val="solid"/>
                    </a:lnL>
                    <a:lnR w="9525">
                      <a:solidFill>
                        <a:srgbClr val="009D57"/>
                      </a:solidFill>
                      <a:prstDash val="solid"/>
                    </a:lnR>
                    <a:lnT w="3175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2384">
                        <a:lnSpc>
                          <a:spcPts val="830"/>
                        </a:lnSpc>
                        <a:spcBef>
                          <a:spcPts val="10"/>
                        </a:spcBef>
                      </a:pPr>
                      <a:r>
                        <a:rPr dirty="0" sz="700" spc="-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0,27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L w="9525">
                      <a:solidFill>
                        <a:srgbClr val="009D57"/>
                      </a:solidFill>
                      <a:prstDash val="solid"/>
                    </a:lnL>
                    <a:lnR w="9525">
                      <a:solidFill>
                        <a:srgbClr val="009D57"/>
                      </a:solidFill>
                      <a:prstDash val="solid"/>
                    </a:lnR>
                    <a:lnT w="3175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3020">
                        <a:lnSpc>
                          <a:spcPts val="830"/>
                        </a:lnSpc>
                        <a:spcBef>
                          <a:spcPts val="10"/>
                        </a:spcBef>
                      </a:pPr>
                      <a:r>
                        <a:rPr dirty="0" sz="700" spc="-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0,21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L w="9525">
                      <a:solidFill>
                        <a:srgbClr val="009D57"/>
                      </a:solidFill>
                      <a:prstDash val="solid"/>
                    </a:lnL>
                    <a:lnT w="3175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</a:tr>
              <a:tr h="128968"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3 </a:t>
                      </a:r>
                      <a:r>
                        <a:rPr dirty="0" sz="700" spc="1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ph </a:t>
                      </a: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+ N o 1 </a:t>
                      </a:r>
                      <a:r>
                        <a:rPr dirty="0" sz="700" spc="1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ph </a:t>
                      </a: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+</a:t>
                      </a:r>
                      <a:r>
                        <a:rPr dirty="0" sz="700" spc="-9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N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5715">
                    <a:lnR w="9525">
                      <a:solidFill>
                        <a:srgbClr val="009D57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302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700" spc="-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Cobre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5715">
                    <a:lnL w="9525">
                      <a:solidFill>
                        <a:srgbClr val="009D57"/>
                      </a:solidFill>
                      <a:prstDash val="solid"/>
                    </a:lnL>
                    <a:lnR w="9525">
                      <a:solidFill>
                        <a:srgbClr val="009D57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2384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700" spc="-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0,50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5715">
                    <a:lnL w="9525">
                      <a:solidFill>
                        <a:srgbClr val="009D57"/>
                      </a:solidFill>
                      <a:prstDash val="solid"/>
                    </a:lnL>
                    <a:lnR w="9525">
                      <a:solidFill>
                        <a:srgbClr val="009D57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2384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700" spc="-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0,33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5715">
                    <a:lnL w="9525">
                      <a:solidFill>
                        <a:srgbClr val="009D57"/>
                      </a:solidFill>
                      <a:prstDash val="solid"/>
                    </a:lnL>
                    <a:lnR w="9525">
                      <a:solidFill>
                        <a:srgbClr val="009D57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2384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700" spc="-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0,25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5715">
                    <a:lnL w="9525">
                      <a:solidFill>
                        <a:srgbClr val="009D57"/>
                      </a:solidFill>
                      <a:prstDash val="solid"/>
                    </a:lnL>
                    <a:lnR w="9525">
                      <a:solidFill>
                        <a:srgbClr val="009D57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302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700" spc="-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0,20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5715">
                    <a:lnL w="9525">
                      <a:solidFill>
                        <a:srgbClr val="009D57"/>
                      </a:solidFill>
                      <a:prstDash val="solid"/>
                    </a:lnL>
                    <a:lnT w="12700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</a:tr>
              <a:tr h="119824"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5715">
                    <a:lnR w="9525">
                      <a:solidFill>
                        <a:srgbClr val="009D57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2384">
                        <a:lnSpc>
                          <a:spcPts val="830"/>
                        </a:lnSpc>
                        <a:spcBef>
                          <a:spcPts val="15"/>
                        </a:spcBef>
                      </a:pPr>
                      <a:r>
                        <a:rPr dirty="0" sz="700" spc="-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Aluminio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905">
                    <a:lnL w="9525">
                      <a:solidFill>
                        <a:srgbClr val="009D57"/>
                      </a:solidFill>
                      <a:prstDash val="solid"/>
                    </a:lnL>
                    <a:lnR w="9525">
                      <a:solidFill>
                        <a:srgbClr val="009D57"/>
                      </a:solidFill>
                      <a:prstDash val="solid"/>
                    </a:lnR>
                    <a:lnT w="3175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2384">
                        <a:lnSpc>
                          <a:spcPts val="830"/>
                        </a:lnSpc>
                        <a:spcBef>
                          <a:spcPts val="15"/>
                        </a:spcBef>
                      </a:pPr>
                      <a:r>
                        <a:rPr dirty="0" sz="700" spc="-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0,31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905">
                    <a:lnL w="9525">
                      <a:solidFill>
                        <a:srgbClr val="009D57"/>
                      </a:solidFill>
                      <a:prstDash val="solid"/>
                    </a:lnL>
                    <a:lnR w="9525">
                      <a:solidFill>
                        <a:srgbClr val="009D57"/>
                      </a:solidFill>
                      <a:prstDash val="solid"/>
                    </a:lnR>
                    <a:lnT w="3175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2384">
                        <a:lnSpc>
                          <a:spcPts val="830"/>
                        </a:lnSpc>
                        <a:spcBef>
                          <a:spcPts val="15"/>
                        </a:spcBef>
                      </a:pPr>
                      <a:r>
                        <a:rPr dirty="0" sz="700" spc="-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0,21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905">
                    <a:lnL w="9525">
                      <a:solidFill>
                        <a:srgbClr val="009D57"/>
                      </a:solidFill>
                      <a:prstDash val="solid"/>
                    </a:lnL>
                    <a:lnR w="9525">
                      <a:solidFill>
                        <a:srgbClr val="009D57"/>
                      </a:solidFill>
                      <a:prstDash val="solid"/>
                    </a:lnR>
                    <a:lnT w="3175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2384">
                        <a:lnSpc>
                          <a:spcPts val="830"/>
                        </a:lnSpc>
                        <a:spcBef>
                          <a:spcPts val="15"/>
                        </a:spcBef>
                      </a:pPr>
                      <a:r>
                        <a:rPr dirty="0" sz="700" spc="-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0,16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905">
                    <a:lnL w="9525">
                      <a:solidFill>
                        <a:srgbClr val="009D57"/>
                      </a:solidFill>
                      <a:prstDash val="solid"/>
                    </a:lnL>
                    <a:lnR w="9525">
                      <a:solidFill>
                        <a:srgbClr val="009D57"/>
                      </a:solidFill>
                      <a:prstDash val="solid"/>
                    </a:lnR>
                    <a:lnT w="3175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3020">
                        <a:lnSpc>
                          <a:spcPts val="830"/>
                        </a:lnSpc>
                        <a:spcBef>
                          <a:spcPts val="15"/>
                        </a:spcBef>
                      </a:pPr>
                      <a:r>
                        <a:rPr dirty="0" sz="700" spc="-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0,12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905">
                    <a:lnL w="9525">
                      <a:solidFill>
                        <a:srgbClr val="009D57"/>
                      </a:solidFill>
                      <a:prstDash val="solid"/>
                    </a:lnL>
                    <a:lnT w="3175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16" name="object 16"/>
          <p:cNvSpPr/>
          <p:nvPr/>
        </p:nvSpPr>
        <p:spPr>
          <a:xfrm>
            <a:off x="891251" y="7858378"/>
            <a:ext cx="1486535" cy="868680"/>
          </a:xfrm>
          <a:custGeom>
            <a:avLst/>
            <a:gdLst/>
            <a:ahLst/>
            <a:cxnLst/>
            <a:rect l="l" t="t" r="r" b="b"/>
            <a:pathLst>
              <a:path w="1486535" h="868679">
                <a:moveTo>
                  <a:pt x="121488" y="0"/>
                </a:moveTo>
                <a:lnTo>
                  <a:pt x="1486496" y="0"/>
                </a:lnTo>
                <a:lnTo>
                  <a:pt x="1486496" y="868197"/>
                </a:lnTo>
                <a:lnTo>
                  <a:pt x="0" y="868197"/>
                </a:lnTo>
              </a:path>
            </a:pathLst>
          </a:custGeom>
          <a:ln w="12700">
            <a:solidFill>
              <a:srgbClr val="231F20"/>
            </a:solidFill>
            <a:prstDash val="sysDash"/>
          </a:ln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1548070" y="7858378"/>
            <a:ext cx="0" cy="139700"/>
          </a:xfrm>
          <a:custGeom>
            <a:avLst/>
            <a:gdLst/>
            <a:ahLst/>
            <a:cxnLst/>
            <a:rect l="l" t="t" r="r" b="b"/>
            <a:pathLst>
              <a:path w="0" h="139700">
                <a:moveTo>
                  <a:pt x="0" y="0"/>
                </a:moveTo>
                <a:lnTo>
                  <a:pt x="0" y="139268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1548070" y="8195182"/>
            <a:ext cx="0" cy="186055"/>
          </a:xfrm>
          <a:custGeom>
            <a:avLst/>
            <a:gdLst/>
            <a:ahLst/>
            <a:cxnLst/>
            <a:rect l="l" t="t" r="r" b="b"/>
            <a:pathLst>
              <a:path w="0" h="186054">
                <a:moveTo>
                  <a:pt x="0" y="0"/>
                </a:moveTo>
                <a:lnTo>
                  <a:pt x="0" y="185686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1819697" y="8726575"/>
            <a:ext cx="0" cy="155575"/>
          </a:xfrm>
          <a:custGeom>
            <a:avLst/>
            <a:gdLst/>
            <a:ahLst/>
            <a:cxnLst/>
            <a:rect l="l" t="t" r="r" b="b"/>
            <a:pathLst>
              <a:path w="0" h="155575">
                <a:moveTo>
                  <a:pt x="0" y="155067"/>
                </a:moveTo>
                <a:lnTo>
                  <a:pt x="0" y="0"/>
                </a:lnTo>
              </a:path>
            </a:pathLst>
          </a:custGeom>
          <a:ln w="12700">
            <a:solidFill>
              <a:srgbClr val="231F20"/>
            </a:solidFill>
            <a:prstDash val="sysDash"/>
          </a:ln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619636" y="7742808"/>
            <a:ext cx="389255" cy="223520"/>
          </a:xfrm>
          <a:custGeom>
            <a:avLst/>
            <a:gdLst/>
            <a:ahLst/>
            <a:cxnLst/>
            <a:rect l="l" t="t" r="r" b="b"/>
            <a:pathLst>
              <a:path w="389255" h="223520">
                <a:moveTo>
                  <a:pt x="111607" y="0"/>
                </a:moveTo>
                <a:lnTo>
                  <a:pt x="68338" y="8827"/>
                </a:lnTo>
                <a:lnTo>
                  <a:pt x="32843" y="32840"/>
                </a:lnTo>
                <a:lnTo>
                  <a:pt x="8828" y="68338"/>
                </a:lnTo>
                <a:lnTo>
                  <a:pt x="0" y="111620"/>
                </a:lnTo>
                <a:lnTo>
                  <a:pt x="8828" y="154889"/>
                </a:lnTo>
                <a:lnTo>
                  <a:pt x="32843" y="190384"/>
                </a:lnTo>
                <a:lnTo>
                  <a:pt x="68338" y="214399"/>
                </a:lnTo>
                <a:lnTo>
                  <a:pt x="111607" y="223227"/>
                </a:lnTo>
                <a:lnTo>
                  <a:pt x="154883" y="214399"/>
                </a:lnTo>
                <a:lnTo>
                  <a:pt x="190382" y="190384"/>
                </a:lnTo>
                <a:lnTo>
                  <a:pt x="194576" y="184185"/>
                </a:lnTo>
                <a:lnTo>
                  <a:pt x="174754" y="154889"/>
                </a:lnTo>
                <a:lnTo>
                  <a:pt x="165925" y="111620"/>
                </a:lnTo>
                <a:lnTo>
                  <a:pt x="174754" y="68338"/>
                </a:lnTo>
                <a:lnTo>
                  <a:pt x="194576" y="39039"/>
                </a:lnTo>
                <a:lnTo>
                  <a:pt x="190382" y="32840"/>
                </a:lnTo>
                <a:lnTo>
                  <a:pt x="154883" y="8827"/>
                </a:lnTo>
                <a:lnTo>
                  <a:pt x="111607" y="0"/>
                </a:lnTo>
                <a:close/>
              </a:path>
              <a:path w="389255" h="223520">
                <a:moveTo>
                  <a:pt x="277545" y="0"/>
                </a:moveTo>
                <a:lnTo>
                  <a:pt x="234269" y="8827"/>
                </a:lnTo>
                <a:lnTo>
                  <a:pt x="198770" y="32840"/>
                </a:lnTo>
                <a:lnTo>
                  <a:pt x="194576" y="39039"/>
                </a:lnTo>
                <a:lnTo>
                  <a:pt x="214399" y="68338"/>
                </a:lnTo>
                <a:lnTo>
                  <a:pt x="223227" y="111620"/>
                </a:lnTo>
                <a:lnTo>
                  <a:pt x="214399" y="154889"/>
                </a:lnTo>
                <a:lnTo>
                  <a:pt x="194576" y="184185"/>
                </a:lnTo>
                <a:lnTo>
                  <a:pt x="198770" y="190384"/>
                </a:lnTo>
                <a:lnTo>
                  <a:pt x="234269" y="214399"/>
                </a:lnTo>
                <a:lnTo>
                  <a:pt x="277545" y="223227"/>
                </a:lnTo>
                <a:lnTo>
                  <a:pt x="320821" y="214399"/>
                </a:lnTo>
                <a:lnTo>
                  <a:pt x="356320" y="190384"/>
                </a:lnTo>
                <a:lnTo>
                  <a:pt x="380337" y="154889"/>
                </a:lnTo>
                <a:lnTo>
                  <a:pt x="389166" y="111620"/>
                </a:lnTo>
                <a:lnTo>
                  <a:pt x="380337" y="68338"/>
                </a:lnTo>
                <a:lnTo>
                  <a:pt x="356320" y="32840"/>
                </a:lnTo>
                <a:lnTo>
                  <a:pt x="320821" y="8827"/>
                </a:lnTo>
                <a:lnTo>
                  <a:pt x="277545" y="0"/>
                </a:lnTo>
                <a:close/>
              </a:path>
              <a:path w="389255" h="223520">
                <a:moveTo>
                  <a:pt x="194576" y="39039"/>
                </a:moveTo>
                <a:lnTo>
                  <a:pt x="174754" y="68338"/>
                </a:lnTo>
                <a:lnTo>
                  <a:pt x="165925" y="111620"/>
                </a:lnTo>
                <a:lnTo>
                  <a:pt x="174754" y="154889"/>
                </a:lnTo>
                <a:lnTo>
                  <a:pt x="194576" y="184185"/>
                </a:lnTo>
                <a:lnTo>
                  <a:pt x="214399" y="154889"/>
                </a:lnTo>
                <a:lnTo>
                  <a:pt x="223227" y="111620"/>
                </a:lnTo>
                <a:lnTo>
                  <a:pt x="214399" y="68338"/>
                </a:lnTo>
                <a:lnTo>
                  <a:pt x="194576" y="3903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613286" y="7736458"/>
            <a:ext cx="401866" cy="23592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897182" y="7966037"/>
            <a:ext cx="0" cy="913765"/>
          </a:xfrm>
          <a:custGeom>
            <a:avLst/>
            <a:gdLst/>
            <a:ahLst/>
            <a:cxnLst/>
            <a:rect l="l" t="t" r="r" b="b"/>
            <a:pathLst>
              <a:path w="0" h="913765">
                <a:moveTo>
                  <a:pt x="0" y="913625"/>
                </a:moveTo>
                <a:lnTo>
                  <a:pt x="0" y="0"/>
                </a:lnTo>
              </a:path>
            </a:pathLst>
          </a:custGeom>
          <a:ln w="12700">
            <a:solidFill>
              <a:srgbClr val="231F20"/>
            </a:solidFill>
            <a:prstDash val="sysDash"/>
          </a:ln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/>
          <p:nvPr/>
        </p:nvSpPr>
        <p:spPr>
          <a:xfrm>
            <a:off x="2325386" y="7997646"/>
            <a:ext cx="114935" cy="198120"/>
          </a:xfrm>
          <a:custGeom>
            <a:avLst/>
            <a:gdLst/>
            <a:ahLst/>
            <a:cxnLst/>
            <a:rect l="l" t="t" r="r" b="b"/>
            <a:pathLst>
              <a:path w="114935" h="198120">
                <a:moveTo>
                  <a:pt x="0" y="197535"/>
                </a:moveTo>
                <a:lnTo>
                  <a:pt x="114579" y="197535"/>
                </a:lnTo>
                <a:lnTo>
                  <a:pt x="114579" y="0"/>
                </a:lnTo>
                <a:lnTo>
                  <a:pt x="0" y="0"/>
                </a:lnTo>
                <a:lnTo>
                  <a:pt x="0" y="197535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/>
          <p:nvPr/>
        </p:nvSpPr>
        <p:spPr>
          <a:xfrm>
            <a:off x="2325386" y="7997646"/>
            <a:ext cx="114935" cy="198120"/>
          </a:xfrm>
          <a:custGeom>
            <a:avLst/>
            <a:gdLst/>
            <a:ahLst/>
            <a:cxnLst/>
            <a:rect l="l" t="t" r="r" b="b"/>
            <a:pathLst>
              <a:path w="114935" h="198120">
                <a:moveTo>
                  <a:pt x="0" y="197535"/>
                </a:moveTo>
                <a:lnTo>
                  <a:pt x="114579" y="197535"/>
                </a:lnTo>
                <a:lnTo>
                  <a:pt x="114579" y="0"/>
                </a:lnTo>
                <a:lnTo>
                  <a:pt x="0" y="0"/>
                </a:lnTo>
                <a:lnTo>
                  <a:pt x="0" y="197535"/>
                </a:lnTo>
                <a:close/>
              </a:path>
            </a:pathLst>
          </a:custGeom>
          <a:ln w="12700">
            <a:solidFill>
              <a:srgbClr val="231F20"/>
            </a:solidFill>
            <a:prstDash val="sysDash"/>
          </a:ln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/>
          <p:nvPr/>
        </p:nvSpPr>
        <p:spPr>
          <a:xfrm>
            <a:off x="2227609" y="8383828"/>
            <a:ext cx="298450" cy="180340"/>
          </a:xfrm>
          <a:custGeom>
            <a:avLst/>
            <a:gdLst/>
            <a:ahLst/>
            <a:cxnLst/>
            <a:rect l="l" t="t" r="r" b="b"/>
            <a:pathLst>
              <a:path w="298450" h="180340">
                <a:moveTo>
                  <a:pt x="0" y="0"/>
                </a:moveTo>
                <a:lnTo>
                  <a:pt x="298284" y="0"/>
                </a:lnTo>
                <a:lnTo>
                  <a:pt x="298284" y="179768"/>
                </a:lnTo>
                <a:lnTo>
                  <a:pt x="0" y="17976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/>
          <p:nvPr/>
        </p:nvSpPr>
        <p:spPr>
          <a:xfrm>
            <a:off x="2227609" y="8383828"/>
            <a:ext cx="298450" cy="180340"/>
          </a:xfrm>
          <a:custGeom>
            <a:avLst/>
            <a:gdLst/>
            <a:ahLst/>
            <a:cxnLst/>
            <a:rect l="l" t="t" r="r" b="b"/>
            <a:pathLst>
              <a:path w="298450" h="180340">
                <a:moveTo>
                  <a:pt x="0" y="0"/>
                </a:moveTo>
                <a:lnTo>
                  <a:pt x="298284" y="0"/>
                </a:lnTo>
                <a:lnTo>
                  <a:pt x="298284" y="179768"/>
                </a:lnTo>
                <a:lnTo>
                  <a:pt x="0" y="179768"/>
                </a:lnTo>
                <a:lnTo>
                  <a:pt x="0" y="0"/>
                </a:lnTo>
                <a:close/>
              </a:path>
            </a:pathLst>
          </a:custGeom>
          <a:ln w="12699">
            <a:solidFill>
              <a:srgbClr val="231F20"/>
            </a:solidFill>
            <a:prstDash val="sysDash"/>
          </a:ln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/>
          <p:nvPr/>
        </p:nvSpPr>
        <p:spPr>
          <a:xfrm>
            <a:off x="1485853" y="7997646"/>
            <a:ext cx="114935" cy="198120"/>
          </a:xfrm>
          <a:custGeom>
            <a:avLst/>
            <a:gdLst/>
            <a:ahLst/>
            <a:cxnLst/>
            <a:rect l="l" t="t" r="r" b="b"/>
            <a:pathLst>
              <a:path w="114934" h="198120">
                <a:moveTo>
                  <a:pt x="0" y="197535"/>
                </a:moveTo>
                <a:lnTo>
                  <a:pt x="114566" y="197535"/>
                </a:lnTo>
                <a:lnTo>
                  <a:pt x="114566" y="0"/>
                </a:lnTo>
                <a:lnTo>
                  <a:pt x="0" y="0"/>
                </a:lnTo>
                <a:lnTo>
                  <a:pt x="0" y="197535"/>
                </a:lnTo>
                <a:close/>
              </a:path>
            </a:pathLst>
          </a:custGeom>
          <a:ln w="12699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8" name="object 28"/>
          <p:cNvSpPr/>
          <p:nvPr/>
        </p:nvSpPr>
        <p:spPr>
          <a:xfrm>
            <a:off x="1065102" y="7799107"/>
            <a:ext cx="198120" cy="114935"/>
          </a:xfrm>
          <a:custGeom>
            <a:avLst/>
            <a:gdLst/>
            <a:ahLst/>
            <a:cxnLst/>
            <a:rect l="l" t="t" r="r" b="b"/>
            <a:pathLst>
              <a:path w="198119" h="114934">
                <a:moveTo>
                  <a:pt x="0" y="114579"/>
                </a:moveTo>
                <a:lnTo>
                  <a:pt x="197535" y="114579"/>
                </a:lnTo>
                <a:lnTo>
                  <a:pt x="197535" y="0"/>
                </a:lnTo>
                <a:lnTo>
                  <a:pt x="0" y="0"/>
                </a:lnTo>
                <a:lnTo>
                  <a:pt x="0" y="11457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9" name="object 29"/>
          <p:cNvSpPr/>
          <p:nvPr/>
        </p:nvSpPr>
        <p:spPr>
          <a:xfrm>
            <a:off x="1065102" y="7799107"/>
            <a:ext cx="198120" cy="114935"/>
          </a:xfrm>
          <a:custGeom>
            <a:avLst/>
            <a:gdLst/>
            <a:ahLst/>
            <a:cxnLst/>
            <a:rect l="l" t="t" r="r" b="b"/>
            <a:pathLst>
              <a:path w="198119" h="114934">
                <a:moveTo>
                  <a:pt x="0" y="114579"/>
                </a:moveTo>
                <a:lnTo>
                  <a:pt x="197535" y="114579"/>
                </a:lnTo>
                <a:lnTo>
                  <a:pt x="197535" y="0"/>
                </a:lnTo>
                <a:lnTo>
                  <a:pt x="0" y="0"/>
                </a:lnTo>
                <a:lnTo>
                  <a:pt x="0" y="114579"/>
                </a:lnTo>
                <a:close/>
              </a:path>
            </a:pathLst>
          </a:custGeom>
          <a:ln w="12700">
            <a:solidFill>
              <a:srgbClr val="231F20"/>
            </a:solidFill>
            <a:prstDash val="sysDash"/>
          </a:ln>
        </p:spPr>
        <p:txBody>
          <a:bodyPr wrap="square" lIns="0" tIns="0" rIns="0" bIns="0" rtlCol="0"/>
          <a:lstStyle/>
          <a:p/>
        </p:txBody>
      </p:sp>
      <p:sp>
        <p:nvSpPr>
          <p:cNvPr id="30" name="object 30"/>
          <p:cNvSpPr/>
          <p:nvPr/>
        </p:nvSpPr>
        <p:spPr>
          <a:xfrm>
            <a:off x="862194" y="7808569"/>
            <a:ext cx="153936" cy="9664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1" name="object 31"/>
          <p:cNvSpPr/>
          <p:nvPr/>
        </p:nvSpPr>
        <p:spPr>
          <a:xfrm>
            <a:off x="1530303" y="7838630"/>
            <a:ext cx="35560" cy="35560"/>
          </a:xfrm>
          <a:custGeom>
            <a:avLst/>
            <a:gdLst/>
            <a:ahLst/>
            <a:cxnLst/>
            <a:rect l="l" t="t" r="r" b="b"/>
            <a:pathLst>
              <a:path w="35559" h="35559">
                <a:moveTo>
                  <a:pt x="26657" y="0"/>
                </a:moveTo>
                <a:lnTo>
                  <a:pt x="8890" y="0"/>
                </a:lnTo>
                <a:lnTo>
                  <a:pt x="0" y="8877"/>
                </a:lnTo>
                <a:lnTo>
                  <a:pt x="0" y="26644"/>
                </a:lnTo>
                <a:lnTo>
                  <a:pt x="8890" y="35547"/>
                </a:lnTo>
                <a:lnTo>
                  <a:pt x="26657" y="35547"/>
                </a:lnTo>
                <a:lnTo>
                  <a:pt x="35547" y="26644"/>
                </a:lnTo>
                <a:lnTo>
                  <a:pt x="35547" y="8877"/>
                </a:lnTo>
                <a:lnTo>
                  <a:pt x="26657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2" name="object 32"/>
          <p:cNvSpPr/>
          <p:nvPr/>
        </p:nvSpPr>
        <p:spPr>
          <a:xfrm>
            <a:off x="1530303" y="7838630"/>
            <a:ext cx="35560" cy="35560"/>
          </a:xfrm>
          <a:custGeom>
            <a:avLst/>
            <a:gdLst/>
            <a:ahLst/>
            <a:cxnLst/>
            <a:rect l="l" t="t" r="r" b="b"/>
            <a:pathLst>
              <a:path w="35559" h="35559">
                <a:moveTo>
                  <a:pt x="0" y="17767"/>
                </a:moveTo>
                <a:lnTo>
                  <a:pt x="0" y="8877"/>
                </a:lnTo>
                <a:lnTo>
                  <a:pt x="8890" y="0"/>
                </a:lnTo>
                <a:lnTo>
                  <a:pt x="17767" y="0"/>
                </a:lnTo>
                <a:lnTo>
                  <a:pt x="26657" y="0"/>
                </a:lnTo>
                <a:lnTo>
                  <a:pt x="35547" y="8877"/>
                </a:lnTo>
                <a:lnTo>
                  <a:pt x="35547" y="17767"/>
                </a:lnTo>
                <a:lnTo>
                  <a:pt x="35547" y="26644"/>
                </a:lnTo>
                <a:lnTo>
                  <a:pt x="26657" y="35547"/>
                </a:lnTo>
                <a:lnTo>
                  <a:pt x="17767" y="35547"/>
                </a:lnTo>
                <a:lnTo>
                  <a:pt x="8890" y="35547"/>
                </a:lnTo>
                <a:lnTo>
                  <a:pt x="0" y="26644"/>
                </a:lnTo>
                <a:lnTo>
                  <a:pt x="0" y="17767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3" name="object 33"/>
          <p:cNvSpPr/>
          <p:nvPr/>
        </p:nvSpPr>
        <p:spPr>
          <a:xfrm>
            <a:off x="1800927" y="8707792"/>
            <a:ext cx="35560" cy="36195"/>
          </a:xfrm>
          <a:custGeom>
            <a:avLst/>
            <a:gdLst/>
            <a:ahLst/>
            <a:cxnLst/>
            <a:rect l="l" t="t" r="r" b="b"/>
            <a:pathLst>
              <a:path w="35560" h="36195">
                <a:moveTo>
                  <a:pt x="26670" y="0"/>
                </a:moveTo>
                <a:lnTo>
                  <a:pt x="8890" y="0"/>
                </a:lnTo>
                <a:lnTo>
                  <a:pt x="0" y="8889"/>
                </a:lnTo>
                <a:lnTo>
                  <a:pt x="0" y="26682"/>
                </a:lnTo>
                <a:lnTo>
                  <a:pt x="8890" y="35572"/>
                </a:lnTo>
                <a:lnTo>
                  <a:pt x="26670" y="35572"/>
                </a:lnTo>
                <a:lnTo>
                  <a:pt x="35560" y="26682"/>
                </a:lnTo>
                <a:lnTo>
                  <a:pt x="35560" y="8889"/>
                </a:lnTo>
                <a:lnTo>
                  <a:pt x="26670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4" name="object 34"/>
          <p:cNvSpPr/>
          <p:nvPr/>
        </p:nvSpPr>
        <p:spPr>
          <a:xfrm>
            <a:off x="1800927" y="8707792"/>
            <a:ext cx="35560" cy="36195"/>
          </a:xfrm>
          <a:custGeom>
            <a:avLst/>
            <a:gdLst/>
            <a:ahLst/>
            <a:cxnLst/>
            <a:rect l="l" t="t" r="r" b="b"/>
            <a:pathLst>
              <a:path w="35560" h="36195">
                <a:moveTo>
                  <a:pt x="0" y="17805"/>
                </a:moveTo>
                <a:lnTo>
                  <a:pt x="0" y="8889"/>
                </a:lnTo>
                <a:lnTo>
                  <a:pt x="8890" y="0"/>
                </a:lnTo>
                <a:lnTo>
                  <a:pt x="17780" y="0"/>
                </a:lnTo>
                <a:lnTo>
                  <a:pt x="26670" y="0"/>
                </a:lnTo>
                <a:lnTo>
                  <a:pt x="35560" y="8889"/>
                </a:lnTo>
                <a:lnTo>
                  <a:pt x="35560" y="17805"/>
                </a:lnTo>
                <a:lnTo>
                  <a:pt x="35560" y="26682"/>
                </a:lnTo>
                <a:lnTo>
                  <a:pt x="26670" y="35572"/>
                </a:lnTo>
                <a:lnTo>
                  <a:pt x="17780" y="35572"/>
                </a:lnTo>
                <a:lnTo>
                  <a:pt x="8890" y="35572"/>
                </a:lnTo>
                <a:lnTo>
                  <a:pt x="0" y="26682"/>
                </a:lnTo>
                <a:lnTo>
                  <a:pt x="0" y="17805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5" name="object 35"/>
          <p:cNvSpPr/>
          <p:nvPr/>
        </p:nvSpPr>
        <p:spPr>
          <a:xfrm>
            <a:off x="878424" y="8707792"/>
            <a:ext cx="35560" cy="36195"/>
          </a:xfrm>
          <a:custGeom>
            <a:avLst/>
            <a:gdLst/>
            <a:ahLst/>
            <a:cxnLst/>
            <a:rect l="l" t="t" r="r" b="b"/>
            <a:pathLst>
              <a:path w="35559" h="36195">
                <a:moveTo>
                  <a:pt x="26657" y="0"/>
                </a:moveTo>
                <a:lnTo>
                  <a:pt x="8890" y="0"/>
                </a:lnTo>
                <a:lnTo>
                  <a:pt x="0" y="8889"/>
                </a:lnTo>
                <a:lnTo>
                  <a:pt x="0" y="26682"/>
                </a:lnTo>
                <a:lnTo>
                  <a:pt x="8890" y="35572"/>
                </a:lnTo>
                <a:lnTo>
                  <a:pt x="26657" y="35572"/>
                </a:lnTo>
                <a:lnTo>
                  <a:pt x="35547" y="26682"/>
                </a:lnTo>
                <a:lnTo>
                  <a:pt x="35547" y="8889"/>
                </a:lnTo>
                <a:lnTo>
                  <a:pt x="26657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6" name="object 36"/>
          <p:cNvSpPr/>
          <p:nvPr/>
        </p:nvSpPr>
        <p:spPr>
          <a:xfrm>
            <a:off x="878424" y="8707792"/>
            <a:ext cx="35560" cy="36195"/>
          </a:xfrm>
          <a:custGeom>
            <a:avLst/>
            <a:gdLst/>
            <a:ahLst/>
            <a:cxnLst/>
            <a:rect l="l" t="t" r="r" b="b"/>
            <a:pathLst>
              <a:path w="35559" h="36195">
                <a:moveTo>
                  <a:pt x="0" y="17805"/>
                </a:moveTo>
                <a:lnTo>
                  <a:pt x="0" y="8889"/>
                </a:lnTo>
                <a:lnTo>
                  <a:pt x="8890" y="0"/>
                </a:lnTo>
                <a:lnTo>
                  <a:pt x="17767" y="0"/>
                </a:lnTo>
                <a:lnTo>
                  <a:pt x="26657" y="0"/>
                </a:lnTo>
                <a:lnTo>
                  <a:pt x="35547" y="8889"/>
                </a:lnTo>
                <a:lnTo>
                  <a:pt x="35547" y="17805"/>
                </a:lnTo>
                <a:lnTo>
                  <a:pt x="35547" y="26682"/>
                </a:lnTo>
                <a:lnTo>
                  <a:pt x="26657" y="35572"/>
                </a:lnTo>
                <a:lnTo>
                  <a:pt x="17767" y="35572"/>
                </a:lnTo>
                <a:lnTo>
                  <a:pt x="8890" y="35572"/>
                </a:lnTo>
                <a:lnTo>
                  <a:pt x="0" y="26682"/>
                </a:lnTo>
                <a:lnTo>
                  <a:pt x="0" y="17805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7" name="object 37"/>
          <p:cNvSpPr/>
          <p:nvPr/>
        </p:nvSpPr>
        <p:spPr>
          <a:xfrm>
            <a:off x="1360415" y="8385797"/>
            <a:ext cx="375920" cy="152400"/>
          </a:xfrm>
          <a:custGeom>
            <a:avLst/>
            <a:gdLst/>
            <a:ahLst/>
            <a:cxnLst/>
            <a:rect l="l" t="t" r="r" b="b"/>
            <a:pathLst>
              <a:path w="375919" h="152400">
                <a:moveTo>
                  <a:pt x="0" y="144221"/>
                </a:moveTo>
                <a:lnTo>
                  <a:pt x="0" y="0"/>
                </a:lnTo>
                <a:lnTo>
                  <a:pt x="375323" y="0"/>
                </a:lnTo>
                <a:lnTo>
                  <a:pt x="375323" y="15212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8" name="object 38"/>
          <p:cNvSpPr/>
          <p:nvPr/>
        </p:nvSpPr>
        <p:spPr>
          <a:xfrm>
            <a:off x="1530303" y="8364080"/>
            <a:ext cx="35560" cy="35560"/>
          </a:xfrm>
          <a:custGeom>
            <a:avLst/>
            <a:gdLst/>
            <a:ahLst/>
            <a:cxnLst/>
            <a:rect l="l" t="t" r="r" b="b"/>
            <a:pathLst>
              <a:path w="35559" h="35559">
                <a:moveTo>
                  <a:pt x="26657" y="0"/>
                </a:moveTo>
                <a:lnTo>
                  <a:pt x="8890" y="0"/>
                </a:lnTo>
                <a:lnTo>
                  <a:pt x="0" y="8902"/>
                </a:lnTo>
                <a:lnTo>
                  <a:pt x="0" y="26669"/>
                </a:lnTo>
                <a:lnTo>
                  <a:pt x="8890" y="35559"/>
                </a:lnTo>
                <a:lnTo>
                  <a:pt x="26657" y="35559"/>
                </a:lnTo>
                <a:lnTo>
                  <a:pt x="35547" y="26669"/>
                </a:lnTo>
                <a:lnTo>
                  <a:pt x="35547" y="8902"/>
                </a:lnTo>
                <a:lnTo>
                  <a:pt x="26657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9" name="object 39"/>
          <p:cNvSpPr/>
          <p:nvPr/>
        </p:nvSpPr>
        <p:spPr>
          <a:xfrm>
            <a:off x="1530303" y="8364080"/>
            <a:ext cx="35560" cy="35560"/>
          </a:xfrm>
          <a:custGeom>
            <a:avLst/>
            <a:gdLst/>
            <a:ahLst/>
            <a:cxnLst/>
            <a:rect l="l" t="t" r="r" b="b"/>
            <a:pathLst>
              <a:path w="35559" h="35559">
                <a:moveTo>
                  <a:pt x="0" y="17779"/>
                </a:moveTo>
                <a:lnTo>
                  <a:pt x="0" y="8902"/>
                </a:lnTo>
                <a:lnTo>
                  <a:pt x="8890" y="0"/>
                </a:lnTo>
                <a:lnTo>
                  <a:pt x="17767" y="0"/>
                </a:lnTo>
                <a:lnTo>
                  <a:pt x="26657" y="0"/>
                </a:lnTo>
                <a:lnTo>
                  <a:pt x="35547" y="8902"/>
                </a:lnTo>
                <a:lnTo>
                  <a:pt x="35547" y="17779"/>
                </a:lnTo>
                <a:lnTo>
                  <a:pt x="35547" y="26669"/>
                </a:lnTo>
                <a:lnTo>
                  <a:pt x="26657" y="35559"/>
                </a:lnTo>
                <a:lnTo>
                  <a:pt x="17767" y="35559"/>
                </a:lnTo>
                <a:lnTo>
                  <a:pt x="8890" y="35559"/>
                </a:lnTo>
                <a:lnTo>
                  <a:pt x="0" y="26669"/>
                </a:lnTo>
                <a:lnTo>
                  <a:pt x="0" y="17779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0" name="object 40"/>
          <p:cNvSpPr/>
          <p:nvPr/>
        </p:nvSpPr>
        <p:spPr>
          <a:xfrm>
            <a:off x="1284926" y="8496998"/>
            <a:ext cx="147027" cy="25017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1" name="object 41"/>
          <p:cNvSpPr/>
          <p:nvPr/>
        </p:nvSpPr>
        <p:spPr>
          <a:xfrm>
            <a:off x="1662230" y="8496998"/>
            <a:ext cx="147027" cy="250177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2" name="object 42"/>
          <p:cNvSpPr/>
          <p:nvPr/>
        </p:nvSpPr>
        <p:spPr>
          <a:xfrm>
            <a:off x="1600419" y="8667305"/>
            <a:ext cx="1058545" cy="363855"/>
          </a:xfrm>
          <a:custGeom>
            <a:avLst/>
            <a:gdLst/>
            <a:ahLst/>
            <a:cxnLst/>
            <a:rect l="l" t="t" r="r" b="b"/>
            <a:pathLst>
              <a:path w="1058545" h="363854">
                <a:moveTo>
                  <a:pt x="1051915" y="276555"/>
                </a:moveTo>
                <a:lnTo>
                  <a:pt x="1057997" y="298513"/>
                </a:lnTo>
                <a:lnTo>
                  <a:pt x="1053624" y="317400"/>
                </a:lnTo>
                <a:lnTo>
                  <a:pt x="1039737" y="333158"/>
                </a:lnTo>
                <a:lnTo>
                  <a:pt x="1017278" y="345731"/>
                </a:lnTo>
                <a:lnTo>
                  <a:pt x="987187" y="355061"/>
                </a:lnTo>
                <a:lnTo>
                  <a:pt x="950407" y="361093"/>
                </a:lnTo>
                <a:lnTo>
                  <a:pt x="907879" y="363770"/>
                </a:lnTo>
                <a:lnTo>
                  <a:pt x="860545" y="363034"/>
                </a:lnTo>
                <a:lnTo>
                  <a:pt x="809345" y="358829"/>
                </a:lnTo>
                <a:lnTo>
                  <a:pt x="755221" y="351098"/>
                </a:lnTo>
                <a:lnTo>
                  <a:pt x="699114" y="339785"/>
                </a:lnTo>
                <a:lnTo>
                  <a:pt x="641967" y="324832"/>
                </a:lnTo>
                <a:lnTo>
                  <a:pt x="584720" y="306184"/>
                </a:lnTo>
                <a:lnTo>
                  <a:pt x="552885" y="300374"/>
                </a:lnTo>
                <a:lnTo>
                  <a:pt x="509614" y="299879"/>
                </a:lnTo>
                <a:lnTo>
                  <a:pt x="457691" y="303437"/>
                </a:lnTo>
                <a:lnTo>
                  <a:pt x="399901" y="309787"/>
                </a:lnTo>
                <a:lnTo>
                  <a:pt x="339029" y="317666"/>
                </a:lnTo>
                <a:lnTo>
                  <a:pt x="277861" y="325812"/>
                </a:lnTo>
                <a:lnTo>
                  <a:pt x="219182" y="332963"/>
                </a:lnTo>
                <a:lnTo>
                  <a:pt x="165777" y="337857"/>
                </a:lnTo>
                <a:lnTo>
                  <a:pt x="120430" y="339232"/>
                </a:lnTo>
                <a:lnTo>
                  <a:pt x="85928" y="335826"/>
                </a:lnTo>
                <a:lnTo>
                  <a:pt x="58851" y="323992"/>
                </a:lnTo>
                <a:lnTo>
                  <a:pt x="43214" y="303883"/>
                </a:lnTo>
                <a:lnTo>
                  <a:pt x="36672" y="277100"/>
                </a:lnTo>
                <a:lnTo>
                  <a:pt x="36878" y="245246"/>
                </a:lnTo>
                <a:lnTo>
                  <a:pt x="41488" y="209921"/>
                </a:lnTo>
                <a:lnTo>
                  <a:pt x="48155" y="172727"/>
                </a:lnTo>
                <a:lnTo>
                  <a:pt x="54533" y="135266"/>
                </a:lnTo>
                <a:lnTo>
                  <a:pt x="58277" y="99139"/>
                </a:lnTo>
                <a:lnTo>
                  <a:pt x="57042" y="65947"/>
                </a:lnTo>
                <a:lnTo>
                  <a:pt x="48481" y="37292"/>
                </a:lnTo>
                <a:lnTo>
                  <a:pt x="30249" y="14776"/>
                </a:lnTo>
                <a:lnTo>
                  <a:pt x="0" y="0"/>
                </a:lnTo>
              </a:path>
            </a:pathLst>
          </a:custGeom>
          <a:ln w="2159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3" name="object 43"/>
          <p:cNvSpPr/>
          <p:nvPr/>
        </p:nvSpPr>
        <p:spPr>
          <a:xfrm>
            <a:off x="2525906" y="8641638"/>
            <a:ext cx="323215" cy="274955"/>
          </a:xfrm>
          <a:custGeom>
            <a:avLst/>
            <a:gdLst/>
            <a:ahLst/>
            <a:cxnLst/>
            <a:rect l="l" t="t" r="r" b="b"/>
            <a:pathLst>
              <a:path w="323214" h="274954">
                <a:moveTo>
                  <a:pt x="83947" y="274574"/>
                </a:moveTo>
                <a:lnTo>
                  <a:pt x="11836" y="114554"/>
                </a:lnTo>
                <a:lnTo>
                  <a:pt x="0" y="40474"/>
                </a:lnTo>
                <a:lnTo>
                  <a:pt x="172834" y="2946"/>
                </a:lnTo>
                <a:lnTo>
                  <a:pt x="199517" y="7886"/>
                </a:lnTo>
                <a:lnTo>
                  <a:pt x="264680" y="0"/>
                </a:lnTo>
                <a:lnTo>
                  <a:pt x="271602" y="14808"/>
                </a:lnTo>
                <a:lnTo>
                  <a:pt x="313093" y="5918"/>
                </a:lnTo>
                <a:lnTo>
                  <a:pt x="322973" y="32588"/>
                </a:lnTo>
                <a:lnTo>
                  <a:pt x="281482" y="41465"/>
                </a:lnTo>
                <a:lnTo>
                  <a:pt x="286410" y="56273"/>
                </a:lnTo>
                <a:lnTo>
                  <a:pt x="219252" y="67157"/>
                </a:lnTo>
                <a:lnTo>
                  <a:pt x="194576" y="81965"/>
                </a:lnTo>
                <a:lnTo>
                  <a:pt x="120497" y="101727"/>
                </a:lnTo>
                <a:lnTo>
                  <a:pt x="113576" y="151117"/>
                </a:lnTo>
                <a:lnTo>
                  <a:pt x="158013" y="254812"/>
                </a:lnTo>
                <a:lnTo>
                  <a:pt x="83947" y="274574"/>
                </a:lnTo>
                <a:close/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4" name="object 44"/>
          <p:cNvSpPr/>
          <p:nvPr/>
        </p:nvSpPr>
        <p:spPr>
          <a:xfrm>
            <a:off x="2666165" y="8738412"/>
            <a:ext cx="13335" cy="47625"/>
          </a:xfrm>
          <a:custGeom>
            <a:avLst/>
            <a:gdLst/>
            <a:ahLst/>
            <a:cxnLst/>
            <a:rect l="l" t="t" r="r" b="b"/>
            <a:pathLst>
              <a:path w="13335" h="47625">
                <a:moveTo>
                  <a:pt x="0" y="0"/>
                </a:moveTo>
                <a:lnTo>
                  <a:pt x="12814" y="27660"/>
                </a:lnTo>
                <a:lnTo>
                  <a:pt x="4914" y="47421"/>
                </a:lnTo>
              </a:path>
            </a:pathLst>
          </a:custGeom>
          <a:ln w="2159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5" name="object 45"/>
          <p:cNvSpPr/>
          <p:nvPr/>
        </p:nvSpPr>
        <p:spPr>
          <a:xfrm>
            <a:off x="2843940" y="8634717"/>
            <a:ext cx="106680" cy="24765"/>
          </a:xfrm>
          <a:custGeom>
            <a:avLst/>
            <a:gdLst/>
            <a:ahLst/>
            <a:cxnLst/>
            <a:rect l="l" t="t" r="r" b="b"/>
            <a:pathLst>
              <a:path w="106680" h="24765">
                <a:moveTo>
                  <a:pt x="0" y="24688"/>
                </a:moveTo>
                <a:lnTo>
                  <a:pt x="106667" y="0"/>
                </a:lnTo>
              </a:path>
            </a:pathLst>
          </a:custGeom>
          <a:ln w="2159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6" name="object 46"/>
          <p:cNvSpPr/>
          <p:nvPr/>
        </p:nvSpPr>
        <p:spPr>
          <a:xfrm>
            <a:off x="2546772" y="8643746"/>
            <a:ext cx="142938" cy="71818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7" name="object 47"/>
          <p:cNvSpPr/>
          <p:nvPr/>
        </p:nvSpPr>
        <p:spPr>
          <a:xfrm>
            <a:off x="2619734" y="8906332"/>
            <a:ext cx="44450" cy="44450"/>
          </a:xfrm>
          <a:custGeom>
            <a:avLst/>
            <a:gdLst/>
            <a:ahLst/>
            <a:cxnLst/>
            <a:rect l="l" t="t" r="r" b="b"/>
            <a:pathLst>
              <a:path w="44450" h="44450">
                <a:moveTo>
                  <a:pt x="37528" y="0"/>
                </a:moveTo>
                <a:lnTo>
                  <a:pt x="0" y="7912"/>
                </a:lnTo>
                <a:lnTo>
                  <a:pt x="19748" y="44449"/>
                </a:lnTo>
                <a:lnTo>
                  <a:pt x="44450" y="37528"/>
                </a:lnTo>
                <a:lnTo>
                  <a:pt x="37528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8" name="object 48"/>
          <p:cNvSpPr/>
          <p:nvPr/>
        </p:nvSpPr>
        <p:spPr>
          <a:xfrm>
            <a:off x="2619734" y="8906332"/>
            <a:ext cx="44450" cy="44450"/>
          </a:xfrm>
          <a:custGeom>
            <a:avLst/>
            <a:gdLst/>
            <a:ahLst/>
            <a:cxnLst/>
            <a:rect l="l" t="t" r="r" b="b"/>
            <a:pathLst>
              <a:path w="44450" h="44450">
                <a:moveTo>
                  <a:pt x="0" y="7912"/>
                </a:moveTo>
                <a:lnTo>
                  <a:pt x="19748" y="44449"/>
                </a:lnTo>
                <a:lnTo>
                  <a:pt x="44450" y="37528"/>
                </a:lnTo>
                <a:lnTo>
                  <a:pt x="37528" y="0"/>
                </a:lnTo>
                <a:lnTo>
                  <a:pt x="0" y="7912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9" name="object 49"/>
          <p:cNvSpPr/>
          <p:nvPr/>
        </p:nvSpPr>
        <p:spPr>
          <a:xfrm>
            <a:off x="1458268" y="8574049"/>
            <a:ext cx="164312" cy="115404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0" name="object 50"/>
          <p:cNvSpPr/>
          <p:nvPr/>
        </p:nvSpPr>
        <p:spPr>
          <a:xfrm>
            <a:off x="1455411" y="8084629"/>
            <a:ext cx="267309" cy="211124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1" name="object 51"/>
          <p:cNvSpPr/>
          <p:nvPr/>
        </p:nvSpPr>
        <p:spPr>
          <a:xfrm>
            <a:off x="851843" y="8907322"/>
            <a:ext cx="90805" cy="0"/>
          </a:xfrm>
          <a:custGeom>
            <a:avLst/>
            <a:gdLst/>
            <a:ahLst/>
            <a:cxnLst/>
            <a:rect l="l" t="t" r="r" b="b"/>
            <a:pathLst>
              <a:path w="90805" h="0">
                <a:moveTo>
                  <a:pt x="0" y="0"/>
                </a:moveTo>
                <a:lnTo>
                  <a:pt x="90690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2" name="object 52"/>
          <p:cNvSpPr/>
          <p:nvPr/>
        </p:nvSpPr>
        <p:spPr>
          <a:xfrm>
            <a:off x="881891" y="8934970"/>
            <a:ext cx="31115" cy="0"/>
          </a:xfrm>
          <a:custGeom>
            <a:avLst/>
            <a:gdLst/>
            <a:ahLst/>
            <a:cxnLst/>
            <a:rect l="l" t="t" r="r" b="b"/>
            <a:pathLst>
              <a:path w="31115" h="0">
                <a:moveTo>
                  <a:pt x="0" y="0"/>
                </a:moveTo>
                <a:lnTo>
                  <a:pt x="30581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3" name="object 53"/>
          <p:cNvSpPr/>
          <p:nvPr/>
        </p:nvSpPr>
        <p:spPr>
          <a:xfrm>
            <a:off x="827561" y="8879661"/>
            <a:ext cx="139700" cy="0"/>
          </a:xfrm>
          <a:custGeom>
            <a:avLst/>
            <a:gdLst/>
            <a:ahLst/>
            <a:cxnLst/>
            <a:rect l="l" t="t" r="r" b="b"/>
            <a:pathLst>
              <a:path w="139700" h="0">
                <a:moveTo>
                  <a:pt x="0" y="0"/>
                </a:moveTo>
                <a:lnTo>
                  <a:pt x="139255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4" name="object 54"/>
          <p:cNvSpPr/>
          <p:nvPr/>
        </p:nvSpPr>
        <p:spPr>
          <a:xfrm>
            <a:off x="1774346" y="8907322"/>
            <a:ext cx="90805" cy="0"/>
          </a:xfrm>
          <a:custGeom>
            <a:avLst/>
            <a:gdLst/>
            <a:ahLst/>
            <a:cxnLst/>
            <a:rect l="l" t="t" r="r" b="b"/>
            <a:pathLst>
              <a:path w="90805" h="0">
                <a:moveTo>
                  <a:pt x="0" y="0"/>
                </a:moveTo>
                <a:lnTo>
                  <a:pt x="90703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5" name="object 55"/>
          <p:cNvSpPr/>
          <p:nvPr/>
        </p:nvSpPr>
        <p:spPr>
          <a:xfrm>
            <a:off x="1804394" y="8934970"/>
            <a:ext cx="31115" cy="0"/>
          </a:xfrm>
          <a:custGeom>
            <a:avLst/>
            <a:gdLst/>
            <a:ahLst/>
            <a:cxnLst/>
            <a:rect l="l" t="t" r="r" b="b"/>
            <a:pathLst>
              <a:path w="31114" h="0">
                <a:moveTo>
                  <a:pt x="0" y="0"/>
                </a:moveTo>
                <a:lnTo>
                  <a:pt x="30594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6" name="object 56"/>
          <p:cNvSpPr/>
          <p:nvPr/>
        </p:nvSpPr>
        <p:spPr>
          <a:xfrm>
            <a:off x="1750063" y="8879661"/>
            <a:ext cx="139700" cy="0"/>
          </a:xfrm>
          <a:custGeom>
            <a:avLst/>
            <a:gdLst/>
            <a:ahLst/>
            <a:cxnLst/>
            <a:rect l="l" t="t" r="r" b="b"/>
            <a:pathLst>
              <a:path w="139700" h="0">
                <a:moveTo>
                  <a:pt x="0" y="0"/>
                </a:moveTo>
                <a:lnTo>
                  <a:pt x="139255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7" name="object 57"/>
          <p:cNvSpPr txBox="1"/>
          <p:nvPr/>
        </p:nvSpPr>
        <p:spPr>
          <a:xfrm>
            <a:off x="526672" y="9211690"/>
            <a:ext cx="2327910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 spc="-10" b="1" i="1">
                <a:solidFill>
                  <a:srgbClr val="009D57"/>
                </a:solidFill>
                <a:latin typeface="Arial"/>
                <a:cs typeface="Arial"/>
              </a:rPr>
              <a:t>Fig. </a:t>
            </a:r>
            <a:r>
              <a:rPr dirty="0" sz="700" spc="-15" b="1" i="1">
                <a:solidFill>
                  <a:srgbClr val="009D57"/>
                </a:solidFill>
                <a:latin typeface="Arial"/>
                <a:cs typeface="Arial"/>
              </a:rPr>
              <a:t>F62: </a:t>
            </a:r>
            <a:r>
              <a:rPr dirty="0" sz="700" spc="5" i="1">
                <a:solidFill>
                  <a:srgbClr val="231F20"/>
                </a:solidFill>
                <a:latin typeface="Arial"/>
                <a:cs typeface="Arial"/>
              </a:rPr>
              <a:t>Circuitos de </a:t>
            </a:r>
            <a:r>
              <a:rPr dirty="0" sz="700" i="1">
                <a:solidFill>
                  <a:srgbClr val="231F20"/>
                </a:solidFill>
                <a:latin typeface="Arial"/>
                <a:cs typeface="Arial"/>
              </a:rPr>
              <a:t>alimentación </a:t>
            </a:r>
            <a:r>
              <a:rPr dirty="0" sz="700" spc="5" i="1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700" i="1">
                <a:solidFill>
                  <a:srgbClr val="231F20"/>
                </a:solidFill>
                <a:latin typeface="Arial"/>
                <a:cs typeface="Arial"/>
              </a:rPr>
              <a:t>tomas </a:t>
            </a:r>
            <a:r>
              <a:rPr dirty="0" sz="700" spc="5" i="1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700" i="1">
                <a:solidFill>
                  <a:srgbClr val="231F20"/>
                </a:solidFill>
                <a:latin typeface="Arial"/>
                <a:cs typeface="Arial"/>
              </a:rPr>
              <a:t>corriente.</a:t>
            </a:r>
            <a:endParaRPr sz="700">
              <a:latin typeface="Arial"/>
              <a:cs typeface="Arial"/>
            </a:endParaRPr>
          </a:p>
        </p:txBody>
      </p:sp>
      <p:sp>
        <p:nvSpPr>
          <p:cNvPr id="58" name="object 58"/>
          <p:cNvSpPr txBox="1"/>
          <p:nvPr/>
        </p:nvSpPr>
        <p:spPr>
          <a:xfrm>
            <a:off x="501272" y="9460077"/>
            <a:ext cx="2494280" cy="89661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 marR="30480">
              <a:lnSpc>
                <a:spcPct val="100000"/>
              </a:lnSpc>
              <a:spcBef>
                <a:spcPts val="100"/>
              </a:spcBef>
              <a:buAutoNum type="arabicParenBoth"/>
              <a:tabLst>
                <a:tab pos="172085" algn="l"/>
              </a:tabLst>
            </a:pP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Las 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tablas son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las que 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se muestran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en el 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subapartado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6.2  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(Figuras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F45 a F48).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No obstante, la 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tabla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factores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de  corrección 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(Figura F61)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que 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tiene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en 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cuenta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la relación  </a:t>
            </a:r>
            <a:r>
              <a:rPr dirty="0" sz="700" spc="-10" i="1">
                <a:solidFill>
                  <a:srgbClr val="231F20"/>
                </a:solidFill>
                <a:latin typeface="Arial"/>
                <a:cs typeface="Arial"/>
              </a:rPr>
              <a:t>S</a:t>
            </a:r>
            <a:r>
              <a:rPr dirty="0" baseline="-16666" sz="750" spc="-15">
                <a:solidFill>
                  <a:srgbClr val="231F20"/>
                </a:solidFill>
                <a:latin typeface="Arial"/>
                <a:cs typeface="Arial"/>
              </a:rPr>
              <a:t>ph</a:t>
            </a:r>
            <a:r>
              <a:rPr dirty="0" sz="700" spc="-10">
                <a:solidFill>
                  <a:srgbClr val="231F20"/>
                </a:solidFill>
                <a:latin typeface="Arial"/>
                <a:cs typeface="Arial"/>
              </a:rPr>
              <a:t>/</a:t>
            </a:r>
            <a:r>
              <a:rPr dirty="0" sz="700" spc="-10" i="1">
                <a:solidFill>
                  <a:srgbClr val="231F20"/>
                </a:solidFill>
                <a:latin typeface="Arial"/>
                <a:cs typeface="Arial"/>
              </a:rPr>
              <a:t>S</a:t>
            </a:r>
            <a:r>
              <a:rPr dirty="0" baseline="-16666" sz="750" spc="-15">
                <a:solidFill>
                  <a:srgbClr val="231F20"/>
                </a:solidFill>
                <a:latin typeface="Arial"/>
                <a:cs typeface="Arial"/>
              </a:rPr>
              <a:t>PE</a:t>
            </a:r>
            <a:r>
              <a:rPr dirty="0" sz="700" spc="-10">
                <a:solidFill>
                  <a:srgbClr val="231F20"/>
                </a:solidFill>
                <a:latin typeface="Arial"/>
                <a:cs typeface="Arial"/>
              </a:rPr>
              <a:t>, 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y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del 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tipo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circuito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(trifásico, de 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tres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hilos; trifásico,  de 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cuatro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hilos; monofásico, de 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2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hilos) así 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como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el 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material 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de los 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conductores,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es específica del esquema 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IT y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 difiere</a:t>
            </a:r>
            <a:endParaRPr sz="700">
              <a:latin typeface="Arial"/>
              <a:cs typeface="Arial"/>
            </a:endParaRPr>
          </a:p>
          <a:p>
            <a:pPr marL="38100">
              <a:lnSpc>
                <a:spcPct val="100000"/>
              </a:lnSpc>
            </a:pP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de la del esquema</a:t>
            </a:r>
            <a:r>
              <a:rPr dirty="0" sz="700" spc="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TN.</a:t>
            </a:r>
            <a:endParaRPr sz="700">
              <a:latin typeface="Arial"/>
              <a:cs typeface="Arial"/>
            </a:endParaRPr>
          </a:p>
          <a:p>
            <a:pPr marL="171450" indent="-133985">
              <a:lnSpc>
                <a:spcPct val="100000"/>
              </a:lnSpc>
              <a:spcBef>
                <a:spcPts val="135"/>
              </a:spcBef>
              <a:buAutoNum type="arabicParenBoth" startAt="2"/>
              <a:tabLst>
                <a:tab pos="172085" algn="l"/>
              </a:tabLst>
            </a:pP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Estos casos se tratan con</a:t>
            </a:r>
            <a:r>
              <a:rPr dirty="0" sz="7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detalle.</a:t>
            </a:r>
            <a:endParaRPr sz="700">
              <a:latin typeface="Arial"/>
              <a:cs typeface="Arial"/>
            </a:endParaRPr>
          </a:p>
        </p:txBody>
      </p:sp>
      <p:sp>
        <p:nvSpPr>
          <p:cNvPr id="59" name="object 59"/>
          <p:cNvSpPr txBox="1"/>
          <p:nvPr/>
        </p:nvSpPr>
        <p:spPr>
          <a:xfrm>
            <a:off x="3153134" y="6108394"/>
            <a:ext cx="3873500" cy="1771014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50800" marR="124460">
              <a:lnSpc>
                <a:spcPct val="100000"/>
              </a:lnSpc>
              <a:spcBef>
                <a:spcPts val="100"/>
              </a:spcBef>
            </a:pPr>
            <a:r>
              <a:rPr dirty="0" sz="700" spc="-10" b="1" i="1">
                <a:solidFill>
                  <a:srgbClr val="009D57"/>
                </a:solidFill>
                <a:latin typeface="Arial"/>
                <a:cs typeface="Arial"/>
              </a:rPr>
              <a:t>Fig. </a:t>
            </a:r>
            <a:r>
              <a:rPr dirty="0" sz="700" spc="-15" b="1" i="1">
                <a:solidFill>
                  <a:srgbClr val="009D57"/>
                </a:solidFill>
                <a:latin typeface="Arial"/>
                <a:cs typeface="Arial"/>
              </a:rPr>
              <a:t>F61: </a:t>
            </a:r>
            <a:r>
              <a:rPr dirty="0" sz="700" i="1">
                <a:solidFill>
                  <a:srgbClr val="231F20"/>
                </a:solidFill>
                <a:latin typeface="Arial"/>
                <a:cs typeface="Arial"/>
              </a:rPr>
              <a:t>Factor </a:t>
            </a:r>
            <a:r>
              <a:rPr dirty="0" sz="700" spc="5" i="1">
                <a:solidFill>
                  <a:srgbClr val="231F20"/>
                </a:solidFill>
                <a:latin typeface="Arial"/>
                <a:cs typeface="Arial"/>
              </a:rPr>
              <a:t>de corrección </a:t>
            </a:r>
            <a:r>
              <a:rPr dirty="0" sz="700" i="1">
                <a:solidFill>
                  <a:srgbClr val="231F20"/>
                </a:solidFill>
                <a:latin typeface="Arial"/>
                <a:cs typeface="Arial"/>
              </a:rPr>
              <a:t>que </a:t>
            </a:r>
            <a:r>
              <a:rPr dirty="0" sz="700" spc="-15" i="1">
                <a:solidFill>
                  <a:srgbClr val="231F20"/>
                </a:solidFill>
                <a:latin typeface="Arial"/>
                <a:cs typeface="Arial"/>
              </a:rPr>
              <a:t>se </a:t>
            </a:r>
            <a:r>
              <a:rPr dirty="0" sz="700" spc="5" i="1">
                <a:solidFill>
                  <a:srgbClr val="231F20"/>
                </a:solidFill>
                <a:latin typeface="Arial"/>
                <a:cs typeface="Arial"/>
              </a:rPr>
              <a:t>debe </a:t>
            </a:r>
            <a:r>
              <a:rPr dirty="0" sz="700" spc="-5" i="1">
                <a:solidFill>
                  <a:srgbClr val="231F20"/>
                </a:solidFill>
                <a:latin typeface="Arial"/>
                <a:cs typeface="Arial"/>
              </a:rPr>
              <a:t>aplicar </a:t>
            </a:r>
            <a:r>
              <a:rPr dirty="0" sz="700" spc="-30" i="1">
                <a:solidFill>
                  <a:srgbClr val="231F20"/>
                </a:solidFill>
                <a:latin typeface="Arial"/>
                <a:cs typeface="Arial"/>
              </a:rPr>
              <a:t>a </a:t>
            </a:r>
            <a:r>
              <a:rPr dirty="0" sz="700" spc="-15" i="1">
                <a:solidFill>
                  <a:srgbClr val="231F20"/>
                </a:solidFill>
                <a:latin typeface="Arial"/>
                <a:cs typeface="Arial"/>
              </a:rPr>
              <a:t>las </a:t>
            </a:r>
            <a:r>
              <a:rPr dirty="0" sz="700" spc="5" i="1">
                <a:solidFill>
                  <a:srgbClr val="231F20"/>
                </a:solidFill>
                <a:latin typeface="Arial"/>
                <a:cs typeface="Arial"/>
              </a:rPr>
              <a:t>longitudes </a:t>
            </a:r>
            <a:r>
              <a:rPr dirty="0" sz="700" i="1">
                <a:solidFill>
                  <a:srgbClr val="231F20"/>
                </a:solidFill>
                <a:latin typeface="Arial"/>
                <a:cs typeface="Arial"/>
              </a:rPr>
              <a:t>indicadas </a:t>
            </a:r>
            <a:r>
              <a:rPr dirty="0" sz="700" spc="-10" i="1">
                <a:solidFill>
                  <a:srgbClr val="231F20"/>
                </a:solidFill>
                <a:latin typeface="Arial"/>
                <a:cs typeface="Arial"/>
              </a:rPr>
              <a:t>en </a:t>
            </a:r>
            <a:r>
              <a:rPr dirty="0" sz="700" spc="-15" i="1">
                <a:solidFill>
                  <a:srgbClr val="231F20"/>
                </a:solidFill>
                <a:latin typeface="Arial"/>
                <a:cs typeface="Arial"/>
              </a:rPr>
              <a:t>las </a:t>
            </a:r>
            <a:r>
              <a:rPr dirty="0" sz="700" spc="-5" i="1">
                <a:solidFill>
                  <a:srgbClr val="231F20"/>
                </a:solidFill>
                <a:latin typeface="Arial"/>
                <a:cs typeface="Arial"/>
              </a:rPr>
              <a:t>tablas </a:t>
            </a:r>
            <a:r>
              <a:rPr dirty="0" sz="700" spc="5" i="1">
                <a:solidFill>
                  <a:srgbClr val="231F20"/>
                </a:solidFill>
                <a:latin typeface="Arial"/>
                <a:cs typeface="Arial"/>
              </a:rPr>
              <a:t>de  </a:t>
            </a:r>
            <a:r>
              <a:rPr dirty="0" sz="700" spc="-15" i="1">
                <a:solidFill>
                  <a:srgbClr val="231F20"/>
                </a:solidFill>
                <a:latin typeface="Arial"/>
                <a:cs typeface="Arial"/>
              </a:rPr>
              <a:t>las </a:t>
            </a:r>
            <a:r>
              <a:rPr dirty="0" sz="700" spc="-10" i="1">
                <a:solidFill>
                  <a:srgbClr val="231F20"/>
                </a:solidFill>
                <a:latin typeface="Arial"/>
                <a:cs typeface="Arial"/>
              </a:rPr>
              <a:t>Figuras F45 </a:t>
            </a:r>
            <a:r>
              <a:rPr dirty="0" sz="700" spc="-30" i="1">
                <a:solidFill>
                  <a:srgbClr val="231F20"/>
                </a:solidFill>
                <a:latin typeface="Arial"/>
                <a:cs typeface="Arial"/>
              </a:rPr>
              <a:t>a </a:t>
            </a:r>
            <a:r>
              <a:rPr dirty="0" sz="700" spc="-10" i="1">
                <a:solidFill>
                  <a:srgbClr val="231F20"/>
                </a:solidFill>
                <a:latin typeface="Arial"/>
                <a:cs typeface="Arial"/>
              </a:rPr>
              <a:t>F48 para </a:t>
            </a:r>
            <a:r>
              <a:rPr dirty="0" sz="700" spc="-5" i="1">
                <a:solidFill>
                  <a:srgbClr val="231F20"/>
                </a:solidFill>
                <a:latin typeface="Arial"/>
                <a:cs typeface="Arial"/>
              </a:rPr>
              <a:t>los </a:t>
            </a:r>
            <a:r>
              <a:rPr dirty="0" sz="700" spc="-10" i="1">
                <a:solidFill>
                  <a:srgbClr val="231F20"/>
                </a:solidFill>
                <a:latin typeface="Arial"/>
                <a:cs typeface="Arial"/>
              </a:rPr>
              <a:t>esquemas</a:t>
            </a:r>
            <a:r>
              <a:rPr dirty="0" sz="700" spc="50" i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 spc="-15">
                <a:solidFill>
                  <a:srgbClr val="231F20"/>
                </a:solidFill>
                <a:latin typeface="Arial"/>
                <a:cs typeface="Arial"/>
              </a:rPr>
              <a:t>TN</a:t>
            </a:r>
            <a:r>
              <a:rPr dirty="0" sz="700" spc="-15" i="1">
                <a:solidFill>
                  <a:srgbClr val="231F20"/>
                </a:solidFill>
                <a:latin typeface="Arial"/>
                <a:cs typeface="Arial"/>
              </a:rPr>
              <a:t>.</a:t>
            </a:r>
            <a:endParaRPr sz="7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000">
              <a:latin typeface="Times New Roman"/>
              <a:cs typeface="Times New Roman"/>
            </a:endParaRPr>
          </a:p>
          <a:p>
            <a:pPr marL="50800">
              <a:lnSpc>
                <a:spcPct val="100000"/>
              </a:lnSpc>
            </a:pPr>
            <a:r>
              <a:rPr dirty="0" sz="800" spc="-5" b="1">
                <a:solidFill>
                  <a:srgbClr val="231F20"/>
                </a:solidFill>
                <a:latin typeface="Arial"/>
                <a:cs typeface="Arial"/>
              </a:rPr>
              <a:t>Ejemplo</a:t>
            </a:r>
            <a:endParaRPr sz="800">
              <a:latin typeface="Arial"/>
              <a:cs typeface="Arial"/>
            </a:endParaRPr>
          </a:p>
          <a:p>
            <a:pPr marL="50800" marR="43180" indent="635">
              <a:lnSpc>
                <a:spcPct val="101000"/>
              </a:lnSpc>
              <a:spcBef>
                <a:spcPts val="130"/>
              </a:spcBef>
            </a:pP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Una instalación trifásica 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3 cables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230/400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V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está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conectada a tierra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IT. 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Uno 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sus circuitos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está protegido por un interruptor automático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 especificación de 63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A, y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está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constituido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por un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cable con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núcleo de aluminio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  conductores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fase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50 mm</a:t>
            </a:r>
            <a:r>
              <a:rPr dirty="0" baseline="25252" sz="825" spc="-7">
                <a:solidFill>
                  <a:srgbClr val="231F20"/>
                </a:solidFill>
                <a:latin typeface="Arial"/>
                <a:cs typeface="Arial"/>
              </a:rPr>
              <a:t>2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.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El conductor PE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25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mm</a:t>
            </a:r>
            <a:r>
              <a:rPr dirty="0" baseline="25252" sz="825">
                <a:solidFill>
                  <a:srgbClr val="231F20"/>
                </a:solidFill>
                <a:latin typeface="Arial"/>
                <a:cs typeface="Arial"/>
              </a:rPr>
              <a:t>2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también es de  aluminio. ¿Cuál es la longitud máxima del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circuito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por debajo de la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cual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queda  garantizada la protección de las personas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contra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los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riesgos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contactos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indirectos 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mediante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un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relé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disparo magnético instantáneo del interruptor</a:t>
            </a:r>
            <a:r>
              <a:rPr dirty="0" sz="800" spc="2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automático?</a:t>
            </a:r>
            <a:endParaRPr sz="800">
              <a:latin typeface="Arial"/>
              <a:cs typeface="Arial"/>
            </a:endParaRPr>
          </a:p>
          <a:p>
            <a:pPr marL="50800" marR="104775">
              <a:lnSpc>
                <a:spcPct val="100000"/>
              </a:lnSpc>
              <a:spcBef>
                <a:spcPts val="55"/>
              </a:spcBef>
            </a:pP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</a:t>
            </a:r>
            <a:r>
              <a:rPr dirty="0" sz="800" spc="-5" b="1">
                <a:solidFill>
                  <a:srgbClr val="009D57"/>
                </a:solidFill>
                <a:latin typeface="Arial"/>
                <a:cs typeface="Arial"/>
              </a:rPr>
              <a:t>Figura F46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indica 603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metros,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donde debe aplicarse un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factor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corrección de  0,36 </a:t>
            </a:r>
            <a:r>
              <a:rPr dirty="0" sz="800" spc="5">
                <a:solidFill>
                  <a:srgbClr val="231F20"/>
                </a:solidFill>
                <a:latin typeface="Arial"/>
                <a:cs typeface="Arial"/>
              </a:rPr>
              <a:t>(</a:t>
            </a:r>
            <a:r>
              <a:rPr dirty="0" sz="800" spc="5" i="1">
                <a:solidFill>
                  <a:srgbClr val="231F20"/>
                </a:solidFill>
                <a:latin typeface="Arial"/>
                <a:cs typeface="Arial"/>
              </a:rPr>
              <a:t>m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= 2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para un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cable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aluminio).</a:t>
            </a:r>
            <a:endParaRPr sz="800">
              <a:latin typeface="Arial"/>
              <a:cs typeface="Arial"/>
            </a:endParaRPr>
          </a:p>
          <a:p>
            <a:pPr marL="50800">
              <a:lnSpc>
                <a:spcPct val="100000"/>
              </a:lnSpc>
              <a:spcBef>
                <a:spcPts val="55"/>
              </a:spcBef>
            </a:pP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longitud máxima es por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tanto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217</a:t>
            </a:r>
            <a:r>
              <a:rPr dirty="0" sz="800" spc="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metros.</a:t>
            </a:r>
            <a:endParaRPr sz="800">
              <a:latin typeface="Arial"/>
              <a:cs typeface="Arial"/>
            </a:endParaRPr>
          </a:p>
        </p:txBody>
      </p:sp>
      <p:sp>
        <p:nvSpPr>
          <p:cNvPr id="60" name="object 60"/>
          <p:cNvSpPr txBox="1"/>
          <p:nvPr/>
        </p:nvSpPr>
        <p:spPr>
          <a:xfrm>
            <a:off x="3165936" y="8019668"/>
            <a:ext cx="3809365" cy="23444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1200" spc="-5" b="1">
                <a:solidFill>
                  <a:srgbClr val="231F20"/>
                </a:solidFill>
                <a:latin typeface="Arial"/>
                <a:cs typeface="Arial"/>
              </a:rPr>
              <a:t>7.3 </a:t>
            </a:r>
            <a:r>
              <a:rPr dirty="0" sz="1200" spc="15" b="1">
                <a:solidFill>
                  <a:srgbClr val="231F20"/>
                </a:solidFill>
                <a:latin typeface="Arial"/>
                <a:cs typeface="Arial"/>
              </a:rPr>
              <a:t>DDR </a:t>
            </a:r>
            <a:r>
              <a:rPr dirty="0" sz="1200" spc="10" b="1">
                <a:solidFill>
                  <a:srgbClr val="231F20"/>
                </a:solidFill>
                <a:latin typeface="Arial"/>
                <a:cs typeface="Arial"/>
              </a:rPr>
              <a:t>de alta</a:t>
            </a:r>
            <a:r>
              <a:rPr dirty="0" sz="1200" spc="-2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200" spc="-10" b="1">
                <a:solidFill>
                  <a:srgbClr val="231F20"/>
                </a:solidFill>
                <a:latin typeface="Arial"/>
                <a:cs typeface="Arial"/>
              </a:rPr>
              <a:t>sensibilidad</a:t>
            </a:r>
            <a:endParaRPr sz="1200">
              <a:latin typeface="Arial"/>
              <a:cs typeface="Arial"/>
            </a:endParaRPr>
          </a:p>
          <a:p>
            <a:pPr marL="38100" marR="180340" indent="635">
              <a:lnSpc>
                <a:spcPct val="100000"/>
              </a:lnSpc>
              <a:spcBef>
                <a:spcPts val="635"/>
              </a:spcBef>
            </a:pP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norma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IEC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60364-4-471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recomienda firmemente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utilización de un DDR de  elevada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sensibilidad (</a:t>
            </a:r>
            <a:r>
              <a:rPr dirty="0" sz="800">
                <a:solidFill>
                  <a:srgbClr val="231F20"/>
                </a:solidFill>
                <a:latin typeface="Symbol"/>
                <a:cs typeface="Symbol"/>
              </a:rPr>
              <a:t></a:t>
            </a:r>
            <a:r>
              <a:rPr dirty="0" sz="80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30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mA)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en los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siguientes casos (ver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</a:t>
            </a:r>
            <a:r>
              <a:rPr dirty="0" sz="800" spc="-5" b="1">
                <a:solidFill>
                  <a:srgbClr val="009D57"/>
                </a:solidFill>
                <a:latin typeface="Arial"/>
                <a:cs typeface="Arial"/>
              </a:rPr>
              <a:t>Figura</a:t>
            </a:r>
            <a:r>
              <a:rPr dirty="0" sz="800" spc="-25" b="1">
                <a:solidFill>
                  <a:srgbClr val="009D57"/>
                </a:solidFill>
                <a:latin typeface="Arial"/>
                <a:cs typeface="Arial"/>
              </a:rPr>
              <a:t> </a:t>
            </a:r>
            <a:r>
              <a:rPr dirty="0" sz="800" spc="-5" b="1">
                <a:solidFill>
                  <a:srgbClr val="009D57"/>
                </a:solidFill>
                <a:latin typeface="Arial"/>
                <a:cs typeface="Arial"/>
              </a:rPr>
              <a:t>F62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):</a:t>
            </a:r>
            <a:endParaRPr sz="800">
              <a:latin typeface="Arial"/>
              <a:cs typeface="Arial"/>
            </a:endParaRPr>
          </a:p>
          <a:p>
            <a:pPr marL="38100" marR="30480">
              <a:lnSpc>
                <a:spcPct val="100000"/>
              </a:lnSpc>
              <a:spcBef>
                <a:spcPts val="60"/>
              </a:spcBef>
            </a:pPr>
            <a:r>
              <a:rPr dirty="0" sz="800" spc="110">
                <a:solidFill>
                  <a:srgbClr val="009D57"/>
                </a:solidFill>
                <a:latin typeface="Times New Roman"/>
                <a:cs typeface="Times New Roman"/>
              </a:rPr>
              <a:t>c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Circuitos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 toma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corriente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para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corrientes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nominales de </a:t>
            </a:r>
            <a:r>
              <a:rPr dirty="0" sz="800" spc="204">
                <a:solidFill>
                  <a:srgbClr val="231F20"/>
                </a:solidFill>
                <a:latin typeface="Times New Roman"/>
                <a:cs typeface="Times New Roman"/>
              </a:rPr>
              <a:t>i</a:t>
            </a:r>
            <a:r>
              <a:rPr dirty="0" sz="800" spc="-13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32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cualquier 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ubicación</a:t>
            </a:r>
            <a:r>
              <a:rPr dirty="0" baseline="25252" sz="825" spc="-7">
                <a:solidFill>
                  <a:srgbClr val="231F20"/>
                </a:solidFill>
                <a:latin typeface="Arial"/>
                <a:cs typeface="Arial"/>
              </a:rPr>
              <a:t>(2)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.</a:t>
            </a:r>
            <a:endParaRPr sz="800">
              <a:latin typeface="Arial"/>
              <a:cs typeface="Arial"/>
            </a:endParaRPr>
          </a:p>
          <a:p>
            <a:pPr marL="38100" marR="451484">
              <a:lnSpc>
                <a:spcPct val="100000"/>
              </a:lnSpc>
              <a:spcBef>
                <a:spcPts val="55"/>
              </a:spcBef>
            </a:pPr>
            <a:r>
              <a:rPr dirty="0" sz="800" spc="110">
                <a:solidFill>
                  <a:srgbClr val="009D57"/>
                </a:solidFill>
                <a:latin typeface="Times New Roman"/>
                <a:cs typeface="Times New Roman"/>
              </a:rPr>
              <a:t>c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Circuitos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 toma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corriente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en ubicaciones húmedas para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todas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las  especificaciones de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corriente</a:t>
            </a:r>
            <a:r>
              <a:rPr dirty="0" baseline="25252" sz="825" spc="-7">
                <a:solidFill>
                  <a:srgbClr val="231F20"/>
                </a:solidFill>
                <a:latin typeface="Arial"/>
                <a:cs typeface="Arial"/>
              </a:rPr>
              <a:t>(2)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.</a:t>
            </a:r>
            <a:endParaRPr sz="800">
              <a:latin typeface="Arial"/>
              <a:cs typeface="Arial"/>
            </a:endParaRPr>
          </a:p>
          <a:p>
            <a:pPr marL="38100">
              <a:lnSpc>
                <a:spcPct val="100000"/>
              </a:lnSpc>
              <a:spcBef>
                <a:spcPts val="55"/>
              </a:spcBef>
            </a:pPr>
            <a:r>
              <a:rPr dirty="0" sz="800" spc="110">
                <a:solidFill>
                  <a:srgbClr val="009D57"/>
                </a:solidFill>
                <a:latin typeface="Times New Roman"/>
                <a:cs typeface="Times New Roman"/>
              </a:rPr>
              <a:t>c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Circuitos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 toma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corriente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en instalaciones</a:t>
            </a:r>
            <a:r>
              <a:rPr dirty="0" sz="800" spc="-1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provisionales</a:t>
            </a:r>
            <a:r>
              <a:rPr dirty="0" baseline="25252" sz="825" spc="-7">
                <a:solidFill>
                  <a:srgbClr val="231F20"/>
                </a:solidFill>
                <a:latin typeface="Arial"/>
                <a:cs typeface="Arial"/>
              </a:rPr>
              <a:t>(2)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.</a:t>
            </a:r>
            <a:endParaRPr sz="800">
              <a:latin typeface="Arial"/>
              <a:cs typeface="Arial"/>
            </a:endParaRPr>
          </a:p>
          <a:p>
            <a:pPr marL="38100">
              <a:lnSpc>
                <a:spcPct val="100000"/>
              </a:lnSpc>
              <a:spcBef>
                <a:spcPts val="55"/>
              </a:spcBef>
            </a:pPr>
            <a:r>
              <a:rPr dirty="0" sz="800" spc="110">
                <a:solidFill>
                  <a:srgbClr val="009D57"/>
                </a:solidFill>
                <a:latin typeface="Times New Roman"/>
                <a:cs typeface="Times New Roman"/>
              </a:rPr>
              <a:t>c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Circuitos 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suministro 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lavanderías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y</a:t>
            </a:r>
            <a:r>
              <a:rPr dirty="0" sz="800" spc="-8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piscinas</a:t>
            </a:r>
            <a:r>
              <a:rPr dirty="0" baseline="25252" sz="825" spc="-7">
                <a:solidFill>
                  <a:srgbClr val="231F20"/>
                </a:solidFill>
                <a:latin typeface="Arial"/>
                <a:cs typeface="Arial"/>
              </a:rPr>
              <a:t>(2)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.</a:t>
            </a:r>
            <a:endParaRPr sz="800">
              <a:latin typeface="Arial"/>
              <a:cs typeface="Arial"/>
            </a:endParaRPr>
          </a:p>
          <a:p>
            <a:pPr marL="38100" marR="485140">
              <a:lnSpc>
                <a:spcPct val="100000"/>
              </a:lnSpc>
              <a:spcBef>
                <a:spcPts val="55"/>
              </a:spcBef>
            </a:pPr>
            <a:r>
              <a:rPr dirty="0" sz="800" spc="110">
                <a:solidFill>
                  <a:srgbClr val="009D57"/>
                </a:solidFill>
                <a:latin typeface="Times New Roman"/>
                <a:cs typeface="Times New Roman"/>
              </a:rPr>
              <a:t>c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Circuitos de alimentación 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conjuntos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obras,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caravanas,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barcos de  entretenimiento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y</a:t>
            </a:r>
            <a:r>
              <a:rPr dirty="0" sz="800" spc="-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ferias</a:t>
            </a:r>
            <a:r>
              <a:rPr dirty="0" baseline="25252" sz="825" spc="-7">
                <a:solidFill>
                  <a:srgbClr val="231F20"/>
                </a:solidFill>
                <a:latin typeface="Arial"/>
                <a:cs typeface="Arial"/>
              </a:rPr>
              <a:t>(2)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.</a:t>
            </a:r>
            <a:endParaRPr sz="800">
              <a:latin typeface="Arial"/>
              <a:cs typeface="Arial"/>
            </a:endParaRPr>
          </a:p>
          <a:p>
            <a:pPr marL="38100" marR="75565" indent="635">
              <a:lnSpc>
                <a:spcPct val="103099"/>
              </a:lnSpc>
              <a:spcBef>
                <a:spcPts val="395"/>
              </a:spcBef>
            </a:pP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Esta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protección puede destinarse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a circuitos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individuales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o 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grupos 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circuitos:  </a:t>
            </a:r>
            <a:r>
              <a:rPr dirty="0" sz="800" spc="110">
                <a:solidFill>
                  <a:srgbClr val="009D57"/>
                </a:solidFill>
                <a:latin typeface="Times New Roman"/>
                <a:cs typeface="Times New Roman"/>
              </a:rPr>
              <a:t>c</a:t>
            </a:r>
            <a:r>
              <a:rPr dirty="0" sz="800" spc="-70">
                <a:solidFill>
                  <a:srgbClr val="009D57"/>
                </a:solidFill>
                <a:latin typeface="Times New Roman"/>
                <a:cs typeface="Times New Roman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Altamente recomendada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para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circuitos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tomas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corriente </a:t>
            </a:r>
            <a:r>
              <a:rPr dirty="0" sz="800" spc="25">
                <a:solidFill>
                  <a:srgbClr val="231F20"/>
                </a:solidFill>
                <a:latin typeface="Times New Roman"/>
                <a:cs typeface="Times New Roman"/>
              </a:rPr>
              <a:t>u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20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A (obligatoria  si van 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alimentar equipos portátiles para uso en</a:t>
            </a:r>
            <a:r>
              <a:rPr dirty="0" sz="800" spc="-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exteriores).</a:t>
            </a:r>
            <a:endParaRPr sz="800">
              <a:latin typeface="Arial"/>
              <a:cs typeface="Arial"/>
            </a:endParaRPr>
          </a:p>
          <a:p>
            <a:pPr marL="38100" marR="168910">
              <a:lnSpc>
                <a:spcPct val="100000"/>
              </a:lnSpc>
              <a:spcBef>
                <a:spcPts val="55"/>
              </a:spcBef>
            </a:pPr>
            <a:r>
              <a:rPr dirty="0" sz="800" spc="110">
                <a:solidFill>
                  <a:srgbClr val="009D57"/>
                </a:solidFill>
                <a:latin typeface="Times New Roman"/>
                <a:cs typeface="Times New Roman"/>
              </a:rPr>
              <a:t>c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En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algunos países, este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requisito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es obligatorio para los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circuitos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tomas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corriente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800" spc="204">
                <a:solidFill>
                  <a:srgbClr val="231F20"/>
                </a:solidFill>
                <a:latin typeface="Times New Roman"/>
                <a:cs typeface="Times New Roman"/>
              </a:rPr>
              <a:t>i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32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A.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También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 recomienda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para limitar el número 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tomas 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corriente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protegidas por un DDR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(p.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ej., 10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tomas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para un</a:t>
            </a:r>
            <a:r>
              <a:rPr dirty="0" sz="800" spc="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DDR).</a:t>
            </a:r>
            <a:endParaRPr sz="800">
              <a:latin typeface="Arial"/>
              <a:cs typeface="Arial"/>
            </a:endParaRPr>
          </a:p>
        </p:txBody>
      </p:sp>
      <p:sp>
        <p:nvSpPr>
          <p:cNvPr id="61" name="object 61"/>
          <p:cNvSpPr txBox="1"/>
          <p:nvPr/>
        </p:nvSpPr>
        <p:spPr>
          <a:xfrm>
            <a:off x="528196" y="10456164"/>
            <a:ext cx="1558925" cy="1168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">
                <a:solidFill>
                  <a:srgbClr val="231F20"/>
                </a:solidFill>
                <a:latin typeface="Arial"/>
                <a:cs typeface="Arial"/>
              </a:rPr>
              <a:t>Guía </a:t>
            </a:r>
            <a:r>
              <a:rPr dirty="0" sz="600" spc="-5">
                <a:solidFill>
                  <a:srgbClr val="231F20"/>
                </a:solidFill>
                <a:latin typeface="Arial"/>
                <a:cs typeface="Arial"/>
              </a:rPr>
              <a:t>de diseño de instalaciones eléctricas</a:t>
            </a:r>
            <a:r>
              <a:rPr dirty="0" sz="600" spc="-4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600" spc="-5">
                <a:solidFill>
                  <a:srgbClr val="231F20"/>
                </a:solidFill>
                <a:latin typeface="Arial"/>
                <a:cs typeface="Arial"/>
              </a:rPr>
              <a:t>08</a:t>
            </a:r>
            <a:endParaRPr sz="600">
              <a:latin typeface="Arial"/>
              <a:cs typeface="Arial"/>
            </a:endParaRPr>
          </a:p>
        </p:txBody>
      </p:sp>
      <p:sp>
        <p:nvSpPr>
          <p:cNvPr id="62" name="object 62"/>
          <p:cNvSpPr txBox="1"/>
          <p:nvPr/>
        </p:nvSpPr>
        <p:spPr>
          <a:xfrm>
            <a:off x="6394072" y="10456164"/>
            <a:ext cx="640080" cy="1168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">
                <a:solidFill>
                  <a:srgbClr val="231F20"/>
                </a:solidFill>
                <a:latin typeface="Arial"/>
                <a:cs typeface="Arial"/>
              </a:rPr>
              <a:t>Schneider</a:t>
            </a:r>
            <a:r>
              <a:rPr dirty="0" sz="600" spc="-6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600">
                <a:solidFill>
                  <a:srgbClr val="231F20"/>
                </a:solidFill>
                <a:latin typeface="Arial"/>
                <a:cs typeface="Arial"/>
              </a:rPr>
              <a:t>Electric</a:t>
            </a:r>
            <a:endParaRPr sz="600">
              <a:latin typeface="Arial"/>
              <a:cs typeface="Arial"/>
            </a:endParaRPr>
          </a:p>
        </p:txBody>
      </p:sp>
      <p:sp>
        <p:nvSpPr>
          <p:cNvPr id="63" name="object 63"/>
          <p:cNvSpPr/>
          <p:nvPr/>
        </p:nvSpPr>
        <p:spPr>
          <a:xfrm>
            <a:off x="3641067" y="10508992"/>
            <a:ext cx="113884" cy="118075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4" name="object 64"/>
          <p:cNvSpPr/>
          <p:nvPr/>
        </p:nvSpPr>
        <p:spPr>
          <a:xfrm>
            <a:off x="3554924" y="10441380"/>
            <a:ext cx="450037" cy="182499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5" name="object 65"/>
          <p:cNvSpPr/>
          <p:nvPr/>
        </p:nvSpPr>
        <p:spPr>
          <a:xfrm>
            <a:off x="3632546" y="10532262"/>
            <a:ext cx="108064" cy="95602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6" name="object 66"/>
          <p:cNvSpPr/>
          <p:nvPr/>
        </p:nvSpPr>
        <p:spPr>
          <a:xfrm>
            <a:off x="3649733" y="10532261"/>
            <a:ext cx="88895" cy="71589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325745" y="0"/>
            <a:ext cx="230504" cy="2926080"/>
          </a:xfrm>
          <a:custGeom>
            <a:avLst/>
            <a:gdLst/>
            <a:ahLst/>
            <a:cxnLst/>
            <a:rect l="l" t="t" r="r" b="b"/>
            <a:pathLst>
              <a:path w="230504" h="2926080">
                <a:moveTo>
                  <a:pt x="0" y="2925825"/>
                </a:moveTo>
                <a:lnTo>
                  <a:pt x="230250" y="2925825"/>
                </a:lnTo>
                <a:lnTo>
                  <a:pt x="230250" y="0"/>
                </a:lnTo>
                <a:lnTo>
                  <a:pt x="0" y="0"/>
                </a:lnTo>
                <a:lnTo>
                  <a:pt x="0" y="2925825"/>
                </a:lnTo>
                <a:close/>
              </a:path>
            </a:pathLst>
          </a:custGeom>
          <a:solidFill>
            <a:srgbClr val="009D5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7325745" y="3322065"/>
            <a:ext cx="230504" cy="7371080"/>
          </a:xfrm>
          <a:custGeom>
            <a:avLst/>
            <a:gdLst/>
            <a:ahLst/>
            <a:cxnLst/>
            <a:rect l="l" t="t" r="r" b="b"/>
            <a:pathLst>
              <a:path w="230504" h="7371080">
                <a:moveTo>
                  <a:pt x="0" y="7370829"/>
                </a:moveTo>
                <a:lnTo>
                  <a:pt x="230250" y="7370829"/>
                </a:lnTo>
                <a:lnTo>
                  <a:pt x="230250" y="0"/>
                </a:lnTo>
                <a:lnTo>
                  <a:pt x="0" y="0"/>
                </a:lnTo>
                <a:lnTo>
                  <a:pt x="0" y="7370829"/>
                </a:lnTo>
                <a:close/>
              </a:path>
            </a:pathLst>
          </a:custGeom>
          <a:solidFill>
            <a:srgbClr val="009D5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0" y="1338389"/>
            <a:ext cx="7019925" cy="0"/>
          </a:xfrm>
          <a:custGeom>
            <a:avLst/>
            <a:gdLst/>
            <a:ahLst/>
            <a:cxnLst/>
            <a:rect l="l" t="t" r="r" b="b"/>
            <a:pathLst>
              <a:path w="7019925" h="0">
                <a:moveTo>
                  <a:pt x="0" y="0"/>
                </a:moveTo>
                <a:lnTo>
                  <a:pt x="7019674" y="0"/>
                </a:lnTo>
              </a:path>
            </a:pathLst>
          </a:custGeom>
          <a:ln w="10286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0" y="10409999"/>
            <a:ext cx="7020559" cy="0"/>
          </a:xfrm>
          <a:custGeom>
            <a:avLst/>
            <a:gdLst/>
            <a:ahLst/>
            <a:cxnLst/>
            <a:rect l="l" t="t" r="r" b="b"/>
            <a:pathLst>
              <a:path w="7020559" h="0">
                <a:moveTo>
                  <a:pt x="0" y="0"/>
                </a:moveTo>
                <a:lnTo>
                  <a:pt x="7020436" y="0"/>
                </a:lnTo>
              </a:path>
            </a:pathLst>
          </a:custGeom>
          <a:ln w="10287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539626" y="5253164"/>
            <a:ext cx="2484120" cy="0"/>
          </a:xfrm>
          <a:custGeom>
            <a:avLst/>
            <a:gdLst/>
            <a:ahLst/>
            <a:cxnLst/>
            <a:rect l="l" t="t" r="r" b="b"/>
            <a:pathLst>
              <a:path w="2484120" h="0">
                <a:moveTo>
                  <a:pt x="0" y="0"/>
                </a:moveTo>
                <a:lnTo>
                  <a:pt x="2484120" y="0"/>
                </a:lnTo>
              </a:path>
            </a:pathLst>
          </a:custGeom>
          <a:ln w="25526">
            <a:solidFill>
              <a:srgbClr val="009D5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539626" y="7199312"/>
            <a:ext cx="2484120" cy="0"/>
          </a:xfrm>
          <a:custGeom>
            <a:avLst/>
            <a:gdLst/>
            <a:ahLst/>
            <a:cxnLst/>
            <a:rect l="l" t="t" r="r" b="b"/>
            <a:pathLst>
              <a:path w="2484120" h="0">
                <a:moveTo>
                  <a:pt x="0" y="0"/>
                </a:moveTo>
                <a:lnTo>
                  <a:pt x="2484120" y="0"/>
                </a:lnTo>
              </a:path>
            </a:pathLst>
          </a:custGeom>
          <a:ln w="25526">
            <a:solidFill>
              <a:srgbClr val="009D5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539626" y="9106979"/>
            <a:ext cx="2484120" cy="0"/>
          </a:xfrm>
          <a:custGeom>
            <a:avLst/>
            <a:gdLst/>
            <a:ahLst/>
            <a:cxnLst/>
            <a:rect l="l" t="t" r="r" b="b"/>
            <a:pathLst>
              <a:path w="2484120" h="0">
                <a:moveTo>
                  <a:pt x="0" y="0"/>
                </a:moveTo>
                <a:lnTo>
                  <a:pt x="2484120" y="0"/>
                </a:lnTo>
              </a:path>
            </a:pathLst>
          </a:custGeom>
          <a:ln w="25526">
            <a:solidFill>
              <a:srgbClr val="009D5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3203959" y="9506267"/>
            <a:ext cx="3816985" cy="0"/>
          </a:xfrm>
          <a:custGeom>
            <a:avLst/>
            <a:gdLst/>
            <a:ahLst/>
            <a:cxnLst/>
            <a:rect l="l" t="t" r="r" b="b"/>
            <a:pathLst>
              <a:path w="3816984" h="0">
                <a:moveTo>
                  <a:pt x="0" y="0"/>
                </a:moveTo>
                <a:lnTo>
                  <a:pt x="3816477" y="0"/>
                </a:lnTo>
              </a:path>
            </a:pathLst>
          </a:custGeom>
          <a:ln w="25526">
            <a:solidFill>
              <a:srgbClr val="009D5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3203959" y="7706804"/>
            <a:ext cx="3816985" cy="0"/>
          </a:xfrm>
          <a:custGeom>
            <a:avLst/>
            <a:gdLst/>
            <a:ahLst/>
            <a:cxnLst/>
            <a:rect l="l" t="t" r="r" b="b"/>
            <a:pathLst>
              <a:path w="3816984" h="0">
                <a:moveTo>
                  <a:pt x="0" y="0"/>
                </a:moveTo>
                <a:lnTo>
                  <a:pt x="3816477" y="0"/>
                </a:lnTo>
              </a:path>
            </a:pathLst>
          </a:custGeom>
          <a:ln w="25526">
            <a:solidFill>
              <a:srgbClr val="009D5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730507" y="5581154"/>
            <a:ext cx="2112010" cy="0"/>
          </a:xfrm>
          <a:custGeom>
            <a:avLst/>
            <a:gdLst/>
            <a:ahLst/>
            <a:cxnLst/>
            <a:rect l="l" t="t" r="r" b="b"/>
            <a:pathLst>
              <a:path w="2112010" h="0">
                <a:moveTo>
                  <a:pt x="0" y="0"/>
                </a:moveTo>
                <a:lnTo>
                  <a:pt x="2111476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844426" y="4870957"/>
            <a:ext cx="31115" cy="0"/>
          </a:xfrm>
          <a:custGeom>
            <a:avLst/>
            <a:gdLst/>
            <a:ahLst/>
            <a:cxnLst/>
            <a:rect l="l" t="t" r="r" b="b"/>
            <a:pathLst>
              <a:path w="31115" h="0">
                <a:moveTo>
                  <a:pt x="0" y="0"/>
                </a:moveTo>
                <a:lnTo>
                  <a:pt x="30594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539626" y="3385121"/>
            <a:ext cx="2484120" cy="0"/>
          </a:xfrm>
          <a:custGeom>
            <a:avLst/>
            <a:gdLst/>
            <a:ahLst/>
            <a:cxnLst/>
            <a:rect l="l" t="t" r="r" b="b"/>
            <a:pathLst>
              <a:path w="2484120" h="0">
                <a:moveTo>
                  <a:pt x="0" y="0"/>
                </a:moveTo>
                <a:lnTo>
                  <a:pt x="2484120" y="0"/>
                </a:lnTo>
              </a:path>
            </a:pathLst>
          </a:custGeom>
          <a:ln w="25526">
            <a:solidFill>
              <a:srgbClr val="009D5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 txBox="1"/>
          <p:nvPr/>
        </p:nvSpPr>
        <p:spPr>
          <a:xfrm>
            <a:off x="527307" y="237870"/>
            <a:ext cx="2091055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-15" b="1">
                <a:solidFill>
                  <a:srgbClr val="009D57"/>
                </a:solidFill>
                <a:latin typeface="Arial"/>
                <a:cs typeface="Arial"/>
              </a:rPr>
              <a:t>F </a:t>
            </a:r>
            <a:r>
              <a:rPr dirty="0" sz="800" spc="55" b="1">
                <a:solidFill>
                  <a:srgbClr val="009D57"/>
                </a:solidFill>
                <a:latin typeface="Arial"/>
                <a:cs typeface="Arial"/>
              </a:rPr>
              <a:t>- </a:t>
            </a:r>
            <a:r>
              <a:rPr dirty="0" sz="800" b="1">
                <a:solidFill>
                  <a:srgbClr val="009D57"/>
                </a:solidFill>
                <a:latin typeface="Arial"/>
                <a:cs typeface="Arial"/>
              </a:rPr>
              <a:t>Protección contra descargas</a:t>
            </a:r>
            <a:r>
              <a:rPr dirty="0" sz="800" spc="-40" b="1">
                <a:solidFill>
                  <a:srgbClr val="009D57"/>
                </a:solidFill>
                <a:latin typeface="Arial"/>
                <a:cs typeface="Arial"/>
              </a:rPr>
              <a:t> </a:t>
            </a:r>
            <a:r>
              <a:rPr dirty="0" sz="800" b="1">
                <a:solidFill>
                  <a:srgbClr val="009D57"/>
                </a:solidFill>
                <a:latin typeface="Arial"/>
                <a:cs typeface="Arial"/>
              </a:rPr>
              <a:t>eléctricas</a:t>
            </a:r>
            <a:endParaRPr sz="8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3191259" y="212597"/>
            <a:ext cx="376174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66700" algn="l"/>
              </a:tabLst>
            </a:pPr>
            <a:r>
              <a:rPr dirty="0" sz="1800" spc="-5" b="1">
                <a:solidFill>
                  <a:srgbClr val="BCBEC0"/>
                </a:solidFill>
                <a:latin typeface="Arial"/>
                <a:cs typeface="Arial"/>
              </a:rPr>
              <a:t>7	</a:t>
            </a:r>
            <a:r>
              <a:rPr dirty="0" sz="1800" spc="5" b="1">
                <a:solidFill>
                  <a:srgbClr val="BCBEC0"/>
                </a:solidFill>
                <a:latin typeface="Arial"/>
                <a:cs typeface="Arial"/>
              </a:rPr>
              <a:t>Implementación </a:t>
            </a:r>
            <a:r>
              <a:rPr dirty="0" sz="1800" spc="-5" b="1">
                <a:solidFill>
                  <a:srgbClr val="BCBEC0"/>
                </a:solidFill>
                <a:latin typeface="Arial"/>
                <a:cs typeface="Arial"/>
              </a:rPr>
              <a:t>del </a:t>
            </a:r>
            <a:r>
              <a:rPr dirty="0" sz="1800" spc="5" b="1">
                <a:solidFill>
                  <a:srgbClr val="BCBEC0"/>
                </a:solidFill>
                <a:latin typeface="Arial"/>
                <a:cs typeface="Arial"/>
              </a:rPr>
              <a:t>esquema</a:t>
            </a:r>
            <a:r>
              <a:rPr dirty="0" sz="1800" spc="-15" b="1">
                <a:solidFill>
                  <a:srgbClr val="BCBEC0"/>
                </a:solidFill>
                <a:latin typeface="Arial"/>
                <a:cs typeface="Arial"/>
              </a:rPr>
              <a:t> </a:t>
            </a:r>
            <a:r>
              <a:rPr dirty="0" sz="1800" spc="15" b="1">
                <a:solidFill>
                  <a:srgbClr val="BCBEC0"/>
                </a:solidFill>
                <a:latin typeface="Arial"/>
                <a:cs typeface="Arial"/>
              </a:rPr>
              <a:t>IT</a:t>
            </a:r>
            <a:endParaRPr sz="1800">
              <a:latin typeface="Arial"/>
              <a:cs typeface="Arial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853786" y="3794150"/>
            <a:ext cx="627380" cy="868680"/>
          </a:xfrm>
          <a:custGeom>
            <a:avLst/>
            <a:gdLst/>
            <a:ahLst/>
            <a:cxnLst/>
            <a:rect l="l" t="t" r="r" b="b"/>
            <a:pathLst>
              <a:path w="627380" h="868679">
                <a:moveTo>
                  <a:pt x="121488" y="0"/>
                </a:moveTo>
                <a:lnTo>
                  <a:pt x="627189" y="0"/>
                </a:lnTo>
                <a:lnTo>
                  <a:pt x="627189" y="868362"/>
                </a:lnTo>
                <a:lnTo>
                  <a:pt x="0" y="868362"/>
                </a:lnTo>
              </a:path>
            </a:pathLst>
          </a:custGeom>
          <a:ln w="12700">
            <a:solidFill>
              <a:srgbClr val="231F20"/>
            </a:solidFill>
            <a:prstDash val="sysDash"/>
          </a:ln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1439497" y="3794150"/>
            <a:ext cx="817244" cy="868680"/>
          </a:xfrm>
          <a:custGeom>
            <a:avLst/>
            <a:gdLst/>
            <a:ahLst/>
            <a:cxnLst/>
            <a:rect l="l" t="t" r="r" b="b"/>
            <a:pathLst>
              <a:path w="817244" h="868679">
                <a:moveTo>
                  <a:pt x="816825" y="0"/>
                </a:moveTo>
                <a:lnTo>
                  <a:pt x="816825" y="868362"/>
                </a:lnTo>
                <a:lnTo>
                  <a:pt x="0" y="868362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582171" y="3678554"/>
            <a:ext cx="389255" cy="223520"/>
          </a:xfrm>
          <a:custGeom>
            <a:avLst/>
            <a:gdLst/>
            <a:ahLst/>
            <a:cxnLst/>
            <a:rect l="l" t="t" r="r" b="b"/>
            <a:pathLst>
              <a:path w="389255" h="223520">
                <a:moveTo>
                  <a:pt x="111607" y="0"/>
                </a:moveTo>
                <a:lnTo>
                  <a:pt x="68338" y="8829"/>
                </a:lnTo>
                <a:lnTo>
                  <a:pt x="32843" y="32846"/>
                </a:lnTo>
                <a:lnTo>
                  <a:pt x="8828" y="68349"/>
                </a:lnTo>
                <a:lnTo>
                  <a:pt x="0" y="111633"/>
                </a:lnTo>
                <a:lnTo>
                  <a:pt x="8828" y="154916"/>
                </a:lnTo>
                <a:lnTo>
                  <a:pt x="32843" y="190419"/>
                </a:lnTo>
                <a:lnTo>
                  <a:pt x="68338" y="214436"/>
                </a:lnTo>
                <a:lnTo>
                  <a:pt x="111607" y="223266"/>
                </a:lnTo>
                <a:lnTo>
                  <a:pt x="154883" y="214436"/>
                </a:lnTo>
                <a:lnTo>
                  <a:pt x="190382" y="190419"/>
                </a:lnTo>
                <a:lnTo>
                  <a:pt x="194577" y="184217"/>
                </a:lnTo>
                <a:lnTo>
                  <a:pt x="174754" y="154916"/>
                </a:lnTo>
                <a:lnTo>
                  <a:pt x="165925" y="111633"/>
                </a:lnTo>
                <a:lnTo>
                  <a:pt x="174754" y="68349"/>
                </a:lnTo>
                <a:lnTo>
                  <a:pt x="194577" y="39048"/>
                </a:lnTo>
                <a:lnTo>
                  <a:pt x="190382" y="32846"/>
                </a:lnTo>
                <a:lnTo>
                  <a:pt x="154883" y="8829"/>
                </a:lnTo>
                <a:lnTo>
                  <a:pt x="111607" y="0"/>
                </a:lnTo>
                <a:close/>
              </a:path>
              <a:path w="389255" h="223520">
                <a:moveTo>
                  <a:pt x="277558" y="0"/>
                </a:moveTo>
                <a:lnTo>
                  <a:pt x="234275" y="8829"/>
                </a:lnTo>
                <a:lnTo>
                  <a:pt x="198772" y="32846"/>
                </a:lnTo>
                <a:lnTo>
                  <a:pt x="194577" y="39048"/>
                </a:lnTo>
                <a:lnTo>
                  <a:pt x="214399" y="68349"/>
                </a:lnTo>
                <a:lnTo>
                  <a:pt x="223227" y="111633"/>
                </a:lnTo>
                <a:lnTo>
                  <a:pt x="214399" y="154916"/>
                </a:lnTo>
                <a:lnTo>
                  <a:pt x="194577" y="184217"/>
                </a:lnTo>
                <a:lnTo>
                  <a:pt x="198772" y="190419"/>
                </a:lnTo>
                <a:lnTo>
                  <a:pt x="234275" y="214436"/>
                </a:lnTo>
                <a:lnTo>
                  <a:pt x="277558" y="223266"/>
                </a:lnTo>
                <a:lnTo>
                  <a:pt x="320827" y="214436"/>
                </a:lnTo>
                <a:lnTo>
                  <a:pt x="356322" y="190419"/>
                </a:lnTo>
                <a:lnTo>
                  <a:pt x="380337" y="154916"/>
                </a:lnTo>
                <a:lnTo>
                  <a:pt x="389166" y="111633"/>
                </a:lnTo>
                <a:lnTo>
                  <a:pt x="380337" y="68349"/>
                </a:lnTo>
                <a:lnTo>
                  <a:pt x="356322" y="32846"/>
                </a:lnTo>
                <a:lnTo>
                  <a:pt x="320827" y="8829"/>
                </a:lnTo>
                <a:lnTo>
                  <a:pt x="277558" y="0"/>
                </a:lnTo>
                <a:close/>
              </a:path>
              <a:path w="389255" h="223520">
                <a:moveTo>
                  <a:pt x="194577" y="39048"/>
                </a:moveTo>
                <a:lnTo>
                  <a:pt x="174754" y="68349"/>
                </a:lnTo>
                <a:lnTo>
                  <a:pt x="165925" y="111633"/>
                </a:lnTo>
                <a:lnTo>
                  <a:pt x="174754" y="154916"/>
                </a:lnTo>
                <a:lnTo>
                  <a:pt x="194577" y="184217"/>
                </a:lnTo>
                <a:lnTo>
                  <a:pt x="214399" y="154916"/>
                </a:lnTo>
                <a:lnTo>
                  <a:pt x="223227" y="111633"/>
                </a:lnTo>
                <a:lnTo>
                  <a:pt x="214399" y="68349"/>
                </a:lnTo>
                <a:lnTo>
                  <a:pt x="194577" y="3904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859730" y="3901820"/>
            <a:ext cx="0" cy="914400"/>
          </a:xfrm>
          <a:custGeom>
            <a:avLst/>
            <a:gdLst/>
            <a:ahLst/>
            <a:cxnLst/>
            <a:rect l="l" t="t" r="r" b="b"/>
            <a:pathLst>
              <a:path w="0" h="914400">
                <a:moveTo>
                  <a:pt x="0" y="913815"/>
                </a:moveTo>
                <a:lnTo>
                  <a:pt x="0" y="0"/>
                </a:lnTo>
              </a:path>
            </a:pathLst>
          </a:custGeom>
          <a:ln w="12700">
            <a:solidFill>
              <a:srgbClr val="231F20"/>
            </a:solidFill>
            <a:prstDash val="sysDash"/>
          </a:ln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575821" y="3672204"/>
            <a:ext cx="401866" cy="23596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1428639" y="3992714"/>
            <a:ext cx="114935" cy="198120"/>
          </a:xfrm>
          <a:custGeom>
            <a:avLst/>
            <a:gdLst/>
            <a:ahLst/>
            <a:cxnLst/>
            <a:rect l="l" t="t" r="r" b="b"/>
            <a:pathLst>
              <a:path w="114934" h="198120">
                <a:moveTo>
                  <a:pt x="0" y="197573"/>
                </a:moveTo>
                <a:lnTo>
                  <a:pt x="114579" y="197573"/>
                </a:lnTo>
                <a:lnTo>
                  <a:pt x="114579" y="0"/>
                </a:lnTo>
                <a:lnTo>
                  <a:pt x="0" y="0"/>
                </a:lnTo>
                <a:lnTo>
                  <a:pt x="0" y="197573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1428639" y="3992714"/>
            <a:ext cx="114935" cy="198120"/>
          </a:xfrm>
          <a:custGeom>
            <a:avLst/>
            <a:gdLst/>
            <a:ahLst/>
            <a:cxnLst/>
            <a:rect l="l" t="t" r="r" b="b"/>
            <a:pathLst>
              <a:path w="114934" h="198120">
                <a:moveTo>
                  <a:pt x="0" y="197573"/>
                </a:moveTo>
                <a:lnTo>
                  <a:pt x="114579" y="197573"/>
                </a:lnTo>
                <a:lnTo>
                  <a:pt x="114579" y="0"/>
                </a:lnTo>
                <a:lnTo>
                  <a:pt x="0" y="0"/>
                </a:lnTo>
                <a:lnTo>
                  <a:pt x="0" y="197573"/>
                </a:lnTo>
                <a:close/>
              </a:path>
            </a:pathLst>
          </a:custGeom>
          <a:ln w="12700">
            <a:solidFill>
              <a:srgbClr val="231F20"/>
            </a:solidFill>
            <a:prstDash val="sysDash"/>
          </a:ln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/>
          <p:nvPr/>
        </p:nvSpPr>
        <p:spPr>
          <a:xfrm>
            <a:off x="1330849" y="4319701"/>
            <a:ext cx="298450" cy="180340"/>
          </a:xfrm>
          <a:custGeom>
            <a:avLst/>
            <a:gdLst/>
            <a:ahLst/>
            <a:cxnLst/>
            <a:rect l="l" t="t" r="r" b="b"/>
            <a:pathLst>
              <a:path w="298450" h="180339">
                <a:moveTo>
                  <a:pt x="0" y="0"/>
                </a:moveTo>
                <a:lnTo>
                  <a:pt x="298284" y="0"/>
                </a:lnTo>
                <a:lnTo>
                  <a:pt x="298284" y="179806"/>
                </a:lnTo>
                <a:lnTo>
                  <a:pt x="0" y="179806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/>
          <p:nvPr/>
        </p:nvSpPr>
        <p:spPr>
          <a:xfrm>
            <a:off x="1330849" y="4319701"/>
            <a:ext cx="298450" cy="180340"/>
          </a:xfrm>
          <a:custGeom>
            <a:avLst/>
            <a:gdLst/>
            <a:ahLst/>
            <a:cxnLst/>
            <a:rect l="l" t="t" r="r" b="b"/>
            <a:pathLst>
              <a:path w="298450" h="180339">
                <a:moveTo>
                  <a:pt x="0" y="0"/>
                </a:moveTo>
                <a:lnTo>
                  <a:pt x="298284" y="0"/>
                </a:lnTo>
                <a:lnTo>
                  <a:pt x="298284" y="179806"/>
                </a:lnTo>
                <a:lnTo>
                  <a:pt x="0" y="179806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231F20"/>
            </a:solidFill>
            <a:prstDash val="sysDash"/>
          </a:ln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/>
          <p:nvPr/>
        </p:nvSpPr>
        <p:spPr>
          <a:xfrm>
            <a:off x="2199046" y="3992714"/>
            <a:ext cx="114935" cy="198120"/>
          </a:xfrm>
          <a:custGeom>
            <a:avLst/>
            <a:gdLst/>
            <a:ahLst/>
            <a:cxnLst/>
            <a:rect l="l" t="t" r="r" b="b"/>
            <a:pathLst>
              <a:path w="114935" h="198120">
                <a:moveTo>
                  <a:pt x="0" y="197573"/>
                </a:moveTo>
                <a:lnTo>
                  <a:pt x="114566" y="197573"/>
                </a:lnTo>
                <a:lnTo>
                  <a:pt x="114566" y="0"/>
                </a:lnTo>
                <a:lnTo>
                  <a:pt x="0" y="0"/>
                </a:lnTo>
                <a:lnTo>
                  <a:pt x="0" y="197573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/>
          <p:nvPr/>
        </p:nvSpPr>
        <p:spPr>
          <a:xfrm>
            <a:off x="2199046" y="3992714"/>
            <a:ext cx="114935" cy="198120"/>
          </a:xfrm>
          <a:custGeom>
            <a:avLst/>
            <a:gdLst/>
            <a:ahLst/>
            <a:cxnLst/>
            <a:rect l="l" t="t" r="r" b="b"/>
            <a:pathLst>
              <a:path w="114935" h="198120">
                <a:moveTo>
                  <a:pt x="0" y="197573"/>
                </a:moveTo>
                <a:lnTo>
                  <a:pt x="114566" y="197573"/>
                </a:lnTo>
                <a:lnTo>
                  <a:pt x="114566" y="0"/>
                </a:lnTo>
                <a:lnTo>
                  <a:pt x="0" y="0"/>
                </a:lnTo>
                <a:lnTo>
                  <a:pt x="0" y="197573"/>
                </a:lnTo>
                <a:close/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/>
          <p:nvPr/>
        </p:nvSpPr>
        <p:spPr>
          <a:xfrm>
            <a:off x="1027636" y="3734879"/>
            <a:ext cx="198120" cy="114935"/>
          </a:xfrm>
          <a:custGeom>
            <a:avLst/>
            <a:gdLst/>
            <a:ahLst/>
            <a:cxnLst/>
            <a:rect l="l" t="t" r="r" b="b"/>
            <a:pathLst>
              <a:path w="198119" h="114935">
                <a:moveTo>
                  <a:pt x="0" y="114579"/>
                </a:moveTo>
                <a:lnTo>
                  <a:pt x="197535" y="114579"/>
                </a:lnTo>
                <a:lnTo>
                  <a:pt x="197535" y="0"/>
                </a:lnTo>
                <a:lnTo>
                  <a:pt x="0" y="0"/>
                </a:lnTo>
                <a:lnTo>
                  <a:pt x="0" y="11457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8" name="object 28"/>
          <p:cNvSpPr/>
          <p:nvPr/>
        </p:nvSpPr>
        <p:spPr>
          <a:xfrm>
            <a:off x="1027636" y="3734879"/>
            <a:ext cx="198120" cy="114935"/>
          </a:xfrm>
          <a:custGeom>
            <a:avLst/>
            <a:gdLst/>
            <a:ahLst/>
            <a:cxnLst/>
            <a:rect l="l" t="t" r="r" b="b"/>
            <a:pathLst>
              <a:path w="198119" h="114935">
                <a:moveTo>
                  <a:pt x="0" y="114579"/>
                </a:moveTo>
                <a:lnTo>
                  <a:pt x="197535" y="114579"/>
                </a:lnTo>
                <a:lnTo>
                  <a:pt x="197535" y="0"/>
                </a:lnTo>
                <a:lnTo>
                  <a:pt x="0" y="0"/>
                </a:lnTo>
                <a:lnTo>
                  <a:pt x="0" y="114579"/>
                </a:lnTo>
                <a:close/>
              </a:path>
            </a:pathLst>
          </a:custGeom>
          <a:ln w="12700">
            <a:solidFill>
              <a:srgbClr val="231F20"/>
            </a:solidFill>
            <a:prstDash val="sysDash"/>
          </a:ln>
        </p:spPr>
        <p:txBody>
          <a:bodyPr wrap="square" lIns="0" tIns="0" rIns="0" bIns="0" rtlCol="0"/>
          <a:lstStyle/>
          <a:p/>
        </p:txBody>
      </p:sp>
      <p:sp>
        <p:nvSpPr>
          <p:cNvPr id="29" name="object 29"/>
          <p:cNvSpPr/>
          <p:nvPr/>
        </p:nvSpPr>
        <p:spPr>
          <a:xfrm>
            <a:off x="824729" y="3744315"/>
            <a:ext cx="153936" cy="9668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0" name="object 30"/>
          <p:cNvSpPr/>
          <p:nvPr/>
        </p:nvSpPr>
        <p:spPr>
          <a:xfrm>
            <a:off x="1458268" y="3774388"/>
            <a:ext cx="35560" cy="35560"/>
          </a:xfrm>
          <a:custGeom>
            <a:avLst/>
            <a:gdLst/>
            <a:ahLst/>
            <a:cxnLst/>
            <a:rect l="l" t="t" r="r" b="b"/>
            <a:pathLst>
              <a:path w="35559" h="35560">
                <a:moveTo>
                  <a:pt x="26670" y="0"/>
                </a:moveTo>
                <a:lnTo>
                  <a:pt x="8890" y="0"/>
                </a:lnTo>
                <a:lnTo>
                  <a:pt x="0" y="8877"/>
                </a:lnTo>
                <a:lnTo>
                  <a:pt x="0" y="26669"/>
                </a:lnTo>
                <a:lnTo>
                  <a:pt x="8890" y="35559"/>
                </a:lnTo>
                <a:lnTo>
                  <a:pt x="26670" y="35559"/>
                </a:lnTo>
                <a:lnTo>
                  <a:pt x="35547" y="26669"/>
                </a:lnTo>
                <a:lnTo>
                  <a:pt x="35547" y="8877"/>
                </a:lnTo>
                <a:lnTo>
                  <a:pt x="26670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1" name="object 31"/>
          <p:cNvSpPr/>
          <p:nvPr/>
        </p:nvSpPr>
        <p:spPr>
          <a:xfrm>
            <a:off x="1458268" y="3774388"/>
            <a:ext cx="35560" cy="35560"/>
          </a:xfrm>
          <a:custGeom>
            <a:avLst/>
            <a:gdLst/>
            <a:ahLst/>
            <a:cxnLst/>
            <a:rect l="l" t="t" r="r" b="b"/>
            <a:pathLst>
              <a:path w="35559" h="35560">
                <a:moveTo>
                  <a:pt x="0" y="17779"/>
                </a:moveTo>
                <a:lnTo>
                  <a:pt x="0" y="8877"/>
                </a:lnTo>
                <a:lnTo>
                  <a:pt x="8890" y="0"/>
                </a:lnTo>
                <a:lnTo>
                  <a:pt x="17780" y="0"/>
                </a:lnTo>
                <a:lnTo>
                  <a:pt x="26670" y="0"/>
                </a:lnTo>
                <a:lnTo>
                  <a:pt x="35547" y="8877"/>
                </a:lnTo>
                <a:lnTo>
                  <a:pt x="35547" y="17779"/>
                </a:lnTo>
                <a:lnTo>
                  <a:pt x="35547" y="26669"/>
                </a:lnTo>
                <a:lnTo>
                  <a:pt x="26670" y="35559"/>
                </a:lnTo>
                <a:lnTo>
                  <a:pt x="17780" y="35559"/>
                </a:lnTo>
                <a:lnTo>
                  <a:pt x="8890" y="35559"/>
                </a:lnTo>
                <a:lnTo>
                  <a:pt x="0" y="26669"/>
                </a:lnTo>
                <a:lnTo>
                  <a:pt x="0" y="17779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2" name="object 32"/>
          <p:cNvSpPr/>
          <p:nvPr/>
        </p:nvSpPr>
        <p:spPr>
          <a:xfrm>
            <a:off x="840959" y="4643729"/>
            <a:ext cx="35560" cy="36195"/>
          </a:xfrm>
          <a:custGeom>
            <a:avLst/>
            <a:gdLst/>
            <a:ahLst/>
            <a:cxnLst/>
            <a:rect l="l" t="t" r="r" b="b"/>
            <a:pathLst>
              <a:path w="35559" h="36195">
                <a:moveTo>
                  <a:pt x="26670" y="0"/>
                </a:moveTo>
                <a:lnTo>
                  <a:pt x="8890" y="0"/>
                </a:lnTo>
                <a:lnTo>
                  <a:pt x="0" y="8915"/>
                </a:lnTo>
                <a:lnTo>
                  <a:pt x="0" y="26682"/>
                </a:lnTo>
                <a:lnTo>
                  <a:pt x="8890" y="35572"/>
                </a:lnTo>
                <a:lnTo>
                  <a:pt x="26670" y="35572"/>
                </a:lnTo>
                <a:lnTo>
                  <a:pt x="35547" y="26682"/>
                </a:lnTo>
                <a:lnTo>
                  <a:pt x="35547" y="8915"/>
                </a:lnTo>
                <a:lnTo>
                  <a:pt x="26670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3" name="object 33"/>
          <p:cNvSpPr/>
          <p:nvPr/>
        </p:nvSpPr>
        <p:spPr>
          <a:xfrm>
            <a:off x="840959" y="4643729"/>
            <a:ext cx="35560" cy="36195"/>
          </a:xfrm>
          <a:custGeom>
            <a:avLst/>
            <a:gdLst/>
            <a:ahLst/>
            <a:cxnLst/>
            <a:rect l="l" t="t" r="r" b="b"/>
            <a:pathLst>
              <a:path w="35559" h="36195">
                <a:moveTo>
                  <a:pt x="0" y="17792"/>
                </a:moveTo>
                <a:lnTo>
                  <a:pt x="0" y="8915"/>
                </a:lnTo>
                <a:lnTo>
                  <a:pt x="8890" y="0"/>
                </a:lnTo>
                <a:lnTo>
                  <a:pt x="17767" y="0"/>
                </a:lnTo>
                <a:lnTo>
                  <a:pt x="26670" y="0"/>
                </a:lnTo>
                <a:lnTo>
                  <a:pt x="35547" y="8915"/>
                </a:lnTo>
                <a:lnTo>
                  <a:pt x="35547" y="17792"/>
                </a:lnTo>
                <a:lnTo>
                  <a:pt x="35547" y="26682"/>
                </a:lnTo>
                <a:lnTo>
                  <a:pt x="26670" y="35572"/>
                </a:lnTo>
                <a:lnTo>
                  <a:pt x="17767" y="35572"/>
                </a:lnTo>
                <a:lnTo>
                  <a:pt x="8890" y="35572"/>
                </a:lnTo>
                <a:lnTo>
                  <a:pt x="0" y="26682"/>
                </a:lnTo>
                <a:lnTo>
                  <a:pt x="0" y="17792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4" name="object 34"/>
          <p:cNvSpPr/>
          <p:nvPr/>
        </p:nvSpPr>
        <p:spPr>
          <a:xfrm>
            <a:off x="2101244" y="4319701"/>
            <a:ext cx="298450" cy="180340"/>
          </a:xfrm>
          <a:custGeom>
            <a:avLst/>
            <a:gdLst/>
            <a:ahLst/>
            <a:cxnLst/>
            <a:rect l="l" t="t" r="r" b="b"/>
            <a:pathLst>
              <a:path w="298450" h="180339">
                <a:moveTo>
                  <a:pt x="0" y="0"/>
                </a:moveTo>
                <a:lnTo>
                  <a:pt x="298297" y="0"/>
                </a:lnTo>
                <a:lnTo>
                  <a:pt x="298297" y="179806"/>
                </a:lnTo>
                <a:lnTo>
                  <a:pt x="0" y="179806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5" name="object 35"/>
          <p:cNvSpPr/>
          <p:nvPr/>
        </p:nvSpPr>
        <p:spPr>
          <a:xfrm>
            <a:off x="2101244" y="4319701"/>
            <a:ext cx="298450" cy="180340"/>
          </a:xfrm>
          <a:custGeom>
            <a:avLst/>
            <a:gdLst/>
            <a:ahLst/>
            <a:cxnLst/>
            <a:rect l="l" t="t" r="r" b="b"/>
            <a:pathLst>
              <a:path w="298450" h="180339">
                <a:moveTo>
                  <a:pt x="0" y="0"/>
                </a:moveTo>
                <a:lnTo>
                  <a:pt x="298297" y="0"/>
                </a:lnTo>
                <a:lnTo>
                  <a:pt x="298297" y="179806"/>
                </a:lnTo>
                <a:lnTo>
                  <a:pt x="0" y="179806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6" name="object 36"/>
          <p:cNvSpPr/>
          <p:nvPr/>
        </p:nvSpPr>
        <p:spPr>
          <a:xfrm>
            <a:off x="1480976" y="3794150"/>
            <a:ext cx="1432560" cy="0"/>
          </a:xfrm>
          <a:custGeom>
            <a:avLst/>
            <a:gdLst/>
            <a:ahLst/>
            <a:cxnLst/>
            <a:rect l="l" t="t" r="r" b="b"/>
            <a:pathLst>
              <a:path w="1432560" h="0">
                <a:moveTo>
                  <a:pt x="0" y="0"/>
                </a:moveTo>
                <a:lnTo>
                  <a:pt x="1432179" y="0"/>
                </a:lnTo>
              </a:path>
            </a:pathLst>
          </a:custGeom>
          <a:ln w="12700">
            <a:solidFill>
              <a:srgbClr val="231F20"/>
            </a:solidFill>
            <a:prstDash val="sysDash"/>
          </a:ln>
        </p:spPr>
        <p:txBody>
          <a:bodyPr wrap="square" lIns="0" tIns="0" rIns="0" bIns="0" rtlCol="0"/>
          <a:lstStyle/>
          <a:p/>
        </p:txBody>
      </p:sp>
      <p:sp>
        <p:nvSpPr>
          <p:cNvPr id="37" name="object 37"/>
          <p:cNvSpPr/>
          <p:nvPr/>
        </p:nvSpPr>
        <p:spPr>
          <a:xfrm>
            <a:off x="2238543" y="3774388"/>
            <a:ext cx="36195" cy="35560"/>
          </a:xfrm>
          <a:custGeom>
            <a:avLst/>
            <a:gdLst/>
            <a:ahLst/>
            <a:cxnLst/>
            <a:rect l="l" t="t" r="r" b="b"/>
            <a:pathLst>
              <a:path w="36194" h="35560">
                <a:moveTo>
                  <a:pt x="26682" y="0"/>
                </a:moveTo>
                <a:lnTo>
                  <a:pt x="8877" y="0"/>
                </a:lnTo>
                <a:lnTo>
                  <a:pt x="0" y="8877"/>
                </a:lnTo>
                <a:lnTo>
                  <a:pt x="0" y="26669"/>
                </a:lnTo>
                <a:lnTo>
                  <a:pt x="8877" y="35559"/>
                </a:lnTo>
                <a:lnTo>
                  <a:pt x="26682" y="35559"/>
                </a:lnTo>
                <a:lnTo>
                  <a:pt x="35572" y="26669"/>
                </a:lnTo>
                <a:lnTo>
                  <a:pt x="35572" y="8877"/>
                </a:lnTo>
                <a:lnTo>
                  <a:pt x="26682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8" name="object 38"/>
          <p:cNvSpPr/>
          <p:nvPr/>
        </p:nvSpPr>
        <p:spPr>
          <a:xfrm>
            <a:off x="2238543" y="3774388"/>
            <a:ext cx="36195" cy="35560"/>
          </a:xfrm>
          <a:custGeom>
            <a:avLst/>
            <a:gdLst/>
            <a:ahLst/>
            <a:cxnLst/>
            <a:rect l="l" t="t" r="r" b="b"/>
            <a:pathLst>
              <a:path w="36194" h="35560">
                <a:moveTo>
                  <a:pt x="0" y="17779"/>
                </a:moveTo>
                <a:lnTo>
                  <a:pt x="0" y="8877"/>
                </a:lnTo>
                <a:lnTo>
                  <a:pt x="8877" y="0"/>
                </a:lnTo>
                <a:lnTo>
                  <a:pt x="17780" y="0"/>
                </a:lnTo>
                <a:lnTo>
                  <a:pt x="26682" y="0"/>
                </a:lnTo>
                <a:lnTo>
                  <a:pt x="35572" y="8877"/>
                </a:lnTo>
                <a:lnTo>
                  <a:pt x="35572" y="17779"/>
                </a:lnTo>
                <a:lnTo>
                  <a:pt x="35572" y="26669"/>
                </a:lnTo>
                <a:lnTo>
                  <a:pt x="26682" y="35559"/>
                </a:lnTo>
                <a:lnTo>
                  <a:pt x="17780" y="35559"/>
                </a:lnTo>
                <a:lnTo>
                  <a:pt x="8877" y="35559"/>
                </a:lnTo>
                <a:lnTo>
                  <a:pt x="0" y="26669"/>
                </a:lnTo>
                <a:lnTo>
                  <a:pt x="0" y="17779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9" name="object 39"/>
          <p:cNvSpPr/>
          <p:nvPr/>
        </p:nvSpPr>
        <p:spPr>
          <a:xfrm>
            <a:off x="2164655" y="4082669"/>
            <a:ext cx="267297" cy="21118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0" name="object 40"/>
          <p:cNvSpPr/>
          <p:nvPr/>
        </p:nvSpPr>
        <p:spPr>
          <a:xfrm>
            <a:off x="1466168" y="4643729"/>
            <a:ext cx="35560" cy="36195"/>
          </a:xfrm>
          <a:custGeom>
            <a:avLst/>
            <a:gdLst/>
            <a:ahLst/>
            <a:cxnLst/>
            <a:rect l="l" t="t" r="r" b="b"/>
            <a:pathLst>
              <a:path w="35559" h="36195">
                <a:moveTo>
                  <a:pt x="26670" y="0"/>
                </a:moveTo>
                <a:lnTo>
                  <a:pt x="8890" y="0"/>
                </a:lnTo>
                <a:lnTo>
                  <a:pt x="0" y="8915"/>
                </a:lnTo>
                <a:lnTo>
                  <a:pt x="0" y="26682"/>
                </a:lnTo>
                <a:lnTo>
                  <a:pt x="8890" y="35572"/>
                </a:lnTo>
                <a:lnTo>
                  <a:pt x="26670" y="35572"/>
                </a:lnTo>
                <a:lnTo>
                  <a:pt x="35560" y="26682"/>
                </a:lnTo>
                <a:lnTo>
                  <a:pt x="35560" y="8915"/>
                </a:lnTo>
                <a:lnTo>
                  <a:pt x="26670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1" name="object 41"/>
          <p:cNvSpPr/>
          <p:nvPr/>
        </p:nvSpPr>
        <p:spPr>
          <a:xfrm>
            <a:off x="1466168" y="4643729"/>
            <a:ext cx="35560" cy="36195"/>
          </a:xfrm>
          <a:custGeom>
            <a:avLst/>
            <a:gdLst/>
            <a:ahLst/>
            <a:cxnLst/>
            <a:rect l="l" t="t" r="r" b="b"/>
            <a:pathLst>
              <a:path w="35559" h="36195">
                <a:moveTo>
                  <a:pt x="0" y="17792"/>
                </a:moveTo>
                <a:lnTo>
                  <a:pt x="0" y="8915"/>
                </a:lnTo>
                <a:lnTo>
                  <a:pt x="8890" y="0"/>
                </a:lnTo>
                <a:lnTo>
                  <a:pt x="17780" y="0"/>
                </a:lnTo>
                <a:lnTo>
                  <a:pt x="26670" y="0"/>
                </a:lnTo>
                <a:lnTo>
                  <a:pt x="35560" y="8915"/>
                </a:lnTo>
                <a:lnTo>
                  <a:pt x="35560" y="17792"/>
                </a:lnTo>
                <a:lnTo>
                  <a:pt x="35560" y="26682"/>
                </a:lnTo>
                <a:lnTo>
                  <a:pt x="26670" y="35572"/>
                </a:lnTo>
                <a:lnTo>
                  <a:pt x="17780" y="35572"/>
                </a:lnTo>
                <a:lnTo>
                  <a:pt x="8890" y="35572"/>
                </a:lnTo>
                <a:lnTo>
                  <a:pt x="0" y="26682"/>
                </a:lnTo>
                <a:lnTo>
                  <a:pt x="0" y="17792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2" name="object 42"/>
          <p:cNvSpPr/>
          <p:nvPr/>
        </p:nvSpPr>
        <p:spPr>
          <a:xfrm>
            <a:off x="790096" y="4815636"/>
            <a:ext cx="139700" cy="0"/>
          </a:xfrm>
          <a:custGeom>
            <a:avLst/>
            <a:gdLst/>
            <a:ahLst/>
            <a:cxnLst/>
            <a:rect l="l" t="t" r="r" b="b"/>
            <a:pathLst>
              <a:path w="139700" h="0">
                <a:moveTo>
                  <a:pt x="0" y="0"/>
                </a:moveTo>
                <a:lnTo>
                  <a:pt x="139255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3" name="object 43"/>
          <p:cNvSpPr/>
          <p:nvPr/>
        </p:nvSpPr>
        <p:spPr>
          <a:xfrm>
            <a:off x="814378" y="4843297"/>
            <a:ext cx="90805" cy="0"/>
          </a:xfrm>
          <a:custGeom>
            <a:avLst/>
            <a:gdLst/>
            <a:ahLst/>
            <a:cxnLst/>
            <a:rect l="l" t="t" r="r" b="b"/>
            <a:pathLst>
              <a:path w="90805" h="0">
                <a:moveTo>
                  <a:pt x="0" y="0"/>
                </a:moveTo>
                <a:lnTo>
                  <a:pt x="90690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4" name="object 44"/>
          <p:cNvSpPr txBox="1"/>
          <p:nvPr/>
        </p:nvSpPr>
        <p:spPr>
          <a:xfrm>
            <a:off x="2531479" y="4356130"/>
            <a:ext cx="480059" cy="3460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Ubicación  de riesgo  de</a:t>
            </a:r>
            <a:r>
              <a:rPr dirty="0" sz="700" spc="-5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 spc="-10">
                <a:solidFill>
                  <a:srgbClr val="231F20"/>
                </a:solidFill>
                <a:latin typeface="Arial"/>
                <a:cs typeface="Arial"/>
              </a:rPr>
              <a:t>incendio</a:t>
            </a:r>
            <a:endParaRPr sz="700">
              <a:latin typeface="Arial"/>
              <a:cs typeface="Arial"/>
            </a:endParaRPr>
          </a:p>
        </p:txBody>
      </p:sp>
      <p:sp>
        <p:nvSpPr>
          <p:cNvPr id="45" name="object 45"/>
          <p:cNvSpPr/>
          <p:nvPr/>
        </p:nvSpPr>
        <p:spPr>
          <a:xfrm>
            <a:off x="1866179" y="3724007"/>
            <a:ext cx="0" cy="1136650"/>
          </a:xfrm>
          <a:custGeom>
            <a:avLst/>
            <a:gdLst/>
            <a:ahLst/>
            <a:cxnLst/>
            <a:rect l="l" t="t" r="r" b="b"/>
            <a:pathLst>
              <a:path w="0" h="1136650">
                <a:moveTo>
                  <a:pt x="0" y="0"/>
                </a:moveTo>
                <a:lnTo>
                  <a:pt x="0" y="1136078"/>
                </a:lnTo>
              </a:path>
            </a:pathLst>
          </a:custGeom>
          <a:ln w="12700">
            <a:solidFill>
              <a:srgbClr val="009D57"/>
            </a:solidFill>
            <a:prstDash val="lgDashDot"/>
          </a:ln>
        </p:spPr>
        <p:txBody>
          <a:bodyPr wrap="square" lIns="0" tIns="0" rIns="0" bIns="0" rtlCol="0"/>
          <a:lstStyle/>
          <a:p/>
        </p:txBody>
      </p:sp>
      <p:sp>
        <p:nvSpPr>
          <p:cNvPr id="46" name="object 46"/>
          <p:cNvSpPr txBox="1"/>
          <p:nvPr/>
        </p:nvSpPr>
        <p:spPr>
          <a:xfrm>
            <a:off x="526926" y="5055742"/>
            <a:ext cx="1708150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 spc="-10" b="1" i="1">
                <a:solidFill>
                  <a:srgbClr val="009D57"/>
                </a:solidFill>
                <a:latin typeface="Arial"/>
                <a:cs typeface="Arial"/>
              </a:rPr>
              <a:t>Fig. </a:t>
            </a:r>
            <a:r>
              <a:rPr dirty="0" sz="700" spc="-15" b="1" i="1">
                <a:solidFill>
                  <a:srgbClr val="009D57"/>
                </a:solidFill>
                <a:latin typeface="Arial"/>
                <a:cs typeface="Arial"/>
              </a:rPr>
              <a:t>F63: </a:t>
            </a:r>
            <a:r>
              <a:rPr dirty="0" sz="700" i="1">
                <a:solidFill>
                  <a:srgbClr val="231F20"/>
                </a:solidFill>
                <a:latin typeface="Arial"/>
                <a:cs typeface="Arial"/>
              </a:rPr>
              <a:t>Ubicación </a:t>
            </a:r>
            <a:r>
              <a:rPr dirty="0" sz="700" spc="5" i="1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700" spc="-5" i="1">
                <a:solidFill>
                  <a:srgbClr val="231F20"/>
                </a:solidFill>
                <a:latin typeface="Arial"/>
                <a:cs typeface="Arial"/>
              </a:rPr>
              <a:t>riesgo </a:t>
            </a:r>
            <a:r>
              <a:rPr dirty="0" sz="700" spc="5" i="1">
                <a:solidFill>
                  <a:srgbClr val="231F20"/>
                </a:solidFill>
                <a:latin typeface="Arial"/>
                <a:cs typeface="Arial"/>
              </a:rPr>
              <a:t>de</a:t>
            </a:r>
            <a:r>
              <a:rPr dirty="0" sz="700" spc="-10" i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 spc="5" i="1">
                <a:solidFill>
                  <a:srgbClr val="231F20"/>
                </a:solidFill>
                <a:latin typeface="Arial"/>
                <a:cs typeface="Arial"/>
              </a:rPr>
              <a:t>incendio.</a:t>
            </a:r>
            <a:endParaRPr sz="700">
              <a:latin typeface="Arial"/>
              <a:cs typeface="Arial"/>
            </a:endParaRPr>
          </a:p>
        </p:txBody>
      </p:sp>
      <p:sp>
        <p:nvSpPr>
          <p:cNvPr id="47" name="object 47"/>
          <p:cNvSpPr/>
          <p:nvPr/>
        </p:nvSpPr>
        <p:spPr>
          <a:xfrm>
            <a:off x="1220486" y="5700762"/>
            <a:ext cx="36195" cy="35560"/>
          </a:xfrm>
          <a:custGeom>
            <a:avLst/>
            <a:gdLst/>
            <a:ahLst/>
            <a:cxnLst/>
            <a:rect l="l" t="t" r="r" b="b"/>
            <a:pathLst>
              <a:path w="36194" h="35560">
                <a:moveTo>
                  <a:pt x="26670" y="0"/>
                </a:moveTo>
                <a:lnTo>
                  <a:pt x="8890" y="0"/>
                </a:lnTo>
                <a:lnTo>
                  <a:pt x="0" y="8889"/>
                </a:lnTo>
                <a:lnTo>
                  <a:pt x="0" y="26682"/>
                </a:lnTo>
                <a:lnTo>
                  <a:pt x="8890" y="35559"/>
                </a:lnTo>
                <a:lnTo>
                  <a:pt x="26670" y="35559"/>
                </a:lnTo>
                <a:lnTo>
                  <a:pt x="35572" y="26682"/>
                </a:lnTo>
                <a:lnTo>
                  <a:pt x="35572" y="8889"/>
                </a:lnTo>
                <a:lnTo>
                  <a:pt x="26670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8" name="object 48"/>
          <p:cNvSpPr/>
          <p:nvPr/>
        </p:nvSpPr>
        <p:spPr>
          <a:xfrm>
            <a:off x="1220486" y="5700762"/>
            <a:ext cx="36195" cy="35560"/>
          </a:xfrm>
          <a:custGeom>
            <a:avLst/>
            <a:gdLst/>
            <a:ahLst/>
            <a:cxnLst/>
            <a:rect l="l" t="t" r="r" b="b"/>
            <a:pathLst>
              <a:path w="36194" h="35560">
                <a:moveTo>
                  <a:pt x="0" y="17779"/>
                </a:moveTo>
                <a:lnTo>
                  <a:pt x="0" y="8889"/>
                </a:lnTo>
                <a:lnTo>
                  <a:pt x="8890" y="0"/>
                </a:lnTo>
                <a:lnTo>
                  <a:pt x="17792" y="0"/>
                </a:lnTo>
                <a:lnTo>
                  <a:pt x="26670" y="0"/>
                </a:lnTo>
                <a:lnTo>
                  <a:pt x="35572" y="8889"/>
                </a:lnTo>
                <a:lnTo>
                  <a:pt x="35572" y="17779"/>
                </a:lnTo>
                <a:lnTo>
                  <a:pt x="35572" y="26682"/>
                </a:lnTo>
                <a:lnTo>
                  <a:pt x="26670" y="35559"/>
                </a:lnTo>
                <a:lnTo>
                  <a:pt x="17792" y="35559"/>
                </a:lnTo>
                <a:lnTo>
                  <a:pt x="8890" y="35559"/>
                </a:lnTo>
                <a:lnTo>
                  <a:pt x="0" y="26682"/>
                </a:lnTo>
                <a:lnTo>
                  <a:pt x="0" y="17779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9" name="object 49"/>
          <p:cNvSpPr/>
          <p:nvPr/>
        </p:nvSpPr>
        <p:spPr>
          <a:xfrm>
            <a:off x="1028843" y="5829249"/>
            <a:ext cx="35560" cy="36195"/>
          </a:xfrm>
          <a:custGeom>
            <a:avLst/>
            <a:gdLst/>
            <a:ahLst/>
            <a:cxnLst/>
            <a:rect l="l" t="t" r="r" b="b"/>
            <a:pathLst>
              <a:path w="35559" h="36195">
                <a:moveTo>
                  <a:pt x="26670" y="0"/>
                </a:moveTo>
                <a:lnTo>
                  <a:pt x="8890" y="0"/>
                </a:lnTo>
                <a:lnTo>
                  <a:pt x="0" y="8902"/>
                </a:lnTo>
                <a:lnTo>
                  <a:pt x="0" y="26682"/>
                </a:lnTo>
                <a:lnTo>
                  <a:pt x="8890" y="35572"/>
                </a:lnTo>
                <a:lnTo>
                  <a:pt x="26670" y="35572"/>
                </a:lnTo>
                <a:lnTo>
                  <a:pt x="35560" y="26682"/>
                </a:lnTo>
                <a:lnTo>
                  <a:pt x="35560" y="8902"/>
                </a:lnTo>
                <a:lnTo>
                  <a:pt x="26670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0" name="object 50"/>
          <p:cNvSpPr/>
          <p:nvPr/>
        </p:nvSpPr>
        <p:spPr>
          <a:xfrm>
            <a:off x="1028843" y="5829249"/>
            <a:ext cx="35560" cy="36195"/>
          </a:xfrm>
          <a:custGeom>
            <a:avLst/>
            <a:gdLst/>
            <a:ahLst/>
            <a:cxnLst/>
            <a:rect l="l" t="t" r="r" b="b"/>
            <a:pathLst>
              <a:path w="35559" h="36195">
                <a:moveTo>
                  <a:pt x="0" y="17792"/>
                </a:moveTo>
                <a:lnTo>
                  <a:pt x="0" y="8902"/>
                </a:lnTo>
                <a:lnTo>
                  <a:pt x="8890" y="0"/>
                </a:lnTo>
                <a:lnTo>
                  <a:pt x="17780" y="0"/>
                </a:lnTo>
                <a:lnTo>
                  <a:pt x="26670" y="0"/>
                </a:lnTo>
                <a:lnTo>
                  <a:pt x="35560" y="8902"/>
                </a:lnTo>
                <a:lnTo>
                  <a:pt x="35560" y="17792"/>
                </a:lnTo>
                <a:lnTo>
                  <a:pt x="35560" y="26682"/>
                </a:lnTo>
                <a:lnTo>
                  <a:pt x="26670" y="35572"/>
                </a:lnTo>
                <a:lnTo>
                  <a:pt x="17780" y="35572"/>
                </a:lnTo>
                <a:lnTo>
                  <a:pt x="8890" y="35572"/>
                </a:lnTo>
                <a:lnTo>
                  <a:pt x="0" y="26682"/>
                </a:lnTo>
                <a:lnTo>
                  <a:pt x="0" y="17792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1" name="object 51"/>
          <p:cNvSpPr/>
          <p:nvPr/>
        </p:nvSpPr>
        <p:spPr>
          <a:xfrm>
            <a:off x="730507" y="5715584"/>
            <a:ext cx="2112010" cy="0"/>
          </a:xfrm>
          <a:custGeom>
            <a:avLst/>
            <a:gdLst/>
            <a:ahLst/>
            <a:cxnLst/>
            <a:rect l="l" t="t" r="r" b="b"/>
            <a:pathLst>
              <a:path w="2112010" h="0">
                <a:moveTo>
                  <a:pt x="0" y="0"/>
                </a:moveTo>
                <a:lnTo>
                  <a:pt x="2111476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2" name="object 52"/>
          <p:cNvSpPr/>
          <p:nvPr/>
        </p:nvSpPr>
        <p:spPr>
          <a:xfrm>
            <a:off x="730507" y="5845060"/>
            <a:ext cx="1620520" cy="0"/>
          </a:xfrm>
          <a:custGeom>
            <a:avLst/>
            <a:gdLst/>
            <a:ahLst/>
            <a:cxnLst/>
            <a:rect l="l" t="t" r="r" b="b"/>
            <a:pathLst>
              <a:path w="1620520" h="0">
                <a:moveTo>
                  <a:pt x="0" y="0"/>
                </a:moveTo>
                <a:lnTo>
                  <a:pt x="1620520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3" name="object 53"/>
          <p:cNvSpPr/>
          <p:nvPr/>
        </p:nvSpPr>
        <p:spPr>
          <a:xfrm>
            <a:off x="1046623" y="6506819"/>
            <a:ext cx="459740" cy="207645"/>
          </a:xfrm>
          <a:custGeom>
            <a:avLst/>
            <a:gdLst/>
            <a:ahLst/>
            <a:cxnLst/>
            <a:rect l="l" t="t" r="r" b="b"/>
            <a:pathLst>
              <a:path w="459740" h="207645">
                <a:moveTo>
                  <a:pt x="0" y="0"/>
                </a:moveTo>
                <a:lnTo>
                  <a:pt x="459358" y="0"/>
                </a:lnTo>
                <a:lnTo>
                  <a:pt x="459358" y="207416"/>
                </a:lnTo>
                <a:lnTo>
                  <a:pt x="0" y="207416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4" name="object 54"/>
          <p:cNvSpPr/>
          <p:nvPr/>
        </p:nvSpPr>
        <p:spPr>
          <a:xfrm>
            <a:off x="1046623" y="5854941"/>
            <a:ext cx="0" cy="691515"/>
          </a:xfrm>
          <a:custGeom>
            <a:avLst/>
            <a:gdLst/>
            <a:ahLst/>
            <a:cxnLst/>
            <a:rect l="l" t="t" r="r" b="b"/>
            <a:pathLst>
              <a:path w="0" h="691515">
                <a:moveTo>
                  <a:pt x="0" y="691387"/>
                </a:moveTo>
                <a:lnTo>
                  <a:pt x="0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5" name="object 55"/>
          <p:cNvSpPr txBox="1"/>
          <p:nvPr/>
        </p:nvSpPr>
        <p:spPr>
          <a:xfrm>
            <a:off x="1364171" y="5928532"/>
            <a:ext cx="594995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2 </a:t>
            </a:r>
            <a:r>
              <a:rPr dirty="0" sz="700" spc="180">
                <a:solidFill>
                  <a:srgbClr val="231F20"/>
                </a:solidFill>
                <a:latin typeface="Times New Roman"/>
                <a:cs typeface="Times New Roman"/>
              </a:rPr>
              <a:t>i </a:t>
            </a:r>
            <a:r>
              <a:rPr dirty="0" sz="800" spc="-10" i="1">
                <a:solidFill>
                  <a:srgbClr val="231F20"/>
                </a:solidFill>
                <a:latin typeface="Times New Roman"/>
                <a:cs typeface="Times New Roman"/>
              </a:rPr>
              <a:t>I</a:t>
            </a:r>
            <a:r>
              <a:rPr dirty="0" baseline="-16666" sz="750" spc="-15">
                <a:solidFill>
                  <a:srgbClr val="231F20"/>
                </a:solidFill>
                <a:latin typeface="Arial"/>
                <a:cs typeface="Arial"/>
              </a:rPr>
              <a:t>rm </a:t>
            </a:r>
            <a:r>
              <a:rPr dirty="0" sz="700" spc="180">
                <a:solidFill>
                  <a:srgbClr val="231F20"/>
                </a:solidFill>
                <a:latin typeface="Times New Roman"/>
                <a:cs typeface="Times New Roman"/>
              </a:rPr>
              <a:t>i</a:t>
            </a:r>
            <a:r>
              <a:rPr dirty="0" sz="700" spc="-9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4 </a:t>
            </a:r>
            <a:r>
              <a:rPr dirty="0" sz="800" i="1">
                <a:solidFill>
                  <a:srgbClr val="231F20"/>
                </a:solidFill>
                <a:latin typeface="Times New Roman"/>
                <a:cs typeface="Times New Roman"/>
              </a:rPr>
              <a:t>I</a:t>
            </a:r>
            <a:r>
              <a:rPr dirty="0" baseline="-16666" sz="750">
                <a:solidFill>
                  <a:srgbClr val="231F20"/>
                </a:solidFill>
                <a:latin typeface="Arial"/>
                <a:cs typeface="Arial"/>
              </a:rPr>
              <a:t>n</a:t>
            </a:r>
            <a:endParaRPr baseline="-16666" sz="750">
              <a:latin typeface="Arial"/>
              <a:cs typeface="Arial"/>
            </a:endParaRPr>
          </a:p>
        </p:txBody>
      </p:sp>
      <p:sp>
        <p:nvSpPr>
          <p:cNvPr id="56" name="object 56"/>
          <p:cNvSpPr txBox="1"/>
          <p:nvPr/>
        </p:nvSpPr>
        <p:spPr>
          <a:xfrm>
            <a:off x="2382776" y="5752574"/>
            <a:ext cx="426084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PE o</a:t>
            </a:r>
            <a:r>
              <a:rPr dirty="0" sz="700" spc="-8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PEN</a:t>
            </a:r>
            <a:endParaRPr sz="700">
              <a:latin typeface="Arial"/>
              <a:cs typeface="Arial"/>
            </a:endParaRPr>
          </a:p>
        </p:txBody>
      </p:sp>
      <p:sp>
        <p:nvSpPr>
          <p:cNvPr id="57" name="object 57"/>
          <p:cNvSpPr/>
          <p:nvPr/>
        </p:nvSpPr>
        <p:spPr>
          <a:xfrm>
            <a:off x="1030824" y="6491020"/>
            <a:ext cx="35560" cy="35560"/>
          </a:xfrm>
          <a:custGeom>
            <a:avLst/>
            <a:gdLst/>
            <a:ahLst/>
            <a:cxnLst/>
            <a:rect l="l" t="t" r="r" b="b"/>
            <a:pathLst>
              <a:path w="35559" h="35559">
                <a:moveTo>
                  <a:pt x="26670" y="0"/>
                </a:moveTo>
                <a:lnTo>
                  <a:pt x="8890" y="0"/>
                </a:lnTo>
                <a:lnTo>
                  <a:pt x="0" y="8889"/>
                </a:lnTo>
                <a:lnTo>
                  <a:pt x="0" y="26657"/>
                </a:lnTo>
                <a:lnTo>
                  <a:pt x="8890" y="35559"/>
                </a:lnTo>
                <a:lnTo>
                  <a:pt x="26670" y="35559"/>
                </a:lnTo>
                <a:lnTo>
                  <a:pt x="35560" y="26657"/>
                </a:lnTo>
                <a:lnTo>
                  <a:pt x="35560" y="8889"/>
                </a:lnTo>
                <a:lnTo>
                  <a:pt x="26670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8" name="object 58"/>
          <p:cNvSpPr/>
          <p:nvPr/>
        </p:nvSpPr>
        <p:spPr>
          <a:xfrm>
            <a:off x="1030824" y="6491020"/>
            <a:ext cx="35560" cy="35560"/>
          </a:xfrm>
          <a:custGeom>
            <a:avLst/>
            <a:gdLst/>
            <a:ahLst/>
            <a:cxnLst/>
            <a:rect l="l" t="t" r="r" b="b"/>
            <a:pathLst>
              <a:path w="35559" h="35559">
                <a:moveTo>
                  <a:pt x="0" y="17779"/>
                </a:moveTo>
                <a:lnTo>
                  <a:pt x="0" y="8889"/>
                </a:lnTo>
                <a:lnTo>
                  <a:pt x="8890" y="0"/>
                </a:lnTo>
                <a:lnTo>
                  <a:pt x="17780" y="0"/>
                </a:lnTo>
                <a:lnTo>
                  <a:pt x="26670" y="0"/>
                </a:lnTo>
                <a:lnTo>
                  <a:pt x="35560" y="8889"/>
                </a:lnTo>
                <a:lnTo>
                  <a:pt x="35560" y="17779"/>
                </a:lnTo>
                <a:lnTo>
                  <a:pt x="35560" y="26657"/>
                </a:lnTo>
                <a:lnTo>
                  <a:pt x="26670" y="35559"/>
                </a:lnTo>
                <a:lnTo>
                  <a:pt x="17780" y="35559"/>
                </a:lnTo>
                <a:lnTo>
                  <a:pt x="8890" y="35559"/>
                </a:lnTo>
                <a:lnTo>
                  <a:pt x="0" y="26657"/>
                </a:lnTo>
                <a:lnTo>
                  <a:pt x="0" y="17779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9" name="object 59"/>
          <p:cNvSpPr txBox="1"/>
          <p:nvPr/>
        </p:nvSpPr>
        <p:spPr>
          <a:xfrm>
            <a:off x="1376653" y="6194693"/>
            <a:ext cx="917575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Gran longitud de</a:t>
            </a:r>
            <a:r>
              <a:rPr dirty="0" sz="700" spc="-7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cable</a:t>
            </a:r>
            <a:endParaRPr sz="700">
              <a:latin typeface="Arial"/>
              <a:cs typeface="Arial"/>
            </a:endParaRPr>
          </a:p>
        </p:txBody>
      </p:sp>
      <p:sp>
        <p:nvSpPr>
          <p:cNvPr id="60" name="object 60"/>
          <p:cNvSpPr/>
          <p:nvPr/>
        </p:nvSpPr>
        <p:spPr>
          <a:xfrm>
            <a:off x="982412" y="6215443"/>
            <a:ext cx="346075" cy="266700"/>
          </a:xfrm>
          <a:custGeom>
            <a:avLst/>
            <a:gdLst/>
            <a:ahLst/>
            <a:cxnLst/>
            <a:rect l="l" t="t" r="r" b="b"/>
            <a:pathLst>
              <a:path w="346075" h="266700">
                <a:moveTo>
                  <a:pt x="345757" y="0"/>
                </a:moveTo>
                <a:lnTo>
                  <a:pt x="0" y="172859"/>
                </a:lnTo>
                <a:lnTo>
                  <a:pt x="0" y="266699"/>
                </a:lnTo>
                <a:lnTo>
                  <a:pt x="345757" y="93840"/>
                </a:lnTo>
                <a:lnTo>
                  <a:pt x="345757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1" name="object 61"/>
          <p:cNvSpPr/>
          <p:nvPr/>
        </p:nvSpPr>
        <p:spPr>
          <a:xfrm>
            <a:off x="982412" y="6215443"/>
            <a:ext cx="346075" cy="173355"/>
          </a:xfrm>
          <a:custGeom>
            <a:avLst/>
            <a:gdLst/>
            <a:ahLst/>
            <a:cxnLst/>
            <a:rect l="l" t="t" r="r" b="b"/>
            <a:pathLst>
              <a:path w="346075" h="173354">
                <a:moveTo>
                  <a:pt x="0" y="172859"/>
                </a:moveTo>
                <a:lnTo>
                  <a:pt x="345757" y="0"/>
                </a:lnTo>
              </a:path>
            </a:pathLst>
          </a:custGeom>
          <a:ln w="12700">
            <a:solidFill>
              <a:srgbClr val="231F20"/>
            </a:solidFill>
            <a:prstDash val="lgDashDot"/>
          </a:ln>
        </p:spPr>
        <p:txBody>
          <a:bodyPr wrap="square" lIns="0" tIns="0" rIns="0" bIns="0" rtlCol="0"/>
          <a:lstStyle/>
          <a:p/>
        </p:txBody>
      </p:sp>
      <p:sp>
        <p:nvSpPr>
          <p:cNvPr id="62" name="object 62"/>
          <p:cNvSpPr/>
          <p:nvPr/>
        </p:nvSpPr>
        <p:spPr>
          <a:xfrm>
            <a:off x="982412" y="6309283"/>
            <a:ext cx="346075" cy="173355"/>
          </a:xfrm>
          <a:custGeom>
            <a:avLst/>
            <a:gdLst/>
            <a:ahLst/>
            <a:cxnLst/>
            <a:rect l="l" t="t" r="r" b="b"/>
            <a:pathLst>
              <a:path w="346075" h="173354">
                <a:moveTo>
                  <a:pt x="0" y="172859"/>
                </a:moveTo>
                <a:lnTo>
                  <a:pt x="345757" y="0"/>
                </a:lnTo>
              </a:path>
            </a:pathLst>
          </a:custGeom>
          <a:ln w="12700">
            <a:solidFill>
              <a:srgbClr val="231F20"/>
            </a:solidFill>
            <a:prstDash val="lgDashDot"/>
          </a:ln>
        </p:spPr>
        <p:txBody>
          <a:bodyPr wrap="square" lIns="0" tIns="0" rIns="0" bIns="0" rtlCol="0"/>
          <a:lstStyle/>
          <a:p/>
        </p:txBody>
      </p:sp>
      <p:sp>
        <p:nvSpPr>
          <p:cNvPr id="63" name="object 63"/>
          <p:cNvSpPr/>
          <p:nvPr/>
        </p:nvSpPr>
        <p:spPr>
          <a:xfrm>
            <a:off x="1236297" y="5715584"/>
            <a:ext cx="0" cy="218440"/>
          </a:xfrm>
          <a:custGeom>
            <a:avLst/>
            <a:gdLst/>
            <a:ahLst/>
            <a:cxnLst/>
            <a:rect l="l" t="t" r="r" b="b"/>
            <a:pathLst>
              <a:path w="0" h="218439">
                <a:moveTo>
                  <a:pt x="0" y="0"/>
                </a:moveTo>
                <a:lnTo>
                  <a:pt x="0" y="218376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4" name="object 64"/>
          <p:cNvSpPr/>
          <p:nvPr/>
        </p:nvSpPr>
        <p:spPr>
          <a:xfrm>
            <a:off x="1236297" y="6356692"/>
            <a:ext cx="0" cy="148590"/>
          </a:xfrm>
          <a:custGeom>
            <a:avLst/>
            <a:gdLst/>
            <a:ahLst/>
            <a:cxnLst/>
            <a:rect l="l" t="t" r="r" b="b"/>
            <a:pathLst>
              <a:path w="0" h="148590">
                <a:moveTo>
                  <a:pt x="0" y="0"/>
                </a:moveTo>
                <a:lnTo>
                  <a:pt x="0" y="148158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5" name="object 65"/>
          <p:cNvSpPr/>
          <p:nvPr/>
        </p:nvSpPr>
        <p:spPr>
          <a:xfrm>
            <a:off x="1152325" y="5933960"/>
            <a:ext cx="86995" cy="324485"/>
          </a:xfrm>
          <a:custGeom>
            <a:avLst/>
            <a:gdLst/>
            <a:ahLst/>
            <a:cxnLst/>
            <a:rect l="l" t="t" r="r" b="b"/>
            <a:pathLst>
              <a:path w="86994" h="324485">
                <a:moveTo>
                  <a:pt x="0" y="0"/>
                </a:moveTo>
                <a:lnTo>
                  <a:pt x="86931" y="128409"/>
                </a:lnTo>
                <a:lnTo>
                  <a:pt x="86931" y="323964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6" name="object 66"/>
          <p:cNvSpPr/>
          <p:nvPr/>
        </p:nvSpPr>
        <p:spPr>
          <a:xfrm>
            <a:off x="1209628" y="5906312"/>
            <a:ext cx="50800" cy="50800"/>
          </a:xfrm>
          <a:custGeom>
            <a:avLst/>
            <a:gdLst/>
            <a:ahLst/>
            <a:cxnLst/>
            <a:rect l="l" t="t" r="r" b="b"/>
            <a:pathLst>
              <a:path w="50800" h="50800">
                <a:moveTo>
                  <a:pt x="0" y="50647"/>
                </a:moveTo>
                <a:lnTo>
                  <a:pt x="50660" y="0"/>
                </a:lnTo>
              </a:path>
            </a:pathLst>
          </a:custGeom>
          <a:ln w="11938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7" name="object 67"/>
          <p:cNvSpPr/>
          <p:nvPr/>
        </p:nvSpPr>
        <p:spPr>
          <a:xfrm>
            <a:off x="1210466" y="5907138"/>
            <a:ext cx="52069" cy="52069"/>
          </a:xfrm>
          <a:custGeom>
            <a:avLst/>
            <a:gdLst/>
            <a:ahLst/>
            <a:cxnLst/>
            <a:rect l="l" t="t" r="r" b="b"/>
            <a:pathLst>
              <a:path w="52069" h="52070">
                <a:moveTo>
                  <a:pt x="0" y="0"/>
                </a:moveTo>
                <a:lnTo>
                  <a:pt x="51511" y="51511"/>
                </a:lnTo>
              </a:path>
            </a:pathLst>
          </a:custGeom>
          <a:ln w="11938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8" name="object 68"/>
          <p:cNvSpPr txBox="1"/>
          <p:nvPr/>
        </p:nvSpPr>
        <p:spPr>
          <a:xfrm>
            <a:off x="526926" y="6895208"/>
            <a:ext cx="2225040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700" spc="-10" b="1" i="1">
                <a:solidFill>
                  <a:srgbClr val="009D57"/>
                </a:solidFill>
                <a:latin typeface="Arial"/>
                <a:cs typeface="Arial"/>
              </a:rPr>
              <a:t>Fig. </a:t>
            </a:r>
            <a:r>
              <a:rPr dirty="0" sz="700" spc="-15" b="1" i="1">
                <a:solidFill>
                  <a:srgbClr val="009D57"/>
                </a:solidFill>
                <a:latin typeface="Arial"/>
                <a:cs typeface="Arial"/>
              </a:rPr>
              <a:t>F64: </a:t>
            </a:r>
            <a:r>
              <a:rPr dirty="0" sz="700" spc="5" i="1">
                <a:solidFill>
                  <a:srgbClr val="231F20"/>
                </a:solidFill>
                <a:latin typeface="Arial"/>
                <a:cs typeface="Arial"/>
              </a:rPr>
              <a:t>Interruptor automático </a:t>
            </a:r>
            <a:r>
              <a:rPr dirty="0" sz="700" spc="10" i="1">
                <a:solidFill>
                  <a:srgbClr val="231F20"/>
                </a:solidFill>
                <a:latin typeface="Arial"/>
                <a:cs typeface="Arial"/>
              </a:rPr>
              <a:t>con </a:t>
            </a:r>
            <a:r>
              <a:rPr dirty="0" sz="700" i="1">
                <a:solidFill>
                  <a:srgbClr val="231F20"/>
                </a:solidFill>
                <a:latin typeface="Arial"/>
                <a:cs typeface="Arial"/>
              </a:rPr>
              <a:t>disparo</a:t>
            </a:r>
            <a:r>
              <a:rPr dirty="0" sz="700" spc="-45" i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 spc="5" i="1">
                <a:solidFill>
                  <a:srgbClr val="231F20"/>
                </a:solidFill>
                <a:latin typeface="Arial"/>
                <a:cs typeface="Arial"/>
              </a:rPr>
              <a:t>magnético  </a:t>
            </a:r>
            <a:r>
              <a:rPr dirty="0" sz="700" spc="-5" i="1">
                <a:solidFill>
                  <a:srgbClr val="231F20"/>
                </a:solidFill>
                <a:latin typeface="Arial"/>
                <a:cs typeface="Arial"/>
              </a:rPr>
              <a:t>instantáneo </a:t>
            </a:r>
            <a:r>
              <a:rPr dirty="0" sz="700" spc="5" i="1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700" spc="-5" i="1">
                <a:solidFill>
                  <a:srgbClr val="231F20"/>
                </a:solidFill>
                <a:latin typeface="Arial"/>
                <a:cs typeface="Arial"/>
              </a:rPr>
              <a:t>ajuste </a:t>
            </a:r>
            <a:r>
              <a:rPr dirty="0" sz="700" i="1">
                <a:solidFill>
                  <a:srgbClr val="231F20"/>
                </a:solidFill>
                <a:latin typeface="Arial"/>
                <a:cs typeface="Arial"/>
              </a:rPr>
              <a:t>bajo.</a:t>
            </a:r>
            <a:endParaRPr sz="700">
              <a:latin typeface="Arial"/>
              <a:cs typeface="Arial"/>
            </a:endParaRPr>
          </a:p>
        </p:txBody>
      </p:sp>
      <p:sp>
        <p:nvSpPr>
          <p:cNvPr id="69" name="object 69"/>
          <p:cNvSpPr/>
          <p:nvPr/>
        </p:nvSpPr>
        <p:spPr>
          <a:xfrm>
            <a:off x="989587" y="7812557"/>
            <a:ext cx="35560" cy="36195"/>
          </a:xfrm>
          <a:custGeom>
            <a:avLst/>
            <a:gdLst/>
            <a:ahLst/>
            <a:cxnLst/>
            <a:rect l="l" t="t" r="r" b="b"/>
            <a:pathLst>
              <a:path w="35559" h="36195">
                <a:moveTo>
                  <a:pt x="26670" y="0"/>
                </a:moveTo>
                <a:lnTo>
                  <a:pt x="8877" y="0"/>
                </a:lnTo>
                <a:lnTo>
                  <a:pt x="0" y="8902"/>
                </a:lnTo>
                <a:lnTo>
                  <a:pt x="0" y="26682"/>
                </a:lnTo>
                <a:lnTo>
                  <a:pt x="8877" y="35572"/>
                </a:lnTo>
                <a:lnTo>
                  <a:pt x="26670" y="35572"/>
                </a:lnTo>
                <a:lnTo>
                  <a:pt x="35560" y="26682"/>
                </a:lnTo>
                <a:lnTo>
                  <a:pt x="35560" y="8902"/>
                </a:lnTo>
                <a:lnTo>
                  <a:pt x="26670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0" name="object 70"/>
          <p:cNvSpPr/>
          <p:nvPr/>
        </p:nvSpPr>
        <p:spPr>
          <a:xfrm>
            <a:off x="989587" y="7812557"/>
            <a:ext cx="35560" cy="36195"/>
          </a:xfrm>
          <a:custGeom>
            <a:avLst/>
            <a:gdLst/>
            <a:ahLst/>
            <a:cxnLst/>
            <a:rect l="l" t="t" r="r" b="b"/>
            <a:pathLst>
              <a:path w="35559" h="36195">
                <a:moveTo>
                  <a:pt x="0" y="17779"/>
                </a:moveTo>
                <a:lnTo>
                  <a:pt x="0" y="8902"/>
                </a:lnTo>
                <a:lnTo>
                  <a:pt x="8877" y="0"/>
                </a:lnTo>
                <a:lnTo>
                  <a:pt x="17780" y="0"/>
                </a:lnTo>
                <a:lnTo>
                  <a:pt x="26670" y="0"/>
                </a:lnTo>
                <a:lnTo>
                  <a:pt x="35560" y="8902"/>
                </a:lnTo>
                <a:lnTo>
                  <a:pt x="35560" y="17779"/>
                </a:lnTo>
                <a:lnTo>
                  <a:pt x="35560" y="26682"/>
                </a:lnTo>
                <a:lnTo>
                  <a:pt x="26670" y="35572"/>
                </a:lnTo>
                <a:lnTo>
                  <a:pt x="17780" y="35572"/>
                </a:lnTo>
                <a:lnTo>
                  <a:pt x="8877" y="35572"/>
                </a:lnTo>
                <a:lnTo>
                  <a:pt x="0" y="26682"/>
                </a:lnTo>
                <a:lnTo>
                  <a:pt x="0" y="17779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1" name="object 71"/>
          <p:cNvSpPr/>
          <p:nvPr/>
        </p:nvSpPr>
        <p:spPr>
          <a:xfrm>
            <a:off x="1255043" y="7876501"/>
            <a:ext cx="35560" cy="36195"/>
          </a:xfrm>
          <a:custGeom>
            <a:avLst/>
            <a:gdLst/>
            <a:ahLst/>
            <a:cxnLst/>
            <a:rect l="l" t="t" r="r" b="b"/>
            <a:pathLst>
              <a:path w="35559" h="36195">
                <a:moveTo>
                  <a:pt x="26670" y="0"/>
                </a:moveTo>
                <a:lnTo>
                  <a:pt x="8877" y="0"/>
                </a:lnTo>
                <a:lnTo>
                  <a:pt x="0" y="8902"/>
                </a:lnTo>
                <a:lnTo>
                  <a:pt x="0" y="26682"/>
                </a:lnTo>
                <a:lnTo>
                  <a:pt x="8877" y="35572"/>
                </a:lnTo>
                <a:lnTo>
                  <a:pt x="26670" y="35572"/>
                </a:lnTo>
                <a:lnTo>
                  <a:pt x="35547" y="26682"/>
                </a:lnTo>
                <a:lnTo>
                  <a:pt x="35547" y="8902"/>
                </a:lnTo>
                <a:lnTo>
                  <a:pt x="26670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2" name="object 72"/>
          <p:cNvSpPr/>
          <p:nvPr/>
        </p:nvSpPr>
        <p:spPr>
          <a:xfrm>
            <a:off x="1255043" y="7876501"/>
            <a:ext cx="35560" cy="36195"/>
          </a:xfrm>
          <a:custGeom>
            <a:avLst/>
            <a:gdLst/>
            <a:ahLst/>
            <a:cxnLst/>
            <a:rect l="l" t="t" r="r" b="b"/>
            <a:pathLst>
              <a:path w="35559" h="36195">
                <a:moveTo>
                  <a:pt x="0" y="17780"/>
                </a:moveTo>
                <a:lnTo>
                  <a:pt x="0" y="8902"/>
                </a:lnTo>
                <a:lnTo>
                  <a:pt x="8877" y="0"/>
                </a:lnTo>
                <a:lnTo>
                  <a:pt x="17780" y="0"/>
                </a:lnTo>
                <a:lnTo>
                  <a:pt x="26670" y="0"/>
                </a:lnTo>
                <a:lnTo>
                  <a:pt x="35547" y="8902"/>
                </a:lnTo>
                <a:lnTo>
                  <a:pt x="35547" y="17780"/>
                </a:lnTo>
                <a:lnTo>
                  <a:pt x="35547" y="26682"/>
                </a:lnTo>
                <a:lnTo>
                  <a:pt x="26670" y="35572"/>
                </a:lnTo>
                <a:lnTo>
                  <a:pt x="17780" y="35572"/>
                </a:lnTo>
                <a:lnTo>
                  <a:pt x="8877" y="35572"/>
                </a:lnTo>
                <a:lnTo>
                  <a:pt x="0" y="26682"/>
                </a:lnTo>
                <a:lnTo>
                  <a:pt x="0" y="17780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3" name="object 73"/>
          <p:cNvSpPr/>
          <p:nvPr/>
        </p:nvSpPr>
        <p:spPr>
          <a:xfrm>
            <a:off x="691264" y="7697012"/>
            <a:ext cx="1851660" cy="0"/>
          </a:xfrm>
          <a:custGeom>
            <a:avLst/>
            <a:gdLst/>
            <a:ahLst/>
            <a:cxnLst/>
            <a:rect l="l" t="t" r="r" b="b"/>
            <a:pathLst>
              <a:path w="1851660" h="0">
                <a:moveTo>
                  <a:pt x="0" y="0"/>
                </a:moveTo>
                <a:lnTo>
                  <a:pt x="1851406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4" name="object 74"/>
          <p:cNvSpPr/>
          <p:nvPr/>
        </p:nvSpPr>
        <p:spPr>
          <a:xfrm>
            <a:off x="691264" y="7828356"/>
            <a:ext cx="1851660" cy="0"/>
          </a:xfrm>
          <a:custGeom>
            <a:avLst/>
            <a:gdLst/>
            <a:ahLst/>
            <a:cxnLst/>
            <a:rect l="l" t="t" r="r" b="b"/>
            <a:pathLst>
              <a:path w="1851660" h="0">
                <a:moveTo>
                  <a:pt x="0" y="0"/>
                </a:moveTo>
                <a:lnTo>
                  <a:pt x="1851406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5" name="object 75"/>
          <p:cNvSpPr/>
          <p:nvPr/>
        </p:nvSpPr>
        <p:spPr>
          <a:xfrm>
            <a:off x="1007367" y="8524696"/>
            <a:ext cx="400685" cy="207645"/>
          </a:xfrm>
          <a:custGeom>
            <a:avLst/>
            <a:gdLst/>
            <a:ahLst/>
            <a:cxnLst/>
            <a:rect l="l" t="t" r="r" b="b"/>
            <a:pathLst>
              <a:path w="400684" h="207645">
                <a:moveTo>
                  <a:pt x="0" y="0"/>
                </a:moveTo>
                <a:lnTo>
                  <a:pt x="400062" y="0"/>
                </a:lnTo>
                <a:lnTo>
                  <a:pt x="400062" y="207441"/>
                </a:lnTo>
                <a:lnTo>
                  <a:pt x="0" y="207441"/>
                </a:lnTo>
                <a:lnTo>
                  <a:pt x="0" y="0"/>
                </a:lnTo>
                <a:close/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6" name="object 76"/>
          <p:cNvSpPr/>
          <p:nvPr/>
        </p:nvSpPr>
        <p:spPr>
          <a:xfrm>
            <a:off x="1007367" y="7838236"/>
            <a:ext cx="0" cy="726440"/>
          </a:xfrm>
          <a:custGeom>
            <a:avLst/>
            <a:gdLst/>
            <a:ahLst/>
            <a:cxnLst/>
            <a:rect l="l" t="t" r="r" b="b"/>
            <a:pathLst>
              <a:path w="0" h="726440">
                <a:moveTo>
                  <a:pt x="0" y="725982"/>
                </a:moveTo>
                <a:lnTo>
                  <a:pt x="0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7" name="object 77"/>
          <p:cNvSpPr/>
          <p:nvPr/>
        </p:nvSpPr>
        <p:spPr>
          <a:xfrm>
            <a:off x="991568" y="8508898"/>
            <a:ext cx="35560" cy="35560"/>
          </a:xfrm>
          <a:custGeom>
            <a:avLst/>
            <a:gdLst/>
            <a:ahLst/>
            <a:cxnLst/>
            <a:rect l="l" t="t" r="r" b="b"/>
            <a:pathLst>
              <a:path w="35559" h="35559">
                <a:moveTo>
                  <a:pt x="26657" y="0"/>
                </a:moveTo>
                <a:lnTo>
                  <a:pt x="8877" y="0"/>
                </a:lnTo>
                <a:lnTo>
                  <a:pt x="0" y="8890"/>
                </a:lnTo>
                <a:lnTo>
                  <a:pt x="0" y="26670"/>
                </a:lnTo>
                <a:lnTo>
                  <a:pt x="8877" y="35547"/>
                </a:lnTo>
                <a:lnTo>
                  <a:pt x="26657" y="35547"/>
                </a:lnTo>
                <a:lnTo>
                  <a:pt x="35547" y="26670"/>
                </a:lnTo>
                <a:lnTo>
                  <a:pt x="35547" y="8890"/>
                </a:lnTo>
                <a:lnTo>
                  <a:pt x="26657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8" name="object 78"/>
          <p:cNvSpPr/>
          <p:nvPr/>
        </p:nvSpPr>
        <p:spPr>
          <a:xfrm>
            <a:off x="991568" y="8508898"/>
            <a:ext cx="35560" cy="35560"/>
          </a:xfrm>
          <a:custGeom>
            <a:avLst/>
            <a:gdLst/>
            <a:ahLst/>
            <a:cxnLst/>
            <a:rect l="l" t="t" r="r" b="b"/>
            <a:pathLst>
              <a:path w="35559" h="35559">
                <a:moveTo>
                  <a:pt x="0" y="17767"/>
                </a:moveTo>
                <a:lnTo>
                  <a:pt x="0" y="8890"/>
                </a:lnTo>
                <a:lnTo>
                  <a:pt x="8877" y="0"/>
                </a:lnTo>
                <a:lnTo>
                  <a:pt x="17767" y="0"/>
                </a:lnTo>
                <a:lnTo>
                  <a:pt x="26657" y="0"/>
                </a:lnTo>
                <a:lnTo>
                  <a:pt x="35547" y="8890"/>
                </a:lnTo>
                <a:lnTo>
                  <a:pt x="35547" y="17767"/>
                </a:lnTo>
                <a:lnTo>
                  <a:pt x="35547" y="26670"/>
                </a:lnTo>
                <a:lnTo>
                  <a:pt x="26657" y="35547"/>
                </a:lnTo>
                <a:lnTo>
                  <a:pt x="17767" y="35547"/>
                </a:lnTo>
                <a:lnTo>
                  <a:pt x="8877" y="35547"/>
                </a:lnTo>
                <a:lnTo>
                  <a:pt x="0" y="26670"/>
                </a:lnTo>
                <a:lnTo>
                  <a:pt x="0" y="17767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9" name="object 79"/>
          <p:cNvSpPr/>
          <p:nvPr/>
        </p:nvSpPr>
        <p:spPr>
          <a:xfrm>
            <a:off x="1848971" y="7812557"/>
            <a:ext cx="35560" cy="36195"/>
          </a:xfrm>
          <a:custGeom>
            <a:avLst/>
            <a:gdLst/>
            <a:ahLst/>
            <a:cxnLst/>
            <a:rect l="l" t="t" r="r" b="b"/>
            <a:pathLst>
              <a:path w="35560" h="36195">
                <a:moveTo>
                  <a:pt x="26670" y="0"/>
                </a:moveTo>
                <a:lnTo>
                  <a:pt x="8877" y="0"/>
                </a:lnTo>
                <a:lnTo>
                  <a:pt x="0" y="8902"/>
                </a:lnTo>
                <a:lnTo>
                  <a:pt x="0" y="26682"/>
                </a:lnTo>
                <a:lnTo>
                  <a:pt x="8877" y="35572"/>
                </a:lnTo>
                <a:lnTo>
                  <a:pt x="26670" y="35572"/>
                </a:lnTo>
                <a:lnTo>
                  <a:pt x="35547" y="26682"/>
                </a:lnTo>
                <a:lnTo>
                  <a:pt x="35547" y="8902"/>
                </a:lnTo>
                <a:lnTo>
                  <a:pt x="26670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0" name="object 80"/>
          <p:cNvSpPr/>
          <p:nvPr/>
        </p:nvSpPr>
        <p:spPr>
          <a:xfrm>
            <a:off x="1848971" y="7812557"/>
            <a:ext cx="35560" cy="36195"/>
          </a:xfrm>
          <a:custGeom>
            <a:avLst/>
            <a:gdLst/>
            <a:ahLst/>
            <a:cxnLst/>
            <a:rect l="l" t="t" r="r" b="b"/>
            <a:pathLst>
              <a:path w="35560" h="36195">
                <a:moveTo>
                  <a:pt x="0" y="17779"/>
                </a:moveTo>
                <a:lnTo>
                  <a:pt x="0" y="8902"/>
                </a:lnTo>
                <a:lnTo>
                  <a:pt x="8877" y="0"/>
                </a:lnTo>
                <a:lnTo>
                  <a:pt x="17792" y="0"/>
                </a:lnTo>
                <a:lnTo>
                  <a:pt x="26670" y="0"/>
                </a:lnTo>
                <a:lnTo>
                  <a:pt x="35547" y="8902"/>
                </a:lnTo>
                <a:lnTo>
                  <a:pt x="35547" y="17779"/>
                </a:lnTo>
                <a:lnTo>
                  <a:pt x="35547" y="26682"/>
                </a:lnTo>
                <a:lnTo>
                  <a:pt x="26670" y="35572"/>
                </a:lnTo>
                <a:lnTo>
                  <a:pt x="17792" y="35572"/>
                </a:lnTo>
                <a:lnTo>
                  <a:pt x="8877" y="35572"/>
                </a:lnTo>
                <a:lnTo>
                  <a:pt x="0" y="26682"/>
                </a:lnTo>
                <a:lnTo>
                  <a:pt x="0" y="17779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1" name="object 81"/>
          <p:cNvSpPr/>
          <p:nvPr/>
        </p:nvSpPr>
        <p:spPr>
          <a:xfrm>
            <a:off x="1866764" y="8524696"/>
            <a:ext cx="400050" cy="207645"/>
          </a:xfrm>
          <a:custGeom>
            <a:avLst/>
            <a:gdLst/>
            <a:ahLst/>
            <a:cxnLst/>
            <a:rect l="l" t="t" r="r" b="b"/>
            <a:pathLst>
              <a:path w="400050" h="207645">
                <a:moveTo>
                  <a:pt x="0" y="0"/>
                </a:moveTo>
                <a:lnTo>
                  <a:pt x="400050" y="0"/>
                </a:lnTo>
                <a:lnTo>
                  <a:pt x="400050" y="207441"/>
                </a:lnTo>
                <a:lnTo>
                  <a:pt x="0" y="207441"/>
                </a:lnTo>
                <a:lnTo>
                  <a:pt x="0" y="0"/>
                </a:lnTo>
                <a:close/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2" name="object 82"/>
          <p:cNvSpPr/>
          <p:nvPr/>
        </p:nvSpPr>
        <p:spPr>
          <a:xfrm>
            <a:off x="1866764" y="7838236"/>
            <a:ext cx="0" cy="726440"/>
          </a:xfrm>
          <a:custGeom>
            <a:avLst/>
            <a:gdLst/>
            <a:ahLst/>
            <a:cxnLst/>
            <a:rect l="l" t="t" r="r" b="b"/>
            <a:pathLst>
              <a:path w="0" h="726440">
                <a:moveTo>
                  <a:pt x="0" y="725982"/>
                </a:moveTo>
                <a:lnTo>
                  <a:pt x="0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3" name="object 83"/>
          <p:cNvSpPr/>
          <p:nvPr/>
        </p:nvSpPr>
        <p:spPr>
          <a:xfrm>
            <a:off x="1850965" y="8508898"/>
            <a:ext cx="35560" cy="35560"/>
          </a:xfrm>
          <a:custGeom>
            <a:avLst/>
            <a:gdLst/>
            <a:ahLst/>
            <a:cxnLst/>
            <a:rect l="l" t="t" r="r" b="b"/>
            <a:pathLst>
              <a:path w="35560" h="35559">
                <a:moveTo>
                  <a:pt x="26657" y="0"/>
                </a:moveTo>
                <a:lnTo>
                  <a:pt x="8877" y="0"/>
                </a:lnTo>
                <a:lnTo>
                  <a:pt x="0" y="8890"/>
                </a:lnTo>
                <a:lnTo>
                  <a:pt x="0" y="26670"/>
                </a:lnTo>
                <a:lnTo>
                  <a:pt x="8877" y="35547"/>
                </a:lnTo>
                <a:lnTo>
                  <a:pt x="26657" y="35547"/>
                </a:lnTo>
                <a:lnTo>
                  <a:pt x="35534" y="26670"/>
                </a:lnTo>
                <a:lnTo>
                  <a:pt x="35534" y="8890"/>
                </a:lnTo>
                <a:lnTo>
                  <a:pt x="26657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4" name="object 84"/>
          <p:cNvSpPr/>
          <p:nvPr/>
        </p:nvSpPr>
        <p:spPr>
          <a:xfrm>
            <a:off x="1850965" y="8508898"/>
            <a:ext cx="35560" cy="35560"/>
          </a:xfrm>
          <a:custGeom>
            <a:avLst/>
            <a:gdLst/>
            <a:ahLst/>
            <a:cxnLst/>
            <a:rect l="l" t="t" r="r" b="b"/>
            <a:pathLst>
              <a:path w="35560" h="35559">
                <a:moveTo>
                  <a:pt x="0" y="17767"/>
                </a:moveTo>
                <a:lnTo>
                  <a:pt x="0" y="8890"/>
                </a:lnTo>
                <a:lnTo>
                  <a:pt x="8877" y="0"/>
                </a:lnTo>
                <a:lnTo>
                  <a:pt x="17754" y="0"/>
                </a:lnTo>
                <a:lnTo>
                  <a:pt x="26657" y="0"/>
                </a:lnTo>
                <a:lnTo>
                  <a:pt x="35534" y="8890"/>
                </a:lnTo>
                <a:lnTo>
                  <a:pt x="35534" y="17767"/>
                </a:lnTo>
                <a:lnTo>
                  <a:pt x="35534" y="26670"/>
                </a:lnTo>
                <a:lnTo>
                  <a:pt x="26657" y="35547"/>
                </a:lnTo>
                <a:lnTo>
                  <a:pt x="17754" y="35547"/>
                </a:lnTo>
                <a:lnTo>
                  <a:pt x="8877" y="35547"/>
                </a:lnTo>
                <a:lnTo>
                  <a:pt x="0" y="26670"/>
                </a:lnTo>
                <a:lnTo>
                  <a:pt x="0" y="17767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5" name="object 85"/>
          <p:cNvSpPr/>
          <p:nvPr/>
        </p:nvSpPr>
        <p:spPr>
          <a:xfrm>
            <a:off x="1907188" y="7522196"/>
            <a:ext cx="89535" cy="74295"/>
          </a:xfrm>
          <a:custGeom>
            <a:avLst/>
            <a:gdLst/>
            <a:ahLst/>
            <a:cxnLst/>
            <a:rect l="l" t="t" r="r" b="b"/>
            <a:pathLst>
              <a:path w="89535" h="74295">
                <a:moveTo>
                  <a:pt x="0" y="74079"/>
                </a:moveTo>
                <a:lnTo>
                  <a:pt x="88976" y="0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6" name="object 86"/>
          <p:cNvSpPr/>
          <p:nvPr/>
        </p:nvSpPr>
        <p:spPr>
          <a:xfrm>
            <a:off x="1853568" y="7522196"/>
            <a:ext cx="89535" cy="74295"/>
          </a:xfrm>
          <a:custGeom>
            <a:avLst/>
            <a:gdLst/>
            <a:ahLst/>
            <a:cxnLst/>
            <a:rect l="l" t="t" r="r" b="b"/>
            <a:pathLst>
              <a:path w="89535" h="74295">
                <a:moveTo>
                  <a:pt x="0" y="74079"/>
                </a:moveTo>
                <a:lnTo>
                  <a:pt x="88938" y="0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7" name="object 87"/>
          <p:cNvSpPr/>
          <p:nvPr/>
        </p:nvSpPr>
        <p:spPr>
          <a:xfrm>
            <a:off x="1799911" y="7522196"/>
            <a:ext cx="89535" cy="74295"/>
          </a:xfrm>
          <a:custGeom>
            <a:avLst/>
            <a:gdLst/>
            <a:ahLst/>
            <a:cxnLst/>
            <a:rect l="l" t="t" r="r" b="b"/>
            <a:pathLst>
              <a:path w="89535" h="74295">
                <a:moveTo>
                  <a:pt x="0" y="74079"/>
                </a:moveTo>
                <a:lnTo>
                  <a:pt x="88976" y="0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8" name="object 88"/>
          <p:cNvSpPr/>
          <p:nvPr/>
        </p:nvSpPr>
        <p:spPr>
          <a:xfrm>
            <a:off x="1180227" y="7679232"/>
            <a:ext cx="35560" cy="36195"/>
          </a:xfrm>
          <a:custGeom>
            <a:avLst/>
            <a:gdLst/>
            <a:ahLst/>
            <a:cxnLst/>
            <a:rect l="l" t="t" r="r" b="b"/>
            <a:pathLst>
              <a:path w="35559" h="36195">
                <a:moveTo>
                  <a:pt x="26670" y="0"/>
                </a:moveTo>
                <a:lnTo>
                  <a:pt x="8890" y="0"/>
                </a:lnTo>
                <a:lnTo>
                  <a:pt x="0" y="8877"/>
                </a:lnTo>
                <a:lnTo>
                  <a:pt x="0" y="26669"/>
                </a:lnTo>
                <a:lnTo>
                  <a:pt x="8890" y="35572"/>
                </a:lnTo>
                <a:lnTo>
                  <a:pt x="26670" y="35572"/>
                </a:lnTo>
                <a:lnTo>
                  <a:pt x="35560" y="26669"/>
                </a:lnTo>
                <a:lnTo>
                  <a:pt x="35560" y="8877"/>
                </a:lnTo>
                <a:lnTo>
                  <a:pt x="26670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9" name="object 89"/>
          <p:cNvSpPr/>
          <p:nvPr/>
        </p:nvSpPr>
        <p:spPr>
          <a:xfrm>
            <a:off x="1180227" y="7679232"/>
            <a:ext cx="35560" cy="36195"/>
          </a:xfrm>
          <a:custGeom>
            <a:avLst/>
            <a:gdLst/>
            <a:ahLst/>
            <a:cxnLst/>
            <a:rect l="l" t="t" r="r" b="b"/>
            <a:pathLst>
              <a:path w="35559" h="36195">
                <a:moveTo>
                  <a:pt x="0" y="17779"/>
                </a:moveTo>
                <a:lnTo>
                  <a:pt x="0" y="8877"/>
                </a:lnTo>
                <a:lnTo>
                  <a:pt x="8890" y="0"/>
                </a:lnTo>
                <a:lnTo>
                  <a:pt x="17780" y="0"/>
                </a:lnTo>
                <a:lnTo>
                  <a:pt x="26670" y="0"/>
                </a:lnTo>
                <a:lnTo>
                  <a:pt x="35560" y="8877"/>
                </a:lnTo>
                <a:lnTo>
                  <a:pt x="35560" y="17779"/>
                </a:lnTo>
                <a:lnTo>
                  <a:pt x="35560" y="26669"/>
                </a:lnTo>
                <a:lnTo>
                  <a:pt x="26670" y="35572"/>
                </a:lnTo>
                <a:lnTo>
                  <a:pt x="17780" y="35572"/>
                </a:lnTo>
                <a:lnTo>
                  <a:pt x="8890" y="35572"/>
                </a:lnTo>
                <a:lnTo>
                  <a:pt x="0" y="26669"/>
                </a:lnTo>
                <a:lnTo>
                  <a:pt x="0" y="17779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0" name="object 90"/>
          <p:cNvSpPr/>
          <p:nvPr/>
        </p:nvSpPr>
        <p:spPr>
          <a:xfrm>
            <a:off x="1197016" y="7695031"/>
            <a:ext cx="0" cy="438784"/>
          </a:xfrm>
          <a:custGeom>
            <a:avLst/>
            <a:gdLst/>
            <a:ahLst/>
            <a:cxnLst/>
            <a:rect l="l" t="t" r="r" b="b"/>
            <a:pathLst>
              <a:path w="0" h="438784">
                <a:moveTo>
                  <a:pt x="0" y="0"/>
                </a:moveTo>
                <a:lnTo>
                  <a:pt x="0" y="438492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1" name="object 91"/>
          <p:cNvSpPr/>
          <p:nvPr/>
        </p:nvSpPr>
        <p:spPr>
          <a:xfrm>
            <a:off x="1111075" y="8138464"/>
            <a:ext cx="86995" cy="385445"/>
          </a:xfrm>
          <a:custGeom>
            <a:avLst/>
            <a:gdLst/>
            <a:ahLst/>
            <a:cxnLst/>
            <a:rect l="l" t="t" r="r" b="b"/>
            <a:pathLst>
              <a:path w="86994" h="385445">
                <a:moveTo>
                  <a:pt x="0" y="0"/>
                </a:moveTo>
                <a:lnTo>
                  <a:pt x="86931" y="128409"/>
                </a:lnTo>
                <a:lnTo>
                  <a:pt x="86931" y="385241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2" name="object 92"/>
          <p:cNvSpPr/>
          <p:nvPr/>
        </p:nvSpPr>
        <p:spPr>
          <a:xfrm>
            <a:off x="1128055" y="8194826"/>
            <a:ext cx="180416" cy="195351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3" name="object 93"/>
          <p:cNvSpPr/>
          <p:nvPr/>
        </p:nvSpPr>
        <p:spPr>
          <a:xfrm>
            <a:off x="1168365" y="8110804"/>
            <a:ext cx="50800" cy="50800"/>
          </a:xfrm>
          <a:custGeom>
            <a:avLst/>
            <a:gdLst/>
            <a:ahLst/>
            <a:cxnLst/>
            <a:rect l="l" t="t" r="r" b="b"/>
            <a:pathLst>
              <a:path w="50800" h="50800">
                <a:moveTo>
                  <a:pt x="0" y="50673"/>
                </a:moveTo>
                <a:lnTo>
                  <a:pt x="50673" y="0"/>
                </a:lnTo>
              </a:path>
            </a:pathLst>
          </a:custGeom>
          <a:ln w="11938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4" name="object 94"/>
          <p:cNvSpPr/>
          <p:nvPr/>
        </p:nvSpPr>
        <p:spPr>
          <a:xfrm>
            <a:off x="1169216" y="8111655"/>
            <a:ext cx="52069" cy="52069"/>
          </a:xfrm>
          <a:custGeom>
            <a:avLst/>
            <a:gdLst/>
            <a:ahLst/>
            <a:cxnLst/>
            <a:rect l="l" t="t" r="r" b="b"/>
            <a:pathLst>
              <a:path w="52069" h="52070">
                <a:moveTo>
                  <a:pt x="0" y="0"/>
                </a:moveTo>
                <a:lnTo>
                  <a:pt x="51511" y="51511"/>
                </a:lnTo>
              </a:path>
            </a:pathLst>
          </a:custGeom>
          <a:ln w="11938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5" name="object 95"/>
          <p:cNvSpPr/>
          <p:nvPr/>
        </p:nvSpPr>
        <p:spPr>
          <a:xfrm>
            <a:off x="2046545" y="7676273"/>
            <a:ext cx="35560" cy="35560"/>
          </a:xfrm>
          <a:custGeom>
            <a:avLst/>
            <a:gdLst/>
            <a:ahLst/>
            <a:cxnLst/>
            <a:rect l="l" t="t" r="r" b="b"/>
            <a:pathLst>
              <a:path w="35560" h="35559">
                <a:moveTo>
                  <a:pt x="26657" y="0"/>
                </a:moveTo>
                <a:lnTo>
                  <a:pt x="8877" y="0"/>
                </a:lnTo>
                <a:lnTo>
                  <a:pt x="0" y="8890"/>
                </a:lnTo>
                <a:lnTo>
                  <a:pt x="0" y="26670"/>
                </a:lnTo>
                <a:lnTo>
                  <a:pt x="8877" y="35547"/>
                </a:lnTo>
                <a:lnTo>
                  <a:pt x="26657" y="35547"/>
                </a:lnTo>
                <a:lnTo>
                  <a:pt x="35547" y="26670"/>
                </a:lnTo>
                <a:lnTo>
                  <a:pt x="35547" y="8890"/>
                </a:lnTo>
                <a:lnTo>
                  <a:pt x="26657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6" name="object 96"/>
          <p:cNvSpPr/>
          <p:nvPr/>
        </p:nvSpPr>
        <p:spPr>
          <a:xfrm>
            <a:off x="2046545" y="7676273"/>
            <a:ext cx="35560" cy="35560"/>
          </a:xfrm>
          <a:custGeom>
            <a:avLst/>
            <a:gdLst/>
            <a:ahLst/>
            <a:cxnLst/>
            <a:rect l="l" t="t" r="r" b="b"/>
            <a:pathLst>
              <a:path w="35560" h="35559">
                <a:moveTo>
                  <a:pt x="0" y="17767"/>
                </a:moveTo>
                <a:lnTo>
                  <a:pt x="0" y="8890"/>
                </a:lnTo>
                <a:lnTo>
                  <a:pt x="8877" y="0"/>
                </a:lnTo>
                <a:lnTo>
                  <a:pt x="17754" y="0"/>
                </a:lnTo>
                <a:lnTo>
                  <a:pt x="26657" y="0"/>
                </a:lnTo>
                <a:lnTo>
                  <a:pt x="35547" y="8890"/>
                </a:lnTo>
                <a:lnTo>
                  <a:pt x="35547" y="17767"/>
                </a:lnTo>
                <a:lnTo>
                  <a:pt x="35547" y="26670"/>
                </a:lnTo>
                <a:lnTo>
                  <a:pt x="26657" y="35547"/>
                </a:lnTo>
                <a:lnTo>
                  <a:pt x="17754" y="35547"/>
                </a:lnTo>
                <a:lnTo>
                  <a:pt x="8877" y="35547"/>
                </a:lnTo>
                <a:lnTo>
                  <a:pt x="0" y="26670"/>
                </a:lnTo>
                <a:lnTo>
                  <a:pt x="0" y="17767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7" name="object 97"/>
          <p:cNvSpPr/>
          <p:nvPr/>
        </p:nvSpPr>
        <p:spPr>
          <a:xfrm>
            <a:off x="2063334" y="7692084"/>
            <a:ext cx="0" cy="438784"/>
          </a:xfrm>
          <a:custGeom>
            <a:avLst/>
            <a:gdLst/>
            <a:ahLst/>
            <a:cxnLst/>
            <a:rect l="l" t="t" r="r" b="b"/>
            <a:pathLst>
              <a:path w="0" h="438784">
                <a:moveTo>
                  <a:pt x="0" y="0"/>
                </a:moveTo>
                <a:lnTo>
                  <a:pt x="0" y="43848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8" name="object 98"/>
          <p:cNvSpPr/>
          <p:nvPr/>
        </p:nvSpPr>
        <p:spPr>
          <a:xfrm>
            <a:off x="1977393" y="8135518"/>
            <a:ext cx="86995" cy="385445"/>
          </a:xfrm>
          <a:custGeom>
            <a:avLst/>
            <a:gdLst/>
            <a:ahLst/>
            <a:cxnLst/>
            <a:rect l="l" t="t" r="r" b="b"/>
            <a:pathLst>
              <a:path w="86994" h="385445">
                <a:moveTo>
                  <a:pt x="0" y="0"/>
                </a:moveTo>
                <a:lnTo>
                  <a:pt x="86906" y="128409"/>
                </a:lnTo>
                <a:lnTo>
                  <a:pt x="86906" y="385241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9" name="object 99"/>
          <p:cNvSpPr/>
          <p:nvPr/>
        </p:nvSpPr>
        <p:spPr>
          <a:xfrm>
            <a:off x="1994348" y="8191842"/>
            <a:ext cx="180416" cy="195376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0" name="object 100"/>
          <p:cNvSpPr/>
          <p:nvPr/>
        </p:nvSpPr>
        <p:spPr>
          <a:xfrm>
            <a:off x="2034683" y="8107857"/>
            <a:ext cx="50800" cy="50800"/>
          </a:xfrm>
          <a:custGeom>
            <a:avLst/>
            <a:gdLst/>
            <a:ahLst/>
            <a:cxnLst/>
            <a:rect l="l" t="t" r="r" b="b"/>
            <a:pathLst>
              <a:path w="50800" h="50800">
                <a:moveTo>
                  <a:pt x="0" y="50647"/>
                </a:moveTo>
                <a:lnTo>
                  <a:pt x="50660" y="0"/>
                </a:lnTo>
              </a:path>
            </a:pathLst>
          </a:custGeom>
          <a:ln w="11938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1" name="object 101"/>
          <p:cNvSpPr/>
          <p:nvPr/>
        </p:nvSpPr>
        <p:spPr>
          <a:xfrm>
            <a:off x="2035534" y="8108683"/>
            <a:ext cx="52069" cy="52069"/>
          </a:xfrm>
          <a:custGeom>
            <a:avLst/>
            <a:gdLst/>
            <a:ahLst/>
            <a:cxnLst/>
            <a:rect l="l" t="t" r="r" b="b"/>
            <a:pathLst>
              <a:path w="52069" h="52070">
                <a:moveTo>
                  <a:pt x="0" y="0"/>
                </a:moveTo>
                <a:lnTo>
                  <a:pt x="51485" y="51511"/>
                </a:lnTo>
              </a:path>
            </a:pathLst>
          </a:custGeom>
          <a:ln w="11937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2" name="object 102"/>
          <p:cNvSpPr/>
          <p:nvPr/>
        </p:nvSpPr>
        <p:spPr>
          <a:xfrm>
            <a:off x="1992202" y="7940852"/>
            <a:ext cx="146685" cy="74295"/>
          </a:xfrm>
          <a:custGeom>
            <a:avLst/>
            <a:gdLst/>
            <a:ahLst/>
            <a:cxnLst/>
            <a:rect l="l" t="t" r="r" b="b"/>
            <a:pathLst>
              <a:path w="146685" h="74295">
                <a:moveTo>
                  <a:pt x="0" y="74091"/>
                </a:moveTo>
                <a:lnTo>
                  <a:pt x="146189" y="0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3" name="object 103"/>
          <p:cNvSpPr/>
          <p:nvPr/>
        </p:nvSpPr>
        <p:spPr>
          <a:xfrm>
            <a:off x="1992202" y="7974913"/>
            <a:ext cx="146685" cy="74295"/>
          </a:xfrm>
          <a:custGeom>
            <a:avLst/>
            <a:gdLst/>
            <a:ahLst/>
            <a:cxnLst/>
            <a:rect l="l" t="t" r="r" b="b"/>
            <a:pathLst>
              <a:path w="146685" h="74295">
                <a:moveTo>
                  <a:pt x="0" y="74079"/>
                </a:moveTo>
                <a:lnTo>
                  <a:pt x="146189" y="0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4" name="object 104"/>
          <p:cNvSpPr/>
          <p:nvPr/>
        </p:nvSpPr>
        <p:spPr>
          <a:xfrm>
            <a:off x="1992202" y="8008975"/>
            <a:ext cx="146685" cy="74295"/>
          </a:xfrm>
          <a:custGeom>
            <a:avLst/>
            <a:gdLst/>
            <a:ahLst/>
            <a:cxnLst/>
            <a:rect l="l" t="t" r="r" b="b"/>
            <a:pathLst>
              <a:path w="146685" h="74295">
                <a:moveTo>
                  <a:pt x="0" y="74079"/>
                </a:moveTo>
                <a:lnTo>
                  <a:pt x="146189" y="0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5" name="object 105"/>
          <p:cNvSpPr/>
          <p:nvPr/>
        </p:nvSpPr>
        <p:spPr>
          <a:xfrm>
            <a:off x="1126620" y="7940852"/>
            <a:ext cx="146685" cy="74295"/>
          </a:xfrm>
          <a:custGeom>
            <a:avLst/>
            <a:gdLst/>
            <a:ahLst/>
            <a:cxnLst/>
            <a:rect l="l" t="t" r="r" b="b"/>
            <a:pathLst>
              <a:path w="146684" h="74295">
                <a:moveTo>
                  <a:pt x="0" y="74091"/>
                </a:moveTo>
                <a:lnTo>
                  <a:pt x="146202" y="0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6" name="object 106"/>
          <p:cNvSpPr/>
          <p:nvPr/>
        </p:nvSpPr>
        <p:spPr>
          <a:xfrm>
            <a:off x="1126620" y="7894281"/>
            <a:ext cx="146685" cy="74295"/>
          </a:xfrm>
          <a:custGeom>
            <a:avLst/>
            <a:gdLst/>
            <a:ahLst/>
            <a:cxnLst/>
            <a:rect l="l" t="t" r="r" b="b"/>
            <a:pathLst>
              <a:path w="146684" h="74295">
                <a:moveTo>
                  <a:pt x="0" y="74091"/>
                </a:moveTo>
                <a:lnTo>
                  <a:pt x="146202" y="0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7" name="object 107"/>
          <p:cNvSpPr/>
          <p:nvPr/>
        </p:nvSpPr>
        <p:spPr>
          <a:xfrm>
            <a:off x="1126620" y="7974913"/>
            <a:ext cx="146685" cy="74295"/>
          </a:xfrm>
          <a:custGeom>
            <a:avLst/>
            <a:gdLst/>
            <a:ahLst/>
            <a:cxnLst/>
            <a:rect l="l" t="t" r="r" b="b"/>
            <a:pathLst>
              <a:path w="146684" h="74295">
                <a:moveTo>
                  <a:pt x="0" y="74079"/>
                </a:moveTo>
                <a:lnTo>
                  <a:pt x="146202" y="0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8" name="object 108"/>
          <p:cNvSpPr/>
          <p:nvPr/>
        </p:nvSpPr>
        <p:spPr>
          <a:xfrm>
            <a:off x="1126620" y="8008975"/>
            <a:ext cx="146685" cy="74295"/>
          </a:xfrm>
          <a:custGeom>
            <a:avLst/>
            <a:gdLst/>
            <a:ahLst/>
            <a:cxnLst/>
            <a:rect l="l" t="t" r="r" b="b"/>
            <a:pathLst>
              <a:path w="146684" h="74295">
                <a:moveTo>
                  <a:pt x="0" y="74079"/>
                </a:moveTo>
                <a:lnTo>
                  <a:pt x="146202" y="0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9" name="object 109"/>
          <p:cNvSpPr txBox="1"/>
          <p:nvPr/>
        </p:nvSpPr>
        <p:spPr>
          <a:xfrm>
            <a:off x="678564" y="7477107"/>
            <a:ext cx="2164080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863725" algn="l"/>
              </a:tabLst>
            </a:pPr>
            <a:r>
              <a:rPr dirty="0" u="heavy" sz="700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Arial"/>
                <a:cs typeface="Arial"/>
              </a:rPr>
              <a:t> 	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 spc="-4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Fases</a:t>
            </a:r>
            <a:endParaRPr sz="700">
              <a:latin typeface="Arial"/>
              <a:cs typeface="Arial"/>
            </a:endParaRPr>
          </a:p>
        </p:txBody>
      </p:sp>
      <p:sp>
        <p:nvSpPr>
          <p:cNvPr id="110" name="object 110"/>
          <p:cNvSpPr txBox="1"/>
          <p:nvPr/>
        </p:nvSpPr>
        <p:spPr>
          <a:xfrm>
            <a:off x="2574433" y="7592325"/>
            <a:ext cx="292735" cy="2774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17900"/>
              </a:lnSpc>
              <a:spcBef>
                <a:spcPts val="100"/>
              </a:spcBef>
            </a:pP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Neutro  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PE</a:t>
            </a:r>
            <a:endParaRPr sz="700">
              <a:latin typeface="Arial"/>
              <a:cs typeface="Arial"/>
            </a:endParaRPr>
          </a:p>
        </p:txBody>
      </p:sp>
      <p:sp>
        <p:nvSpPr>
          <p:cNvPr id="111" name="object 111"/>
          <p:cNvSpPr txBox="1"/>
          <p:nvPr/>
        </p:nvSpPr>
        <p:spPr>
          <a:xfrm>
            <a:off x="526926" y="8909557"/>
            <a:ext cx="1071245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 spc="-10" b="1" i="1">
                <a:solidFill>
                  <a:srgbClr val="009D57"/>
                </a:solidFill>
                <a:latin typeface="Arial"/>
                <a:cs typeface="Arial"/>
              </a:rPr>
              <a:t>Fig. </a:t>
            </a:r>
            <a:r>
              <a:rPr dirty="0" sz="700" spc="-15" b="1" i="1">
                <a:solidFill>
                  <a:srgbClr val="009D57"/>
                </a:solidFill>
                <a:latin typeface="Arial"/>
                <a:cs typeface="Arial"/>
              </a:rPr>
              <a:t>F65: </a:t>
            </a:r>
            <a:r>
              <a:rPr dirty="0" sz="700" i="1">
                <a:solidFill>
                  <a:srgbClr val="231F20"/>
                </a:solidFill>
                <a:latin typeface="Arial"/>
                <a:cs typeface="Arial"/>
              </a:rPr>
              <a:t>Protección</a:t>
            </a:r>
            <a:r>
              <a:rPr dirty="0" sz="700" spc="-15" i="1">
                <a:solidFill>
                  <a:srgbClr val="231F20"/>
                </a:solidFill>
                <a:latin typeface="Arial"/>
                <a:cs typeface="Arial"/>
              </a:rPr>
              <a:t> DDR.</a:t>
            </a:r>
            <a:endParaRPr sz="700">
              <a:latin typeface="Arial"/>
              <a:cs typeface="Arial"/>
            </a:endParaRPr>
          </a:p>
        </p:txBody>
      </p:sp>
      <p:sp>
        <p:nvSpPr>
          <p:cNvPr id="112" name="object 112"/>
          <p:cNvSpPr txBox="1"/>
          <p:nvPr/>
        </p:nvSpPr>
        <p:spPr>
          <a:xfrm>
            <a:off x="3191183" y="1394840"/>
            <a:ext cx="3797300" cy="97218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 b="1">
                <a:solidFill>
                  <a:srgbClr val="231F20"/>
                </a:solidFill>
                <a:latin typeface="Arial"/>
                <a:cs typeface="Arial"/>
              </a:rPr>
              <a:t>7.4 </a:t>
            </a:r>
            <a:r>
              <a:rPr dirty="0" sz="1200" spc="-25" b="1">
                <a:solidFill>
                  <a:srgbClr val="231F20"/>
                </a:solidFill>
                <a:latin typeface="Arial"/>
                <a:cs typeface="Arial"/>
              </a:rPr>
              <a:t>En </a:t>
            </a:r>
            <a:r>
              <a:rPr dirty="0" sz="1200" spc="5" b="1">
                <a:solidFill>
                  <a:srgbClr val="231F20"/>
                </a:solidFill>
                <a:latin typeface="Arial"/>
                <a:cs typeface="Arial"/>
              </a:rPr>
              <a:t>áreas </a:t>
            </a:r>
            <a:r>
              <a:rPr dirty="0" sz="1200" spc="10" b="1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1200" spc="5" b="1">
                <a:solidFill>
                  <a:srgbClr val="231F20"/>
                </a:solidFill>
                <a:latin typeface="Arial"/>
                <a:cs typeface="Arial"/>
              </a:rPr>
              <a:t>alto </a:t>
            </a:r>
            <a:r>
              <a:rPr dirty="0" sz="1200" spc="-5" b="1">
                <a:solidFill>
                  <a:srgbClr val="231F20"/>
                </a:solidFill>
                <a:latin typeface="Arial"/>
                <a:cs typeface="Arial"/>
              </a:rPr>
              <a:t>riesgo </a:t>
            </a:r>
            <a:r>
              <a:rPr dirty="0" sz="1200" spc="10" b="1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1200" spc="-10" b="1">
                <a:solidFill>
                  <a:srgbClr val="231F20"/>
                </a:solidFill>
                <a:latin typeface="Arial"/>
                <a:cs typeface="Arial"/>
              </a:rPr>
              <a:t>incendios</a:t>
            </a:r>
            <a:endParaRPr sz="1200">
              <a:latin typeface="Arial"/>
              <a:cs typeface="Arial"/>
            </a:endParaRPr>
          </a:p>
          <a:p>
            <a:pPr algn="just" marL="13335" marR="96520">
              <a:lnSpc>
                <a:spcPct val="100000"/>
              </a:lnSpc>
              <a:spcBef>
                <a:spcPts val="915"/>
              </a:spcBef>
            </a:pP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protección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mediante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un DDR 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sensibilidad </a:t>
            </a:r>
            <a:r>
              <a:rPr dirty="0" sz="800" spc="204">
                <a:solidFill>
                  <a:srgbClr val="231F20"/>
                </a:solidFill>
                <a:latin typeface="Times New Roman"/>
                <a:cs typeface="Times New Roman"/>
              </a:rPr>
              <a:t>i</a:t>
            </a:r>
            <a:r>
              <a:rPr dirty="0" sz="800" spc="-4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500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mA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en el origen del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circuito 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que alimenta la ubicación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 riesgo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incendio es obligatoria en algunos países 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(ver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</a:t>
            </a:r>
            <a:r>
              <a:rPr dirty="0" sz="800" spc="-5" b="1">
                <a:solidFill>
                  <a:srgbClr val="009D57"/>
                </a:solidFill>
                <a:latin typeface="Arial"/>
                <a:cs typeface="Arial"/>
              </a:rPr>
              <a:t>Figura</a:t>
            </a:r>
            <a:r>
              <a:rPr dirty="0" sz="800" spc="-10" b="1">
                <a:solidFill>
                  <a:srgbClr val="009D57"/>
                </a:solidFill>
                <a:latin typeface="Arial"/>
                <a:cs typeface="Arial"/>
              </a:rPr>
              <a:t> </a:t>
            </a:r>
            <a:r>
              <a:rPr dirty="0" sz="800" spc="-5" b="1">
                <a:solidFill>
                  <a:srgbClr val="009D57"/>
                </a:solidFill>
                <a:latin typeface="Arial"/>
                <a:cs typeface="Arial"/>
              </a:rPr>
              <a:t>F63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).</a:t>
            </a:r>
            <a:endParaRPr sz="800">
              <a:latin typeface="Arial"/>
              <a:cs typeface="Arial"/>
            </a:endParaRPr>
          </a:p>
          <a:p>
            <a:pPr algn="just" marL="12700" marR="5080">
              <a:lnSpc>
                <a:spcPct val="100000"/>
              </a:lnSpc>
              <a:spcBef>
                <a:spcPts val="295"/>
              </a:spcBef>
            </a:pP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Una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sensibilidad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preferente de 300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mA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permite también ofrecer protección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contra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el 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riesgo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incendios.</a:t>
            </a:r>
            <a:endParaRPr sz="800">
              <a:latin typeface="Arial"/>
              <a:cs typeface="Arial"/>
            </a:endParaRPr>
          </a:p>
        </p:txBody>
      </p:sp>
      <p:sp>
        <p:nvSpPr>
          <p:cNvPr id="113" name="object 113"/>
          <p:cNvSpPr txBox="1"/>
          <p:nvPr/>
        </p:nvSpPr>
        <p:spPr>
          <a:xfrm>
            <a:off x="3165859" y="2543555"/>
            <a:ext cx="3883660" cy="5039995"/>
          </a:xfrm>
          <a:prstGeom prst="rect">
            <a:avLst/>
          </a:prstGeom>
        </p:spPr>
        <p:txBody>
          <a:bodyPr wrap="square" lIns="0" tIns="22860" rIns="0" bIns="0" rtlCol="0" vert="horz">
            <a:spAutoFit/>
          </a:bodyPr>
          <a:lstStyle/>
          <a:p>
            <a:pPr marL="38100" marR="287020">
              <a:lnSpc>
                <a:spcPts val="1400"/>
              </a:lnSpc>
              <a:spcBef>
                <a:spcPts val="180"/>
              </a:spcBef>
            </a:pPr>
            <a:r>
              <a:rPr dirty="0" sz="1200" spc="-5" b="1">
                <a:solidFill>
                  <a:srgbClr val="231F20"/>
                </a:solidFill>
                <a:latin typeface="Arial"/>
                <a:cs typeface="Arial"/>
              </a:rPr>
              <a:t>7.5 </a:t>
            </a:r>
            <a:r>
              <a:rPr dirty="0" sz="1200" spc="5" b="1">
                <a:solidFill>
                  <a:srgbClr val="231F20"/>
                </a:solidFill>
                <a:latin typeface="Arial"/>
                <a:cs typeface="Arial"/>
              </a:rPr>
              <a:t>Impedancia </a:t>
            </a:r>
            <a:r>
              <a:rPr dirty="0" sz="1200" spc="10" b="1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1200" spc="-5" b="1">
                <a:solidFill>
                  <a:srgbClr val="231F20"/>
                </a:solidFill>
                <a:latin typeface="Arial"/>
                <a:cs typeface="Arial"/>
              </a:rPr>
              <a:t>bucle </a:t>
            </a:r>
            <a:r>
              <a:rPr dirty="0" sz="1200" spc="10" b="1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1200" b="1">
                <a:solidFill>
                  <a:srgbClr val="231F20"/>
                </a:solidFill>
                <a:latin typeface="Arial"/>
                <a:cs typeface="Arial"/>
              </a:rPr>
              <a:t>corriente </a:t>
            </a:r>
            <a:r>
              <a:rPr dirty="0" sz="1200" spc="10" b="1">
                <a:solidFill>
                  <a:srgbClr val="231F20"/>
                </a:solidFill>
                <a:latin typeface="Arial"/>
                <a:cs typeface="Arial"/>
              </a:rPr>
              <a:t>de defecto  </a:t>
            </a:r>
            <a:r>
              <a:rPr dirty="0" sz="1200" spc="5" b="1">
                <a:solidFill>
                  <a:srgbClr val="231F20"/>
                </a:solidFill>
                <a:latin typeface="Arial"/>
                <a:cs typeface="Arial"/>
              </a:rPr>
              <a:t>especialmente</a:t>
            </a:r>
            <a:r>
              <a:rPr dirty="0" sz="1200" spc="-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231F20"/>
                </a:solidFill>
                <a:latin typeface="Arial"/>
                <a:cs typeface="Arial"/>
              </a:rPr>
              <a:t>elevada</a:t>
            </a:r>
            <a:endParaRPr sz="1200">
              <a:latin typeface="Arial"/>
              <a:cs typeface="Arial"/>
            </a:endParaRPr>
          </a:p>
          <a:p>
            <a:pPr marL="38735" marR="30480">
              <a:lnSpc>
                <a:spcPct val="100000"/>
              </a:lnSpc>
              <a:spcBef>
                <a:spcPts val="880"/>
              </a:spcBef>
            </a:pP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Cuando la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corriente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defecto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a tierra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está limitada por una impedancia de bucle de  defecto elevada, 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forma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que no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puede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confiar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en la protección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contra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las 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sobreintensidades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para disparar el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circuito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en el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tiempo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prescrito, deben 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considerarse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siguientes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posibilidades:</a:t>
            </a:r>
            <a:endParaRPr sz="800">
              <a:latin typeface="Arial"/>
              <a:cs typeface="Arial"/>
            </a:endParaRPr>
          </a:p>
          <a:p>
            <a:pPr marL="38735">
              <a:lnSpc>
                <a:spcPct val="100000"/>
              </a:lnSpc>
              <a:spcBef>
                <a:spcPts val="425"/>
              </a:spcBef>
            </a:pPr>
            <a:r>
              <a:rPr dirty="0" sz="800" spc="-5" b="1">
                <a:solidFill>
                  <a:srgbClr val="231F20"/>
                </a:solidFill>
                <a:latin typeface="Arial"/>
                <a:cs typeface="Arial"/>
              </a:rPr>
              <a:t>Sugerencia 1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(ver la </a:t>
            </a:r>
            <a:r>
              <a:rPr dirty="0" sz="800" spc="-5" b="1">
                <a:solidFill>
                  <a:srgbClr val="009D57"/>
                </a:solidFill>
                <a:latin typeface="Arial"/>
                <a:cs typeface="Arial"/>
              </a:rPr>
              <a:t>Figura</a:t>
            </a:r>
            <a:r>
              <a:rPr dirty="0" sz="800" spc="-10" b="1">
                <a:solidFill>
                  <a:srgbClr val="009D57"/>
                </a:solidFill>
                <a:latin typeface="Arial"/>
                <a:cs typeface="Arial"/>
              </a:rPr>
              <a:t> </a:t>
            </a:r>
            <a:r>
              <a:rPr dirty="0" sz="800" spc="-5" b="1">
                <a:solidFill>
                  <a:srgbClr val="009D57"/>
                </a:solidFill>
                <a:latin typeface="Arial"/>
                <a:cs typeface="Arial"/>
              </a:rPr>
              <a:t>F64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)</a:t>
            </a:r>
            <a:endParaRPr sz="800">
              <a:latin typeface="Arial"/>
              <a:cs typeface="Arial"/>
            </a:endParaRPr>
          </a:p>
          <a:p>
            <a:pPr marL="38735" marR="137795">
              <a:lnSpc>
                <a:spcPct val="109800"/>
              </a:lnSpc>
              <a:spcBef>
                <a:spcPts val="55"/>
              </a:spcBef>
            </a:pPr>
            <a:r>
              <a:rPr dirty="0" sz="800" spc="110">
                <a:solidFill>
                  <a:srgbClr val="009D57"/>
                </a:solidFill>
                <a:latin typeface="Times New Roman"/>
                <a:cs typeface="Times New Roman"/>
              </a:rPr>
              <a:t>c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Instale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un interruptor automático que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tenga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un elemento de disparo magnético  instantáneo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un nivel 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funcionamiento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inferior al ajuste habitual, por ejemplo: 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2 </a:t>
            </a:r>
            <a:r>
              <a:rPr dirty="0" sz="900" i="1">
                <a:solidFill>
                  <a:srgbClr val="231F20"/>
                </a:solidFill>
                <a:latin typeface="Times New Roman"/>
                <a:cs typeface="Times New Roman"/>
              </a:rPr>
              <a:t>I</a:t>
            </a:r>
            <a:r>
              <a:rPr dirty="0" baseline="-15151" sz="825">
                <a:solidFill>
                  <a:srgbClr val="231F20"/>
                </a:solidFill>
                <a:latin typeface="Arial"/>
                <a:cs typeface="Arial"/>
              </a:rPr>
              <a:t>n </a:t>
            </a:r>
            <a:r>
              <a:rPr dirty="0" sz="800" spc="204">
                <a:solidFill>
                  <a:srgbClr val="231F20"/>
                </a:solidFill>
                <a:latin typeface="Times New Roman"/>
                <a:cs typeface="Times New Roman"/>
              </a:rPr>
              <a:t>i </a:t>
            </a:r>
            <a:r>
              <a:rPr dirty="0" sz="900" i="1">
                <a:solidFill>
                  <a:srgbClr val="231F20"/>
                </a:solidFill>
                <a:latin typeface="Times New Roman"/>
                <a:cs typeface="Times New Roman"/>
              </a:rPr>
              <a:t>I</a:t>
            </a:r>
            <a:r>
              <a:rPr dirty="0" baseline="-15151" sz="825">
                <a:solidFill>
                  <a:srgbClr val="231F20"/>
                </a:solidFill>
                <a:latin typeface="Arial"/>
                <a:cs typeface="Arial"/>
              </a:rPr>
              <a:t>rm </a:t>
            </a:r>
            <a:r>
              <a:rPr dirty="0" sz="800" spc="204">
                <a:solidFill>
                  <a:srgbClr val="231F20"/>
                </a:solidFill>
                <a:latin typeface="Times New Roman"/>
                <a:cs typeface="Times New Roman"/>
              </a:rPr>
              <a:t>i</a:t>
            </a:r>
            <a:r>
              <a:rPr dirty="0" sz="800" spc="-5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4 </a:t>
            </a:r>
            <a:r>
              <a:rPr dirty="0" sz="900" i="1">
                <a:solidFill>
                  <a:srgbClr val="231F20"/>
                </a:solidFill>
                <a:latin typeface="Times New Roman"/>
                <a:cs typeface="Times New Roman"/>
              </a:rPr>
              <a:t>I</a:t>
            </a:r>
            <a:r>
              <a:rPr dirty="0" baseline="-15151" sz="825">
                <a:solidFill>
                  <a:srgbClr val="231F20"/>
                </a:solidFill>
                <a:latin typeface="Arial"/>
                <a:cs typeface="Arial"/>
              </a:rPr>
              <a:t>n</a:t>
            </a:r>
            <a:endParaRPr baseline="-15151" sz="825">
              <a:latin typeface="Arial"/>
              <a:cs typeface="Arial"/>
            </a:endParaRPr>
          </a:p>
          <a:p>
            <a:pPr algn="just" marL="38735" marR="205740">
              <a:lnSpc>
                <a:spcPct val="100000"/>
              </a:lnSpc>
              <a:spcBef>
                <a:spcPts val="270"/>
              </a:spcBef>
            </a:pP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Esto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permite la protección para las personas en los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circuitos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que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son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demasiado  largos. Debe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comprobarse, sin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embargo, que las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corrientes transitorias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elevadas 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como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las de arranque no provoquen disparos</a:t>
            </a:r>
            <a:r>
              <a:rPr dirty="0" sz="800" spc="-2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intempestivos.</a:t>
            </a:r>
            <a:endParaRPr sz="800">
              <a:latin typeface="Arial"/>
              <a:cs typeface="Arial"/>
            </a:endParaRPr>
          </a:p>
          <a:p>
            <a:pPr marL="38735">
              <a:lnSpc>
                <a:spcPct val="100000"/>
              </a:lnSpc>
              <a:spcBef>
                <a:spcPts val="295"/>
              </a:spcBef>
            </a:pPr>
            <a:r>
              <a:rPr dirty="0" sz="800" spc="110">
                <a:solidFill>
                  <a:srgbClr val="009D57"/>
                </a:solidFill>
                <a:latin typeface="Times New Roman"/>
                <a:cs typeface="Times New Roman"/>
              </a:rPr>
              <a:t>c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Soluciones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Schneider</a:t>
            </a:r>
            <a:r>
              <a:rPr dirty="0" sz="800" spc="-9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Electric:</a:t>
            </a:r>
            <a:endParaRPr sz="800">
              <a:latin typeface="Arial"/>
              <a:cs typeface="Arial"/>
            </a:endParaRPr>
          </a:p>
          <a:p>
            <a:pPr marL="38735">
              <a:lnSpc>
                <a:spcPct val="100000"/>
              </a:lnSpc>
              <a:spcBef>
                <a:spcPts val="40"/>
              </a:spcBef>
            </a:pPr>
            <a:r>
              <a:rPr dirty="0" sz="800" spc="45">
                <a:solidFill>
                  <a:srgbClr val="009D57"/>
                </a:solidFill>
                <a:latin typeface="Times New Roman"/>
                <a:cs typeface="Times New Roman"/>
              </a:rPr>
              <a:t>v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Tipo G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Compact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(2 </a:t>
            </a:r>
            <a:r>
              <a:rPr dirty="0" sz="900" i="1">
                <a:solidFill>
                  <a:srgbClr val="231F20"/>
                </a:solidFill>
                <a:latin typeface="Times New Roman"/>
                <a:cs typeface="Times New Roman"/>
              </a:rPr>
              <a:t>I</a:t>
            </a:r>
            <a:r>
              <a:rPr dirty="0" baseline="-15151" sz="825">
                <a:solidFill>
                  <a:srgbClr val="231F20"/>
                </a:solidFill>
                <a:latin typeface="Arial"/>
                <a:cs typeface="Arial"/>
              </a:rPr>
              <a:t>m </a:t>
            </a:r>
            <a:r>
              <a:rPr dirty="0" sz="800" spc="204">
                <a:solidFill>
                  <a:srgbClr val="231F20"/>
                </a:solidFill>
                <a:latin typeface="Times New Roman"/>
                <a:cs typeface="Times New Roman"/>
              </a:rPr>
              <a:t>i </a:t>
            </a:r>
            <a:r>
              <a:rPr dirty="0" sz="900" i="1">
                <a:solidFill>
                  <a:srgbClr val="231F20"/>
                </a:solidFill>
                <a:latin typeface="Times New Roman"/>
                <a:cs typeface="Times New Roman"/>
              </a:rPr>
              <a:t>I</a:t>
            </a:r>
            <a:r>
              <a:rPr dirty="0" baseline="-15151" sz="825">
                <a:solidFill>
                  <a:srgbClr val="231F20"/>
                </a:solidFill>
                <a:latin typeface="Arial"/>
                <a:cs typeface="Arial"/>
              </a:rPr>
              <a:t>rm </a:t>
            </a:r>
            <a:r>
              <a:rPr dirty="0" sz="800" spc="204">
                <a:solidFill>
                  <a:srgbClr val="231F20"/>
                </a:solidFill>
                <a:latin typeface="Times New Roman"/>
                <a:cs typeface="Times New Roman"/>
              </a:rPr>
              <a:t>i</a:t>
            </a:r>
            <a:r>
              <a:rPr dirty="0" sz="800" spc="-9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4 </a:t>
            </a:r>
            <a:r>
              <a:rPr dirty="0" sz="900" i="1">
                <a:solidFill>
                  <a:srgbClr val="231F20"/>
                </a:solidFill>
                <a:latin typeface="Times New Roman"/>
                <a:cs typeface="Times New Roman"/>
              </a:rPr>
              <a:t>I</a:t>
            </a:r>
            <a:r>
              <a:rPr dirty="0" baseline="-15151" sz="825">
                <a:solidFill>
                  <a:srgbClr val="231F20"/>
                </a:solidFill>
                <a:latin typeface="Arial"/>
                <a:cs typeface="Arial"/>
              </a:rPr>
              <a:t>m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).</a:t>
            </a:r>
            <a:endParaRPr sz="800">
              <a:latin typeface="Arial"/>
              <a:cs typeface="Arial"/>
            </a:endParaRPr>
          </a:p>
          <a:p>
            <a:pPr marL="38735">
              <a:lnSpc>
                <a:spcPct val="100000"/>
              </a:lnSpc>
              <a:spcBef>
                <a:spcPts val="125"/>
              </a:spcBef>
            </a:pPr>
            <a:r>
              <a:rPr dirty="0" sz="800" spc="45">
                <a:solidFill>
                  <a:srgbClr val="009D57"/>
                </a:solidFill>
                <a:latin typeface="Times New Roman"/>
                <a:cs typeface="Times New Roman"/>
              </a:rPr>
              <a:t>v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Tipo circuito B multi</a:t>
            </a:r>
            <a:r>
              <a:rPr dirty="0" sz="800" spc="-3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9.</a:t>
            </a:r>
            <a:endParaRPr sz="800">
              <a:latin typeface="Arial"/>
              <a:cs typeface="Arial"/>
            </a:endParaRPr>
          </a:p>
          <a:p>
            <a:pPr marL="38735">
              <a:lnSpc>
                <a:spcPct val="100000"/>
              </a:lnSpc>
              <a:spcBef>
                <a:spcPts val="430"/>
              </a:spcBef>
            </a:pPr>
            <a:r>
              <a:rPr dirty="0" sz="800" spc="-5" b="1">
                <a:solidFill>
                  <a:srgbClr val="231F20"/>
                </a:solidFill>
                <a:latin typeface="Arial"/>
                <a:cs typeface="Arial"/>
              </a:rPr>
              <a:t>Sugerencia 2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(ver la </a:t>
            </a:r>
            <a:r>
              <a:rPr dirty="0" sz="800" spc="-5" b="1">
                <a:solidFill>
                  <a:srgbClr val="009D57"/>
                </a:solidFill>
                <a:latin typeface="Arial"/>
                <a:cs typeface="Arial"/>
              </a:rPr>
              <a:t>Figura</a:t>
            </a:r>
            <a:r>
              <a:rPr dirty="0" sz="800" spc="-10" b="1">
                <a:solidFill>
                  <a:srgbClr val="009D57"/>
                </a:solidFill>
                <a:latin typeface="Arial"/>
                <a:cs typeface="Arial"/>
              </a:rPr>
              <a:t> </a:t>
            </a:r>
            <a:r>
              <a:rPr dirty="0" sz="800" spc="-5" b="1">
                <a:solidFill>
                  <a:srgbClr val="009D57"/>
                </a:solidFill>
                <a:latin typeface="Arial"/>
                <a:cs typeface="Arial"/>
              </a:rPr>
              <a:t>F65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)</a:t>
            </a:r>
            <a:endParaRPr sz="800">
              <a:latin typeface="Arial"/>
              <a:cs typeface="Arial"/>
            </a:endParaRPr>
          </a:p>
          <a:p>
            <a:pPr marL="38735" marR="76200">
              <a:lnSpc>
                <a:spcPct val="100000"/>
              </a:lnSpc>
              <a:spcBef>
                <a:spcPts val="145"/>
              </a:spcBef>
            </a:pP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Instale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un DDR en el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circuito.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No es necesario que el dispositivo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sea muy sensible  (HS) (de varios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amperios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unas decenas de amperios). Cuando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 vean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afectadas 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tomas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corriente,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los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circuitos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particulares deben en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cualquier caso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estar  protegidos por DDR de HS </a:t>
            </a:r>
            <a:r>
              <a:rPr dirty="0" sz="800" spc="100">
                <a:solidFill>
                  <a:srgbClr val="231F20"/>
                </a:solidFill>
                <a:latin typeface="Arial"/>
                <a:cs typeface="Arial"/>
              </a:rPr>
              <a:t>(</a:t>
            </a:r>
            <a:r>
              <a:rPr dirty="0" sz="800" spc="100">
                <a:solidFill>
                  <a:srgbClr val="231F20"/>
                </a:solidFill>
                <a:latin typeface="Times New Roman"/>
                <a:cs typeface="Times New Roman"/>
              </a:rPr>
              <a:t>i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30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mA);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generalmente, un DDR para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varias tomas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corriente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un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circuito</a:t>
            </a:r>
            <a:r>
              <a:rPr dirty="0" sz="800" spc="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común.</a:t>
            </a:r>
            <a:endParaRPr sz="800">
              <a:latin typeface="Arial"/>
              <a:cs typeface="Arial"/>
            </a:endParaRPr>
          </a:p>
          <a:p>
            <a:pPr marL="38735">
              <a:lnSpc>
                <a:spcPct val="100000"/>
              </a:lnSpc>
              <a:spcBef>
                <a:spcPts val="295"/>
              </a:spcBef>
            </a:pPr>
            <a:r>
              <a:rPr dirty="0" sz="800" spc="110">
                <a:solidFill>
                  <a:srgbClr val="009D57"/>
                </a:solidFill>
                <a:latin typeface="Times New Roman"/>
                <a:cs typeface="Times New Roman"/>
              </a:rPr>
              <a:t>c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Soluciones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Schneider</a:t>
            </a:r>
            <a:r>
              <a:rPr dirty="0" sz="800" spc="-9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Electric:</a:t>
            </a:r>
            <a:endParaRPr sz="800">
              <a:latin typeface="Arial"/>
              <a:cs typeface="Arial"/>
            </a:endParaRPr>
          </a:p>
          <a:p>
            <a:pPr marL="38735">
              <a:lnSpc>
                <a:spcPct val="100000"/>
              </a:lnSpc>
              <a:spcBef>
                <a:spcPts val="40"/>
              </a:spcBef>
            </a:pPr>
            <a:r>
              <a:rPr dirty="0" sz="800" spc="45">
                <a:solidFill>
                  <a:srgbClr val="009D57"/>
                </a:solidFill>
                <a:latin typeface="Times New Roman"/>
                <a:cs typeface="Times New Roman"/>
              </a:rPr>
              <a:t>v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DDR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multi 9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NG 125: </a:t>
            </a:r>
            <a:r>
              <a:rPr dirty="0" sz="900" spc="5" i="1">
                <a:solidFill>
                  <a:srgbClr val="231F20"/>
                </a:solidFill>
                <a:latin typeface="Times New Roman"/>
                <a:cs typeface="Times New Roman"/>
              </a:rPr>
              <a:t>I</a:t>
            </a:r>
            <a:r>
              <a:rPr dirty="0" baseline="-18518" sz="900" spc="7">
                <a:solidFill>
                  <a:srgbClr val="231F20"/>
                </a:solidFill>
                <a:latin typeface="Symbol"/>
                <a:cs typeface="Symbol"/>
              </a:rPr>
              <a:t></a:t>
            </a:r>
            <a:r>
              <a:rPr dirty="0" baseline="-15151" sz="825" spc="7">
                <a:solidFill>
                  <a:srgbClr val="231F20"/>
                </a:solidFill>
                <a:latin typeface="Arial"/>
                <a:cs typeface="Arial"/>
              </a:rPr>
              <a:t>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= 1 o 3</a:t>
            </a:r>
            <a:r>
              <a:rPr dirty="0" sz="800" spc="-13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A.</a:t>
            </a:r>
            <a:endParaRPr sz="800">
              <a:latin typeface="Arial"/>
              <a:cs typeface="Arial"/>
            </a:endParaRPr>
          </a:p>
          <a:p>
            <a:pPr marL="38735">
              <a:lnSpc>
                <a:spcPct val="100000"/>
              </a:lnSpc>
              <a:spcBef>
                <a:spcPts val="25"/>
              </a:spcBef>
            </a:pPr>
            <a:r>
              <a:rPr dirty="0" sz="800" spc="45">
                <a:solidFill>
                  <a:srgbClr val="009D57"/>
                </a:solidFill>
                <a:latin typeface="Times New Roman"/>
                <a:cs typeface="Times New Roman"/>
              </a:rPr>
              <a:t>v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Vigicompact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REH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REM: </a:t>
            </a:r>
            <a:r>
              <a:rPr dirty="0" sz="900" spc="5" i="1">
                <a:solidFill>
                  <a:srgbClr val="231F20"/>
                </a:solidFill>
                <a:latin typeface="Times New Roman"/>
                <a:cs typeface="Times New Roman"/>
              </a:rPr>
              <a:t>I</a:t>
            </a:r>
            <a:r>
              <a:rPr dirty="0" baseline="-18518" sz="900" spc="7">
                <a:solidFill>
                  <a:srgbClr val="231F20"/>
                </a:solidFill>
                <a:latin typeface="Symbol"/>
                <a:cs typeface="Symbol"/>
              </a:rPr>
              <a:t></a:t>
            </a:r>
            <a:r>
              <a:rPr dirty="0" baseline="-15151" sz="825" spc="7">
                <a:solidFill>
                  <a:srgbClr val="231F20"/>
                </a:solidFill>
                <a:latin typeface="Arial"/>
                <a:cs typeface="Arial"/>
              </a:rPr>
              <a:t>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= 3 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30</a:t>
            </a:r>
            <a:r>
              <a:rPr dirty="0" sz="800" spc="-13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A.</a:t>
            </a:r>
            <a:endParaRPr sz="800">
              <a:latin typeface="Arial"/>
              <a:cs typeface="Arial"/>
            </a:endParaRPr>
          </a:p>
          <a:p>
            <a:pPr marL="38735">
              <a:lnSpc>
                <a:spcPct val="100000"/>
              </a:lnSpc>
              <a:spcBef>
                <a:spcPts val="409"/>
              </a:spcBef>
            </a:pPr>
            <a:r>
              <a:rPr dirty="0" sz="800" spc="-5" b="1">
                <a:solidFill>
                  <a:srgbClr val="231F20"/>
                </a:solidFill>
                <a:latin typeface="Arial"/>
                <a:cs typeface="Arial"/>
              </a:rPr>
              <a:t>Sugerencia</a:t>
            </a:r>
            <a:r>
              <a:rPr dirty="0" sz="800" spc="-1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 b="1">
                <a:solidFill>
                  <a:srgbClr val="231F20"/>
                </a:solidFill>
                <a:latin typeface="Arial"/>
                <a:cs typeface="Arial"/>
              </a:rPr>
              <a:t>3</a:t>
            </a:r>
            <a:endParaRPr sz="800">
              <a:latin typeface="Arial"/>
              <a:cs typeface="Arial"/>
            </a:endParaRPr>
          </a:p>
          <a:p>
            <a:pPr marL="38735" marR="91440">
              <a:lnSpc>
                <a:spcPct val="100000"/>
              </a:lnSpc>
              <a:spcBef>
                <a:spcPts val="145"/>
              </a:spcBef>
            </a:pP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Aumente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el tamaño de los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conductores PE o PEN y/o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los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conductores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fase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para 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reducir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impedancia de</a:t>
            </a:r>
            <a:r>
              <a:rPr dirty="0" sz="800" spc="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bucle.</a:t>
            </a:r>
            <a:endParaRPr sz="800">
              <a:latin typeface="Arial"/>
              <a:cs typeface="Arial"/>
            </a:endParaRPr>
          </a:p>
          <a:p>
            <a:pPr marL="38735">
              <a:lnSpc>
                <a:spcPct val="100000"/>
              </a:lnSpc>
              <a:spcBef>
                <a:spcPts val="430"/>
              </a:spcBef>
            </a:pPr>
            <a:r>
              <a:rPr dirty="0" sz="800" spc="-5" b="1">
                <a:solidFill>
                  <a:srgbClr val="231F20"/>
                </a:solidFill>
                <a:latin typeface="Arial"/>
                <a:cs typeface="Arial"/>
              </a:rPr>
              <a:t>Sugerencia 4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(ver la </a:t>
            </a:r>
            <a:r>
              <a:rPr dirty="0" sz="800" spc="-5" b="1">
                <a:solidFill>
                  <a:srgbClr val="009D57"/>
                </a:solidFill>
                <a:latin typeface="Arial"/>
                <a:cs typeface="Arial"/>
              </a:rPr>
              <a:t>Figura</a:t>
            </a:r>
            <a:r>
              <a:rPr dirty="0" sz="800" spc="-10" b="1">
                <a:solidFill>
                  <a:srgbClr val="009D57"/>
                </a:solidFill>
                <a:latin typeface="Arial"/>
                <a:cs typeface="Arial"/>
              </a:rPr>
              <a:t> </a:t>
            </a:r>
            <a:r>
              <a:rPr dirty="0" sz="800" spc="-5" b="1">
                <a:solidFill>
                  <a:srgbClr val="009D57"/>
                </a:solidFill>
                <a:latin typeface="Arial"/>
                <a:cs typeface="Arial"/>
              </a:rPr>
              <a:t>F66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)</a:t>
            </a:r>
            <a:endParaRPr sz="800">
              <a:latin typeface="Arial"/>
              <a:cs typeface="Arial"/>
            </a:endParaRPr>
          </a:p>
          <a:p>
            <a:pPr marL="38735" marR="74930">
              <a:lnSpc>
                <a:spcPct val="100000"/>
              </a:lnSpc>
              <a:spcBef>
                <a:spcPts val="145"/>
              </a:spcBef>
            </a:pP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Añada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conductores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equipotenciales adicionales.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Esto tendrá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un efecto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similar 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sugerencia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3, es decir, una reducción de la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resistencia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del bucle de defecto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a tierra, 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al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tiempo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que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 mejoran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medidas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protección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contra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tensiones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contacto.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eficacia de esta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mejora se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puede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comprobar mediante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una prueba de 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resistencia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entre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cada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parte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conductora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expuesta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y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conductor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protección local  principal.</a:t>
            </a:r>
            <a:endParaRPr sz="800">
              <a:latin typeface="Arial"/>
              <a:cs typeface="Arial"/>
            </a:endParaRPr>
          </a:p>
        </p:txBody>
      </p:sp>
      <p:sp>
        <p:nvSpPr>
          <p:cNvPr id="114" name="object 114"/>
          <p:cNvSpPr/>
          <p:nvPr/>
        </p:nvSpPr>
        <p:spPr>
          <a:xfrm>
            <a:off x="4214752" y="8024799"/>
            <a:ext cx="35560" cy="35560"/>
          </a:xfrm>
          <a:custGeom>
            <a:avLst/>
            <a:gdLst/>
            <a:ahLst/>
            <a:cxnLst/>
            <a:rect l="l" t="t" r="r" b="b"/>
            <a:pathLst>
              <a:path w="35560" h="35559">
                <a:moveTo>
                  <a:pt x="26657" y="0"/>
                </a:moveTo>
                <a:lnTo>
                  <a:pt x="8890" y="0"/>
                </a:lnTo>
                <a:lnTo>
                  <a:pt x="0" y="8890"/>
                </a:lnTo>
                <a:lnTo>
                  <a:pt x="0" y="26682"/>
                </a:lnTo>
                <a:lnTo>
                  <a:pt x="8890" y="35560"/>
                </a:lnTo>
                <a:lnTo>
                  <a:pt x="26657" y="35560"/>
                </a:lnTo>
                <a:lnTo>
                  <a:pt x="35560" y="26682"/>
                </a:lnTo>
                <a:lnTo>
                  <a:pt x="35560" y="8890"/>
                </a:lnTo>
                <a:lnTo>
                  <a:pt x="26657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5" name="object 115"/>
          <p:cNvSpPr/>
          <p:nvPr/>
        </p:nvSpPr>
        <p:spPr>
          <a:xfrm>
            <a:off x="4214752" y="8024799"/>
            <a:ext cx="35560" cy="35560"/>
          </a:xfrm>
          <a:custGeom>
            <a:avLst/>
            <a:gdLst/>
            <a:ahLst/>
            <a:cxnLst/>
            <a:rect l="l" t="t" r="r" b="b"/>
            <a:pathLst>
              <a:path w="35560" h="35559">
                <a:moveTo>
                  <a:pt x="0" y="17780"/>
                </a:moveTo>
                <a:lnTo>
                  <a:pt x="0" y="8890"/>
                </a:lnTo>
                <a:lnTo>
                  <a:pt x="8890" y="0"/>
                </a:lnTo>
                <a:lnTo>
                  <a:pt x="17780" y="0"/>
                </a:lnTo>
                <a:lnTo>
                  <a:pt x="26657" y="0"/>
                </a:lnTo>
                <a:lnTo>
                  <a:pt x="35560" y="8890"/>
                </a:lnTo>
                <a:lnTo>
                  <a:pt x="35560" y="17780"/>
                </a:lnTo>
                <a:lnTo>
                  <a:pt x="35560" y="26682"/>
                </a:lnTo>
                <a:lnTo>
                  <a:pt x="26657" y="35560"/>
                </a:lnTo>
                <a:lnTo>
                  <a:pt x="17780" y="35560"/>
                </a:lnTo>
                <a:lnTo>
                  <a:pt x="8890" y="35560"/>
                </a:lnTo>
                <a:lnTo>
                  <a:pt x="0" y="26682"/>
                </a:lnTo>
                <a:lnTo>
                  <a:pt x="0" y="17780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6" name="object 116"/>
          <p:cNvSpPr/>
          <p:nvPr/>
        </p:nvSpPr>
        <p:spPr>
          <a:xfrm>
            <a:off x="3916429" y="7954657"/>
            <a:ext cx="2351405" cy="0"/>
          </a:xfrm>
          <a:custGeom>
            <a:avLst/>
            <a:gdLst/>
            <a:ahLst/>
            <a:cxnLst/>
            <a:rect l="l" t="t" r="r" b="b"/>
            <a:pathLst>
              <a:path w="2351404" h="0">
                <a:moveTo>
                  <a:pt x="0" y="0"/>
                </a:moveTo>
                <a:lnTo>
                  <a:pt x="2350985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7" name="object 117"/>
          <p:cNvSpPr/>
          <p:nvPr/>
        </p:nvSpPr>
        <p:spPr>
          <a:xfrm>
            <a:off x="3916429" y="8040598"/>
            <a:ext cx="2351405" cy="0"/>
          </a:xfrm>
          <a:custGeom>
            <a:avLst/>
            <a:gdLst/>
            <a:ahLst/>
            <a:cxnLst/>
            <a:rect l="l" t="t" r="r" b="b"/>
            <a:pathLst>
              <a:path w="2351404" h="0">
                <a:moveTo>
                  <a:pt x="0" y="0"/>
                </a:moveTo>
                <a:lnTo>
                  <a:pt x="2350985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8" name="object 118"/>
          <p:cNvSpPr/>
          <p:nvPr/>
        </p:nvSpPr>
        <p:spPr>
          <a:xfrm>
            <a:off x="4232532" y="8702496"/>
            <a:ext cx="400685" cy="207645"/>
          </a:xfrm>
          <a:custGeom>
            <a:avLst/>
            <a:gdLst/>
            <a:ahLst/>
            <a:cxnLst/>
            <a:rect l="l" t="t" r="r" b="b"/>
            <a:pathLst>
              <a:path w="400685" h="207645">
                <a:moveTo>
                  <a:pt x="0" y="0"/>
                </a:moveTo>
                <a:lnTo>
                  <a:pt x="400062" y="0"/>
                </a:lnTo>
                <a:lnTo>
                  <a:pt x="400062" y="207467"/>
                </a:lnTo>
                <a:lnTo>
                  <a:pt x="0" y="207467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9" name="object 119"/>
          <p:cNvSpPr/>
          <p:nvPr/>
        </p:nvSpPr>
        <p:spPr>
          <a:xfrm>
            <a:off x="4232532" y="8050479"/>
            <a:ext cx="0" cy="692150"/>
          </a:xfrm>
          <a:custGeom>
            <a:avLst/>
            <a:gdLst/>
            <a:ahLst/>
            <a:cxnLst/>
            <a:rect l="l" t="t" r="r" b="b"/>
            <a:pathLst>
              <a:path w="0" h="692150">
                <a:moveTo>
                  <a:pt x="0" y="691540"/>
                </a:moveTo>
                <a:lnTo>
                  <a:pt x="0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0" name="object 120"/>
          <p:cNvSpPr/>
          <p:nvPr/>
        </p:nvSpPr>
        <p:spPr>
          <a:xfrm>
            <a:off x="4216721" y="8686698"/>
            <a:ext cx="35560" cy="35560"/>
          </a:xfrm>
          <a:custGeom>
            <a:avLst/>
            <a:gdLst/>
            <a:ahLst/>
            <a:cxnLst/>
            <a:rect l="l" t="t" r="r" b="b"/>
            <a:pathLst>
              <a:path w="35560" h="35559">
                <a:moveTo>
                  <a:pt x="26670" y="0"/>
                </a:moveTo>
                <a:lnTo>
                  <a:pt x="8890" y="0"/>
                </a:lnTo>
                <a:lnTo>
                  <a:pt x="0" y="8877"/>
                </a:lnTo>
                <a:lnTo>
                  <a:pt x="0" y="26669"/>
                </a:lnTo>
                <a:lnTo>
                  <a:pt x="8890" y="35559"/>
                </a:lnTo>
                <a:lnTo>
                  <a:pt x="26670" y="35559"/>
                </a:lnTo>
                <a:lnTo>
                  <a:pt x="35560" y="26669"/>
                </a:lnTo>
                <a:lnTo>
                  <a:pt x="35560" y="8877"/>
                </a:lnTo>
                <a:lnTo>
                  <a:pt x="26670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1" name="object 121"/>
          <p:cNvSpPr/>
          <p:nvPr/>
        </p:nvSpPr>
        <p:spPr>
          <a:xfrm>
            <a:off x="4216721" y="8686698"/>
            <a:ext cx="35560" cy="35560"/>
          </a:xfrm>
          <a:custGeom>
            <a:avLst/>
            <a:gdLst/>
            <a:ahLst/>
            <a:cxnLst/>
            <a:rect l="l" t="t" r="r" b="b"/>
            <a:pathLst>
              <a:path w="35560" h="35559">
                <a:moveTo>
                  <a:pt x="0" y="17792"/>
                </a:moveTo>
                <a:lnTo>
                  <a:pt x="0" y="8877"/>
                </a:lnTo>
                <a:lnTo>
                  <a:pt x="8890" y="0"/>
                </a:lnTo>
                <a:lnTo>
                  <a:pt x="17780" y="0"/>
                </a:lnTo>
                <a:lnTo>
                  <a:pt x="26670" y="0"/>
                </a:lnTo>
                <a:lnTo>
                  <a:pt x="35560" y="8877"/>
                </a:lnTo>
                <a:lnTo>
                  <a:pt x="35560" y="17792"/>
                </a:lnTo>
                <a:lnTo>
                  <a:pt x="35560" y="26669"/>
                </a:lnTo>
                <a:lnTo>
                  <a:pt x="26670" y="35559"/>
                </a:lnTo>
                <a:lnTo>
                  <a:pt x="17780" y="35559"/>
                </a:lnTo>
                <a:lnTo>
                  <a:pt x="8890" y="35559"/>
                </a:lnTo>
                <a:lnTo>
                  <a:pt x="0" y="26669"/>
                </a:lnTo>
                <a:lnTo>
                  <a:pt x="0" y="17792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2" name="object 122"/>
          <p:cNvSpPr/>
          <p:nvPr/>
        </p:nvSpPr>
        <p:spPr>
          <a:xfrm>
            <a:off x="4418232" y="7936877"/>
            <a:ext cx="35560" cy="35560"/>
          </a:xfrm>
          <a:custGeom>
            <a:avLst/>
            <a:gdLst/>
            <a:ahLst/>
            <a:cxnLst/>
            <a:rect l="l" t="t" r="r" b="b"/>
            <a:pathLst>
              <a:path w="35560" h="35559">
                <a:moveTo>
                  <a:pt x="26670" y="0"/>
                </a:moveTo>
                <a:lnTo>
                  <a:pt x="8890" y="0"/>
                </a:lnTo>
                <a:lnTo>
                  <a:pt x="0" y="8889"/>
                </a:lnTo>
                <a:lnTo>
                  <a:pt x="0" y="26669"/>
                </a:lnTo>
                <a:lnTo>
                  <a:pt x="8890" y="35559"/>
                </a:lnTo>
                <a:lnTo>
                  <a:pt x="26670" y="35559"/>
                </a:lnTo>
                <a:lnTo>
                  <a:pt x="35560" y="26669"/>
                </a:lnTo>
                <a:lnTo>
                  <a:pt x="35560" y="8889"/>
                </a:lnTo>
                <a:lnTo>
                  <a:pt x="26670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3" name="object 123"/>
          <p:cNvSpPr/>
          <p:nvPr/>
        </p:nvSpPr>
        <p:spPr>
          <a:xfrm>
            <a:off x="4418232" y="7936877"/>
            <a:ext cx="35560" cy="35560"/>
          </a:xfrm>
          <a:custGeom>
            <a:avLst/>
            <a:gdLst/>
            <a:ahLst/>
            <a:cxnLst/>
            <a:rect l="l" t="t" r="r" b="b"/>
            <a:pathLst>
              <a:path w="35560" h="35559">
                <a:moveTo>
                  <a:pt x="0" y="17779"/>
                </a:moveTo>
                <a:lnTo>
                  <a:pt x="0" y="8889"/>
                </a:lnTo>
                <a:lnTo>
                  <a:pt x="8890" y="0"/>
                </a:lnTo>
                <a:lnTo>
                  <a:pt x="17780" y="0"/>
                </a:lnTo>
                <a:lnTo>
                  <a:pt x="26670" y="0"/>
                </a:lnTo>
                <a:lnTo>
                  <a:pt x="35560" y="8889"/>
                </a:lnTo>
                <a:lnTo>
                  <a:pt x="35560" y="17779"/>
                </a:lnTo>
                <a:lnTo>
                  <a:pt x="35560" y="26669"/>
                </a:lnTo>
                <a:lnTo>
                  <a:pt x="26670" y="35559"/>
                </a:lnTo>
                <a:lnTo>
                  <a:pt x="17780" y="35559"/>
                </a:lnTo>
                <a:lnTo>
                  <a:pt x="8890" y="35559"/>
                </a:lnTo>
                <a:lnTo>
                  <a:pt x="0" y="26669"/>
                </a:lnTo>
                <a:lnTo>
                  <a:pt x="0" y="17779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4" name="object 124"/>
          <p:cNvSpPr/>
          <p:nvPr/>
        </p:nvSpPr>
        <p:spPr>
          <a:xfrm>
            <a:off x="4437993" y="7947317"/>
            <a:ext cx="0" cy="169545"/>
          </a:xfrm>
          <a:custGeom>
            <a:avLst/>
            <a:gdLst/>
            <a:ahLst/>
            <a:cxnLst/>
            <a:rect l="l" t="t" r="r" b="b"/>
            <a:pathLst>
              <a:path w="0" h="169545">
                <a:moveTo>
                  <a:pt x="0" y="0"/>
                </a:moveTo>
                <a:lnTo>
                  <a:pt x="0" y="169367"/>
                </a:lnTo>
              </a:path>
            </a:pathLst>
          </a:custGeom>
          <a:ln w="16662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5" name="object 125"/>
          <p:cNvSpPr/>
          <p:nvPr/>
        </p:nvSpPr>
        <p:spPr>
          <a:xfrm>
            <a:off x="4437993" y="8358720"/>
            <a:ext cx="0" cy="345440"/>
          </a:xfrm>
          <a:custGeom>
            <a:avLst/>
            <a:gdLst/>
            <a:ahLst/>
            <a:cxnLst/>
            <a:rect l="l" t="t" r="r" b="b"/>
            <a:pathLst>
              <a:path w="0" h="345440">
                <a:moveTo>
                  <a:pt x="0" y="0"/>
                </a:moveTo>
                <a:lnTo>
                  <a:pt x="0" y="345198"/>
                </a:lnTo>
              </a:path>
            </a:pathLst>
          </a:custGeom>
          <a:ln w="16662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6" name="object 126"/>
          <p:cNvSpPr/>
          <p:nvPr/>
        </p:nvSpPr>
        <p:spPr>
          <a:xfrm>
            <a:off x="4357983" y="8116684"/>
            <a:ext cx="151130" cy="242570"/>
          </a:xfrm>
          <a:custGeom>
            <a:avLst/>
            <a:gdLst/>
            <a:ahLst/>
            <a:cxnLst/>
            <a:rect l="l" t="t" r="r" b="b"/>
            <a:pathLst>
              <a:path w="151129" h="242570">
                <a:moveTo>
                  <a:pt x="0" y="0"/>
                </a:moveTo>
                <a:lnTo>
                  <a:pt x="151129" y="0"/>
                </a:lnTo>
                <a:lnTo>
                  <a:pt x="151129" y="242036"/>
                </a:lnTo>
                <a:lnTo>
                  <a:pt x="0" y="242036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7" name="object 127"/>
          <p:cNvSpPr/>
          <p:nvPr/>
        </p:nvSpPr>
        <p:spPr>
          <a:xfrm>
            <a:off x="5265766" y="7936877"/>
            <a:ext cx="35560" cy="35560"/>
          </a:xfrm>
          <a:custGeom>
            <a:avLst/>
            <a:gdLst/>
            <a:ahLst/>
            <a:cxnLst/>
            <a:rect l="l" t="t" r="r" b="b"/>
            <a:pathLst>
              <a:path w="35560" h="35559">
                <a:moveTo>
                  <a:pt x="26682" y="0"/>
                </a:moveTo>
                <a:lnTo>
                  <a:pt x="8902" y="0"/>
                </a:lnTo>
                <a:lnTo>
                  <a:pt x="0" y="8889"/>
                </a:lnTo>
                <a:lnTo>
                  <a:pt x="0" y="26669"/>
                </a:lnTo>
                <a:lnTo>
                  <a:pt x="8902" y="35559"/>
                </a:lnTo>
                <a:lnTo>
                  <a:pt x="26682" y="35559"/>
                </a:lnTo>
                <a:lnTo>
                  <a:pt x="35560" y="26669"/>
                </a:lnTo>
                <a:lnTo>
                  <a:pt x="35560" y="8889"/>
                </a:lnTo>
                <a:lnTo>
                  <a:pt x="26682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8" name="object 128"/>
          <p:cNvSpPr/>
          <p:nvPr/>
        </p:nvSpPr>
        <p:spPr>
          <a:xfrm>
            <a:off x="5265766" y="7936877"/>
            <a:ext cx="35560" cy="35560"/>
          </a:xfrm>
          <a:custGeom>
            <a:avLst/>
            <a:gdLst/>
            <a:ahLst/>
            <a:cxnLst/>
            <a:rect l="l" t="t" r="r" b="b"/>
            <a:pathLst>
              <a:path w="35560" h="35559">
                <a:moveTo>
                  <a:pt x="0" y="17779"/>
                </a:moveTo>
                <a:lnTo>
                  <a:pt x="0" y="8889"/>
                </a:lnTo>
                <a:lnTo>
                  <a:pt x="8902" y="0"/>
                </a:lnTo>
                <a:lnTo>
                  <a:pt x="17792" y="0"/>
                </a:lnTo>
                <a:lnTo>
                  <a:pt x="26682" y="0"/>
                </a:lnTo>
                <a:lnTo>
                  <a:pt x="35560" y="8889"/>
                </a:lnTo>
                <a:lnTo>
                  <a:pt x="35560" y="17779"/>
                </a:lnTo>
                <a:lnTo>
                  <a:pt x="35560" y="26669"/>
                </a:lnTo>
                <a:lnTo>
                  <a:pt x="26682" y="35559"/>
                </a:lnTo>
                <a:lnTo>
                  <a:pt x="17792" y="35559"/>
                </a:lnTo>
                <a:lnTo>
                  <a:pt x="8902" y="35559"/>
                </a:lnTo>
                <a:lnTo>
                  <a:pt x="0" y="26669"/>
                </a:lnTo>
                <a:lnTo>
                  <a:pt x="0" y="17779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9" name="object 129"/>
          <p:cNvSpPr/>
          <p:nvPr/>
        </p:nvSpPr>
        <p:spPr>
          <a:xfrm>
            <a:off x="5074136" y="8024799"/>
            <a:ext cx="35560" cy="35560"/>
          </a:xfrm>
          <a:custGeom>
            <a:avLst/>
            <a:gdLst/>
            <a:ahLst/>
            <a:cxnLst/>
            <a:rect l="l" t="t" r="r" b="b"/>
            <a:pathLst>
              <a:path w="35560" h="35559">
                <a:moveTo>
                  <a:pt x="26670" y="0"/>
                </a:moveTo>
                <a:lnTo>
                  <a:pt x="8890" y="0"/>
                </a:lnTo>
                <a:lnTo>
                  <a:pt x="0" y="8890"/>
                </a:lnTo>
                <a:lnTo>
                  <a:pt x="0" y="26682"/>
                </a:lnTo>
                <a:lnTo>
                  <a:pt x="8890" y="35560"/>
                </a:lnTo>
                <a:lnTo>
                  <a:pt x="26670" y="35560"/>
                </a:lnTo>
                <a:lnTo>
                  <a:pt x="35560" y="26682"/>
                </a:lnTo>
                <a:lnTo>
                  <a:pt x="35560" y="8890"/>
                </a:lnTo>
                <a:lnTo>
                  <a:pt x="26670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0" name="object 130"/>
          <p:cNvSpPr/>
          <p:nvPr/>
        </p:nvSpPr>
        <p:spPr>
          <a:xfrm>
            <a:off x="5074136" y="8024799"/>
            <a:ext cx="35560" cy="35560"/>
          </a:xfrm>
          <a:custGeom>
            <a:avLst/>
            <a:gdLst/>
            <a:ahLst/>
            <a:cxnLst/>
            <a:rect l="l" t="t" r="r" b="b"/>
            <a:pathLst>
              <a:path w="35560" h="35559">
                <a:moveTo>
                  <a:pt x="0" y="17780"/>
                </a:moveTo>
                <a:lnTo>
                  <a:pt x="0" y="8890"/>
                </a:lnTo>
                <a:lnTo>
                  <a:pt x="8890" y="0"/>
                </a:lnTo>
                <a:lnTo>
                  <a:pt x="17780" y="0"/>
                </a:lnTo>
                <a:lnTo>
                  <a:pt x="26670" y="0"/>
                </a:lnTo>
                <a:lnTo>
                  <a:pt x="35560" y="8890"/>
                </a:lnTo>
                <a:lnTo>
                  <a:pt x="35560" y="17780"/>
                </a:lnTo>
                <a:lnTo>
                  <a:pt x="35560" y="26682"/>
                </a:lnTo>
                <a:lnTo>
                  <a:pt x="26670" y="35560"/>
                </a:lnTo>
                <a:lnTo>
                  <a:pt x="17780" y="35560"/>
                </a:lnTo>
                <a:lnTo>
                  <a:pt x="8890" y="35560"/>
                </a:lnTo>
                <a:lnTo>
                  <a:pt x="0" y="26682"/>
                </a:lnTo>
                <a:lnTo>
                  <a:pt x="0" y="17780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1" name="object 131"/>
          <p:cNvSpPr/>
          <p:nvPr/>
        </p:nvSpPr>
        <p:spPr>
          <a:xfrm>
            <a:off x="5284054" y="7947317"/>
            <a:ext cx="0" cy="170815"/>
          </a:xfrm>
          <a:custGeom>
            <a:avLst/>
            <a:gdLst/>
            <a:ahLst/>
            <a:cxnLst/>
            <a:rect l="l" t="t" r="r" b="b"/>
            <a:pathLst>
              <a:path w="0" h="170815">
                <a:moveTo>
                  <a:pt x="0" y="0"/>
                </a:moveTo>
                <a:lnTo>
                  <a:pt x="0" y="170345"/>
                </a:lnTo>
              </a:path>
            </a:pathLst>
          </a:custGeom>
          <a:ln w="1369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2" name="object 132"/>
          <p:cNvSpPr/>
          <p:nvPr/>
        </p:nvSpPr>
        <p:spPr>
          <a:xfrm>
            <a:off x="5284054" y="8359698"/>
            <a:ext cx="0" cy="344805"/>
          </a:xfrm>
          <a:custGeom>
            <a:avLst/>
            <a:gdLst/>
            <a:ahLst/>
            <a:cxnLst/>
            <a:rect l="l" t="t" r="r" b="b"/>
            <a:pathLst>
              <a:path w="0" h="344804">
                <a:moveTo>
                  <a:pt x="0" y="0"/>
                </a:moveTo>
                <a:lnTo>
                  <a:pt x="0" y="344220"/>
                </a:lnTo>
              </a:path>
            </a:pathLst>
          </a:custGeom>
          <a:ln w="1369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3" name="object 133"/>
          <p:cNvSpPr/>
          <p:nvPr/>
        </p:nvSpPr>
        <p:spPr>
          <a:xfrm>
            <a:off x="5091916" y="8702496"/>
            <a:ext cx="400685" cy="207645"/>
          </a:xfrm>
          <a:custGeom>
            <a:avLst/>
            <a:gdLst/>
            <a:ahLst/>
            <a:cxnLst/>
            <a:rect l="l" t="t" r="r" b="b"/>
            <a:pathLst>
              <a:path w="400685" h="207645">
                <a:moveTo>
                  <a:pt x="0" y="0"/>
                </a:moveTo>
                <a:lnTo>
                  <a:pt x="400062" y="0"/>
                </a:lnTo>
                <a:lnTo>
                  <a:pt x="400062" y="207467"/>
                </a:lnTo>
                <a:lnTo>
                  <a:pt x="0" y="207467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4" name="object 134"/>
          <p:cNvSpPr/>
          <p:nvPr/>
        </p:nvSpPr>
        <p:spPr>
          <a:xfrm>
            <a:off x="5091916" y="8050479"/>
            <a:ext cx="0" cy="692150"/>
          </a:xfrm>
          <a:custGeom>
            <a:avLst/>
            <a:gdLst/>
            <a:ahLst/>
            <a:cxnLst/>
            <a:rect l="l" t="t" r="r" b="b"/>
            <a:pathLst>
              <a:path w="0" h="692150">
                <a:moveTo>
                  <a:pt x="0" y="691540"/>
                </a:moveTo>
                <a:lnTo>
                  <a:pt x="0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5" name="object 135"/>
          <p:cNvSpPr/>
          <p:nvPr/>
        </p:nvSpPr>
        <p:spPr>
          <a:xfrm>
            <a:off x="5076117" y="8686698"/>
            <a:ext cx="35560" cy="35560"/>
          </a:xfrm>
          <a:custGeom>
            <a:avLst/>
            <a:gdLst/>
            <a:ahLst/>
            <a:cxnLst/>
            <a:rect l="l" t="t" r="r" b="b"/>
            <a:pathLst>
              <a:path w="35560" h="35559">
                <a:moveTo>
                  <a:pt x="26670" y="0"/>
                </a:moveTo>
                <a:lnTo>
                  <a:pt x="8890" y="0"/>
                </a:lnTo>
                <a:lnTo>
                  <a:pt x="0" y="8877"/>
                </a:lnTo>
                <a:lnTo>
                  <a:pt x="0" y="26669"/>
                </a:lnTo>
                <a:lnTo>
                  <a:pt x="8890" y="35559"/>
                </a:lnTo>
                <a:lnTo>
                  <a:pt x="26670" y="35559"/>
                </a:lnTo>
                <a:lnTo>
                  <a:pt x="35560" y="26669"/>
                </a:lnTo>
                <a:lnTo>
                  <a:pt x="35560" y="8877"/>
                </a:lnTo>
                <a:lnTo>
                  <a:pt x="26670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6" name="object 136"/>
          <p:cNvSpPr/>
          <p:nvPr/>
        </p:nvSpPr>
        <p:spPr>
          <a:xfrm>
            <a:off x="5076117" y="8686698"/>
            <a:ext cx="35560" cy="35560"/>
          </a:xfrm>
          <a:custGeom>
            <a:avLst/>
            <a:gdLst/>
            <a:ahLst/>
            <a:cxnLst/>
            <a:rect l="l" t="t" r="r" b="b"/>
            <a:pathLst>
              <a:path w="35560" h="35559">
                <a:moveTo>
                  <a:pt x="0" y="17792"/>
                </a:moveTo>
                <a:lnTo>
                  <a:pt x="0" y="8877"/>
                </a:lnTo>
                <a:lnTo>
                  <a:pt x="8890" y="0"/>
                </a:lnTo>
                <a:lnTo>
                  <a:pt x="17780" y="0"/>
                </a:lnTo>
                <a:lnTo>
                  <a:pt x="26670" y="0"/>
                </a:lnTo>
                <a:lnTo>
                  <a:pt x="35560" y="8877"/>
                </a:lnTo>
                <a:lnTo>
                  <a:pt x="35560" y="17792"/>
                </a:lnTo>
                <a:lnTo>
                  <a:pt x="35560" y="26669"/>
                </a:lnTo>
                <a:lnTo>
                  <a:pt x="26670" y="35559"/>
                </a:lnTo>
                <a:lnTo>
                  <a:pt x="17780" y="35559"/>
                </a:lnTo>
                <a:lnTo>
                  <a:pt x="8890" y="35559"/>
                </a:lnTo>
                <a:lnTo>
                  <a:pt x="0" y="26669"/>
                </a:lnTo>
                <a:lnTo>
                  <a:pt x="0" y="17792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7" name="object 137"/>
          <p:cNvSpPr/>
          <p:nvPr/>
        </p:nvSpPr>
        <p:spPr>
          <a:xfrm>
            <a:off x="5210458" y="8117661"/>
            <a:ext cx="151130" cy="242570"/>
          </a:xfrm>
          <a:custGeom>
            <a:avLst/>
            <a:gdLst/>
            <a:ahLst/>
            <a:cxnLst/>
            <a:rect l="l" t="t" r="r" b="b"/>
            <a:pathLst>
              <a:path w="151129" h="242570">
                <a:moveTo>
                  <a:pt x="0" y="0"/>
                </a:moveTo>
                <a:lnTo>
                  <a:pt x="151129" y="0"/>
                </a:lnTo>
                <a:lnTo>
                  <a:pt x="151129" y="242036"/>
                </a:lnTo>
                <a:lnTo>
                  <a:pt x="0" y="242036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8" name="object 138"/>
          <p:cNvSpPr/>
          <p:nvPr/>
        </p:nvSpPr>
        <p:spPr>
          <a:xfrm>
            <a:off x="4092261" y="8648179"/>
            <a:ext cx="1901825" cy="351155"/>
          </a:xfrm>
          <a:custGeom>
            <a:avLst/>
            <a:gdLst/>
            <a:ahLst/>
            <a:cxnLst/>
            <a:rect l="l" t="t" r="r" b="b"/>
            <a:pathLst>
              <a:path w="1901825" h="351154">
                <a:moveTo>
                  <a:pt x="138290" y="54317"/>
                </a:moveTo>
                <a:lnTo>
                  <a:pt x="83959" y="0"/>
                </a:lnTo>
                <a:lnTo>
                  <a:pt x="0" y="0"/>
                </a:lnTo>
                <a:lnTo>
                  <a:pt x="0" y="350697"/>
                </a:lnTo>
                <a:lnTo>
                  <a:pt x="1901520" y="350697"/>
                </a:lnTo>
              </a:path>
            </a:pathLst>
          </a:custGeom>
          <a:ln w="12699">
            <a:solidFill>
              <a:srgbClr val="231F20"/>
            </a:solidFill>
            <a:prstDash val="sysDashDot"/>
          </a:ln>
        </p:spPr>
        <p:txBody>
          <a:bodyPr wrap="square" lIns="0" tIns="0" rIns="0" bIns="0" rtlCol="0"/>
          <a:lstStyle/>
          <a:p/>
        </p:txBody>
      </p:sp>
      <p:sp>
        <p:nvSpPr>
          <p:cNvPr id="139" name="object 139"/>
          <p:cNvSpPr/>
          <p:nvPr/>
        </p:nvSpPr>
        <p:spPr>
          <a:xfrm>
            <a:off x="4951645" y="8648179"/>
            <a:ext cx="138430" cy="351155"/>
          </a:xfrm>
          <a:custGeom>
            <a:avLst/>
            <a:gdLst/>
            <a:ahLst/>
            <a:cxnLst/>
            <a:rect l="l" t="t" r="r" b="b"/>
            <a:pathLst>
              <a:path w="138429" h="351154">
                <a:moveTo>
                  <a:pt x="138303" y="54317"/>
                </a:moveTo>
                <a:lnTo>
                  <a:pt x="83972" y="0"/>
                </a:lnTo>
                <a:lnTo>
                  <a:pt x="0" y="0"/>
                </a:lnTo>
                <a:lnTo>
                  <a:pt x="0" y="350697"/>
                </a:lnTo>
              </a:path>
            </a:pathLst>
          </a:custGeom>
          <a:ln w="12700">
            <a:solidFill>
              <a:srgbClr val="231F20"/>
            </a:solidFill>
            <a:prstDash val="sysDashDot"/>
          </a:ln>
        </p:spPr>
        <p:txBody>
          <a:bodyPr wrap="square" lIns="0" tIns="0" rIns="0" bIns="0" rtlCol="0"/>
          <a:lstStyle/>
          <a:p/>
        </p:txBody>
      </p:sp>
      <p:sp>
        <p:nvSpPr>
          <p:cNvPr id="140" name="object 140"/>
          <p:cNvSpPr/>
          <p:nvPr/>
        </p:nvSpPr>
        <p:spPr>
          <a:xfrm>
            <a:off x="4932874" y="8980093"/>
            <a:ext cx="36195" cy="36195"/>
          </a:xfrm>
          <a:custGeom>
            <a:avLst/>
            <a:gdLst/>
            <a:ahLst/>
            <a:cxnLst/>
            <a:rect l="l" t="t" r="r" b="b"/>
            <a:pathLst>
              <a:path w="36195" h="36195">
                <a:moveTo>
                  <a:pt x="26670" y="0"/>
                </a:moveTo>
                <a:lnTo>
                  <a:pt x="8902" y="0"/>
                </a:lnTo>
                <a:lnTo>
                  <a:pt x="0" y="8915"/>
                </a:lnTo>
                <a:lnTo>
                  <a:pt x="0" y="26682"/>
                </a:lnTo>
                <a:lnTo>
                  <a:pt x="8902" y="35572"/>
                </a:lnTo>
                <a:lnTo>
                  <a:pt x="26670" y="35572"/>
                </a:lnTo>
                <a:lnTo>
                  <a:pt x="35572" y="26682"/>
                </a:lnTo>
                <a:lnTo>
                  <a:pt x="35572" y="8915"/>
                </a:lnTo>
                <a:lnTo>
                  <a:pt x="26670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1" name="object 141"/>
          <p:cNvSpPr/>
          <p:nvPr/>
        </p:nvSpPr>
        <p:spPr>
          <a:xfrm>
            <a:off x="4932874" y="8980093"/>
            <a:ext cx="36195" cy="36195"/>
          </a:xfrm>
          <a:custGeom>
            <a:avLst/>
            <a:gdLst/>
            <a:ahLst/>
            <a:cxnLst/>
            <a:rect l="l" t="t" r="r" b="b"/>
            <a:pathLst>
              <a:path w="36195" h="36195">
                <a:moveTo>
                  <a:pt x="0" y="17792"/>
                </a:moveTo>
                <a:lnTo>
                  <a:pt x="0" y="8915"/>
                </a:lnTo>
                <a:lnTo>
                  <a:pt x="8902" y="0"/>
                </a:lnTo>
                <a:lnTo>
                  <a:pt x="17792" y="0"/>
                </a:lnTo>
                <a:lnTo>
                  <a:pt x="26670" y="0"/>
                </a:lnTo>
                <a:lnTo>
                  <a:pt x="35572" y="8915"/>
                </a:lnTo>
                <a:lnTo>
                  <a:pt x="35572" y="17792"/>
                </a:lnTo>
                <a:lnTo>
                  <a:pt x="35572" y="26682"/>
                </a:lnTo>
                <a:lnTo>
                  <a:pt x="26670" y="35572"/>
                </a:lnTo>
                <a:lnTo>
                  <a:pt x="17792" y="35572"/>
                </a:lnTo>
                <a:lnTo>
                  <a:pt x="8902" y="35572"/>
                </a:lnTo>
                <a:lnTo>
                  <a:pt x="0" y="26682"/>
                </a:lnTo>
                <a:lnTo>
                  <a:pt x="0" y="17792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2" name="object 142"/>
          <p:cNvSpPr/>
          <p:nvPr/>
        </p:nvSpPr>
        <p:spPr>
          <a:xfrm>
            <a:off x="5972051" y="8265845"/>
            <a:ext cx="26034" cy="852169"/>
          </a:xfrm>
          <a:custGeom>
            <a:avLst/>
            <a:gdLst/>
            <a:ahLst/>
            <a:cxnLst/>
            <a:rect l="l" t="t" r="r" b="b"/>
            <a:pathLst>
              <a:path w="26035" h="852170">
                <a:moveTo>
                  <a:pt x="25692" y="851585"/>
                </a:moveTo>
                <a:lnTo>
                  <a:pt x="0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3" name="object 143"/>
          <p:cNvSpPr/>
          <p:nvPr/>
        </p:nvSpPr>
        <p:spPr>
          <a:xfrm>
            <a:off x="5873284" y="8080120"/>
            <a:ext cx="391160" cy="186055"/>
          </a:xfrm>
          <a:custGeom>
            <a:avLst/>
            <a:gdLst/>
            <a:ahLst/>
            <a:cxnLst/>
            <a:rect l="l" t="t" r="r" b="b"/>
            <a:pathLst>
              <a:path w="391160" h="186054">
                <a:moveTo>
                  <a:pt x="391160" y="0"/>
                </a:moveTo>
                <a:lnTo>
                  <a:pt x="0" y="0"/>
                </a:lnTo>
                <a:lnTo>
                  <a:pt x="0" y="150164"/>
                </a:lnTo>
                <a:lnTo>
                  <a:pt x="98767" y="185724"/>
                </a:lnTo>
                <a:lnTo>
                  <a:pt x="391160" y="185724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4" name="object 144"/>
          <p:cNvSpPr/>
          <p:nvPr/>
        </p:nvSpPr>
        <p:spPr>
          <a:xfrm>
            <a:off x="6126166" y="8263864"/>
            <a:ext cx="27940" cy="857885"/>
          </a:xfrm>
          <a:custGeom>
            <a:avLst/>
            <a:gdLst/>
            <a:ahLst/>
            <a:cxnLst/>
            <a:rect l="l" t="t" r="r" b="b"/>
            <a:pathLst>
              <a:path w="27939" h="857884">
                <a:moveTo>
                  <a:pt x="0" y="857504"/>
                </a:moveTo>
                <a:lnTo>
                  <a:pt x="27647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5" name="object 145"/>
          <p:cNvSpPr/>
          <p:nvPr/>
        </p:nvSpPr>
        <p:spPr>
          <a:xfrm>
            <a:off x="5997743" y="9064066"/>
            <a:ext cx="130810" cy="55880"/>
          </a:xfrm>
          <a:custGeom>
            <a:avLst/>
            <a:gdLst/>
            <a:ahLst/>
            <a:cxnLst/>
            <a:rect l="l" t="t" r="r" b="b"/>
            <a:pathLst>
              <a:path w="130810" h="55879">
                <a:moveTo>
                  <a:pt x="1981" y="53365"/>
                </a:moveTo>
                <a:lnTo>
                  <a:pt x="130390" y="0"/>
                </a:lnTo>
                <a:lnTo>
                  <a:pt x="0" y="0"/>
                </a:lnTo>
                <a:lnTo>
                  <a:pt x="128422" y="55333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6" name="object 146"/>
          <p:cNvSpPr/>
          <p:nvPr/>
        </p:nvSpPr>
        <p:spPr>
          <a:xfrm>
            <a:off x="5970096" y="8265845"/>
            <a:ext cx="186055" cy="79375"/>
          </a:xfrm>
          <a:custGeom>
            <a:avLst/>
            <a:gdLst/>
            <a:ahLst/>
            <a:cxnLst/>
            <a:rect l="l" t="t" r="r" b="b"/>
            <a:pathLst>
              <a:path w="186054" h="79375">
                <a:moveTo>
                  <a:pt x="2946" y="76073"/>
                </a:moveTo>
                <a:lnTo>
                  <a:pt x="185699" y="0"/>
                </a:lnTo>
                <a:lnTo>
                  <a:pt x="0" y="0"/>
                </a:lnTo>
                <a:lnTo>
                  <a:pt x="183718" y="79032"/>
                </a:lnTo>
              </a:path>
            </a:pathLst>
          </a:custGeom>
          <a:ln w="12699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7" name="object 147"/>
          <p:cNvSpPr/>
          <p:nvPr/>
        </p:nvSpPr>
        <p:spPr>
          <a:xfrm>
            <a:off x="5995762" y="8947505"/>
            <a:ext cx="135890" cy="57785"/>
          </a:xfrm>
          <a:custGeom>
            <a:avLst/>
            <a:gdLst/>
            <a:ahLst/>
            <a:cxnLst/>
            <a:rect l="l" t="t" r="r" b="b"/>
            <a:pathLst>
              <a:path w="135889" h="57784">
                <a:moveTo>
                  <a:pt x="1981" y="55321"/>
                </a:moveTo>
                <a:lnTo>
                  <a:pt x="135331" y="0"/>
                </a:lnTo>
                <a:lnTo>
                  <a:pt x="0" y="0"/>
                </a:lnTo>
                <a:lnTo>
                  <a:pt x="133349" y="57302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8" name="object 148"/>
          <p:cNvSpPr/>
          <p:nvPr/>
        </p:nvSpPr>
        <p:spPr>
          <a:xfrm>
            <a:off x="5992803" y="8889224"/>
            <a:ext cx="141605" cy="59690"/>
          </a:xfrm>
          <a:custGeom>
            <a:avLst/>
            <a:gdLst/>
            <a:ahLst/>
            <a:cxnLst/>
            <a:rect l="l" t="t" r="r" b="b"/>
            <a:pathLst>
              <a:path w="141604" h="59690">
                <a:moveTo>
                  <a:pt x="2959" y="57289"/>
                </a:moveTo>
                <a:lnTo>
                  <a:pt x="141249" y="0"/>
                </a:lnTo>
                <a:lnTo>
                  <a:pt x="0" y="0"/>
                </a:lnTo>
                <a:lnTo>
                  <a:pt x="138290" y="59270"/>
                </a:lnTo>
              </a:path>
            </a:pathLst>
          </a:custGeom>
          <a:ln w="12699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9" name="object 149"/>
          <p:cNvSpPr/>
          <p:nvPr/>
        </p:nvSpPr>
        <p:spPr>
          <a:xfrm>
            <a:off x="5990822" y="8825991"/>
            <a:ext cx="145415" cy="62865"/>
          </a:xfrm>
          <a:custGeom>
            <a:avLst/>
            <a:gdLst/>
            <a:ahLst/>
            <a:cxnLst/>
            <a:rect l="l" t="t" r="r" b="b"/>
            <a:pathLst>
              <a:path w="145414" h="62865">
                <a:moveTo>
                  <a:pt x="1981" y="59270"/>
                </a:moveTo>
                <a:lnTo>
                  <a:pt x="145211" y="0"/>
                </a:lnTo>
                <a:lnTo>
                  <a:pt x="0" y="0"/>
                </a:lnTo>
                <a:lnTo>
                  <a:pt x="143230" y="62242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0" name="object 150"/>
          <p:cNvSpPr/>
          <p:nvPr/>
        </p:nvSpPr>
        <p:spPr>
          <a:xfrm>
            <a:off x="5987863" y="8763748"/>
            <a:ext cx="150495" cy="63500"/>
          </a:xfrm>
          <a:custGeom>
            <a:avLst/>
            <a:gdLst/>
            <a:ahLst/>
            <a:cxnLst/>
            <a:rect l="l" t="t" r="r" b="b"/>
            <a:pathLst>
              <a:path w="150495" h="63500">
                <a:moveTo>
                  <a:pt x="1968" y="61252"/>
                </a:moveTo>
                <a:lnTo>
                  <a:pt x="150152" y="0"/>
                </a:lnTo>
                <a:lnTo>
                  <a:pt x="0" y="0"/>
                </a:lnTo>
                <a:lnTo>
                  <a:pt x="148170" y="6322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1" name="object 151"/>
          <p:cNvSpPr/>
          <p:nvPr/>
        </p:nvSpPr>
        <p:spPr>
          <a:xfrm>
            <a:off x="5985894" y="8698547"/>
            <a:ext cx="155575" cy="65405"/>
          </a:xfrm>
          <a:custGeom>
            <a:avLst/>
            <a:gdLst/>
            <a:ahLst/>
            <a:cxnLst/>
            <a:rect l="l" t="t" r="r" b="b"/>
            <a:pathLst>
              <a:path w="155575" h="65404">
                <a:moveTo>
                  <a:pt x="1968" y="63233"/>
                </a:moveTo>
                <a:lnTo>
                  <a:pt x="155079" y="0"/>
                </a:lnTo>
                <a:lnTo>
                  <a:pt x="0" y="0"/>
                </a:lnTo>
                <a:lnTo>
                  <a:pt x="153085" y="65201"/>
                </a:lnTo>
              </a:path>
            </a:pathLst>
          </a:custGeom>
          <a:ln w="12699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2" name="object 152"/>
          <p:cNvSpPr/>
          <p:nvPr/>
        </p:nvSpPr>
        <p:spPr>
          <a:xfrm>
            <a:off x="5982910" y="8631377"/>
            <a:ext cx="161290" cy="68580"/>
          </a:xfrm>
          <a:custGeom>
            <a:avLst/>
            <a:gdLst/>
            <a:ahLst/>
            <a:cxnLst/>
            <a:rect l="l" t="t" r="r" b="b"/>
            <a:pathLst>
              <a:path w="161289" h="68579">
                <a:moveTo>
                  <a:pt x="2984" y="66192"/>
                </a:moveTo>
                <a:lnTo>
                  <a:pt x="161023" y="0"/>
                </a:lnTo>
                <a:lnTo>
                  <a:pt x="0" y="0"/>
                </a:lnTo>
                <a:lnTo>
                  <a:pt x="158064" y="6816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3" name="object 153"/>
          <p:cNvSpPr/>
          <p:nvPr/>
        </p:nvSpPr>
        <p:spPr>
          <a:xfrm>
            <a:off x="5979964" y="8562213"/>
            <a:ext cx="166370" cy="71755"/>
          </a:xfrm>
          <a:custGeom>
            <a:avLst/>
            <a:gdLst/>
            <a:ahLst/>
            <a:cxnLst/>
            <a:rect l="l" t="t" r="r" b="b"/>
            <a:pathLst>
              <a:path w="166370" h="71754">
                <a:moveTo>
                  <a:pt x="2946" y="68173"/>
                </a:moveTo>
                <a:lnTo>
                  <a:pt x="165938" y="0"/>
                </a:lnTo>
                <a:lnTo>
                  <a:pt x="0" y="0"/>
                </a:lnTo>
                <a:lnTo>
                  <a:pt x="163969" y="71145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4" name="object 154"/>
          <p:cNvSpPr/>
          <p:nvPr/>
        </p:nvSpPr>
        <p:spPr>
          <a:xfrm>
            <a:off x="5977982" y="8492083"/>
            <a:ext cx="171450" cy="72390"/>
          </a:xfrm>
          <a:custGeom>
            <a:avLst/>
            <a:gdLst/>
            <a:ahLst/>
            <a:cxnLst/>
            <a:rect l="l" t="t" r="r" b="b"/>
            <a:pathLst>
              <a:path w="171450" h="72390">
                <a:moveTo>
                  <a:pt x="2971" y="70129"/>
                </a:moveTo>
                <a:lnTo>
                  <a:pt x="170891" y="0"/>
                </a:lnTo>
                <a:lnTo>
                  <a:pt x="0" y="0"/>
                </a:lnTo>
                <a:lnTo>
                  <a:pt x="167919" y="72123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5" name="object 155"/>
          <p:cNvSpPr/>
          <p:nvPr/>
        </p:nvSpPr>
        <p:spPr>
          <a:xfrm>
            <a:off x="5976001" y="8417000"/>
            <a:ext cx="175260" cy="74295"/>
          </a:xfrm>
          <a:custGeom>
            <a:avLst/>
            <a:gdLst/>
            <a:ahLst/>
            <a:cxnLst/>
            <a:rect l="l" t="t" r="r" b="b"/>
            <a:pathLst>
              <a:path w="175260" h="74295">
                <a:moveTo>
                  <a:pt x="1981" y="72110"/>
                </a:moveTo>
                <a:lnTo>
                  <a:pt x="174840" y="0"/>
                </a:lnTo>
                <a:lnTo>
                  <a:pt x="0" y="0"/>
                </a:lnTo>
                <a:lnTo>
                  <a:pt x="172872" y="74091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6" name="object 156"/>
          <p:cNvSpPr/>
          <p:nvPr/>
        </p:nvSpPr>
        <p:spPr>
          <a:xfrm>
            <a:off x="5973042" y="8342896"/>
            <a:ext cx="180975" cy="76200"/>
          </a:xfrm>
          <a:custGeom>
            <a:avLst/>
            <a:gdLst/>
            <a:ahLst/>
            <a:cxnLst/>
            <a:rect l="l" t="t" r="r" b="b"/>
            <a:pathLst>
              <a:path w="180975" h="76200">
                <a:moveTo>
                  <a:pt x="2959" y="73101"/>
                </a:moveTo>
                <a:lnTo>
                  <a:pt x="180771" y="0"/>
                </a:lnTo>
                <a:lnTo>
                  <a:pt x="0" y="0"/>
                </a:lnTo>
                <a:lnTo>
                  <a:pt x="177800" y="76085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7" name="object 157"/>
          <p:cNvSpPr/>
          <p:nvPr/>
        </p:nvSpPr>
        <p:spPr>
          <a:xfrm>
            <a:off x="5995762" y="9006775"/>
            <a:ext cx="135890" cy="57785"/>
          </a:xfrm>
          <a:custGeom>
            <a:avLst/>
            <a:gdLst/>
            <a:ahLst/>
            <a:cxnLst/>
            <a:rect l="l" t="t" r="r" b="b"/>
            <a:pathLst>
              <a:path w="135889" h="57784">
                <a:moveTo>
                  <a:pt x="1981" y="55333"/>
                </a:moveTo>
                <a:lnTo>
                  <a:pt x="135331" y="0"/>
                </a:lnTo>
                <a:lnTo>
                  <a:pt x="0" y="0"/>
                </a:lnTo>
                <a:lnTo>
                  <a:pt x="133349" y="57289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8" name="object 158"/>
          <p:cNvSpPr/>
          <p:nvPr/>
        </p:nvSpPr>
        <p:spPr>
          <a:xfrm>
            <a:off x="5873284" y="8080120"/>
            <a:ext cx="138430" cy="186055"/>
          </a:xfrm>
          <a:custGeom>
            <a:avLst/>
            <a:gdLst/>
            <a:ahLst/>
            <a:cxnLst/>
            <a:rect l="l" t="t" r="r" b="b"/>
            <a:pathLst>
              <a:path w="138429" h="186054">
                <a:moveTo>
                  <a:pt x="0" y="0"/>
                </a:moveTo>
                <a:lnTo>
                  <a:pt x="138277" y="185724"/>
                </a:lnTo>
                <a:lnTo>
                  <a:pt x="138277" y="0"/>
                </a:lnTo>
                <a:lnTo>
                  <a:pt x="0" y="152133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9" name="object 159"/>
          <p:cNvSpPr/>
          <p:nvPr/>
        </p:nvSpPr>
        <p:spPr>
          <a:xfrm>
            <a:off x="6011561" y="8080120"/>
            <a:ext cx="138430" cy="186055"/>
          </a:xfrm>
          <a:custGeom>
            <a:avLst/>
            <a:gdLst/>
            <a:ahLst/>
            <a:cxnLst/>
            <a:rect l="l" t="t" r="r" b="b"/>
            <a:pathLst>
              <a:path w="138429" h="186054">
                <a:moveTo>
                  <a:pt x="0" y="0"/>
                </a:moveTo>
                <a:lnTo>
                  <a:pt x="138290" y="185724"/>
                </a:lnTo>
                <a:lnTo>
                  <a:pt x="138290" y="0"/>
                </a:lnTo>
                <a:lnTo>
                  <a:pt x="0" y="183743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0" name="object 160"/>
          <p:cNvSpPr/>
          <p:nvPr/>
        </p:nvSpPr>
        <p:spPr>
          <a:xfrm>
            <a:off x="6149851" y="8107781"/>
            <a:ext cx="114935" cy="156210"/>
          </a:xfrm>
          <a:custGeom>
            <a:avLst/>
            <a:gdLst/>
            <a:ahLst/>
            <a:cxnLst/>
            <a:rect l="l" t="t" r="r" b="b"/>
            <a:pathLst>
              <a:path w="114935" h="156209">
                <a:moveTo>
                  <a:pt x="114592" y="0"/>
                </a:moveTo>
                <a:lnTo>
                  <a:pt x="0" y="156083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1" name="object 161"/>
          <p:cNvSpPr/>
          <p:nvPr/>
        </p:nvSpPr>
        <p:spPr>
          <a:xfrm>
            <a:off x="6149851" y="8080120"/>
            <a:ext cx="114935" cy="152400"/>
          </a:xfrm>
          <a:custGeom>
            <a:avLst/>
            <a:gdLst/>
            <a:ahLst/>
            <a:cxnLst/>
            <a:rect l="l" t="t" r="r" b="b"/>
            <a:pathLst>
              <a:path w="114935" h="152400">
                <a:moveTo>
                  <a:pt x="0" y="0"/>
                </a:moveTo>
                <a:lnTo>
                  <a:pt x="114592" y="152133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2" name="object 162"/>
          <p:cNvSpPr/>
          <p:nvPr/>
        </p:nvSpPr>
        <p:spPr>
          <a:xfrm>
            <a:off x="5773512" y="8040598"/>
            <a:ext cx="99060" cy="123825"/>
          </a:xfrm>
          <a:custGeom>
            <a:avLst/>
            <a:gdLst/>
            <a:ahLst/>
            <a:cxnLst/>
            <a:rect l="l" t="t" r="r" b="b"/>
            <a:pathLst>
              <a:path w="99060" h="123825">
                <a:moveTo>
                  <a:pt x="98767" y="123482"/>
                </a:moveTo>
                <a:lnTo>
                  <a:pt x="0" y="123482"/>
                </a:lnTo>
                <a:lnTo>
                  <a:pt x="0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3" name="object 163"/>
          <p:cNvSpPr/>
          <p:nvPr/>
        </p:nvSpPr>
        <p:spPr>
          <a:xfrm>
            <a:off x="5855491" y="9120378"/>
            <a:ext cx="412115" cy="0"/>
          </a:xfrm>
          <a:custGeom>
            <a:avLst/>
            <a:gdLst/>
            <a:ahLst/>
            <a:cxnLst/>
            <a:rect l="l" t="t" r="r" b="b"/>
            <a:pathLst>
              <a:path w="412114" h="0">
                <a:moveTo>
                  <a:pt x="411924" y="0"/>
                </a:moveTo>
                <a:lnTo>
                  <a:pt x="0" y="0"/>
                </a:lnTo>
              </a:path>
            </a:pathLst>
          </a:custGeom>
          <a:ln w="2159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4" name="object 164"/>
          <p:cNvSpPr/>
          <p:nvPr/>
        </p:nvSpPr>
        <p:spPr>
          <a:xfrm>
            <a:off x="5853510" y="8144344"/>
            <a:ext cx="36195" cy="36195"/>
          </a:xfrm>
          <a:custGeom>
            <a:avLst/>
            <a:gdLst/>
            <a:ahLst/>
            <a:cxnLst/>
            <a:rect l="l" t="t" r="r" b="b"/>
            <a:pathLst>
              <a:path w="36195" h="36195">
                <a:moveTo>
                  <a:pt x="26670" y="0"/>
                </a:moveTo>
                <a:lnTo>
                  <a:pt x="8902" y="0"/>
                </a:lnTo>
                <a:lnTo>
                  <a:pt x="0" y="8889"/>
                </a:lnTo>
                <a:lnTo>
                  <a:pt x="0" y="26657"/>
                </a:lnTo>
                <a:lnTo>
                  <a:pt x="8902" y="35572"/>
                </a:lnTo>
                <a:lnTo>
                  <a:pt x="26670" y="35572"/>
                </a:lnTo>
                <a:lnTo>
                  <a:pt x="35572" y="26657"/>
                </a:lnTo>
                <a:lnTo>
                  <a:pt x="35572" y="8889"/>
                </a:lnTo>
                <a:lnTo>
                  <a:pt x="26670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5" name="object 165"/>
          <p:cNvSpPr/>
          <p:nvPr/>
        </p:nvSpPr>
        <p:spPr>
          <a:xfrm>
            <a:off x="5853510" y="8144344"/>
            <a:ext cx="36195" cy="36195"/>
          </a:xfrm>
          <a:custGeom>
            <a:avLst/>
            <a:gdLst/>
            <a:ahLst/>
            <a:cxnLst/>
            <a:rect l="l" t="t" r="r" b="b"/>
            <a:pathLst>
              <a:path w="36195" h="36195">
                <a:moveTo>
                  <a:pt x="0" y="17767"/>
                </a:moveTo>
                <a:lnTo>
                  <a:pt x="0" y="8889"/>
                </a:lnTo>
                <a:lnTo>
                  <a:pt x="8902" y="0"/>
                </a:lnTo>
                <a:lnTo>
                  <a:pt x="17792" y="0"/>
                </a:lnTo>
                <a:lnTo>
                  <a:pt x="26670" y="0"/>
                </a:lnTo>
                <a:lnTo>
                  <a:pt x="35572" y="8889"/>
                </a:lnTo>
                <a:lnTo>
                  <a:pt x="35572" y="17767"/>
                </a:lnTo>
                <a:lnTo>
                  <a:pt x="35572" y="26657"/>
                </a:lnTo>
                <a:lnTo>
                  <a:pt x="26670" y="35572"/>
                </a:lnTo>
                <a:lnTo>
                  <a:pt x="17792" y="35572"/>
                </a:lnTo>
                <a:lnTo>
                  <a:pt x="8902" y="35572"/>
                </a:lnTo>
                <a:lnTo>
                  <a:pt x="0" y="26657"/>
                </a:lnTo>
                <a:lnTo>
                  <a:pt x="0" y="17767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6" name="object 166"/>
          <p:cNvSpPr/>
          <p:nvPr/>
        </p:nvSpPr>
        <p:spPr>
          <a:xfrm>
            <a:off x="5974033" y="8981084"/>
            <a:ext cx="36195" cy="36195"/>
          </a:xfrm>
          <a:custGeom>
            <a:avLst/>
            <a:gdLst/>
            <a:ahLst/>
            <a:cxnLst/>
            <a:rect l="l" t="t" r="r" b="b"/>
            <a:pathLst>
              <a:path w="36195" h="36195">
                <a:moveTo>
                  <a:pt x="26670" y="0"/>
                </a:moveTo>
                <a:lnTo>
                  <a:pt x="8877" y="0"/>
                </a:lnTo>
                <a:lnTo>
                  <a:pt x="0" y="8902"/>
                </a:lnTo>
                <a:lnTo>
                  <a:pt x="0" y="26682"/>
                </a:lnTo>
                <a:lnTo>
                  <a:pt x="8877" y="35572"/>
                </a:lnTo>
                <a:lnTo>
                  <a:pt x="26670" y="35572"/>
                </a:lnTo>
                <a:lnTo>
                  <a:pt x="35572" y="26682"/>
                </a:lnTo>
                <a:lnTo>
                  <a:pt x="35572" y="8902"/>
                </a:lnTo>
                <a:lnTo>
                  <a:pt x="26670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7" name="object 167"/>
          <p:cNvSpPr/>
          <p:nvPr/>
        </p:nvSpPr>
        <p:spPr>
          <a:xfrm>
            <a:off x="5974033" y="8981084"/>
            <a:ext cx="36195" cy="36195"/>
          </a:xfrm>
          <a:custGeom>
            <a:avLst/>
            <a:gdLst/>
            <a:ahLst/>
            <a:cxnLst/>
            <a:rect l="l" t="t" r="r" b="b"/>
            <a:pathLst>
              <a:path w="36195" h="36195">
                <a:moveTo>
                  <a:pt x="0" y="17792"/>
                </a:moveTo>
                <a:lnTo>
                  <a:pt x="0" y="8902"/>
                </a:lnTo>
                <a:lnTo>
                  <a:pt x="8877" y="0"/>
                </a:lnTo>
                <a:lnTo>
                  <a:pt x="17780" y="0"/>
                </a:lnTo>
                <a:lnTo>
                  <a:pt x="26670" y="0"/>
                </a:lnTo>
                <a:lnTo>
                  <a:pt x="35572" y="8902"/>
                </a:lnTo>
                <a:lnTo>
                  <a:pt x="35572" y="17792"/>
                </a:lnTo>
                <a:lnTo>
                  <a:pt x="35572" y="26682"/>
                </a:lnTo>
                <a:lnTo>
                  <a:pt x="26670" y="35572"/>
                </a:lnTo>
                <a:lnTo>
                  <a:pt x="17780" y="35572"/>
                </a:lnTo>
                <a:lnTo>
                  <a:pt x="8877" y="35572"/>
                </a:lnTo>
                <a:lnTo>
                  <a:pt x="0" y="26682"/>
                </a:lnTo>
                <a:lnTo>
                  <a:pt x="0" y="17792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8" name="object 168"/>
          <p:cNvSpPr/>
          <p:nvPr/>
        </p:nvSpPr>
        <p:spPr>
          <a:xfrm>
            <a:off x="4361234" y="8420899"/>
            <a:ext cx="171602" cy="214185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69" name="object 169"/>
          <p:cNvSpPr/>
          <p:nvPr/>
        </p:nvSpPr>
        <p:spPr>
          <a:xfrm>
            <a:off x="5213963" y="8420899"/>
            <a:ext cx="171589" cy="214185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70" name="object 170"/>
          <p:cNvSpPr txBox="1"/>
          <p:nvPr/>
        </p:nvSpPr>
        <p:spPr>
          <a:xfrm>
            <a:off x="7055870" y="2925825"/>
            <a:ext cx="500380" cy="396240"/>
          </a:xfrm>
          <a:prstGeom prst="rect">
            <a:avLst/>
          </a:prstGeom>
          <a:solidFill>
            <a:srgbClr val="231F20"/>
          </a:solidFill>
        </p:spPr>
        <p:txBody>
          <a:bodyPr wrap="square" lIns="0" tIns="0" rIns="0" bIns="0" rtlCol="0" vert="horz">
            <a:spAutoFit/>
          </a:bodyPr>
          <a:lstStyle/>
          <a:p>
            <a:pPr marL="10160">
              <a:lnSpc>
                <a:spcPts val="1085"/>
              </a:lnSpc>
            </a:pPr>
            <a:r>
              <a:rPr dirty="0" sz="1000" spc="-5" b="1">
                <a:solidFill>
                  <a:srgbClr val="FFFFFF"/>
                </a:solidFill>
                <a:latin typeface="Arial"/>
                <a:cs typeface="Arial"/>
              </a:rPr>
              <a:t>F37</a:t>
            </a:r>
            <a:endParaRPr sz="1000">
              <a:latin typeface="Arial"/>
              <a:cs typeface="Arial"/>
            </a:endParaRPr>
          </a:p>
        </p:txBody>
      </p:sp>
      <p:sp>
        <p:nvSpPr>
          <p:cNvPr id="171" name="object 171"/>
          <p:cNvSpPr txBox="1"/>
          <p:nvPr/>
        </p:nvSpPr>
        <p:spPr>
          <a:xfrm>
            <a:off x="3191259" y="9308845"/>
            <a:ext cx="1756410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 spc="-10" b="1" i="1">
                <a:solidFill>
                  <a:srgbClr val="009D57"/>
                </a:solidFill>
                <a:latin typeface="Arial"/>
                <a:cs typeface="Arial"/>
              </a:rPr>
              <a:t>Fig. </a:t>
            </a:r>
            <a:r>
              <a:rPr dirty="0" sz="700" spc="-15" b="1" i="1">
                <a:solidFill>
                  <a:srgbClr val="009D57"/>
                </a:solidFill>
                <a:latin typeface="Arial"/>
                <a:cs typeface="Arial"/>
              </a:rPr>
              <a:t>F66: </a:t>
            </a:r>
            <a:r>
              <a:rPr dirty="0" sz="700" spc="-5" i="1">
                <a:solidFill>
                  <a:srgbClr val="231F20"/>
                </a:solidFill>
                <a:latin typeface="Arial"/>
                <a:cs typeface="Arial"/>
              </a:rPr>
              <a:t>Conexión </a:t>
            </a:r>
            <a:r>
              <a:rPr dirty="0" sz="700" i="1">
                <a:solidFill>
                  <a:srgbClr val="231F20"/>
                </a:solidFill>
                <a:latin typeface="Arial"/>
                <a:cs typeface="Arial"/>
              </a:rPr>
              <a:t>equipotencial</a:t>
            </a:r>
            <a:r>
              <a:rPr dirty="0" sz="700" spc="65" i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 spc="-5" i="1">
                <a:solidFill>
                  <a:srgbClr val="231F20"/>
                </a:solidFill>
                <a:latin typeface="Arial"/>
                <a:cs typeface="Arial"/>
              </a:rPr>
              <a:t>mejorada.</a:t>
            </a:r>
            <a:endParaRPr sz="700">
              <a:latin typeface="Arial"/>
              <a:cs typeface="Arial"/>
            </a:endParaRPr>
          </a:p>
        </p:txBody>
      </p:sp>
      <p:sp>
        <p:nvSpPr>
          <p:cNvPr id="172" name="object 172"/>
          <p:cNvSpPr txBox="1"/>
          <p:nvPr/>
        </p:nvSpPr>
        <p:spPr>
          <a:xfrm>
            <a:off x="527307" y="10456164"/>
            <a:ext cx="640080" cy="1168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">
                <a:solidFill>
                  <a:srgbClr val="231F20"/>
                </a:solidFill>
                <a:latin typeface="Arial"/>
                <a:cs typeface="Arial"/>
              </a:rPr>
              <a:t>Schneider</a:t>
            </a:r>
            <a:r>
              <a:rPr dirty="0" sz="600" spc="-6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600">
                <a:solidFill>
                  <a:srgbClr val="231F20"/>
                </a:solidFill>
                <a:latin typeface="Arial"/>
                <a:cs typeface="Arial"/>
              </a:rPr>
              <a:t>Electric</a:t>
            </a:r>
            <a:endParaRPr sz="600">
              <a:latin typeface="Arial"/>
              <a:cs typeface="Arial"/>
            </a:endParaRPr>
          </a:p>
        </p:txBody>
      </p:sp>
      <p:sp>
        <p:nvSpPr>
          <p:cNvPr id="173" name="object 173"/>
          <p:cNvSpPr txBox="1"/>
          <p:nvPr/>
        </p:nvSpPr>
        <p:spPr>
          <a:xfrm>
            <a:off x="5474592" y="10456164"/>
            <a:ext cx="1558925" cy="1168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">
                <a:solidFill>
                  <a:srgbClr val="231F20"/>
                </a:solidFill>
                <a:latin typeface="Arial"/>
                <a:cs typeface="Arial"/>
              </a:rPr>
              <a:t>Guía </a:t>
            </a:r>
            <a:r>
              <a:rPr dirty="0" sz="600" spc="-5">
                <a:solidFill>
                  <a:srgbClr val="231F20"/>
                </a:solidFill>
                <a:latin typeface="Arial"/>
                <a:cs typeface="Arial"/>
              </a:rPr>
              <a:t>de diseño de instalaciones eléctricas</a:t>
            </a:r>
            <a:r>
              <a:rPr dirty="0" sz="600" spc="-4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600" spc="-5">
                <a:solidFill>
                  <a:srgbClr val="231F20"/>
                </a:solidFill>
                <a:latin typeface="Arial"/>
                <a:cs typeface="Arial"/>
              </a:rPr>
              <a:t>08</a:t>
            </a:r>
            <a:endParaRPr sz="600">
              <a:latin typeface="Arial"/>
              <a:cs typeface="Arial"/>
            </a:endParaRPr>
          </a:p>
        </p:txBody>
      </p:sp>
      <p:sp>
        <p:nvSpPr>
          <p:cNvPr id="174" name="object 174"/>
          <p:cNvSpPr/>
          <p:nvPr/>
        </p:nvSpPr>
        <p:spPr>
          <a:xfrm>
            <a:off x="3644118" y="10508992"/>
            <a:ext cx="113373" cy="118075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75" name="object 175"/>
          <p:cNvSpPr/>
          <p:nvPr/>
        </p:nvSpPr>
        <p:spPr>
          <a:xfrm>
            <a:off x="3557464" y="10441380"/>
            <a:ext cx="450037" cy="182499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76" name="object 176"/>
          <p:cNvSpPr/>
          <p:nvPr/>
        </p:nvSpPr>
        <p:spPr>
          <a:xfrm>
            <a:off x="3635086" y="10532262"/>
            <a:ext cx="108064" cy="95602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77" name="object 177"/>
          <p:cNvSpPr/>
          <p:nvPr/>
        </p:nvSpPr>
        <p:spPr>
          <a:xfrm>
            <a:off x="3652274" y="10532261"/>
            <a:ext cx="88895" cy="71589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40896" y="10409999"/>
            <a:ext cx="7015480" cy="0"/>
          </a:xfrm>
          <a:custGeom>
            <a:avLst/>
            <a:gdLst/>
            <a:ahLst/>
            <a:cxnLst/>
            <a:rect l="l" t="t" r="r" b="b"/>
            <a:pathLst>
              <a:path w="7015480" h="0">
                <a:moveTo>
                  <a:pt x="0" y="0"/>
                </a:moveTo>
                <a:lnTo>
                  <a:pt x="7015098" y="0"/>
                </a:lnTo>
              </a:path>
            </a:pathLst>
          </a:custGeom>
          <a:ln w="10287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3204086" y="7429055"/>
            <a:ext cx="3816350" cy="0"/>
          </a:xfrm>
          <a:custGeom>
            <a:avLst/>
            <a:gdLst/>
            <a:ahLst/>
            <a:cxnLst/>
            <a:rect l="l" t="t" r="r" b="b"/>
            <a:pathLst>
              <a:path w="3816350" h="0">
                <a:moveTo>
                  <a:pt x="0" y="0"/>
                </a:moveTo>
                <a:lnTo>
                  <a:pt x="3816096" y="0"/>
                </a:lnTo>
              </a:path>
            </a:pathLst>
          </a:custGeom>
          <a:ln w="25526">
            <a:solidFill>
              <a:srgbClr val="009D5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3204086" y="4783772"/>
            <a:ext cx="3816350" cy="0"/>
          </a:xfrm>
          <a:custGeom>
            <a:avLst/>
            <a:gdLst/>
            <a:ahLst/>
            <a:cxnLst/>
            <a:rect l="l" t="t" r="r" b="b"/>
            <a:pathLst>
              <a:path w="3816350" h="0">
                <a:moveTo>
                  <a:pt x="0" y="0"/>
                </a:moveTo>
                <a:lnTo>
                  <a:pt x="3816096" y="0"/>
                </a:lnTo>
              </a:path>
            </a:pathLst>
          </a:custGeom>
          <a:ln w="25526">
            <a:solidFill>
              <a:srgbClr val="009D5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/>
          <p:nvPr/>
        </p:nvSpPr>
        <p:spPr>
          <a:xfrm>
            <a:off x="528196" y="237870"/>
            <a:ext cx="2091055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-15" b="1">
                <a:solidFill>
                  <a:srgbClr val="009D57"/>
                </a:solidFill>
                <a:latin typeface="Arial"/>
                <a:cs typeface="Arial"/>
              </a:rPr>
              <a:t>F </a:t>
            </a:r>
            <a:r>
              <a:rPr dirty="0" sz="800" spc="55" b="1">
                <a:solidFill>
                  <a:srgbClr val="009D57"/>
                </a:solidFill>
                <a:latin typeface="Arial"/>
                <a:cs typeface="Arial"/>
              </a:rPr>
              <a:t>- </a:t>
            </a:r>
            <a:r>
              <a:rPr dirty="0" sz="800" b="1">
                <a:solidFill>
                  <a:srgbClr val="009D57"/>
                </a:solidFill>
                <a:latin typeface="Arial"/>
                <a:cs typeface="Arial"/>
              </a:rPr>
              <a:t>Protección contra descargas</a:t>
            </a:r>
            <a:r>
              <a:rPr dirty="0" sz="800" spc="-40" b="1">
                <a:solidFill>
                  <a:srgbClr val="009D57"/>
                </a:solidFill>
                <a:latin typeface="Arial"/>
                <a:cs typeface="Arial"/>
              </a:rPr>
              <a:t> </a:t>
            </a:r>
            <a:r>
              <a:rPr dirty="0" sz="800" b="1">
                <a:solidFill>
                  <a:srgbClr val="009D57"/>
                </a:solidFill>
                <a:latin typeface="Arial"/>
                <a:cs typeface="Arial"/>
              </a:rPr>
              <a:t>eléctricas</a:t>
            </a:r>
            <a:endParaRPr sz="8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191386" y="212597"/>
            <a:ext cx="2997200" cy="574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tabLst>
                <a:tab pos="266700" algn="l"/>
              </a:tabLst>
            </a:pPr>
            <a:r>
              <a:rPr dirty="0" sz="1800" spc="-5" b="1">
                <a:solidFill>
                  <a:srgbClr val="231F20"/>
                </a:solidFill>
                <a:latin typeface="Arial"/>
                <a:cs typeface="Arial"/>
              </a:rPr>
              <a:t>8	</a:t>
            </a:r>
            <a:r>
              <a:rPr dirty="0" sz="1800" spc="-20" b="1">
                <a:solidFill>
                  <a:srgbClr val="231F20"/>
                </a:solidFill>
                <a:latin typeface="Arial"/>
                <a:cs typeface="Arial"/>
              </a:rPr>
              <a:t>Dispositivos </a:t>
            </a:r>
            <a:r>
              <a:rPr dirty="0" sz="1800" spc="15" b="1">
                <a:solidFill>
                  <a:srgbClr val="231F20"/>
                </a:solidFill>
                <a:latin typeface="Arial"/>
                <a:cs typeface="Arial"/>
              </a:rPr>
              <a:t>de</a:t>
            </a:r>
            <a:r>
              <a:rPr dirty="0" sz="1800" spc="-3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800" spc="5" b="1">
                <a:solidFill>
                  <a:srgbClr val="231F20"/>
                </a:solidFill>
                <a:latin typeface="Arial"/>
                <a:cs typeface="Arial"/>
              </a:rPr>
              <a:t>corriente  </a:t>
            </a:r>
            <a:r>
              <a:rPr dirty="0" sz="1800" spc="-15" b="1">
                <a:solidFill>
                  <a:srgbClr val="231F20"/>
                </a:solidFill>
                <a:latin typeface="Arial"/>
                <a:cs typeface="Arial"/>
              </a:rPr>
              <a:t>residual</a:t>
            </a:r>
            <a:r>
              <a:rPr dirty="0" sz="1800" spc="-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800" spc="-15" b="1">
                <a:solidFill>
                  <a:srgbClr val="231F20"/>
                </a:solidFill>
                <a:latin typeface="Arial"/>
                <a:cs typeface="Arial"/>
              </a:rPr>
              <a:t>(DDR)</a:t>
            </a:r>
            <a:endParaRPr sz="1800">
              <a:latin typeface="Arial"/>
              <a:cs typeface="Arial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0" y="2925825"/>
            <a:ext cx="504190" cy="396240"/>
          </a:xfrm>
          <a:custGeom>
            <a:avLst/>
            <a:gdLst/>
            <a:ahLst/>
            <a:cxnLst/>
            <a:rect l="l" t="t" r="r" b="b"/>
            <a:pathLst>
              <a:path w="504190" h="396239">
                <a:moveTo>
                  <a:pt x="0" y="396240"/>
                </a:moveTo>
                <a:lnTo>
                  <a:pt x="0" y="0"/>
                </a:lnTo>
                <a:lnTo>
                  <a:pt x="503939" y="0"/>
                </a:lnTo>
                <a:lnTo>
                  <a:pt x="503939" y="396240"/>
                </a:lnTo>
                <a:lnTo>
                  <a:pt x="0" y="39624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 txBox="1"/>
          <p:nvPr/>
        </p:nvSpPr>
        <p:spPr>
          <a:xfrm>
            <a:off x="254257" y="2898520"/>
            <a:ext cx="245110" cy="177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00" b="1">
                <a:solidFill>
                  <a:srgbClr val="FFFFFF"/>
                </a:solidFill>
                <a:latin typeface="Arial"/>
                <a:cs typeface="Arial"/>
              </a:rPr>
              <a:t>F</a:t>
            </a:r>
            <a:r>
              <a:rPr dirty="0" sz="1000" spc="-5" b="1">
                <a:solidFill>
                  <a:srgbClr val="FFFFFF"/>
                </a:solidFill>
                <a:latin typeface="Arial"/>
                <a:cs typeface="Arial"/>
              </a:rPr>
              <a:t>38</a:t>
            </a:r>
            <a:endParaRPr sz="10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39499" y="8047101"/>
            <a:ext cx="2484120" cy="1004569"/>
          </a:xfrm>
          <a:prstGeom prst="rect">
            <a:avLst/>
          </a:prstGeom>
          <a:solidFill>
            <a:srgbClr val="C8E4D3"/>
          </a:solidFill>
        </p:spPr>
        <p:txBody>
          <a:bodyPr wrap="square" lIns="0" tIns="13335" rIns="0" bIns="0" rtlCol="0" vert="horz">
            <a:spAutoFit/>
          </a:bodyPr>
          <a:lstStyle/>
          <a:p>
            <a:pPr marL="36195" marR="117475" indent="635">
              <a:lnSpc>
                <a:spcPct val="100000"/>
              </a:lnSpc>
              <a:spcBef>
                <a:spcPts val="105"/>
              </a:spcBef>
            </a:pPr>
            <a:r>
              <a:rPr dirty="0" sz="900" spc="-10" i="1">
                <a:solidFill>
                  <a:srgbClr val="231F20"/>
                </a:solidFill>
                <a:latin typeface="Arial"/>
                <a:cs typeface="Arial"/>
              </a:rPr>
              <a:t>Existen </a:t>
            </a:r>
            <a:r>
              <a:rPr dirty="0" sz="900" i="1">
                <a:solidFill>
                  <a:srgbClr val="231F20"/>
                </a:solidFill>
                <a:latin typeface="Arial"/>
                <a:cs typeface="Arial"/>
              </a:rPr>
              <a:t>corrientes </a:t>
            </a:r>
            <a:r>
              <a:rPr dirty="0" sz="900" spc="5" i="1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900" spc="-5" i="1">
                <a:solidFill>
                  <a:srgbClr val="231F20"/>
                </a:solidFill>
                <a:latin typeface="Arial"/>
                <a:cs typeface="Arial"/>
              </a:rPr>
              <a:t>fuga </a:t>
            </a:r>
            <a:r>
              <a:rPr dirty="0" sz="900" spc="-35" i="1">
                <a:solidFill>
                  <a:srgbClr val="231F20"/>
                </a:solidFill>
                <a:latin typeface="Arial"/>
                <a:cs typeface="Arial"/>
              </a:rPr>
              <a:t>a </a:t>
            </a:r>
            <a:r>
              <a:rPr dirty="0" sz="900" spc="-5" i="1">
                <a:solidFill>
                  <a:srgbClr val="231F20"/>
                </a:solidFill>
                <a:latin typeface="Arial"/>
                <a:cs typeface="Arial"/>
              </a:rPr>
              <a:t>tierra </a:t>
            </a:r>
            <a:r>
              <a:rPr dirty="0" sz="900" spc="5" i="1">
                <a:solidFill>
                  <a:srgbClr val="231F20"/>
                </a:solidFill>
                <a:latin typeface="Arial"/>
                <a:cs typeface="Arial"/>
              </a:rPr>
              <a:t>que no </a:t>
            </a:r>
            <a:r>
              <a:rPr dirty="0" sz="900" spc="-20" i="1">
                <a:solidFill>
                  <a:srgbClr val="231F20"/>
                </a:solidFill>
                <a:latin typeface="Arial"/>
                <a:cs typeface="Arial"/>
              </a:rPr>
              <a:t>se  </a:t>
            </a:r>
            <a:r>
              <a:rPr dirty="0" sz="900" spc="5" i="1">
                <a:solidFill>
                  <a:srgbClr val="231F20"/>
                </a:solidFill>
                <a:latin typeface="Arial"/>
                <a:cs typeface="Arial"/>
              </a:rPr>
              <a:t>deben </a:t>
            </a:r>
            <a:r>
              <a:rPr dirty="0" sz="900" spc="-35" i="1">
                <a:solidFill>
                  <a:srgbClr val="231F20"/>
                </a:solidFill>
                <a:latin typeface="Arial"/>
                <a:cs typeface="Arial"/>
              </a:rPr>
              <a:t>a </a:t>
            </a:r>
            <a:r>
              <a:rPr dirty="0" sz="900" spc="-5" i="1">
                <a:solidFill>
                  <a:srgbClr val="231F20"/>
                </a:solidFill>
                <a:latin typeface="Arial"/>
                <a:cs typeface="Arial"/>
              </a:rPr>
              <a:t>un </a:t>
            </a:r>
            <a:r>
              <a:rPr dirty="0" sz="900" spc="10" i="1">
                <a:solidFill>
                  <a:srgbClr val="231F20"/>
                </a:solidFill>
                <a:latin typeface="Arial"/>
                <a:cs typeface="Arial"/>
              </a:rPr>
              <a:t>defecto, </a:t>
            </a:r>
            <a:r>
              <a:rPr dirty="0" sz="900" spc="-35" i="1">
                <a:solidFill>
                  <a:srgbClr val="231F20"/>
                </a:solidFill>
                <a:latin typeface="Arial"/>
                <a:cs typeface="Arial"/>
              </a:rPr>
              <a:t>así </a:t>
            </a:r>
            <a:r>
              <a:rPr dirty="0" sz="900" spc="20" i="1">
                <a:solidFill>
                  <a:srgbClr val="231F20"/>
                </a:solidFill>
                <a:latin typeface="Arial"/>
                <a:cs typeface="Arial"/>
              </a:rPr>
              <a:t>como </a:t>
            </a:r>
            <a:r>
              <a:rPr dirty="0" sz="900" spc="-5" i="1">
                <a:solidFill>
                  <a:srgbClr val="231F20"/>
                </a:solidFill>
                <a:latin typeface="Arial"/>
                <a:cs typeface="Arial"/>
              </a:rPr>
              <a:t>sobretensiones  transitorias, </a:t>
            </a:r>
            <a:r>
              <a:rPr dirty="0" sz="900" spc="-20" i="1">
                <a:solidFill>
                  <a:srgbClr val="231F20"/>
                </a:solidFill>
                <a:latin typeface="Arial"/>
                <a:cs typeface="Arial"/>
              </a:rPr>
              <a:t>y </a:t>
            </a:r>
            <a:r>
              <a:rPr dirty="0" sz="900" spc="-5" i="1">
                <a:solidFill>
                  <a:srgbClr val="231F20"/>
                </a:solidFill>
                <a:latin typeface="Arial"/>
                <a:cs typeface="Arial"/>
              </a:rPr>
              <a:t>cualquiera </a:t>
            </a:r>
            <a:r>
              <a:rPr dirty="0" sz="900" spc="5" i="1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900" spc="-20" i="1">
                <a:solidFill>
                  <a:srgbClr val="231F20"/>
                </a:solidFill>
                <a:latin typeface="Arial"/>
                <a:cs typeface="Arial"/>
              </a:rPr>
              <a:t>las </a:t>
            </a:r>
            <a:r>
              <a:rPr dirty="0" sz="900" spc="10" i="1">
                <a:solidFill>
                  <a:srgbClr val="231F20"/>
                </a:solidFill>
                <a:latin typeface="Arial"/>
                <a:cs typeface="Arial"/>
              </a:rPr>
              <a:t>dos  </a:t>
            </a:r>
            <a:r>
              <a:rPr dirty="0" sz="900" spc="5" i="1">
                <a:solidFill>
                  <a:srgbClr val="231F20"/>
                </a:solidFill>
                <a:latin typeface="Arial"/>
                <a:cs typeface="Arial"/>
              </a:rPr>
              <a:t>condiciones </a:t>
            </a:r>
            <a:r>
              <a:rPr dirty="0" sz="900" spc="15" i="1">
                <a:solidFill>
                  <a:srgbClr val="231F20"/>
                </a:solidFill>
                <a:latin typeface="Arial"/>
                <a:cs typeface="Arial"/>
              </a:rPr>
              <a:t>o </a:t>
            </a:r>
            <a:r>
              <a:rPr dirty="0" sz="900" spc="-10" i="1">
                <a:solidFill>
                  <a:srgbClr val="231F20"/>
                </a:solidFill>
                <a:latin typeface="Arial"/>
                <a:cs typeface="Arial"/>
              </a:rPr>
              <a:t>ambas </a:t>
            </a:r>
            <a:r>
              <a:rPr dirty="0" sz="900" spc="5" i="1">
                <a:solidFill>
                  <a:srgbClr val="231F20"/>
                </a:solidFill>
                <a:latin typeface="Arial"/>
                <a:cs typeface="Arial"/>
              </a:rPr>
              <a:t>pueden provocar  </a:t>
            </a:r>
            <a:r>
              <a:rPr dirty="0" sz="900" i="1">
                <a:solidFill>
                  <a:srgbClr val="231F20"/>
                </a:solidFill>
                <a:latin typeface="Arial"/>
                <a:cs typeface="Arial"/>
              </a:rPr>
              <a:t>disparos </a:t>
            </a:r>
            <a:r>
              <a:rPr dirty="0" sz="900" spc="5" i="1">
                <a:solidFill>
                  <a:srgbClr val="231F20"/>
                </a:solidFill>
                <a:latin typeface="Arial"/>
                <a:cs typeface="Arial"/>
              </a:rPr>
              <a:t>no </a:t>
            </a:r>
            <a:r>
              <a:rPr dirty="0" sz="900" spc="-5" i="1">
                <a:solidFill>
                  <a:srgbClr val="231F20"/>
                </a:solidFill>
                <a:latin typeface="Arial"/>
                <a:cs typeface="Arial"/>
              </a:rPr>
              <a:t>deseados </a:t>
            </a:r>
            <a:r>
              <a:rPr dirty="0" sz="900" spc="15" i="1">
                <a:solidFill>
                  <a:srgbClr val="231F20"/>
                </a:solidFill>
                <a:latin typeface="Arial"/>
                <a:cs typeface="Arial"/>
              </a:rPr>
              <a:t>por </a:t>
            </a:r>
            <a:r>
              <a:rPr dirty="0" sz="900" i="1">
                <a:solidFill>
                  <a:srgbClr val="231F20"/>
                </a:solidFill>
                <a:latin typeface="Arial"/>
                <a:cs typeface="Arial"/>
              </a:rPr>
              <a:t>parte </a:t>
            </a:r>
            <a:r>
              <a:rPr dirty="0" sz="900" spc="5" i="1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900" spc="-5" i="1">
                <a:solidFill>
                  <a:srgbClr val="231F20"/>
                </a:solidFill>
                <a:latin typeface="Arial"/>
                <a:cs typeface="Arial"/>
              </a:rPr>
              <a:t>los </a:t>
            </a:r>
            <a:r>
              <a:rPr dirty="0" sz="900" spc="-20" i="1">
                <a:solidFill>
                  <a:srgbClr val="231F20"/>
                </a:solidFill>
                <a:latin typeface="Arial"/>
                <a:cs typeface="Arial"/>
              </a:rPr>
              <a:t>DDR.  Se </a:t>
            </a:r>
            <a:r>
              <a:rPr dirty="0" sz="900" spc="-15" i="1">
                <a:solidFill>
                  <a:srgbClr val="231F20"/>
                </a:solidFill>
                <a:latin typeface="Arial"/>
                <a:cs typeface="Arial"/>
              </a:rPr>
              <a:t>han </a:t>
            </a:r>
            <a:r>
              <a:rPr dirty="0" sz="900" spc="-5" i="1">
                <a:solidFill>
                  <a:srgbClr val="231F20"/>
                </a:solidFill>
                <a:latin typeface="Arial"/>
                <a:cs typeface="Arial"/>
              </a:rPr>
              <a:t>desarrollado </a:t>
            </a:r>
            <a:r>
              <a:rPr dirty="0" sz="900" spc="-10" i="1">
                <a:solidFill>
                  <a:srgbClr val="231F20"/>
                </a:solidFill>
                <a:latin typeface="Arial"/>
                <a:cs typeface="Arial"/>
              </a:rPr>
              <a:t>algunas </a:t>
            </a:r>
            <a:r>
              <a:rPr dirty="0" sz="900" i="1">
                <a:solidFill>
                  <a:srgbClr val="231F20"/>
                </a:solidFill>
                <a:latin typeface="Arial"/>
                <a:cs typeface="Arial"/>
              </a:rPr>
              <a:t>técnicas </a:t>
            </a:r>
            <a:r>
              <a:rPr dirty="0" sz="900" spc="-10" i="1">
                <a:solidFill>
                  <a:srgbClr val="231F20"/>
                </a:solidFill>
                <a:latin typeface="Arial"/>
                <a:cs typeface="Arial"/>
              </a:rPr>
              <a:t>para  resolver </a:t>
            </a:r>
            <a:r>
              <a:rPr dirty="0" sz="900" spc="-5" i="1">
                <a:solidFill>
                  <a:srgbClr val="231F20"/>
                </a:solidFill>
                <a:latin typeface="Arial"/>
                <a:cs typeface="Arial"/>
              </a:rPr>
              <a:t>estos </a:t>
            </a:r>
            <a:r>
              <a:rPr dirty="0" sz="900" i="1">
                <a:solidFill>
                  <a:srgbClr val="231F20"/>
                </a:solidFill>
                <a:latin typeface="Arial"/>
                <a:cs typeface="Arial"/>
              </a:rPr>
              <a:t>problemas </a:t>
            </a:r>
            <a:r>
              <a:rPr dirty="0" sz="900" spc="5" i="1">
                <a:solidFill>
                  <a:srgbClr val="231F20"/>
                </a:solidFill>
                <a:latin typeface="Arial"/>
                <a:cs typeface="Arial"/>
              </a:rPr>
              <a:t>de</a:t>
            </a:r>
            <a:r>
              <a:rPr dirty="0" sz="900" spc="10" i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00" spc="5" i="1">
                <a:solidFill>
                  <a:srgbClr val="231F20"/>
                </a:solidFill>
                <a:latin typeface="Arial"/>
                <a:cs typeface="Arial"/>
              </a:rPr>
              <a:t>funcionamiento.</a:t>
            </a:r>
            <a:endParaRPr sz="9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26672" y="9947782"/>
            <a:ext cx="2482215" cy="4521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(1) En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los 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sistemas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trifásicos, la 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corriente capacitiva a tierra  sería cero si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los 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conductores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de las 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tres fases tuvieran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una  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capacidad a tierra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igual, una condición que no puede darse en  las instalaciones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 reales.</a:t>
            </a:r>
            <a:endParaRPr sz="7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165986" y="1394840"/>
            <a:ext cx="3882390" cy="3312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1200" spc="-5" b="1">
                <a:solidFill>
                  <a:srgbClr val="231F20"/>
                </a:solidFill>
                <a:latin typeface="Arial"/>
                <a:cs typeface="Arial"/>
              </a:rPr>
              <a:t>8.1 Descripción</a:t>
            </a:r>
            <a:endParaRPr sz="1200">
              <a:latin typeface="Arial"/>
              <a:cs typeface="Arial"/>
            </a:endParaRPr>
          </a:p>
          <a:p>
            <a:pPr marL="38100">
              <a:lnSpc>
                <a:spcPct val="100000"/>
              </a:lnSpc>
              <a:spcBef>
                <a:spcPts val="775"/>
              </a:spcBef>
            </a:pPr>
            <a:r>
              <a:rPr dirty="0" sz="1000" spc="-10" b="1">
                <a:solidFill>
                  <a:srgbClr val="231F20"/>
                </a:solidFill>
                <a:latin typeface="Arial"/>
                <a:cs typeface="Arial"/>
              </a:rPr>
              <a:t>Principio</a:t>
            </a:r>
            <a:endParaRPr sz="1000">
              <a:latin typeface="Arial"/>
              <a:cs typeface="Arial"/>
            </a:endParaRPr>
          </a:p>
          <a:p>
            <a:pPr marL="38735">
              <a:lnSpc>
                <a:spcPct val="100000"/>
              </a:lnSpc>
              <a:spcBef>
                <a:spcPts val="560"/>
              </a:spcBef>
            </a:pP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características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esenciales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 muestran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forma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diagrama en la </a:t>
            </a:r>
            <a:r>
              <a:rPr dirty="0" sz="800" spc="-5" b="1">
                <a:solidFill>
                  <a:srgbClr val="009D57"/>
                </a:solidFill>
                <a:latin typeface="Arial"/>
                <a:cs typeface="Arial"/>
              </a:rPr>
              <a:t>Figura</a:t>
            </a:r>
            <a:r>
              <a:rPr dirty="0" sz="800" spc="-50" b="1">
                <a:solidFill>
                  <a:srgbClr val="009D57"/>
                </a:solidFill>
                <a:latin typeface="Arial"/>
                <a:cs typeface="Arial"/>
              </a:rPr>
              <a:t> </a:t>
            </a:r>
            <a:r>
              <a:rPr dirty="0" sz="800" spc="-5" b="1">
                <a:solidFill>
                  <a:srgbClr val="009D57"/>
                </a:solidFill>
                <a:latin typeface="Arial"/>
                <a:cs typeface="Arial"/>
              </a:rPr>
              <a:t>F67</a:t>
            </a:r>
            <a:endParaRPr sz="800">
              <a:latin typeface="Arial"/>
              <a:cs typeface="Arial"/>
            </a:endParaRPr>
          </a:p>
          <a:p>
            <a:pPr marL="38100">
              <a:lnSpc>
                <a:spcPct val="100000"/>
              </a:lnSpc>
            </a:pP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más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abajo.</a:t>
            </a:r>
            <a:endParaRPr sz="800">
              <a:latin typeface="Arial"/>
              <a:cs typeface="Arial"/>
            </a:endParaRPr>
          </a:p>
          <a:p>
            <a:pPr marL="38100" marR="52705" indent="635">
              <a:lnSpc>
                <a:spcPts val="960"/>
              </a:lnSpc>
              <a:spcBef>
                <a:spcPts val="320"/>
              </a:spcBef>
            </a:pP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Un núcleo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magnético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incluye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todos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los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conductores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corriente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un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circuito 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eléctrico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y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flujo magnético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generado en el núcleo dependerá en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todo momento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 la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suma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aritmética de las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corrientes, considerando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que las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corrientes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que pasan en  una dirección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 consideran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positivas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(</a:t>
            </a:r>
            <a:r>
              <a:rPr dirty="0" sz="900" i="1">
                <a:solidFill>
                  <a:srgbClr val="231F20"/>
                </a:solidFill>
                <a:latin typeface="Times New Roman"/>
                <a:cs typeface="Times New Roman"/>
              </a:rPr>
              <a:t>I</a:t>
            </a:r>
            <a:r>
              <a:rPr dirty="0" baseline="-15151" sz="825">
                <a:solidFill>
                  <a:srgbClr val="231F20"/>
                </a:solidFill>
                <a:latin typeface="Arial"/>
                <a:cs typeface="Arial"/>
              </a:rPr>
              <a:t>1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), mientras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que las que pasan en dirección 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contraria se considerarán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negativas (</a:t>
            </a:r>
            <a:r>
              <a:rPr dirty="0" sz="900" spc="-5" i="1">
                <a:solidFill>
                  <a:srgbClr val="231F20"/>
                </a:solidFill>
                <a:latin typeface="Times New Roman"/>
                <a:cs typeface="Times New Roman"/>
              </a:rPr>
              <a:t>I</a:t>
            </a:r>
            <a:r>
              <a:rPr dirty="0" baseline="-15151" sz="825" spc="-7">
                <a:solidFill>
                  <a:srgbClr val="231F20"/>
                </a:solidFill>
                <a:latin typeface="Arial"/>
                <a:cs typeface="Arial"/>
              </a:rPr>
              <a:t>2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).</a:t>
            </a:r>
            <a:endParaRPr sz="800">
              <a:latin typeface="Arial"/>
              <a:cs typeface="Arial"/>
            </a:endParaRPr>
          </a:p>
          <a:p>
            <a:pPr marL="38735">
              <a:lnSpc>
                <a:spcPts val="1070"/>
              </a:lnSpc>
              <a:spcBef>
                <a:spcPts val="160"/>
              </a:spcBef>
            </a:pP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En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un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circuito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en buen estado </a:t>
            </a:r>
            <a:r>
              <a:rPr dirty="0" sz="900" i="1">
                <a:solidFill>
                  <a:srgbClr val="231F20"/>
                </a:solidFill>
                <a:latin typeface="Times New Roman"/>
                <a:cs typeface="Times New Roman"/>
              </a:rPr>
              <a:t>I</a:t>
            </a:r>
            <a:r>
              <a:rPr dirty="0" baseline="-15151" sz="825">
                <a:solidFill>
                  <a:srgbClr val="231F20"/>
                </a:solidFill>
                <a:latin typeface="Arial"/>
                <a:cs typeface="Arial"/>
              </a:rPr>
              <a:t>1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+ </a:t>
            </a:r>
            <a:r>
              <a:rPr dirty="0" sz="900" i="1">
                <a:solidFill>
                  <a:srgbClr val="231F20"/>
                </a:solidFill>
                <a:latin typeface="Times New Roman"/>
                <a:cs typeface="Times New Roman"/>
              </a:rPr>
              <a:t>I</a:t>
            </a:r>
            <a:r>
              <a:rPr dirty="0" baseline="-15151" sz="825">
                <a:solidFill>
                  <a:srgbClr val="231F20"/>
                </a:solidFill>
                <a:latin typeface="Arial"/>
                <a:cs typeface="Arial"/>
              </a:rPr>
              <a:t>2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= 0 y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no habrá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flujo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en el núcleo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magnético,</a:t>
            </a:r>
            <a:r>
              <a:rPr dirty="0" sz="800" spc="13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y</a:t>
            </a:r>
            <a:endParaRPr sz="800">
              <a:latin typeface="Arial"/>
              <a:cs typeface="Arial"/>
            </a:endParaRPr>
          </a:p>
          <a:p>
            <a:pPr marL="38100">
              <a:lnSpc>
                <a:spcPts val="950"/>
              </a:lnSpc>
            </a:pP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e.m.f.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cero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su</a:t>
            </a:r>
            <a:r>
              <a:rPr dirty="0" sz="8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bobina.</a:t>
            </a:r>
            <a:endParaRPr sz="800">
              <a:latin typeface="Arial"/>
              <a:cs typeface="Arial"/>
            </a:endParaRPr>
          </a:p>
          <a:p>
            <a:pPr marL="38100" marR="97155" indent="635">
              <a:lnSpc>
                <a:spcPct val="100000"/>
              </a:lnSpc>
              <a:spcBef>
                <a:spcPts val="290"/>
              </a:spcBef>
            </a:pP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Un id 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corriente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defecto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a tierra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pasará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a través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del núcleo hasta el defecto,  pero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volverá 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fuente a través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la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tierra o mediante conductores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producción  en un esquema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TN conectado a</a:t>
            </a:r>
            <a:r>
              <a:rPr dirty="0" sz="800" spc="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tierra.</a:t>
            </a:r>
            <a:endParaRPr sz="800">
              <a:latin typeface="Arial"/>
              <a:cs typeface="Arial"/>
            </a:endParaRPr>
          </a:p>
          <a:p>
            <a:pPr marL="38100" marR="205104" indent="635">
              <a:lnSpc>
                <a:spcPct val="100000"/>
              </a:lnSpc>
              <a:spcBef>
                <a:spcPts val="290"/>
              </a:spcBef>
            </a:pP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El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equilibrio 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corrientes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en los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conductores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que pasan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a través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del núcleo 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magnético ya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no existe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y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diferencia da lugar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un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flujo magnético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en el</a:t>
            </a:r>
            <a:r>
              <a:rPr dirty="0" sz="800" spc="-6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núcleo.</a:t>
            </a:r>
            <a:endParaRPr sz="800">
              <a:latin typeface="Arial"/>
              <a:cs typeface="Arial"/>
            </a:endParaRPr>
          </a:p>
          <a:p>
            <a:pPr marL="38100" marR="118110" indent="635">
              <a:lnSpc>
                <a:spcPct val="100000"/>
              </a:lnSpc>
              <a:spcBef>
                <a:spcPts val="290"/>
              </a:spcBef>
            </a:pP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diferencia 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corriente se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denomina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corriente “residual” y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el principio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 conoce  como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principio 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“corriente</a:t>
            </a:r>
            <a:r>
              <a:rPr dirty="0" sz="800" spc="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residual”.</a:t>
            </a:r>
            <a:endParaRPr sz="800">
              <a:latin typeface="Arial"/>
              <a:cs typeface="Arial"/>
            </a:endParaRPr>
          </a:p>
          <a:p>
            <a:pPr marL="38100" marR="30480" indent="635">
              <a:lnSpc>
                <a:spcPts val="960"/>
              </a:lnSpc>
              <a:spcBef>
                <a:spcPts val="320"/>
              </a:spcBef>
            </a:pP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El flujo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alterno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resultante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en el núcleo induce un e.m.f. en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su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bobina, 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modo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que  una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corriente </a:t>
            </a:r>
            <a:r>
              <a:rPr dirty="0" sz="900" i="1">
                <a:solidFill>
                  <a:srgbClr val="231F20"/>
                </a:solidFill>
                <a:latin typeface="Times New Roman"/>
                <a:cs typeface="Times New Roman"/>
              </a:rPr>
              <a:t>I</a:t>
            </a:r>
            <a:r>
              <a:rPr dirty="0" baseline="-15151" sz="825">
                <a:solidFill>
                  <a:srgbClr val="231F20"/>
                </a:solidFill>
                <a:latin typeface="Arial"/>
                <a:cs typeface="Arial"/>
              </a:rPr>
              <a:t>3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fluye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en la bobina 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funcionamiento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del dispositivo de disparo.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Si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corriente residual supera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valor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necesario para poner en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marcha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el dispositivo de  disparo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ya sea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directamente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o mediante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un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relé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electrónico, el interruptor  automático asociado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 disparará.</a:t>
            </a:r>
            <a:endParaRPr sz="800">
              <a:latin typeface="Arial"/>
              <a:cs typeface="Arial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3945529" y="4895532"/>
            <a:ext cx="2457090" cy="221062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 txBox="1"/>
          <p:nvPr/>
        </p:nvSpPr>
        <p:spPr>
          <a:xfrm>
            <a:off x="4038058" y="5176766"/>
            <a:ext cx="145415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800" i="1">
                <a:solidFill>
                  <a:srgbClr val="231F20"/>
                </a:solidFill>
                <a:latin typeface="Times New Roman"/>
                <a:cs typeface="Times New Roman"/>
              </a:rPr>
              <a:t>I</a:t>
            </a:r>
            <a:r>
              <a:rPr dirty="0" baseline="-16666" sz="750">
                <a:solidFill>
                  <a:srgbClr val="231F20"/>
                </a:solidFill>
                <a:latin typeface="Arial"/>
                <a:cs typeface="Arial"/>
              </a:rPr>
              <a:t>1</a:t>
            </a:r>
            <a:endParaRPr baseline="-16666" sz="75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4532169" y="5176766"/>
            <a:ext cx="145415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800" i="1">
                <a:solidFill>
                  <a:srgbClr val="231F20"/>
                </a:solidFill>
                <a:latin typeface="Times New Roman"/>
                <a:cs typeface="Times New Roman"/>
              </a:rPr>
              <a:t>I</a:t>
            </a:r>
            <a:r>
              <a:rPr dirty="0" baseline="-16666" sz="750">
                <a:solidFill>
                  <a:srgbClr val="231F20"/>
                </a:solidFill>
                <a:latin typeface="Arial"/>
                <a:cs typeface="Arial"/>
              </a:rPr>
              <a:t>2</a:t>
            </a:r>
            <a:endParaRPr baseline="-16666" sz="75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6122140" y="6037846"/>
            <a:ext cx="145415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800" i="1">
                <a:solidFill>
                  <a:srgbClr val="231F20"/>
                </a:solidFill>
                <a:latin typeface="Times New Roman"/>
                <a:cs typeface="Times New Roman"/>
              </a:rPr>
              <a:t>I</a:t>
            </a:r>
            <a:r>
              <a:rPr dirty="0" baseline="-16666" sz="750">
                <a:solidFill>
                  <a:srgbClr val="231F20"/>
                </a:solidFill>
                <a:latin typeface="Arial"/>
                <a:cs typeface="Arial"/>
              </a:rPr>
              <a:t>3</a:t>
            </a:r>
            <a:endParaRPr baseline="-16666" sz="75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3191386" y="7231633"/>
            <a:ext cx="1769110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 spc="-10" b="1" i="1">
                <a:solidFill>
                  <a:srgbClr val="009D57"/>
                </a:solidFill>
                <a:latin typeface="Arial"/>
                <a:cs typeface="Arial"/>
              </a:rPr>
              <a:t>Fig. </a:t>
            </a:r>
            <a:r>
              <a:rPr dirty="0" sz="700" spc="-15" b="1" i="1">
                <a:solidFill>
                  <a:srgbClr val="009D57"/>
                </a:solidFill>
                <a:latin typeface="Arial"/>
                <a:cs typeface="Arial"/>
              </a:rPr>
              <a:t>F67: </a:t>
            </a:r>
            <a:r>
              <a:rPr dirty="0" sz="700" spc="5" i="1">
                <a:solidFill>
                  <a:srgbClr val="231F20"/>
                </a:solidFill>
                <a:latin typeface="Arial"/>
                <a:cs typeface="Arial"/>
              </a:rPr>
              <a:t>Principio </a:t>
            </a:r>
            <a:r>
              <a:rPr dirty="0" sz="700" i="1">
                <a:solidFill>
                  <a:srgbClr val="231F20"/>
                </a:solidFill>
                <a:latin typeface="Arial"/>
                <a:cs typeface="Arial"/>
              </a:rPr>
              <a:t>del funcionamiento</a:t>
            </a:r>
            <a:r>
              <a:rPr dirty="0" sz="700" spc="5" i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 spc="-15" i="1">
                <a:solidFill>
                  <a:srgbClr val="231F20"/>
                </a:solidFill>
                <a:latin typeface="Arial"/>
                <a:cs typeface="Arial"/>
              </a:rPr>
              <a:t>DDR.</a:t>
            </a:r>
            <a:endParaRPr sz="7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3165986" y="7568945"/>
            <a:ext cx="3872229" cy="2740025"/>
          </a:xfrm>
          <a:prstGeom prst="rect">
            <a:avLst/>
          </a:prstGeom>
        </p:spPr>
        <p:txBody>
          <a:bodyPr wrap="square" lIns="0" tIns="22860" rIns="0" bIns="0" rtlCol="0" vert="horz">
            <a:spAutoFit/>
          </a:bodyPr>
          <a:lstStyle/>
          <a:p>
            <a:pPr marL="38100" marR="428625">
              <a:lnSpc>
                <a:spcPts val="1400"/>
              </a:lnSpc>
              <a:spcBef>
                <a:spcPts val="180"/>
              </a:spcBef>
            </a:pPr>
            <a:r>
              <a:rPr dirty="0" sz="1200" spc="-5" b="1">
                <a:solidFill>
                  <a:srgbClr val="231F20"/>
                </a:solidFill>
                <a:latin typeface="Arial"/>
                <a:cs typeface="Arial"/>
              </a:rPr>
              <a:t>8.2 </a:t>
            </a:r>
            <a:r>
              <a:rPr dirty="0" sz="1200" b="1">
                <a:solidFill>
                  <a:srgbClr val="231F20"/>
                </a:solidFill>
                <a:latin typeface="Arial"/>
                <a:cs typeface="Arial"/>
              </a:rPr>
              <a:t>Recomendaciones </a:t>
            </a:r>
            <a:r>
              <a:rPr dirty="0" sz="1200" spc="10" b="1">
                <a:solidFill>
                  <a:srgbClr val="231F20"/>
                </a:solidFill>
                <a:latin typeface="Arial"/>
                <a:cs typeface="Arial"/>
              </a:rPr>
              <a:t>para </a:t>
            </a:r>
            <a:r>
              <a:rPr dirty="0" sz="1200" spc="-5" b="1">
                <a:solidFill>
                  <a:srgbClr val="231F20"/>
                </a:solidFill>
                <a:latin typeface="Arial"/>
                <a:cs typeface="Arial"/>
              </a:rPr>
              <a:t>la </a:t>
            </a:r>
            <a:r>
              <a:rPr dirty="0" sz="1200" b="1">
                <a:solidFill>
                  <a:srgbClr val="231F20"/>
                </a:solidFill>
                <a:latin typeface="Arial"/>
                <a:cs typeface="Arial"/>
              </a:rPr>
              <a:t>implementación  </a:t>
            </a:r>
            <a:r>
              <a:rPr dirty="0" sz="1200" spc="10" b="1">
                <a:solidFill>
                  <a:srgbClr val="231F20"/>
                </a:solidFill>
                <a:latin typeface="Arial"/>
                <a:cs typeface="Arial"/>
              </a:rPr>
              <a:t>de</a:t>
            </a:r>
            <a:r>
              <a:rPr dirty="0" sz="1200" spc="-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200" spc="15" b="1">
                <a:solidFill>
                  <a:srgbClr val="231F20"/>
                </a:solidFill>
                <a:latin typeface="Arial"/>
                <a:cs typeface="Arial"/>
              </a:rPr>
              <a:t>DDR</a:t>
            </a:r>
            <a:endParaRPr sz="1200">
              <a:latin typeface="Arial"/>
              <a:cs typeface="Arial"/>
            </a:endParaRPr>
          </a:p>
          <a:p>
            <a:pPr marL="38100">
              <a:lnSpc>
                <a:spcPct val="100000"/>
              </a:lnSpc>
              <a:spcBef>
                <a:spcPts val="730"/>
              </a:spcBef>
            </a:pPr>
            <a:r>
              <a:rPr dirty="0" sz="1000" b="1">
                <a:solidFill>
                  <a:srgbClr val="231F20"/>
                </a:solidFill>
                <a:latin typeface="Arial"/>
                <a:cs typeface="Arial"/>
              </a:rPr>
              <a:t>Corrientes </a:t>
            </a:r>
            <a:r>
              <a:rPr dirty="0" sz="1000" spc="5" b="1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1000" b="1">
                <a:solidFill>
                  <a:srgbClr val="231F20"/>
                </a:solidFill>
                <a:latin typeface="Arial"/>
                <a:cs typeface="Arial"/>
              </a:rPr>
              <a:t>fuga </a:t>
            </a:r>
            <a:r>
              <a:rPr dirty="0" sz="1000" spc="15" b="1">
                <a:solidFill>
                  <a:srgbClr val="231F20"/>
                </a:solidFill>
                <a:latin typeface="Arial"/>
                <a:cs typeface="Arial"/>
              </a:rPr>
              <a:t>a </a:t>
            </a:r>
            <a:r>
              <a:rPr dirty="0" sz="1000" spc="5" b="1">
                <a:solidFill>
                  <a:srgbClr val="231F20"/>
                </a:solidFill>
                <a:latin typeface="Arial"/>
                <a:cs typeface="Arial"/>
              </a:rPr>
              <a:t>tierra</a:t>
            </a:r>
            <a:r>
              <a:rPr dirty="0" sz="1000" spc="-2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b="1">
                <a:solidFill>
                  <a:srgbClr val="231F20"/>
                </a:solidFill>
                <a:latin typeface="Arial"/>
                <a:cs typeface="Arial"/>
              </a:rPr>
              <a:t>permanentes</a:t>
            </a:r>
            <a:endParaRPr sz="1000">
              <a:latin typeface="Arial"/>
              <a:cs typeface="Arial"/>
            </a:endParaRPr>
          </a:p>
          <a:p>
            <a:pPr marL="38100" marR="62865" indent="635">
              <a:lnSpc>
                <a:spcPct val="100000"/>
              </a:lnSpc>
              <a:spcBef>
                <a:spcPts val="565"/>
              </a:spcBef>
            </a:pP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Todas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las instalaciones 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BT tienen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una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corriente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fuga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permanente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a tierra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que 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debe</a:t>
            </a:r>
            <a:r>
              <a:rPr dirty="0" sz="800" spc="-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a:</a:t>
            </a:r>
            <a:endParaRPr sz="800">
              <a:latin typeface="Arial"/>
              <a:cs typeface="Arial"/>
            </a:endParaRPr>
          </a:p>
          <a:p>
            <a:pPr marL="38100" marR="176530" indent="635">
              <a:lnSpc>
                <a:spcPct val="100000"/>
              </a:lnSpc>
              <a:spcBef>
                <a:spcPts val="145"/>
              </a:spcBef>
            </a:pPr>
            <a:r>
              <a:rPr dirty="0" sz="800" spc="110">
                <a:solidFill>
                  <a:srgbClr val="009D57"/>
                </a:solidFill>
                <a:latin typeface="Times New Roman"/>
                <a:cs typeface="Times New Roman"/>
              </a:rPr>
              <a:t>c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Desequilibrio</a:t>
            </a:r>
            <a:r>
              <a:rPr dirty="0" baseline="25252" sz="825" spc="-7">
                <a:solidFill>
                  <a:srgbClr val="231F20"/>
                </a:solidFill>
                <a:latin typeface="Arial"/>
                <a:cs typeface="Arial"/>
              </a:rPr>
              <a:t>(1)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la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capacidad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intrínseca entre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conductores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en tensión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y tierra 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para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circuitos</a:t>
            </a:r>
            <a:r>
              <a:rPr dirty="0" sz="800" spc="-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trifásicos.</a:t>
            </a:r>
            <a:endParaRPr sz="800">
              <a:latin typeface="Arial"/>
              <a:cs typeface="Arial"/>
            </a:endParaRPr>
          </a:p>
          <a:p>
            <a:pPr marL="38735">
              <a:lnSpc>
                <a:spcPct val="100000"/>
              </a:lnSpc>
              <a:spcBef>
                <a:spcPts val="145"/>
              </a:spcBef>
            </a:pPr>
            <a:r>
              <a:rPr dirty="0" sz="800" spc="110">
                <a:solidFill>
                  <a:srgbClr val="009D57"/>
                </a:solidFill>
                <a:latin typeface="Times New Roman"/>
                <a:cs typeface="Times New Roman"/>
              </a:rPr>
              <a:t>c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O capacidad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entre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conductores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en tensión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y tierra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para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circuitos</a:t>
            </a:r>
            <a:r>
              <a:rPr dirty="0" sz="800" spc="-7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monofásicos.</a:t>
            </a:r>
            <a:endParaRPr sz="800">
              <a:latin typeface="Arial"/>
              <a:cs typeface="Arial"/>
            </a:endParaRPr>
          </a:p>
          <a:p>
            <a:pPr marL="38100" marR="41275" indent="635">
              <a:lnSpc>
                <a:spcPct val="100000"/>
              </a:lnSpc>
              <a:spcBef>
                <a:spcPts val="290"/>
              </a:spcBef>
            </a:pP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Cuanto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mayor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es la instalación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mayor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su capacidad con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consiguiente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aumento  de la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corriente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</a:t>
            </a:r>
            <a:r>
              <a:rPr dirty="0" sz="800" spc="-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fuga.</a:t>
            </a:r>
            <a:endParaRPr sz="800">
              <a:latin typeface="Arial"/>
              <a:cs typeface="Arial"/>
            </a:endParaRPr>
          </a:p>
          <a:p>
            <a:pPr marL="38100" marR="30480" indent="635">
              <a:lnSpc>
                <a:spcPct val="100000"/>
              </a:lnSpc>
              <a:spcBef>
                <a:spcPts val="290"/>
              </a:spcBef>
            </a:pP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corriente capacitativa a tierra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aumenta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significativamente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algunas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veces  mediante condensadores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filtro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asociados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equipos eléctricos (automatización,  informática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y sistemas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basados en ordenadores,</a:t>
            </a:r>
            <a:r>
              <a:rPr dirty="0" sz="800" spc="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etc.).</a:t>
            </a:r>
            <a:endParaRPr sz="800">
              <a:latin typeface="Arial"/>
              <a:cs typeface="Arial"/>
            </a:endParaRPr>
          </a:p>
          <a:p>
            <a:pPr algn="just" marL="38100" marR="148590" indent="635">
              <a:lnSpc>
                <a:spcPct val="107500"/>
              </a:lnSpc>
              <a:spcBef>
                <a:spcPts val="215"/>
              </a:spcBef>
            </a:pP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A falta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datos más precisos, la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corriente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fuga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permanente en una instalación  dada puede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calcularse 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partir de los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siguientes valores, medidos 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230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V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50 Hz:  </a:t>
            </a:r>
            <a:r>
              <a:rPr dirty="0" sz="800" spc="110">
                <a:solidFill>
                  <a:srgbClr val="009D57"/>
                </a:solidFill>
                <a:latin typeface="Times New Roman"/>
                <a:cs typeface="Times New Roman"/>
              </a:rPr>
              <a:t>c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Circuito monofásico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trifásico: 1,5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mA/100</a:t>
            </a:r>
            <a:r>
              <a:rPr dirty="0" sz="800" spc="-7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m.</a:t>
            </a:r>
            <a:endParaRPr sz="800">
              <a:latin typeface="Arial"/>
              <a:cs typeface="Arial"/>
            </a:endParaRPr>
          </a:p>
          <a:p>
            <a:pPr marL="38735">
              <a:lnSpc>
                <a:spcPct val="100000"/>
              </a:lnSpc>
              <a:spcBef>
                <a:spcPts val="150"/>
              </a:spcBef>
            </a:pPr>
            <a:r>
              <a:rPr dirty="0" sz="800" spc="110">
                <a:solidFill>
                  <a:srgbClr val="009D57"/>
                </a:solidFill>
                <a:latin typeface="Times New Roman"/>
                <a:cs typeface="Times New Roman"/>
              </a:rPr>
              <a:t>c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Suelo térmico: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1</a:t>
            </a:r>
            <a:r>
              <a:rPr dirty="0" sz="800" spc="-10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mA/kW.</a:t>
            </a:r>
            <a:endParaRPr sz="800">
              <a:latin typeface="Arial"/>
              <a:cs typeface="Arial"/>
            </a:endParaRPr>
          </a:p>
          <a:p>
            <a:pPr marL="38735">
              <a:lnSpc>
                <a:spcPct val="100000"/>
              </a:lnSpc>
              <a:spcBef>
                <a:spcPts val="145"/>
              </a:spcBef>
            </a:pPr>
            <a:r>
              <a:rPr dirty="0" sz="800" spc="110">
                <a:solidFill>
                  <a:srgbClr val="009D57"/>
                </a:solidFill>
                <a:latin typeface="Times New Roman"/>
                <a:cs typeface="Times New Roman"/>
              </a:rPr>
              <a:t>c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Fax terminal: 1</a:t>
            </a:r>
            <a:r>
              <a:rPr dirty="0" sz="800" spc="-9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mA.</a:t>
            </a:r>
            <a:endParaRPr sz="8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528196" y="10456164"/>
            <a:ext cx="1558290" cy="1168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">
                <a:solidFill>
                  <a:srgbClr val="231F20"/>
                </a:solidFill>
                <a:latin typeface="Arial"/>
                <a:cs typeface="Arial"/>
              </a:rPr>
              <a:t>Guía </a:t>
            </a:r>
            <a:r>
              <a:rPr dirty="0" sz="600" spc="-5">
                <a:solidFill>
                  <a:srgbClr val="231F20"/>
                </a:solidFill>
                <a:latin typeface="Arial"/>
                <a:cs typeface="Arial"/>
              </a:rPr>
              <a:t>de diseño de instalaciones eléctricas</a:t>
            </a:r>
            <a:r>
              <a:rPr dirty="0" sz="600" spc="-6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600" spc="-5">
                <a:solidFill>
                  <a:srgbClr val="231F20"/>
                </a:solidFill>
                <a:latin typeface="Arial"/>
                <a:cs typeface="Arial"/>
              </a:rPr>
              <a:t>08</a:t>
            </a:r>
            <a:endParaRPr sz="6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6394072" y="10456164"/>
            <a:ext cx="640080" cy="1168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">
                <a:solidFill>
                  <a:srgbClr val="231F20"/>
                </a:solidFill>
                <a:latin typeface="Arial"/>
                <a:cs typeface="Arial"/>
              </a:rPr>
              <a:t>Schneider</a:t>
            </a:r>
            <a:r>
              <a:rPr dirty="0" sz="600" spc="-6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600">
                <a:solidFill>
                  <a:srgbClr val="231F20"/>
                </a:solidFill>
                <a:latin typeface="Arial"/>
                <a:cs typeface="Arial"/>
              </a:rPr>
              <a:t>Electric</a:t>
            </a:r>
            <a:endParaRPr sz="600">
              <a:latin typeface="Arial"/>
              <a:cs typeface="Arial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3641067" y="10508992"/>
            <a:ext cx="113884" cy="11807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3554924" y="10441380"/>
            <a:ext cx="450037" cy="18249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3632546" y="10532262"/>
            <a:ext cx="108064" cy="9560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/>
          <p:nvPr/>
        </p:nvSpPr>
        <p:spPr>
          <a:xfrm>
            <a:off x="3649733" y="10532261"/>
            <a:ext cx="88895" cy="71589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325745" y="0"/>
            <a:ext cx="230504" cy="2926080"/>
          </a:xfrm>
          <a:custGeom>
            <a:avLst/>
            <a:gdLst/>
            <a:ahLst/>
            <a:cxnLst/>
            <a:rect l="l" t="t" r="r" b="b"/>
            <a:pathLst>
              <a:path w="230504" h="2926080">
                <a:moveTo>
                  <a:pt x="0" y="2925825"/>
                </a:moveTo>
                <a:lnTo>
                  <a:pt x="230250" y="2925825"/>
                </a:lnTo>
                <a:lnTo>
                  <a:pt x="230250" y="0"/>
                </a:lnTo>
                <a:lnTo>
                  <a:pt x="0" y="0"/>
                </a:lnTo>
                <a:lnTo>
                  <a:pt x="0" y="2925825"/>
                </a:lnTo>
                <a:close/>
              </a:path>
            </a:pathLst>
          </a:custGeom>
          <a:solidFill>
            <a:srgbClr val="009D5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7325745" y="3322065"/>
            <a:ext cx="230504" cy="7371080"/>
          </a:xfrm>
          <a:custGeom>
            <a:avLst/>
            <a:gdLst/>
            <a:ahLst/>
            <a:cxnLst/>
            <a:rect l="l" t="t" r="r" b="b"/>
            <a:pathLst>
              <a:path w="230504" h="7371080">
                <a:moveTo>
                  <a:pt x="0" y="7370829"/>
                </a:moveTo>
                <a:lnTo>
                  <a:pt x="230250" y="7370829"/>
                </a:lnTo>
                <a:lnTo>
                  <a:pt x="230250" y="0"/>
                </a:lnTo>
                <a:lnTo>
                  <a:pt x="0" y="0"/>
                </a:lnTo>
                <a:lnTo>
                  <a:pt x="0" y="7370829"/>
                </a:lnTo>
                <a:close/>
              </a:path>
            </a:pathLst>
          </a:custGeom>
          <a:solidFill>
            <a:srgbClr val="009D5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0" y="1338389"/>
            <a:ext cx="7019925" cy="0"/>
          </a:xfrm>
          <a:custGeom>
            <a:avLst/>
            <a:gdLst/>
            <a:ahLst/>
            <a:cxnLst/>
            <a:rect l="l" t="t" r="r" b="b"/>
            <a:pathLst>
              <a:path w="7019925" h="0">
                <a:moveTo>
                  <a:pt x="0" y="0"/>
                </a:moveTo>
                <a:lnTo>
                  <a:pt x="7019674" y="0"/>
                </a:lnTo>
              </a:path>
            </a:pathLst>
          </a:custGeom>
          <a:ln w="10286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0" y="10409999"/>
            <a:ext cx="7020559" cy="0"/>
          </a:xfrm>
          <a:custGeom>
            <a:avLst/>
            <a:gdLst/>
            <a:ahLst/>
            <a:cxnLst/>
            <a:rect l="l" t="t" r="r" b="b"/>
            <a:pathLst>
              <a:path w="7020559" h="0">
                <a:moveTo>
                  <a:pt x="0" y="0"/>
                </a:moveTo>
                <a:lnTo>
                  <a:pt x="7020436" y="0"/>
                </a:lnTo>
              </a:path>
            </a:pathLst>
          </a:custGeom>
          <a:ln w="10287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539626" y="5269547"/>
            <a:ext cx="2484120" cy="0"/>
          </a:xfrm>
          <a:custGeom>
            <a:avLst/>
            <a:gdLst/>
            <a:ahLst/>
            <a:cxnLst/>
            <a:rect l="l" t="t" r="r" b="b"/>
            <a:pathLst>
              <a:path w="2484120" h="0">
                <a:moveTo>
                  <a:pt x="0" y="0"/>
                </a:moveTo>
                <a:lnTo>
                  <a:pt x="2484120" y="0"/>
                </a:lnTo>
              </a:path>
            </a:pathLst>
          </a:custGeom>
          <a:ln w="25526">
            <a:solidFill>
              <a:srgbClr val="009D5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539626" y="7518590"/>
            <a:ext cx="2484120" cy="0"/>
          </a:xfrm>
          <a:custGeom>
            <a:avLst/>
            <a:gdLst/>
            <a:ahLst/>
            <a:cxnLst/>
            <a:rect l="l" t="t" r="r" b="b"/>
            <a:pathLst>
              <a:path w="2484120" h="0">
                <a:moveTo>
                  <a:pt x="0" y="0"/>
                </a:moveTo>
                <a:lnTo>
                  <a:pt x="2484120" y="0"/>
                </a:lnTo>
              </a:path>
            </a:pathLst>
          </a:custGeom>
          <a:ln w="25526">
            <a:solidFill>
              <a:srgbClr val="009D5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539626" y="10179494"/>
            <a:ext cx="2484120" cy="0"/>
          </a:xfrm>
          <a:custGeom>
            <a:avLst/>
            <a:gdLst/>
            <a:ahLst/>
            <a:cxnLst/>
            <a:rect l="l" t="t" r="r" b="b"/>
            <a:pathLst>
              <a:path w="2484120" h="0">
                <a:moveTo>
                  <a:pt x="0" y="0"/>
                </a:moveTo>
                <a:lnTo>
                  <a:pt x="2484120" y="0"/>
                </a:lnTo>
              </a:path>
            </a:pathLst>
          </a:custGeom>
          <a:ln w="25526">
            <a:solidFill>
              <a:srgbClr val="009D5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539626" y="2084006"/>
            <a:ext cx="2484120" cy="0"/>
          </a:xfrm>
          <a:custGeom>
            <a:avLst/>
            <a:gdLst/>
            <a:ahLst/>
            <a:cxnLst/>
            <a:rect l="l" t="t" r="r" b="b"/>
            <a:pathLst>
              <a:path w="2484120" h="0">
                <a:moveTo>
                  <a:pt x="0" y="0"/>
                </a:moveTo>
                <a:lnTo>
                  <a:pt x="2484120" y="0"/>
                </a:lnTo>
              </a:path>
            </a:pathLst>
          </a:custGeom>
          <a:ln w="25526">
            <a:solidFill>
              <a:srgbClr val="009D5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3203959" y="10280840"/>
            <a:ext cx="3816985" cy="0"/>
          </a:xfrm>
          <a:custGeom>
            <a:avLst/>
            <a:gdLst/>
            <a:ahLst/>
            <a:cxnLst/>
            <a:rect l="l" t="t" r="r" b="b"/>
            <a:pathLst>
              <a:path w="3816984" h="0">
                <a:moveTo>
                  <a:pt x="0" y="0"/>
                </a:moveTo>
                <a:lnTo>
                  <a:pt x="3816477" y="0"/>
                </a:lnTo>
              </a:path>
            </a:pathLst>
          </a:custGeom>
          <a:ln w="25526">
            <a:solidFill>
              <a:srgbClr val="009D5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3203959" y="7919401"/>
            <a:ext cx="3816985" cy="0"/>
          </a:xfrm>
          <a:custGeom>
            <a:avLst/>
            <a:gdLst/>
            <a:ahLst/>
            <a:cxnLst/>
            <a:rect l="l" t="t" r="r" b="b"/>
            <a:pathLst>
              <a:path w="3816984" h="0">
                <a:moveTo>
                  <a:pt x="0" y="0"/>
                </a:moveTo>
                <a:lnTo>
                  <a:pt x="3816477" y="0"/>
                </a:lnTo>
              </a:path>
            </a:pathLst>
          </a:custGeom>
          <a:ln w="25526">
            <a:solidFill>
              <a:srgbClr val="009D5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 txBox="1"/>
          <p:nvPr/>
        </p:nvSpPr>
        <p:spPr>
          <a:xfrm>
            <a:off x="528069" y="237870"/>
            <a:ext cx="2091055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-15" b="1">
                <a:solidFill>
                  <a:srgbClr val="009D57"/>
                </a:solidFill>
                <a:latin typeface="Arial"/>
                <a:cs typeface="Arial"/>
              </a:rPr>
              <a:t>F </a:t>
            </a:r>
            <a:r>
              <a:rPr dirty="0" sz="800" spc="55" b="1">
                <a:solidFill>
                  <a:srgbClr val="009D57"/>
                </a:solidFill>
                <a:latin typeface="Arial"/>
                <a:cs typeface="Arial"/>
              </a:rPr>
              <a:t>- </a:t>
            </a:r>
            <a:r>
              <a:rPr dirty="0" sz="800" b="1">
                <a:solidFill>
                  <a:srgbClr val="009D57"/>
                </a:solidFill>
                <a:latin typeface="Arial"/>
                <a:cs typeface="Arial"/>
              </a:rPr>
              <a:t>Protección contra descargas</a:t>
            </a:r>
            <a:r>
              <a:rPr dirty="0" sz="800" spc="-40" b="1">
                <a:solidFill>
                  <a:srgbClr val="009D57"/>
                </a:solidFill>
                <a:latin typeface="Arial"/>
                <a:cs typeface="Arial"/>
              </a:rPr>
              <a:t> </a:t>
            </a:r>
            <a:r>
              <a:rPr dirty="0" sz="800" b="1">
                <a:solidFill>
                  <a:srgbClr val="009D57"/>
                </a:solidFill>
                <a:latin typeface="Arial"/>
                <a:cs typeface="Arial"/>
              </a:rPr>
              <a:t>eléctricas</a:t>
            </a:r>
            <a:endParaRPr sz="8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191259" y="212597"/>
            <a:ext cx="2997200" cy="574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tabLst>
                <a:tab pos="266700" algn="l"/>
              </a:tabLst>
            </a:pPr>
            <a:r>
              <a:rPr dirty="0" sz="1800" spc="-5" b="1">
                <a:solidFill>
                  <a:srgbClr val="BCBEC0"/>
                </a:solidFill>
                <a:latin typeface="Arial"/>
                <a:cs typeface="Arial"/>
              </a:rPr>
              <a:t>8	</a:t>
            </a:r>
            <a:r>
              <a:rPr dirty="0" sz="1800" spc="-20" b="1">
                <a:solidFill>
                  <a:srgbClr val="BCBEC0"/>
                </a:solidFill>
                <a:latin typeface="Arial"/>
                <a:cs typeface="Arial"/>
              </a:rPr>
              <a:t>Dispositivos </a:t>
            </a:r>
            <a:r>
              <a:rPr dirty="0" sz="1800" spc="15" b="1">
                <a:solidFill>
                  <a:srgbClr val="BCBEC0"/>
                </a:solidFill>
                <a:latin typeface="Arial"/>
                <a:cs typeface="Arial"/>
              </a:rPr>
              <a:t>de</a:t>
            </a:r>
            <a:r>
              <a:rPr dirty="0" sz="1800" spc="-30" b="1">
                <a:solidFill>
                  <a:srgbClr val="BCBEC0"/>
                </a:solidFill>
                <a:latin typeface="Arial"/>
                <a:cs typeface="Arial"/>
              </a:rPr>
              <a:t> </a:t>
            </a:r>
            <a:r>
              <a:rPr dirty="0" sz="1800" spc="5" b="1">
                <a:solidFill>
                  <a:srgbClr val="BCBEC0"/>
                </a:solidFill>
                <a:latin typeface="Arial"/>
                <a:cs typeface="Arial"/>
              </a:rPr>
              <a:t>corriente  </a:t>
            </a:r>
            <a:r>
              <a:rPr dirty="0" sz="1800" spc="-15" b="1">
                <a:solidFill>
                  <a:srgbClr val="BCBEC0"/>
                </a:solidFill>
                <a:latin typeface="Arial"/>
                <a:cs typeface="Arial"/>
              </a:rPr>
              <a:t>residual</a:t>
            </a:r>
            <a:r>
              <a:rPr dirty="0" sz="1800" spc="-5" b="1">
                <a:solidFill>
                  <a:srgbClr val="BCBEC0"/>
                </a:solidFill>
                <a:latin typeface="Arial"/>
                <a:cs typeface="Arial"/>
              </a:rPr>
              <a:t> </a:t>
            </a:r>
            <a:r>
              <a:rPr dirty="0" sz="1800" spc="-15" b="1">
                <a:solidFill>
                  <a:srgbClr val="BCBEC0"/>
                </a:solidFill>
                <a:latin typeface="Arial"/>
                <a:cs typeface="Arial"/>
              </a:rPr>
              <a:t>(DDR)</a:t>
            </a:r>
            <a:endParaRPr sz="18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89371" y="2381675"/>
            <a:ext cx="59690" cy="14859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800" i="1">
                <a:solidFill>
                  <a:srgbClr val="231F20"/>
                </a:solidFill>
                <a:latin typeface="Times New Roman"/>
                <a:cs typeface="Times New Roman"/>
              </a:rPr>
              <a:t>I</a:t>
            </a:r>
            <a:endParaRPr sz="8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2917591" y="3904142"/>
            <a:ext cx="50165" cy="1327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 i="1">
                <a:solidFill>
                  <a:srgbClr val="231F20"/>
                </a:solidFill>
                <a:latin typeface="Arial"/>
                <a:cs typeface="Arial"/>
              </a:rPr>
              <a:t>t</a:t>
            </a:r>
            <a:endParaRPr sz="700">
              <a:latin typeface="Arial"/>
              <a:cs typeface="Arial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727150" y="7061532"/>
            <a:ext cx="2102485" cy="0"/>
          </a:xfrm>
          <a:custGeom>
            <a:avLst/>
            <a:gdLst/>
            <a:ahLst/>
            <a:cxnLst/>
            <a:rect l="l" t="t" r="r" b="b"/>
            <a:pathLst>
              <a:path w="2102485" h="0">
                <a:moveTo>
                  <a:pt x="0" y="0"/>
                </a:moveTo>
                <a:lnTo>
                  <a:pt x="2102491" y="0"/>
                </a:lnTo>
              </a:path>
            </a:pathLst>
          </a:custGeom>
          <a:ln w="9091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2788123" y="7025881"/>
            <a:ext cx="107314" cy="61594"/>
          </a:xfrm>
          <a:custGeom>
            <a:avLst/>
            <a:gdLst/>
            <a:ahLst/>
            <a:cxnLst/>
            <a:rect l="l" t="t" r="r" b="b"/>
            <a:pathLst>
              <a:path w="107314" h="61595">
                <a:moveTo>
                  <a:pt x="0" y="0"/>
                </a:moveTo>
                <a:lnTo>
                  <a:pt x="12166" y="31305"/>
                </a:lnTo>
                <a:lnTo>
                  <a:pt x="0" y="61340"/>
                </a:lnTo>
                <a:lnTo>
                  <a:pt x="106959" y="31305"/>
                </a:lnTo>
                <a:lnTo>
                  <a:pt x="0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846397" y="5644755"/>
            <a:ext cx="0" cy="1527175"/>
          </a:xfrm>
          <a:custGeom>
            <a:avLst/>
            <a:gdLst/>
            <a:ahLst/>
            <a:cxnLst/>
            <a:rect l="l" t="t" r="r" b="b"/>
            <a:pathLst>
              <a:path w="0" h="1527175">
                <a:moveTo>
                  <a:pt x="0" y="1526914"/>
                </a:moveTo>
                <a:lnTo>
                  <a:pt x="0" y="0"/>
                </a:lnTo>
              </a:path>
            </a:pathLst>
          </a:custGeom>
          <a:ln w="8793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815026" y="5593663"/>
            <a:ext cx="59690" cy="111125"/>
          </a:xfrm>
          <a:custGeom>
            <a:avLst/>
            <a:gdLst/>
            <a:ahLst/>
            <a:cxnLst/>
            <a:rect l="l" t="t" r="r" b="b"/>
            <a:pathLst>
              <a:path w="59690" h="111125">
                <a:moveTo>
                  <a:pt x="56030" y="98005"/>
                </a:moveTo>
                <a:lnTo>
                  <a:pt x="30302" y="98005"/>
                </a:lnTo>
                <a:lnTo>
                  <a:pt x="59334" y="110591"/>
                </a:lnTo>
                <a:lnTo>
                  <a:pt x="56030" y="98005"/>
                </a:lnTo>
                <a:close/>
              </a:path>
              <a:path w="59690" h="111125">
                <a:moveTo>
                  <a:pt x="30302" y="0"/>
                </a:moveTo>
                <a:lnTo>
                  <a:pt x="0" y="110578"/>
                </a:lnTo>
                <a:lnTo>
                  <a:pt x="30302" y="98005"/>
                </a:lnTo>
                <a:lnTo>
                  <a:pt x="56030" y="98005"/>
                </a:lnTo>
                <a:lnTo>
                  <a:pt x="30302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1987730" y="6459266"/>
            <a:ext cx="0" cy="601345"/>
          </a:xfrm>
          <a:custGeom>
            <a:avLst/>
            <a:gdLst/>
            <a:ahLst/>
            <a:cxnLst/>
            <a:rect l="l" t="t" r="r" b="b"/>
            <a:pathLst>
              <a:path w="0" h="601345">
                <a:moveTo>
                  <a:pt x="0" y="0"/>
                </a:moveTo>
                <a:lnTo>
                  <a:pt x="0" y="601258"/>
                </a:lnTo>
              </a:path>
            </a:pathLst>
          </a:custGeom>
          <a:ln w="7544">
            <a:solidFill>
              <a:srgbClr val="231F20"/>
            </a:solidFill>
            <a:prstDash val="lgDash"/>
          </a:ln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1121063" y="5865057"/>
            <a:ext cx="0" cy="1192530"/>
          </a:xfrm>
          <a:custGeom>
            <a:avLst/>
            <a:gdLst/>
            <a:ahLst/>
            <a:cxnLst/>
            <a:rect l="l" t="t" r="r" b="b"/>
            <a:pathLst>
              <a:path w="0" h="1192529">
                <a:moveTo>
                  <a:pt x="0" y="0"/>
                </a:moveTo>
                <a:lnTo>
                  <a:pt x="0" y="1192432"/>
                </a:lnTo>
              </a:path>
            </a:pathLst>
          </a:custGeom>
          <a:ln w="7544">
            <a:solidFill>
              <a:srgbClr val="231F20"/>
            </a:solidFill>
            <a:prstDash val="lgDash"/>
          </a:ln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844448" y="6459266"/>
            <a:ext cx="1377950" cy="0"/>
          </a:xfrm>
          <a:custGeom>
            <a:avLst/>
            <a:gdLst/>
            <a:ahLst/>
            <a:cxnLst/>
            <a:rect l="l" t="t" r="r" b="b"/>
            <a:pathLst>
              <a:path w="1377950" h="0">
                <a:moveTo>
                  <a:pt x="0" y="0"/>
                </a:moveTo>
                <a:lnTo>
                  <a:pt x="1377878" y="0"/>
                </a:lnTo>
              </a:path>
            </a:pathLst>
          </a:custGeom>
          <a:ln w="7799">
            <a:solidFill>
              <a:srgbClr val="231F20"/>
            </a:solidFill>
            <a:prstDash val="lgDash"/>
          </a:ln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/>
          <p:nvPr/>
        </p:nvSpPr>
        <p:spPr>
          <a:xfrm>
            <a:off x="844448" y="5865057"/>
            <a:ext cx="276860" cy="0"/>
          </a:xfrm>
          <a:custGeom>
            <a:avLst/>
            <a:gdLst/>
            <a:ahLst/>
            <a:cxnLst/>
            <a:rect l="l" t="t" r="r" b="b"/>
            <a:pathLst>
              <a:path w="276859" h="0">
                <a:moveTo>
                  <a:pt x="0" y="0"/>
                </a:moveTo>
                <a:lnTo>
                  <a:pt x="276614" y="0"/>
                </a:lnTo>
              </a:path>
            </a:pathLst>
          </a:custGeom>
          <a:ln w="7799">
            <a:solidFill>
              <a:srgbClr val="231F20"/>
            </a:solidFill>
            <a:prstDash val="lgDash"/>
          </a:ln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 txBox="1"/>
          <p:nvPr/>
        </p:nvSpPr>
        <p:spPr>
          <a:xfrm>
            <a:off x="2918203" y="6981246"/>
            <a:ext cx="50165" cy="134620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700" spc="-5" i="1">
                <a:solidFill>
                  <a:srgbClr val="231F20"/>
                </a:solidFill>
                <a:latin typeface="Arial"/>
                <a:cs typeface="Arial"/>
              </a:rPr>
              <a:t>t</a:t>
            </a:r>
            <a:endParaRPr sz="700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586022" y="6387328"/>
            <a:ext cx="236220" cy="134620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700" spc="-10">
                <a:solidFill>
                  <a:srgbClr val="231F20"/>
                </a:solidFill>
                <a:latin typeface="Arial"/>
                <a:cs typeface="Arial"/>
              </a:rPr>
              <a:t>0,5</a:t>
            </a:r>
            <a:r>
              <a:rPr dirty="0" sz="700" spc="-6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 spc="-10" i="1">
                <a:solidFill>
                  <a:srgbClr val="231F20"/>
                </a:solidFill>
                <a:latin typeface="Arial"/>
                <a:cs typeface="Arial"/>
              </a:rPr>
              <a:t>U</a:t>
            </a:r>
            <a:endParaRPr sz="700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533879" y="5809610"/>
            <a:ext cx="276225" cy="134620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14"/>
              </a:spcBef>
            </a:pPr>
            <a:r>
              <a:rPr dirty="0" baseline="11904" sz="1050" spc="-7" i="1">
                <a:solidFill>
                  <a:srgbClr val="231F20"/>
                </a:solidFill>
                <a:latin typeface="Arial"/>
                <a:cs typeface="Arial"/>
              </a:rPr>
              <a:t>U</a:t>
            </a:r>
            <a:r>
              <a:rPr dirty="0" sz="500" spc="-5">
                <a:solidFill>
                  <a:srgbClr val="231F20"/>
                </a:solidFill>
                <a:latin typeface="Arial"/>
                <a:cs typeface="Arial"/>
              </a:rPr>
              <a:t>máx.</a:t>
            </a:r>
            <a:endParaRPr sz="500">
              <a:latin typeface="Arial"/>
              <a:cs typeface="Arial"/>
            </a:endParaRPr>
          </a:p>
        </p:txBody>
      </p:sp>
      <p:sp>
        <p:nvSpPr>
          <p:cNvPr id="27" name="object 27"/>
          <p:cNvSpPr/>
          <p:nvPr/>
        </p:nvSpPr>
        <p:spPr>
          <a:xfrm>
            <a:off x="852267" y="5865910"/>
            <a:ext cx="1875789" cy="1195705"/>
          </a:xfrm>
          <a:custGeom>
            <a:avLst/>
            <a:gdLst/>
            <a:ahLst/>
            <a:cxnLst/>
            <a:rect l="l" t="t" r="r" b="b"/>
            <a:pathLst>
              <a:path w="1875789" h="1195704">
                <a:moveTo>
                  <a:pt x="1875388" y="1043037"/>
                </a:moveTo>
                <a:lnTo>
                  <a:pt x="1840112" y="1025867"/>
                </a:lnTo>
                <a:lnTo>
                  <a:pt x="1802310" y="1006368"/>
                </a:lnTo>
                <a:lnTo>
                  <a:pt x="1762161" y="984689"/>
                </a:lnTo>
                <a:lnTo>
                  <a:pt x="1719848" y="960976"/>
                </a:lnTo>
                <a:lnTo>
                  <a:pt x="1675551" y="935380"/>
                </a:lnTo>
                <a:lnTo>
                  <a:pt x="1629452" y="908048"/>
                </a:lnTo>
                <a:lnTo>
                  <a:pt x="1581730" y="879128"/>
                </a:lnTo>
                <a:lnTo>
                  <a:pt x="1532568" y="848768"/>
                </a:lnTo>
                <a:lnTo>
                  <a:pt x="1482146" y="817118"/>
                </a:lnTo>
                <a:lnTo>
                  <a:pt x="1430645" y="784325"/>
                </a:lnTo>
                <a:lnTo>
                  <a:pt x="1378246" y="750537"/>
                </a:lnTo>
                <a:lnTo>
                  <a:pt x="1325131" y="715903"/>
                </a:lnTo>
                <a:lnTo>
                  <a:pt x="1271479" y="680571"/>
                </a:lnTo>
                <a:lnTo>
                  <a:pt x="1217473" y="644690"/>
                </a:lnTo>
                <a:lnTo>
                  <a:pt x="1163292" y="608407"/>
                </a:lnTo>
                <a:lnTo>
                  <a:pt x="1109119" y="571871"/>
                </a:lnTo>
                <a:lnTo>
                  <a:pt x="1055134" y="535230"/>
                </a:lnTo>
                <a:lnTo>
                  <a:pt x="1001517" y="498633"/>
                </a:lnTo>
                <a:lnTo>
                  <a:pt x="948451" y="462228"/>
                </a:lnTo>
                <a:lnTo>
                  <a:pt x="896116" y="426163"/>
                </a:lnTo>
                <a:lnTo>
                  <a:pt x="844693" y="390586"/>
                </a:lnTo>
                <a:lnTo>
                  <a:pt x="794363" y="355646"/>
                </a:lnTo>
                <a:lnTo>
                  <a:pt x="745306" y="321491"/>
                </a:lnTo>
                <a:lnTo>
                  <a:pt x="697705" y="288269"/>
                </a:lnTo>
                <a:lnTo>
                  <a:pt x="651740" y="256129"/>
                </a:lnTo>
                <a:lnTo>
                  <a:pt x="607591" y="225218"/>
                </a:lnTo>
                <a:lnTo>
                  <a:pt x="565441" y="195686"/>
                </a:lnTo>
                <a:lnTo>
                  <a:pt x="525469" y="167680"/>
                </a:lnTo>
                <a:lnTo>
                  <a:pt x="487857" y="141348"/>
                </a:lnTo>
                <a:lnTo>
                  <a:pt x="452786" y="116840"/>
                </a:lnTo>
                <a:lnTo>
                  <a:pt x="420437" y="94303"/>
                </a:lnTo>
                <a:lnTo>
                  <a:pt x="364628" y="55736"/>
                </a:lnTo>
                <a:lnTo>
                  <a:pt x="321879" y="26834"/>
                </a:lnTo>
                <a:lnTo>
                  <a:pt x="285408" y="4196"/>
                </a:lnTo>
                <a:lnTo>
                  <a:pt x="268544" y="0"/>
                </a:lnTo>
                <a:lnTo>
                  <a:pt x="252698" y="3977"/>
                </a:lnTo>
                <a:lnTo>
                  <a:pt x="223825" y="34261"/>
                </a:lnTo>
                <a:lnTo>
                  <a:pt x="198332" y="90656"/>
                </a:lnTo>
                <a:lnTo>
                  <a:pt x="186710" y="127273"/>
                </a:lnTo>
                <a:lnTo>
                  <a:pt x="175761" y="168770"/>
                </a:lnTo>
                <a:lnTo>
                  <a:pt x="165428" y="214600"/>
                </a:lnTo>
                <a:lnTo>
                  <a:pt x="155653" y="264213"/>
                </a:lnTo>
                <a:lnTo>
                  <a:pt x="146381" y="317061"/>
                </a:lnTo>
                <a:lnTo>
                  <a:pt x="137552" y="372593"/>
                </a:lnTo>
                <a:lnTo>
                  <a:pt x="129111" y="430262"/>
                </a:lnTo>
                <a:lnTo>
                  <a:pt x="121000" y="489519"/>
                </a:lnTo>
                <a:lnTo>
                  <a:pt x="113161" y="549815"/>
                </a:lnTo>
                <a:lnTo>
                  <a:pt x="105537" y="610600"/>
                </a:lnTo>
                <a:lnTo>
                  <a:pt x="98072" y="671326"/>
                </a:lnTo>
                <a:lnTo>
                  <a:pt x="90708" y="731444"/>
                </a:lnTo>
                <a:lnTo>
                  <a:pt x="83388" y="790405"/>
                </a:lnTo>
                <a:lnTo>
                  <a:pt x="76054" y="847660"/>
                </a:lnTo>
                <a:lnTo>
                  <a:pt x="68649" y="902660"/>
                </a:lnTo>
                <a:lnTo>
                  <a:pt x="61116" y="954857"/>
                </a:lnTo>
                <a:lnTo>
                  <a:pt x="53399" y="1003701"/>
                </a:lnTo>
                <a:lnTo>
                  <a:pt x="45439" y="1048643"/>
                </a:lnTo>
                <a:lnTo>
                  <a:pt x="37179" y="1089135"/>
                </a:lnTo>
                <a:lnTo>
                  <a:pt x="19532" y="1154573"/>
                </a:lnTo>
                <a:lnTo>
                  <a:pt x="10030" y="1178420"/>
                </a:lnTo>
                <a:lnTo>
                  <a:pt x="0" y="1195621"/>
                </a:lnTo>
              </a:path>
            </a:pathLst>
          </a:custGeom>
          <a:ln w="21872">
            <a:solidFill>
              <a:srgbClr val="009D5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8" name="object 28"/>
          <p:cNvSpPr/>
          <p:nvPr/>
        </p:nvSpPr>
        <p:spPr>
          <a:xfrm>
            <a:off x="1029148" y="7100684"/>
            <a:ext cx="22860" cy="64135"/>
          </a:xfrm>
          <a:custGeom>
            <a:avLst/>
            <a:gdLst/>
            <a:ahLst/>
            <a:cxnLst/>
            <a:rect l="l" t="t" r="r" b="b"/>
            <a:pathLst>
              <a:path w="22859" h="64134">
                <a:moveTo>
                  <a:pt x="22694" y="0"/>
                </a:moveTo>
                <a:lnTo>
                  <a:pt x="16624" y="0"/>
                </a:lnTo>
                <a:lnTo>
                  <a:pt x="14160" y="10464"/>
                </a:lnTo>
                <a:lnTo>
                  <a:pt x="10033" y="11468"/>
                </a:lnTo>
                <a:lnTo>
                  <a:pt x="0" y="12179"/>
                </a:lnTo>
                <a:lnTo>
                  <a:pt x="0" y="18554"/>
                </a:lnTo>
                <a:lnTo>
                  <a:pt x="14427" y="18554"/>
                </a:lnTo>
                <a:lnTo>
                  <a:pt x="14427" y="63944"/>
                </a:lnTo>
                <a:lnTo>
                  <a:pt x="22694" y="63944"/>
                </a:lnTo>
                <a:lnTo>
                  <a:pt x="22694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9" name="object 29"/>
          <p:cNvSpPr/>
          <p:nvPr/>
        </p:nvSpPr>
        <p:spPr>
          <a:xfrm>
            <a:off x="1076824" y="7154976"/>
            <a:ext cx="9525" cy="23495"/>
          </a:xfrm>
          <a:custGeom>
            <a:avLst/>
            <a:gdLst/>
            <a:ahLst/>
            <a:cxnLst/>
            <a:rect l="l" t="t" r="r" b="b"/>
            <a:pathLst>
              <a:path w="9525" h="23495">
                <a:moveTo>
                  <a:pt x="9156" y="0"/>
                </a:moveTo>
                <a:lnTo>
                  <a:pt x="0" y="0"/>
                </a:lnTo>
                <a:lnTo>
                  <a:pt x="0" y="9652"/>
                </a:lnTo>
                <a:lnTo>
                  <a:pt x="4660" y="9652"/>
                </a:lnTo>
                <a:lnTo>
                  <a:pt x="4660" y="13919"/>
                </a:lnTo>
                <a:lnTo>
                  <a:pt x="3695" y="18453"/>
                </a:lnTo>
                <a:lnTo>
                  <a:pt x="0" y="18834"/>
                </a:lnTo>
                <a:lnTo>
                  <a:pt x="0" y="23012"/>
                </a:lnTo>
                <a:lnTo>
                  <a:pt x="1765" y="22745"/>
                </a:lnTo>
                <a:lnTo>
                  <a:pt x="9156" y="21285"/>
                </a:lnTo>
                <a:lnTo>
                  <a:pt x="9156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0" name="object 30"/>
          <p:cNvSpPr/>
          <p:nvPr/>
        </p:nvSpPr>
        <p:spPr>
          <a:xfrm>
            <a:off x="1095912" y="7100684"/>
            <a:ext cx="42545" cy="64135"/>
          </a:xfrm>
          <a:custGeom>
            <a:avLst/>
            <a:gdLst/>
            <a:ahLst/>
            <a:cxnLst/>
            <a:rect l="l" t="t" r="r" b="b"/>
            <a:pathLst>
              <a:path w="42544" h="64134">
                <a:moveTo>
                  <a:pt x="38116" y="7188"/>
                </a:moveTo>
                <a:lnTo>
                  <a:pt x="30886" y="7188"/>
                </a:lnTo>
                <a:lnTo>
                  <a:pt x="34048" y="13652"/>
                </a:lnTo>
                <a:lnTo>
                  <a:pt x="34048" y="27101"/>
                </a:lnTo>
                <a:lnTo>
                  <a:pt x="1293" y="55070"/>
                </a:lnTo>
                <a:lnTo>
                  <a:pt x="0" y="63944"/>
                </a:lnTo>
                <a:lnTo>
                  <a:pt x="42316" y="63944"/>
                </a:lnTo>
                <a:lnTo>
                  <a:pt x="42316" y="56388"/>
                </a:lnTo>
                <a:lnTo>
                  <a:pt x="8724" y="56388"/>
                </a:lnTo>
                <a:lnTo>
                  <a:pt x="9067" y="53924"/>
                </a:lnTo>
                <a:lnTo>
                  <a:pt x="10909" y="48920"/>
                </a:lnTo>
                <a:lnTo>
                  <a:pt x="25781" y="40474"/>
                </a:lnTo>
                <a:lnTo>
                  <a:pt x="32259" y="36595"/>
                </a:lnTo>
                <a:lnTo>
                  <a:pt x="37511" y="32169"/>
                </a:lnTo>
                <a:lnTo>
                  <a:pt x="41031" y="26551"/>
                </a:lnTo>
                <a:lnTo>
                  <a:pt x="42316" y="19100"/>
                </a:lnTo>
                <a:lnTo>
                  <a:pt x="40803" y="11090"/>
                </a:lnTo>
                <a:lnTo>
                  <a:pt x="38116" y="7188"/>
                </a:lnTo>
                <a:close/>
              </a:path>
              <a:path w="42544" h="64134">
                <a:moveTo>
                  <a:pt x="22961" y="0"/>
                </a:moveTo>
                <a:lnTo>
                  <a:pt x="16803" y="652"/>
                </a:lnTo>
                <a:lnTo>
                  <a:pt x="9769" y="3651"/>
                </a:lnTo>
                <a:lnTo>
                  <a:pt x="3987" y="10554"/>
                </a:lnTo>
                <a:lnTo>
                  <a:pt x="1587" y="22923"/>
                </a:lnTo>
                <a:lnTo>
                  <a:pt x="9334" y="22923"/>
                </a:lnTo>
                <a:lnTo>
                  <a:pt x="9601" y="18465"/>
                </a:lnTo>
                <a:lnTo>
                  <a:pt x="10121" y="7188"/>
                </a:lnTo>
                <a:lnTo>
                  <a:pt x="38116" y="7188"/>
                </a:lnTo>
                <a:lnTo>
                  <a:pt x="36668" y="5083"/>
                </a:lnTo>
                <a:lnTo>
                  <a:pt x="30518" y="1309"/>
                </a:lnTo>
                <a:lnTo>
                  <a:pt x="22961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1" name="object 31"/>
          <p:cNvSpPr/>
          <p:nvPr/>
        </p:nvSpPr>
        <p:spPr>
          <a:xfrm>
            <a:off x="1169115" y="7115682"/>
            <a:ext cx="89382" cy="6921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2" name="object 32"/>
          <p:cNvSpPr/>
          <p:nvPr/>
        </p:nvSpPr>
        <p:spPr>
          <a:xfrm>
            <a:off x="1894399" y="7105014"/>
            <a:ext cx="91757" cy="6565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3" name="object 33"/>
          <p:cNvSpPr/>
          <p:nvPr/>
        </p:nvSpPr>
        <p:spPr>
          <a:xfrm>
            <a:off x="2015976" y="7120025"/>
            <a:ext cx="89382" cy="6918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4" name="object 34"/>
          <p:cNvSpPr txBox="1"/>
          <p:nvPr/>
        </p:nvSpPr>
        <p:spPr>
          <a:xfrm>
            <a:off x="526926" y="7308468"/>
            <a:ext cx="2480310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 spc="-15" b="1" i="1">
                <a:solidFill>
                  <a:srgbClr val="009D57"/>
                </a:solidFill>
                <a:latin typeface="Arial"/>
                <a:cs typeface="Arial"/>
              </a:rPr>
              <a:t>Fig. </a:t>
            </a:r>
            <a:r>
              <a:rPr dirty="0" sz="700" spc="-25" b="1" i="1">
                <a:solidFill>
                  <a:srgbClr val="009D57"/>
                </a:solidFill>
                <a:latin typeface="Arial"/>
                <a:cs typeface="Arial"/>
              </a:rPr>
              <a:t>F69: </a:t>
            </a:r>
            <a:r>
              <a:rPr dirty="0" sz="700" spc="-15" i="1">
                <a:solidFill>
                  <a:srgbClr val="231F20"/>
                </a:solidFill>
                <a:latin typeface="Arial"/>
                <a:cs typeface="Arial"/>
              </a:rPr>
              <a:t>Onda </a:t>
            </a:r>
            <a:r>
              <a:rPr dirty="0" sz="700" i="1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700" spc="-10" i="1">
                <a:solidFill>
                  <a:srgbClr val="231F20"/>
                </a:solidFill>
                <a:latin typeface="Arial"/>
                <a:cs typeface="Arial"/>
              </a:rPr>
              <a:t>tensión transitoria </a:t>
            </a:r>
            <a:r>
              <a:rPr dirty="0" sz="700" i="1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700" spc="-5" i="1">
                <a:solidFill>
                  <a:srgbClr val="231F20"/>
                </a:solidFill>
                <a:latin typeface="Arial"/>
                <a:cs typeface="Arial"/>
              </a:rPr>
              <a:t>1,2/50 </a:t>
            </a:r>
            <a:r>
              <a:rPr dirty="0" sz="800" spc="-25">
                <a:solidFill>
                  <a:srgbClr val="231F20"/>
                </a:solidFill>
                <a:latin typeface="Symbol"/>
                <a:cs typeface="Symbol"/>
              </a:rPr>
              <a:t></a:t>
            </a:r>
            <a:r>
              <a:rPr dirty="0" sz="700" spc="-25" i="1">
                <a:solidFill>
                  <a:srgbClr val="231F20"/>
                </a:solidFill>
                <a:latin typeface="Arial"/>
                <a:cs typeface="Arial"/>
              </a:rPr>
              <a:t>s</a:t>
            </a:r>
            <a:r>
              <a:rPr dirty="0" sz="700" spc="-15" i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 spc="-20" i="1">
                <a:solidFill>
                  <a:srgbClr val="231F20"/>
                </a:solidFill>
                <a:latin typeface="Arial"/>
                <a:cs typeface="Arial"/>
              </a:rPr>
              <a:t>normalizada.</a:t>
            </a:r>
            <a:endParaRPr sz="700">
              <a:latin typeface="Arial"/>
              <a:cs typeface="Arial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803857" y="5464912"/>
            <a:ext cx="89535" cy="134620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700" spc="-10" i="1">
                <a:solidFill>
                  <a:srgbClr val="231F20"/>
                </a:solidFill>
                <a:latin typeface="Arial"/>
                <a:cs typeface="Arial"/>
              </a:rPr>
              <a:t>U</a:t>
            </a:r>
            <a:endParaRPr sz="700">
              <a:latin typeface="Arial"/>
              <a:cs typeface="Arial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3165834" y="1408302"/>
            <a:ext cx="3890010" cy="64693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800" spc="110">
                <a:solidFill>
                  <a:srgbClr val="009D57"/>
                </a:solidFill>
                <a:latin typeface="Times New Roman"/>
                <a:cs typeface="Times New Roman"/>
              </a:rPr>
              <a:t>c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Estación 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trabajo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tecnológica: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2</a:t>
            </a:r>
            <a:r>
              <a:rPr dirty="0" sz="800" spc="-7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mA.</a:t>
            </a:r>
            <a:endParaRPr sz="800">
              <a:latin typeface="Arial"/>
              <a:cs typeface="Arial"/>
            </a:endParaRPr>
          </a:p>
          <a:p>
            <a:pPr marL="38100">
              <a:lnSpc>
                <a:spcPct val="100000"/>
              </a:lnSpc>
            </a:pPr>
            <a:r>
              <a:rPr dirty="0" sz="800" spc="110">
                <a:solidFill>
                  <a:srgbClr val="009D57"/>
                </a:solidFill>
                <a:latin typeface="Times New Roman"/>
                <a:cs typeface="Times New Roman"/>
              </a:rPr>
              <a:t>c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Terminal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tecnología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la información: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2</a:t>
            </a:r>
            <a:r>
              <a:rPr dirty="0" sz="800" spc="-8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mA.</a:t>
            </a:r>
            <a:endParaRPr sz="800">
              <a:latin typeface="Arial"/>
              <a:cs typeface="Arial"/>
            </a:endParaRPr>
          </a:p>
          <a:p>
            <a:pPr marL="38100">
              <a:lnSpc>
                <a:spcPct val="100000"/>
              </a:lnSpc>
            </a:pPr>
            <a:r>
              <a:rPr dirty="0" sz="800" spc="110">
                <a:solidFill>
                  <a:srgbClr val="009D57"/>
                </a:solidFill>
                <a:latin typeface="Times New Roman"/>
                <a:cs typeface="Times New Roman"/>
              </a:rPr>
              <a:t>c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Impresora: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1,5</a:t>
            </a:r>
            <a:r>
              <a:rPr dirty="0" sz="800" spc="-9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mA.</a:t>
            </a:r>
            <a:endParaRPr sz="800">
              <a:latin typeface="Arial"/>
              <a:cs typeface="Arial"/>
            </a:endParaRPr>
          </a:p>
          <a:p>
            <a:pPr marL="38100">
              <a:lnSpc>
                <a:spcPct val="100000"/>
              </a:lnSpc>
            </a:pPr>
            <a:r>
              <a:rPr dirty="0" sz="800" spc="110">
                <a:solidFill>
                  <a:srgbClr val="009D57"/>
                </a:solidFill>
                <a:latin typeface="Times New Roman"/>
                <a:cs typeface="Times New Roman"/>
              </a:rPr>
              <a:t>c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Fotocopiadora: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1,5</a:t>
            </a:r>
            <a:r>
              <a:rPr dirty="0" sz="800" spc="-9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mA.</a:t>
            </a:r>
            <a:endParaRPr sz="800">
              <a:latin typeface="Arial"/>
              <a:cs typeface="Arial"/>
            </a:endParaRPr>
          </a:p>
          <a:p>
            <a:pPr marL="38100" marR="246379">
              <a:lnSpc>
                <a:spcPts val="960"/>
              </a:lnSpc>
              <a:spcBef>
                <a:spcPts val="114"/>
              </a:spcBef>
            </a:pP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Puesto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que los dispositivos DDR que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cumplen con IEC y muchas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otras normas  nacionales pueden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funcionar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en el intervalo 0,5 </a:t>
            </a:r>
            <a:r>
              <a:rPr dirty="0" sz="900" spc="5" i="1">
                <a:solidFill>
                  <a:srgbClr val="231F20"/>
                </a:solidFill>
                <a:latin typeface="Times New Roman"/>
                <a:cs typeface="Times New Roman"/>
              </a:rPr>
              <a:t>I</a:t>
            </a:r>
            <a:r>
              <a:rPr dirty="0" baseline="-18518" sz="900" spc="7">
                <a:solidFill>
                  <a:srgbClr val="231F20"/>
                </a:solidFill>
                <a:latin typeface="Symbol"/>
                <a:cs typeface="Symbol"/>
              </a:rPr>
              <a:t></a:t>
            </a:r>
            <a:r>
              <a:rPr dirty="0" baseline="-15151" sz="825" spc="7">
                <a:solidFill>
                  <a:srgbClr val="231F20"/>
                </a:solidFill>
                <a:latin typeface="Arial"/>
                <a:cs typeface="Arial"/>
              </a:rPr>
              <a:t>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- </a:t>
            </a:r>
            <a:r>
              <a:rPr dirty="0" sz="900" spc="5" i="1">
                <a:solidFill>
                  <a:srgbClr val="231F20"/>
                </a:solidFill>
                <a:latin typeface="Times New Roman"/>
                <a:cs typeface="Times New Roman"/>
              </a:rPr>
              <a:t>I</a:t>
            </a:r>
            <a:r>
              <a:rPr dirty="0" baseline="-18518" sz="900" spc="7">
                <a:solidFill>
                  <a:srgbClr val="231F20"/>
                </a:solidFill>
                <a:latin typeface="Symbol"/>
                <a:cs typeface="Symbol"/>
              </a:rPr>
              <a:t></a:t>
            </a:r>
            <a:r>
              <a:rPr dirty="0" baseline="-15151" sz="825" spc="7">
                <a:solidFill>
                  <a:srgbClr val="231F20"/>
                </a:solidFill>
                <a:latin typeface="Arial"/>
                <a:cs typeface="Arial"/>
              </a:rPr>
              <a:t>n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para una especificación  nominal de </a:t>
            </a:r>
            <a:r>
              <a:rPr dirty="0" sz="900" i="1">
                <a:solidFill>
                  <a:srgbClr val="231F20"/>
                </a:solidFill>
                <a:latin typeface="Times New Roman"/>
                <a:cs typeface="Times New Roman"/>
              </a:rPr>
              <a:t>I</a:t>
            </a:r>
            <a:r>
              <a:rPr dirty="0" baseline="-18518" sz="900">
                <a:solidFill>
                  <a:srgbClr val="231F20"/>
                </a:solidFill>
                <a:latin typeface="Symbol"/>
                <a:cs typeface="Symbol"/>
              </a:rPr>
              <a:t></a:t>
            </a:r>
            <a:r>
              <a:rPr dirty="0" baseline="-15151" sz="825">
                <a:solidFill>
                  <a:srgbClr val="231F20"/>
                </a:solidFill>
                <a:latin typeface="Arial"/>
                <a:cs typeface="Arial"/>
              </a:rPr>
              <a:t>n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,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corriente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fuga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aguas abajo de un DDR no debe</a:t>
            </a:r>
            <a:r>
              <a:rPr dirty="0" sz="800" spc="2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superar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 los  0,5</a:t>
            </a:r>
            <a:r>
              <a:rPr dirty="0" sz="800" spc="-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00" i="1">
                <a:solidFill>
                  <a:srgbClr val="231F20"/>
                </a:solidFill>
                <a:latin typeface="Times New Roman"/>
                <a:cs typeface="Times New Roman"/>
              </a:rPr>
              <a:t>I</a:t>
            </a:r>
            <a:r>
              <a:rPr dirty="0" baseline="-18518" sz="900">
                <a:solidFill>
                  <a:srgbClr val="231F20"/>
                </a:solidFill>
                <a:latin typeface="Symbol"/>
                <a:cs typeface="Symbol"/>
              </a:rPr>
              <a:t></a:t>
            </a:r>
            <a:r>
              <a:rPr dirty="0" baseline="-15151" sz="825">
                <a:solidFill>
                  <a:srgbClr val="231F20"/>
                </a:solidFill>
                <a:latin typeface="Arial"/>
                <a:cs typeface="Arial"/>
              </a:rPr>
              <a:t>n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.</a:t>
            </a:r>
            <a:endParaRPr sz="800">
              <a:latin typeface="Arial"/>
              <a:cs typeface="Arial"/>
            </a:endParaRPr>
          </a:p>
          <a:p>
            <a:pPr marL="38100" marR="119380">
              <a:lnSpc>
                <a:spcPts val="960"/>
              </a:lnSpc>
              <a:spcBef>
                <a:spcPts val="85"/>
              </a:spcBef>
            </a:pP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limitación de la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corriente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fuga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permanente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0,25 </a:t>
            </a:r>
            <a:r>
              <a:rPr dirty="0" sz="900" spc="5" i="1">
                <a:solidFill>
                  <a:srgbClr val="231F20"/>
                </a:solidFill>
                <a:latin typeface="Times New Roman"/>
                <a:cs typeface="Times New Roman"/>
              </a:rPr>
              <a:t>I</a:t>
            </a:r>
            <a:r>
              <a:rPr dirty="0" baseline="-18518" sz="900" spc="7">
                <a:solidFill>
                  <a:srgbClr val="231F20"/>
                </a:solidFill>
                <a:latin typeface="Symbol"/>
                <a:cs typeface="Symbol"/>
              </a:rPr>
              <a:t></a:t>
            </a:r>
            <a:r>
              <a:rPr dirty="0" baseline="-15151" sz="825" spc="7">
                <a:solidFill>
                  <a:srgbClr val="231F20"/>
                </a:solidFill>
                <a:latin typeface="Arial"/>
                <a:cs typeface="Arial"/>
              </a:rPr>
              <a:t>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mediante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subdivisión  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circuitos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eliminará, en la práctica,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cualquier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disparo no</a:t>
            </a:r>
            <a:r>
              <a:rPr dirty="0" sz="800" spc="-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deseado.</a:t>
            </a:r>
            <a:endParaRPr sz="800">
              <a:latin typeface="Arial"/>
              <a:cs typeface="Arial"/>
            </a:endParaRPr>
          </a:p>
          <a:p>
            <a:pPr marL="38100" marR="145415">
              <a:lnSpc>
                <a:spcPct val="100000"/>
              </a:lnSpc>
              <a:spcBef>
                <a:spcPts val="55"/>
              </a:spcBef>
            </a:pP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En casos muy concretos como,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por ejemplo, la ampliación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renovación parcial de  instalaciones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puesta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a tierra IT, consultar 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los</a:t>
            </a:r>
            <a:r>
              <a:rPr dirty="0" sz="800" spc="-3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fabricantes.</a:t>
            </a:r>
            <a:endParaRPr sz="800">
              <a:latin typeface="Arial"/>
              <a:cs typeface="Arial"/>
            </a:endParaRPr>
          </a:p>
          <a:p>
            <a:pPr marL="38100">
              <a:lnSpc>
                <a:spcPct val="100000"/>
              </a:lnSpc>
              <a:spcBef>
                <a:spcPts val="565"/>
              </a:spcBef>
            </a:pPr>
            <a:r>
              <a:rPr dirty="0" sz="1000" b="1">
                <a:solidFill>
                  <a:srgbClr val="231F20"/>
                </a:solidFill>
                <a:latin typeface="Arial"/>
                <a:cs typeface="Arial"/>
              </a:rPr>
              <a:t>Corrientes </a:t>
            </a:r>
            <a:r>
              <a:rPr dirty="0" sz="1000" spc="5" b="1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1000" b="1">
                <a:solidFill>
                  <a:srgbClr val="231F20"/>
                </a:solidFill>
                <a:latin typeface="Arial"/>
                <a:cs typeface="Arial"/>
              </a:rPr>
              <a:t>fuga</a:t>
            </a:r>
            <a:r>
              <a:rPr dirty="0" sz="1000" spc="-1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5" b="1">
                <a:solidFill>
                  <a:srgbClr val="231F20"/>
                </a:solidFill>
                <a:latin typeface="Arial"/>
                <a:cs typeface="Arial"/>
              </a:rPr>
              <a:t>transitorias</a:t>
            </a:r>
            <a:endParaRPr sz="1000">
              <a:latin typeface="Arial"/>
              <a:cs typeface="Arial"/>
            </a:endParaRPr>
          </a:p>
          <a:p>
            <a:pPr marL="38100">
              <a:lnSpc>
                <a:spcPct val="100000"/>
              </a:lnSpc>
              <a:spcBef>
                <a:spcPts val="395"/>
              </a:spcBef>
            </a:pPr>
            <a:r>
              <a:rPr dirty="0" sz="800" b="1">
                <a:solidFill>
                  <a:srgbClr val="231F20"/>
                </a:solidFill>
                <a:latin typeface="Arial"/>
                <a:cs typeface="Arial"/>
              </a:rPr>
              <a:t>Puesta en</a:t>
            </a:r>
            <a:r>
              <a:rPr dirty="0" sz="800" spc="-5" b="1">
                <a:solidFill>
                  <a:srgbClr val="231F20"/>
                </a:solidFill>
                <a:latin typeface="Arial"/>
                <a:cs typeface="Arial"/>
              </a:rPr>
              <a:t> tensión</a:t>
            </a:r>
            <a:endParaRPr sz="800">
              <a:latin typeface="Arial"/>
              <a:cs typeface="Arial"/>
            </a:endParaRPr>
          </a:p>
          <a:p>
            <a:pPr marL="38100" marR="37465">
              <a:lnSpc>
                <a:spcPct val="100000"/>
              </a:lnSpc>
            </a:pP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puesta en tensión inicial de las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capacidades mencionadas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anteriormente da lugar 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a corrientes transitorias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alta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frecuencia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muy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breve duración,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similares 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las  que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 muestran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en la </a:t>
            </a:r>
            <a:r>
              <a:rPr dirty="0" sz="800" spc="-5" b="1">
                <a:solidFill>
                  <a:srgbClr val="009D57"/>
                </a:solidFill>
                <a:latin typeface="Arial"/>
                <a:cs typeface="Arial"/>
              </a:rPr>
              <a:t>Figura F68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. La aparición imprevista de un primer defecto en  un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sistema conectado a tierra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IT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también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causa corrientes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fuga a tierra  transitorias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debido al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repentino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incremento de los dos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voltajes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normales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fase a fase 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por encima del nivel de conexión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a</a:t>
            </a:r>
            <a:r>
              <a:rPr dirty="0" sz="800" spc="-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tierra.</a:t>
            </a:r>
            <a:endParaRPr sz="800">
              <a:latin typeface="Arial"/>
              <a:cs typeface="Arial"/>
            </a:endParaRPr>
          </a:p>
          <a:p>
            <a:pPr marL="38100">
              <a:lnSpc>
                <a:spcPct val="100000"/>
              </a:lnSpc>
              <a:spcBef>
                <a:spcPts val="285"/>
              </a:spcBef>
            </a:pPr>
            <a:r>
              <a:rPr dirty="0" sz="800" spc="-5" b="1">
                <a:solidFill>
                  <a:srgbClr val="231F20"/>
                </a:solidFill>
                <a:latin typeface="Arial"/>
                <a:cs typeface="Arial"/>
              </a:rPr>
              <a:t>Sobretensiones </a:t>
            </a:r>
            <a:r>
              <a:rPr dirty="0" sz="800" b="1">
                <a:solidFill>
                  <a:srgbClr val="231F20"/>
                </a:solidFill>
                <a:latin typeface="Arial"/>
                <a:cs typeface="Arial"/>
              </a:rPr>
              <a:t>en modo</a:t>
            </a:r>
            <a:r>
              <a:rPr dirty="0" sz="800" spc="-1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 b="1">
                <a:solidFill>
                  <a:srgbClr val="231F20"/>
                </a:solidFill>
                <a:latin typeface="Arial"/>
                <a:cs typeface="Arial"/>
              </a:rPr>
              <a:t>común</a:t>
            </a:r>
            <a:endParaRPr sz="800">
              <a:latin typeface="Arial"/>
              <a:cs typeface="Arial"/>
            </a:endParaRPr>
          </a:p>
          <a:p>
            <a:pPr marL="38100" marR="31750">
              <a:lnSpc>
                <a:spcPct val="100000"/>
              </a:lnSpc>
              <a:spcBef>
                <a:spcPts val="85"/>
              </a:spcBef>
            </a:pP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redes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energía eléctrica están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sujetas a sobretensiones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orígenes diversos:  atmosféricos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debido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a cambios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bruscos en las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condiciones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funcionamiento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del 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sistema (defectos, funcionamiento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fusibles,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desconexiones, etc.).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Estos cambios 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imprevistos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a menudo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provocan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corrientes y tensiones transitorias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importantes en  los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circuitos capacitivos 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inductivos del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sistema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antes de que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alcance un nuevo  estado estable. Los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registros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establecen que, en los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sistemas BT,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las 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sobretensiones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permanecen normalmente por debajo de los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6 kV y se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pueden 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representar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adecuadamente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mediante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onda de impulso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convencional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1,2/50 </a:t>
            </a:r>
            <a:r>
              <a:rPr dirty="0" sz="800" spc="-10">
                <a:solidFill>
                  <a:srgbClr val="231F20"/>
                </a:solidFill>
                <a:latin typeface="Symbol"/>
                <a:cs typeface="Symbol"/>
              </a:rPr>
              <a:t></a:t>
            </a:r>
            <a:r>
              <a:rPr dirty="0" sz="800" spc="-10">
                <a:solidFill>
                  <a:srgbClr val="231F20"/>
                </a:solidFill>
                <a:latin typeface="Arial"/>
                <a:cs typeface="Arial"/>
              </a:rPr>
              <a:t>s 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(ver </a:t>
            </a:r>
            <a:r>
              <a:rPr dirty="0" sz="800" spc="-5" b="1">
                <a:solidFill>
                  <a:srgbClr val="009D57"/>
                </a:solidFill>
                <a:latin typeface="Arial"/>
                <a:cs typeface="Arial"/>
              </a:rPr>
              <a:t>Figura</a:t>
            </a:r>
            <a:r>
              <a:rPr dirty="0" sz="800" spc="-15" b="1">
                <a:solidFill>
                  <a:srgbClr val="009D57"/>
                </a:solidFill>
                <a:latin typeface="Arial"/>
                <a:cs typeface="Arial"/>
              </a:rPr>
              <a:t> </a:t>
            </a:r>
            <a:r>
              <a:rPr dirty="0" sz="800" spc="-5" b="1">
                <a:solidFill>
                  <a:srgbClr val="009D57"/>
                </a:solidFill>
                <a:latin typeface="Arial"/>
                <a:cs typeface="Arial"/>
              </a:rPr>
              <a:t>F69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).</a:t>
            </a:r>
            <a:endParaRPr sz="800">
              <a:latin typeface="Arial"/>
              <a:cs typeface="Arial"/>
            </a:endParaRPr>
          </a:p>
          <a:p>
            <a:pPr marL="38735" marR="30480">
              <a:lnSpc>
                <a:spcPct val="100000"/>
              </a:lnSpc>
              <a:spcBef>
                <a:spcPts val="280"/>
              </a:spcBef>
            </a:pP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Estas sobretensiones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dan lugar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a corrientes transitorias representadas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por una onda  de impulso 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corriente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en la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forma convencional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8/20 </a:t>
            </a:r>
            <a:r>
              <a:rPr dirty="0" sz="800" spc="-5">
                <a:solidFill>
                  <a:srgbClr val="231F20"/>
                </a:solidFill>
                <a:latin typeface="Symbol"/>
                <a:cs typeface="Symbol"/>
              </a:rPr>
              <a:t>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s,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un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valor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pico  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varias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decenas de amperios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(ver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</a:t>
            </a:r>
            <a:r>
              <a:rPr dirty="0" sz="800" spc="-5" b="1">
                <a:solidFill>
                  <a:srgbClr val="009D57"/>
                </a:solidFill>
                <a:latin typeface="Arial"/>
                <a:cs typeface="Arial"/>
              </a:rPr>
              <a:t>Figura</a:t>
            </a:r>
            <a:r>
              <a:rPr dirty="0" sz="800" spc="10" b="1">
                <a:solidFill>
                  <a:srgbClr val="009D57"/>
                </a:solidFill>
                <a:latin typeface="Arial"/>
                <a:cs typeface="Arial"/>
              </a:rPr>
              <a:t> </a:t>
            </a:r>
            <a:r>
              <a:rPr dirty="0" sz="800" spc="-5" b="1">
                <a:solidFill>
                  <a:srgbClr val="009D57"/>
                </a:solidFill>
                <a:latin typeface="Arial"/>
                <a:cs typeface="Arial"/>
              </a:rPr>
              <a:t>F70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).</a:t>
            </a:r>
            <a:endParaRPr sz="800">
              <a:latin typeface="Arial"/>
              <a:cs typeface="Arial"/>
            </a:endParaRPr>
          </a:p>
          <a:p>
            <a:pPr marL="38100" marR="71755">
              <a:lnSpc>
                <a:spcPct val="100000"/>
              </a:lnSpc>
              <a:spcBef>
                <a:spcPts val="90"/>
              </a:spcBef>
            </a:pP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corrientes transitorias fluyen a tierra mediante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capacidades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los  disipadores de sobretensión de la instalación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o mediante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un defecto de</a:t>
            </a:r>
            <a:r>
              <a:rPr dirty="0" sz="800" spc="-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aislamiento.</a:t>
            </a:r>
            <a:endParaRPr sz="800">
              <a:latin typeface="Arial"/>
              <a:cs typeface="Arial"/>
            </a:endParaRPr>
          </a:p>
          <a:p>
            <a:pPr marL="38100">
              <a:lnSpc>
                <a:spcPct val="100000"/>
              </a:lnSpc>
              <a:spcBef>
                <a:spcPts val="285"/>
              </a:spcBef>
            </a:pPr>
            <a:r>
              <a:rPr dirty="0" sz="800" spc="-5" b="1">
                <a:solidFill>
                  <a:srgbClr val="231F20"/>
                </a:solidFill>
                <a:latin typeface="Arial"/>
                <a:cs typeface="Arial"/>
              </a:rPr>
              <a:t>Inmunidad </a:t>
            </a:r>
            <a:r>
              <a:rPr dirty="0" sz="800" spc="10" b="1">
                <a:solidFill>
                  <a:srgbClr val="231F20"/>
                </a:solidFill>
                <a:latin typeface="Arial"/>
                <a:cs typeface="Arial"/>
              </a:rPr>
              <a:t>a</a:t>
            </a:r>
            <a:r>
              <a:rPr dirty="0" sz="800" spc="-1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 b="1">
                <a:solidFill>
                  <a:srgbClr val="231F20"/>
                </a:solidFill>
                <a:latin typeface="Arial"/>
                <a:cs typeface="Arial"/>
              </a:rPr>
              <a:t>transitorios</a:t>
            </a:r>
            <a:endParaRPr sz="800">
              <a:latin typeface="Arial"/>
              <a:cs typeface="Arial"/>
            </a:endParaRPr>
          </a:p>
          <a:p>
            <a:pPr marL="38100" marR="38735">
              <a:lnSpc>
                <a:spcPct val="100000"/>
              </a:lnSpc>
              <a:spcBef>
                <a:spcPts val="85"/>
              </a:spcBef>
            </a:pP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Todos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los DDR instalados deben disponer de un nivel mínimo de inmunidad ante los  disparos no deseados en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conformidad con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los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requisitos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la </a:t>
            </a:r>
            <a:r>
              <a:rPr dirty="0" sz="800" spc="-5" b="1">
                <a:solidFill>
                  <a:srgbClr val="009D57"/>
                </a:solidFill>
                <a:latin typeface="Arial"/>
                <a:cs typeface="Arial"/>
              </a:rPr>
              <a:t>Figura F71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. Los DDR  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tipo “S” 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niveles de ajuste de temporización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I o II (ver </a:t>
            </a:r>
            <a:r>
              <a:rPr dirty="0" sz="800" spc="-5" b="1">
                <a:solidFill>
                  <a:srgbClr val="009D57"/>
                </a:solidFill>
                <a:latin typeface="Arial"/>
                <a:cs typeface="Arial"/>
              </a:rPr>
              <a:t>Figura F38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)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cubren todas 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corrientes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fuga transitorias,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incluidas las de los disipadores de descargas de  una duración inferior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los 40</a:t>
            </a:r>
            <a:r>
              <a:rPr dirty="0" sz="800" spc="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ms.</a:t>
            </a:r>
            <a:endParaRPr sz="800">
              <a:latin typeface="Arial"/>
              <a:cs typeface="Arial"/>
            </a:endParaRPr>
          </a:p>
          <a:p>
            <a:pPr marL="38100" marR="127635">
              <a:lnSpc>
                <a:spcPct val="100000"/>
              </a:lnSpc>
              <a:spcBef>
                <a:spcPts val="90"/>
              </a:spcBef>
            </a:pP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corrientes y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sobretensiones transitorias (o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impulso unidireccional) de alta 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frecuencia mencionadas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anteriormente, junto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otras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fuentes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alteraciones  electromagnéticas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(bobinas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contactor,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relés,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contactos secos),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descargas  electrostáticas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y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ondas electromagnéticas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radiadas (radio, sistemas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encendido,  etc.)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forman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parte del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campo cada vez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más importante de la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EMC (compatibilidad 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electromagnética).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Para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más información,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consultar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las publicaciones técnicas  números 120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y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149 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Schneider</a:t>
            </a:r>
            <a:r>
              <a:rPr dirty="0" sz="800" spc="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Electric.</a:t>
            </a:r>
            <a:endParaRPr sz="800">
              <a:latin typeface="Arial"/>
              <a:cs typeface="Arial"/>
            </a:endParaRPr>
          </a:p>
          <a:p>
            <a:pPr marL="38100" marR="32384">
              <a:lnSpc>
                <a:spcPct val="100000"/>
              </a:lnSpc>
              <a:spcBef>
                <a:spcPts val="80"/>
              </a:spcBef>
            </a:pP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Es fundamental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que los dispositivos DDR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sean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inmunes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los posibles problemas de 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funcionamiento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derivados de las perturbaciones</a:t>
            </a:r>
            <a:r>
              <a:rPr dirty="0" sz="8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electromagnéticas.</a:t>
            </a:r>
            <a:endParaRPr sz="800">
              <a:latin typeface="Arial"/>
              <a:cs typeface="Arial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790120" y="7825665"/>
            <a:ext cx="59055" cy="14859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800" spc="-5" i="1">
                <a:solidFill>
                  <a:srgbClr val="231F20"/>
                </a:solidFill>
                <a:latin typeface="Times New Roman"/>
                <a:cs typeface="Times New Roman"/>
              </a:rPr>
              <a:t>I</a:t>
            </a:r>
            <a:endParaRPr sz="800">
              <a:latin typeface="Times New Roman"/>
              <a:cs typeface="Times New Roman"/>
            </a:endParaRPr>
          </a:p>
        </p:txBody>
      </p:sp>
      <p:sp>
        <p:nvSpPr>
          <p:cNvPr id="38" name="object 38"/>
          <p:cNvSpPr/>
          <p:nvPr/>
        </p:nvSpPr>
        <p:spPr>
          <a:xfrm>
            <a:off x="701656" y="3978254"/>
            <a:ext cx="2124710" cy="0"/>
          </a:xfrm>
          <a:custGeom>
            <a:avLst/>
            <a:gdLst/>
            <a:ahLst/>
            <a:cxnLst/>
            <a:rect l="l" t="t" r="r" b="b"/>
            <a:pathLst>
              <a:path w="2124710" h="0">
                <a:moveTo>
                  <a:pt x="0" y="0"/>
                </a:moveTo>
                <a:lnTo>
                  <a:pt x="2130374" y="0"/>
                </a:lnTo>
              </a:path>
            </a:pathLst>
          </a:custGeom>
          <a:ln w="8939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9" name="object 39"/>
          <p:cNvSpPr/>
          <p:nvPr/>
        </p:nvSpPr>
        <p:spPr>
          <a:xfrm>
            <a:off x="2784161" y="3942727"/>
            <a:ext cx="108585" cy="60325"/>
          </a:xfrm>
          <a:custGeom>
            <a:avLst/>
            <a:gdLst/>
            <a:ahLst/>
            <a:cxnLst/>
            <a:rect l="l" t="t" r="r" b="b"/>
            <a:pathLst>
              <a:path w="108585" h="60325">
                <a:moveTo>
                  <a:pt x="0" y="0"/>
                </a:moveTo>
                <a:lnTo>
                  <a:pt x="12268" y="30772"/>
                </a:lnTo>
                <a:lnTo>
                  <a:pt x="0" y="60274"/>
                </a:lnTo>
                <a:lnTo>
                  <a:pt x="108089" y="30772"/>
                </a:lnTo>
                <a:lnTo>
                  <a:pt x="0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0" name="object 40"/>
          <p:cNvSpPr/>
          <p:nvPr/>
        </p:nvSpPr>
        <p:spPr>
          <a:xfrm>
            <a:off x="1177747" y="3431061"/>
            <a:ext cx="0" cy="543560"/>
          </a:xfrm>
          <a:custGeom>
            <a:avLst/>
            <a:gdLst/>
            <a:ahLst/>
            <a:cxnLst/>
            <a:rect l="l" t="t" r="r" b="b"/>
            <a:pathLst>
              <a:path w="0" h="543560">
                <a:moveTo>
                  <a:pt x="0" y="543219"/>
                </a:moveTo>
                <a:lnTo>
                  <a:pt x="0" y="0"/>
                </a:lnTo>
              </a:path>
            </a:pathLst>
          </a:custGeom>
          <a:ln w="3812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1" name="object 41"/>
          <p:cNvSpPr/>
          <p:nvPr/>
        </p:nvSpPr>
        <p:spPr>
          <a:xfrm>
            <a:off x="2047931" y="3431061"/>
            <a:ext cx="0" cy="543560"/>
          </a:xfrm>
          <a:custGeom>
            <a:avLst/>
            <a:gdLst/>
            <a:ahLst/>
            <a:cxnLst/>
            <a:rect l="l" t="t" r="r" b="b"/>
            <a:pathLst>
              <a:path w="0" h="543560">
                <a:moveTo>
                  <a:pt x="0" y="543219"/>
                </a:moveTo>
                <a:lnTo>
                  <a:pt x="0" y="0"/>
                </a:lnTo>
              </a:path>
            </a:pathLst>
          </a:custGeom>
          <a:ln w="3812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2" name="object 42"/>
          <p:cNvSpPr/>
          <p:nvPr/>
        </p:nvSpPr>
        <p:spPr>
          <a:xfrm>
            <a:off x="1991630" y="3442880"/>
            <a:ext cx="54610" cy="30480"/>
          </a:xfrm>
          <a:custGeom>
            <a:avLst/>
            <a:gdLst/>
            <a:ahLst/>
            <a:cxnLst/>
            <a:rect l="l" t="t" r="r" b="b"/>
            <a:pathLst>
              <a:path w="54610" h="30479">
                <a:moveTo>
                  <a:pt x="0" y="0"/>
                </a:moveTo>
                <a:lnTo>
                  <a:pt x="6172" y="15392"/>
                </a:lnTo>
                <a:lnTo>
                  <a:pt x="0" y="30149"/>
                </a:lnTo>
                <a:lnTo>
                  <a:pt x="54076" y="15392"/>
                </a:lnTo>
                <a:lnTo>
                  <a:pt x="0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3" name="object 43"/>
          <p:cNvSpPr/>
          <p:nvPr/>
        </p:nvSpPr>
        <p:spPr>
          <a:xfrm>
            <a:off x="1991733" y="3443247"/>
            <a:ext cx="54610" cy="30480"/>
          </a:xfrm>
          <a:custGeom>
            <a:avLst/>
            <a:gdLst/>
            <a:ahLst/>
            <a:cxnLst/>
            <a:rect l="l" t="t" r="r" b="b"/>
            <a:pathLst>
              <a:path w="54610" h="30479">
                <a:moveTo>
                  <a:pt x="54069" y="15383"/>
                </a:moveTo>
                <a:lnTo>
                  <a:pt x="0" y="30142"/>
                </a:lnTo>
                <a:lnTo>
                  <a:pt x="6168" y="15383"/>
                </a:lnTo>
                <a:lnTo>
                  <a:pt x="0" y="0"/>
                </a:lnTo>
                <a:lnTo>
                  <a:pt x="54069" y="15383"/>
                </a:lnTo>
                <a:close/>
              </a:path>
            </a:pathLst>
          </a:custGeom>
          <a:ln w="3175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4" name="object 44"/>
          <p:cNvSpPr/>
          <p:nvPr/>
        </p:nvSpPr>
        <p:spPr>
          <a:xfrm>
            <a:off x="1177217" y="3442880"/>
            <a:ext cx="54610" cy="30480"/>
          </a:xfrm>
          <a:custGeom>
            <a:avLst/>
            <a:gdLst/>
            <a:ahLst/>
            <a:cxnLst/>
            <a:rect l="l" t="t" r="r" b="b"/>
            <a:pathLst>
              <a:path w="54609" h="30479">
                <a:moveTo>
                  <a:pt x="54051" y="0"/>
                </a:moveTo>
                <a:lnTo>
                  <a:pt x="0" y="15392"/>
                </a:lnTo>
                <a:lnTo>
                  <a:pt x="54051" y="30149"/>
                </a:lnTo>
                <a:lnTo>
                  <a:pt x="47904" y="15392"/>
                </a:lnTo>
                <a:lnTo>
                  <a:pt x="54051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5" name="object 45"/>
          <p:cNvSpPr/>
          <p:nvPr/>
        </p:nvSpPr>
        <p:spPr>
          <a:xfrm>
            <a:off x="1177291" y="3443247"/>
            <a:ext cx="54610" cy="30480"/>
          </a:xfrm>
          <a:custGeom>
            <a:avLst/>
            <a:gdLst/>
            <a:ahLst/>
            <a:cxnLst/>
            <a:rect l="l" t="t" r="r" b="b"/>
            <a:pathLst>
              <a:path w="54609" h="30479">
                <a:moveTo>
                  <a:pt x="0" y="15383"/>
                </a:moveTo>
                <a:lnTo>
                  <a:pt x="54044" y="30142"/>
                </a:lnTo>
                <a:lnTo>
                  <a:pt x="47901" y="15383"/>
                </a:lnTo>
                <a:lnTo>
                  <a:pt x="54044" y="0"/>
                </a:lnTo>
                <a:lnTo>
                  <a:pt x="0" y="15383"/>
                </a:lnTo>
                <a:close/>
              </a:path>
            </a:pathLst>
          </a:custGeom>
          <a:ln w="3175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6" name="object 46"/>
          <p:cNvSpPr/>
          <p:nvPr/>
        </p:nvSpPr>
        <p:spPr>
          <a:xfrm>
            <a:off x="846855" y="3914697"/>
            <a:ext cx="0" cy="302260"/>
          </a:xfrm>
          <a:custGeom>
            <a:avLst/>
            <a:gdLst/>
            <a:ahLst/>
            <a:cxnLst/>
            <a:rect l="l" t="t" r="r" b="b"/>
            <a:pathLst>
              <a:path w="0" h="302260">
                <a:moveTo>
                  <a:pt x="0" y="301904"/>
                </a:moveTo>
                <a:lnTo>
                  <a:pt x="0" y="0"/>
                </a:lnTo>
              </a:path>
            </a:pathLst>
          </a:custGeom>
          <a:ln w="3812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7" name="object 47"/>
          <p:cNvSpPr/>
          <p:nvPr/>
        </p:nvSpPr>
        <p:spPr>
          <a:xfrm>
            <a:off x="940683" y="2711063"/>
            <a:ext cx="0" cy="1505585"/>
          </a:xfrm>
          <a:custGeom>
            <a:avLst/>
            <a:gdLst/>
            <a:ahLst/>
            <a:cxnLst/>
            <a:rect l="l" t="t" r="r" b="b"/>
            <a:pathLst>
              <a:path w="0" h="1505585">
                <a:moveTo>
                  <a:pt x="0" y="0"/>
                </a:moveTo>
                <a:lnTo>
                  <a:pt x="0" y="1505538"/>
                </a:lnTo>
              </a:path>
            </a:pathLst>
          </a:custGeom>
          <a:ln w="3812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8" name="object 48"/>
          <p:cNvSpPr/>
          <p:nvPr/>
        </p:nvSpPr>
        <p:spPr>
          <a:xfrm>
            <a:off x="1220215" y="3457879"/>
            <a:ext cx="786765" cy="0"/>
          </a:xfrm>
          <a:custGeom>
            <a:avLst/>
            <a:gdLst/>
            <a:ahLst/>
            <a:cxnLst/>
            <a:rect l="l" t="t" r="r" b="b"/>
            <a:pathLst>
              <a:path w="786764" h="0">
                <a:moveTo>
                  <a:pt x="0" y="0"/>
                </a:moveTo>
                <a:lnTo>
                  <a:pt x="786248" y="0"/>
                </a:lnTo>
              </a:path>
            </a:pathLst>
          </a:custGeom>
          <a:ln w="3833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9" name="object 49"/>
          <p:cNvSpPr/>
          <p:nvPr/>
        </p:nvSpPr>
        <p:spPr>
          <a:xfrm>
            <a:off x="822157" y="2585949"/>
            <a:ext cx="0" cy="2232660"/>
          </a:xfrm>
          <a:custGeom>
            <a:avLst/>
            <a:gdLst/>
            <a:ahLst/>
            <a:cxnLst/>
            <a:rect l="l" t="t" r="r" b="b"/>
            <a:pathLst>
              <a:path w="0" h="2232660">
                <a:moveTo>
                  <a:pt x="0" y="0"/>
                </a:moveTo>
                <a:lnTo>
                  <a:pt x="0" y="2232303"/>
                </a:lnTo>
              </a:path>
            </a:pathLst>
          </a:custGeom>
          <a:ln w="8891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0" name="object 50"/>
          <p:cNvSpPr/>
          <p:nvPr/>
        </p:nvSpPr>
        <p:spPr>
          <a:xfrm>
            <a:off x="822157" y="2926579"/>
            <a:ext cx="141605" cy="0"/>
          </a:xfrm>
          <a:custGeom>
            <a:avLst/>
            <a:gdLst/>
            <a:ahLst/>
            <a:cxnLst/>
            <a:rect l="l" t="t" r="r" b="b"/>
            <a:pathLst>
              <a:path w="141605" h="0">
                <a:moveTo>
                  <a:pt x="0" y="0"/>
                </a:moveTo>
                <a:lnTo>
                  <a:pt x="141630" y="0"/>
                </a:lnTo>
              </a:path>
            </a:pathLst>
          </a:custGeom>
          <a:ln w="3833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1" name="object 51"/>
          <p:cNvSpPr/>
          <p:nvPr/>
        </p:nvSpPr>
        <p:spPr>
          <a:xfrm>
            <a:off x="822157" y="2804431"/>
            <a:ext cx="229235" cy="0"/>
          </a:xfrm>
          <a:custGeom>
            <a:avLst/>
            <a:gdLst/>
            <a:ahLst/>
            <a:cxnLst/>
            <a:rect l="l" t="t" r="r" b="b"/>
            <a:pathLst>
              <a:path w="229234" h="0">
                <a:moveTo>
                  <a:pt x="0" y="0"/>
                </a:moveTo>
                <a:lnTo>
                  <a:pt x="229160" y="0"/>
                </a:lnTo>
              </a:path>
            </a:pathLst>
          </a:custGeom>
          <a:ln w="3833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2" name="object 52"/>
          <p:cNvSpPr/>
          <p:nvPr/>
        </p:nvSpPr>
        <p:spPr>
          <a:xfrm>
            <a:off x="790388" y="2535110"/>
            <a:ext cx="60325" cy="109220"/>
          </a:xfrm>
          <a:custGeom>
            <a:avLst/>
            <a:gdLst/>
            <a:ahLst/>
            <a:cxnLst/>
            <a:rect l="l" t="t" r="r" b="b"/>
            <a:pathLst>
              <a:path w="60325" h="109219">
                <a:moveTo>
                  <a:pt x="30606" y="0"/>
                </a:moveTo>
                <a:lnTo>
                  <a:pt x="0" y="108686"/>
                </a:lnTo>
                <a:lnTo>
                  <a:pt x="30606" y="96329"/>
                </a:lnTo>
                <a:lnTo>
                  <a:pt x="56619" y="96329"/>
                </a:lnTo>
                <a:lnTo>
                  <a:pt x="30606" y="0"/>
                </a:lnTo>
                <a:close/>
              </a:path>
              <a:path w="60325" h="109219">
                <a:moveTo>
                  <a:pt x="56619" y="96329"/>
                </a:moveTo>
                <a:lnTo>
                  <a:pt x="30606" y="96329"/>
                </a:lnTo>
                <a:lnTo>
                  <a:pt x="59956" y="108686"/>
                </a:lnTo>
                <a:lnTo>
                  <a:pt x="56619" y="96329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3" name="object 53"/>
          <p:cNvSpPr/>
          <p:nvPr/>
        </p:nvSpPr>
        <p:spPr>
          <a:xfrm>
            <a:off x="789105" y="4181614"/>
            <a:ext cx="54610" cy="30480"/>
          </a:xfrm>
          <a:custGeom>
            <a:avLst/>
            <a:gdLst/>
            <a:ahLst/>
            <a:cxnLst/>
            <a:rect l="l" t="t" r="r" b="b"/>
            <a:pathLst>
              <a:path w="54609" h="30479">
                <a:moveTo>
                  <a:pt x="0" y="0"/>
                </a:moveTo>
                <a:lnTo>
                  <a:pt x="6146" y="15379"/>
                </a:lnTo>
                <a:lnTo>
                  <a:pt x="0" y="30149"/>
                </a:lnTo>
                <a:lnTo>
                  <a:pt x="54051" y="15379"/>
                </a:lnTo>
                <a:lnTo>
                  <a:pt x="0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4" name="object 54"/>
          <p:cNvSpPr/>
          <p:nvPr/>
        </p:nvSpPr>
        <p:spPr>
          <a:xfrm>
            <a:off x="789151" y="4181939"/>
            <a:ext cx="54610" cy="30480"/>
          </a:xfrm>
          <a:custGeom>
            <a:avLst/>
            <a:gdLst/>
            <a:ahLst/>
            <a:cxnLst/>
            <a:rect l="l" t="t" r="r" b="b"/>
            <a:pathLst>
              <a:path w="54609" h="30479">
                <a:moveTo>
                  <a:pt x="54057" y="15383"/>
                </a:moveTo>
                <a:lnTo>
                  <a:pt x="0" y="30142"/>
                </a:lnTo>
                <a:lnTo>
                  <a:pt x="6155" y="15383"/>
                </a:lnTo>
                <a:lnTo>
                  <a:pt x="12" y="0"/>
                </a:lnTo>
                <a:lnTo>
                  <a:pt x="54057" y="15383"/>
                </a:lnTo>
                <a:close/>
              </a:path>
            </a:pathLst>
          </a:custGeom>
          <a:ln w="3175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5" name="object 55"/>
          <p:cNvSpPr/>
          <p:nvPr/>
        </p:nvSpPr>
        <p:spPr>
          <a:xfrm>
            <a:off x="706595" y="4196723"/>
            <a:ext cx="95250" cy="0"/>
          </a:xfrm>
          <a:custGeom>
            <a:avLst/>
            <a:gdLst/>
            <a:ahLst/>
            <a:cxnLst/>
            <a:rect l="l" t="t" r="r" b="b"/>
            <a:pathLst>
              <a:path w="95250" h="0">
                <a:moveTo>
                  <a:pt x="94815" y="0"/>
                </a:moveTo>
                <a:lnTo>
                  <a:pt x="0" y="0"/>
                </a:lnTo>
              </a:path>
            </a:pathLst>
          </a:custGeom>
          <a:ln w="3833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6" name="object 56"/>
          <p:cNvSpPr/>
          <p:nvPr/>
        </p:nvSpPr>
        <p:spPr>
          <a:xfrm>
            <a:off x="941619" y="4181614"/>
            <a:ext cx="54610" cy="30480"/>
          </a:xfrm>
          <a:custGeom>
            <a:avLst/>
            <a:gdLst/>
            <a:ahLst/>
            <a:cxnLst/>
            <a:rect l="l" t="t" r="r" b="b"/>
            <a:pathLst>
              <a:path w="54609" h="30479">
                <a:moveTo>
                  <a:pt x="54038" y="0"/>
                </a:moveTo>
                <a:lnTo>
                  <a:pt x="0" y="15379"/>
                </a:lnTo>
                <a:lnTo>
                  <a:pt x="54038" y="30149"/>
                </a:lnTo>
                <a:lnTo>
                  <a:pt x="47891" y="15379"/>
                </a:lnTo>
                <a:lnTo>
                  <a:pt x="54038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7" name="object 57"/>
          <p:cNvSpPr/>
          <p:nvPr/>
        </p:nvSpPr>
        <p:spPr>
          <a:xfrm>
            <a:off x="941671" y="4181939"/>
            <a:ext cx="54610" cy="30480"/>
          </a:xfrm>
          <a:custGeom>
            <a:avLst/>
            <a:gdLst/>
            <a:ahLst/>
            <a:cxnLst/>
            <a:rect l="l" t="t" r="r" b="b"/>
            <a:pathLst>
              <a:path w="54609" h="30479">
                <a:moveTo>
                  <a:pt x="0" y="15383"/>
                </a:moveTo>
                <a:lnTo>
                  <a:pt x="54044" y="30142"/>
                </a:lnTo>
                <a:lnTo>
                  <a:pt x="47901" y="15383"/>
                </a:lnTo>
                <a:lnTo>
                  <a:pt x="54044" y="0"/>
                </a:lnTo>
                <a:lnTo>
                  <a:pt x="0" y="15383"/>
                </a:lnTo>
                <a:close/>
              </a:path>
            </a:pathLst>
          </a:custGeom>
          <a:ln w="3175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8" name="object 58"/>
          <p:cNvSpPr/>
          <p:nvPr/>
        </p:nvSpPr>
        <p:spPr>
          <a:xfrm>
            <a:off x="819193" y="4666466"/>
            <a:ext cx="668020" cy="0"/>
          </a:xfrm>
          <a:custGeom>
            <a:avLst/>
            <a:gdLst/>
            <a:ahLst/>
            <a:cxnLst/>
            <a:rect l="l" t="t" r="r" b="b"/>
            <a:pathLst>
              <a:path w="668019" h="0">
                <a:moveTo>
                  <a:pt x="0" y="0"/>
                </a:moveTo>
                <a:lnTo>
                  <a:pt x="669518" y="0"/>
                </a:lnTo>
              </a:path>
            </a:pathLst>
          </a:custGeom>
          <a:ln w="3833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9" name="object 59"/>
          <p:cNvSpPr/>
          <p:nvPr/>
        </p:nvSpPr>
        <p:spPr>
          <a:xfrm>
            <a:off x="984152" y="4196723"/>
            <a:ext cx="95250" cy="0"/>
          </a:xfrm>
          <a:custGeom>
            <a:avLst/>
            <a:gdLst/>
            <a:ahLst/>
            <a:cxnLst/>
            <a:rect l="l" t="t" r="r" b="b"/>
            <a:pathLst>
              <a:path w="95250" h="0">
                <a:moveTo>
                  <a:pt x="0" y="0"/>
                </a:moveTo>
                <a:lnTo>
                  <a:pt x="94828" y="0"/>
                </a:lnTo>
              </a:path>
            </a:pathLst>
          </a:custGeom>
          <a:ln w="3833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0" name="object 60"/>
          <p:cNvSpPr/>
          <p:nvPr/>
        </p:nvSpPr>
        <p:spPr>
          <a:xfrm>
            <a:off x="839880" y="3843845"/>
            <a:ext cx="31115" cy="31115"/>
          </a:xfrm>
          <a:custGeom>
            <a:avLst/>
            <a:gdLst/>
            <a:ahLst/>
            <a:cxnLst/>
            <a:rect l="l" t="t" r="r" b="b"/>
            <a:pathLst>
              <a:path w="31115" h="31114">
                <a:moveTo>
                  <a:pt x="22720" y="0"/>
                </a:moveTo>
                <a:lnTo>
                  <a:pt x="7899" y="0"/>
                </a:lnTo>
                <a:lnTo>
                  <a:pt x="0" y="7950"/>
                </a:lnTo>
                <a:lnTo>
                  <a:pt x="0" y="22847"/>
                </a:lnTo>
                <a:lnTo>
                  <a:pt x="7899" y="30797"/>
                </a:lnTo>
                <a:lnTo>
                  <a:pt x="22720" y="30797"/>
                </a:lnTo>
                <a:lnTo>
                  <a:pt x="30619" y="22847"/>
                </a:lnTo>
                <a:lnTo>
                  <a:pt x="30619" y="7950"/>
                </a:lnTo>
                <a:lnTo>
                  <a:pt x="22720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1" name="object 61"/>
          <p:cNvSpPr/>
          <p:nvPr/>
        </p:nvSpPr>
        <p:spPr>
          <a:xfrm>
            <a:off x="839940" y="3844187"/>
            <a:ext cx="31115" cy="31115"/>
          </a:xfrm>
          <a:custGeom>
            <a:avLst/>
            <a:gdLst/>
            <a:ahLst/>
            <a:cxnLst/>
            <a:rect l="l" t="t" r="r" b="b"/>
            <a:pathLst>
              <a:path w="31115" h="31114">
                <a:moveTo>
                  <a:pt x="0" y="15879"/>
                </a:moveTo>
                <a:lnTo>
                  <a:pt x="0" y="7958"/>
                </a:lnTo>
                <a:lnTo>
                  <a:pt x="7890" y="0"/>
                </a:lnTo>
                <a:lnTo>
                  <a:pt x="14818" y="0"/>
                </a:lnTo>
                <a:lnTo>
                  <a:pt x="22709" y="0"/>
                </a:lnTo>
                <a:lnTo>
                  <a:pt x="30612" y="7958"/>
                </a:lnTo>
                <a:lnTo>
                  <a:pt x="30612" y="15879"/>
                </a:lnTo>
                <a:lnTo>
                  <a:pt x="30612" y="22845"/>
                </a:lnTo>
                <a:lnTo>
                  <a:pt x="22709" y="30804"/>
                </a:lnTo>
                <a:lnTo>
                  <a:pt x="14818" y="30804"/>
                </a:lnTo>
                <a:lnTo>
                  <a:pt x="7890" y="30804"/>
                </a:lnTo>
                <a:lnTo>
                  <a:pt x="0" y="22845"/>
                </a:lnTo>
                <a:lnTo>
                  <a:pt x="0" y="15879"/>
                </a:lnTo>
                <a:close/>
              </a:path>
            </a:pathLst>
          </a:custGeom>
          <a:ln w="7645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2" name="object 62"/>
          <p:cNvSpPr txBox="1"/>
          <p:nvPr/>
        </p:nvSpPr>
        <p:spPr>
          <a:xfrm>
            <a:off x="526926" y="2734935"/>
            <a:ext cx="252729" cy="24511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100%</a:t>
            </a:r>
            <a:endParaRPr sz="700">
              <a:latin typeface="Arial"/>
              <a:cs typeface="Arial"/>
            </a:endParaRPr>
          </a:p>
          <a:p>
            <a:pPr marL="56515">
              <a:lnSpc>
                <a:spcPct val="100000"/>
              </a:lnSpc>
              <a:spcBef>
                <a:spcPts val="45"/>
              </a:spcBef>
            </a:pP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90%</a:t>
            </a:r>
            <a:endParaRPr sz="700">
              <a:latin typeface="Arial"/>
              <a:cs typeface="Arial"/>
            </a:endParaRPr>
          </a:p>
        </p:txBody>
      </p:sp>
      <p:sp>
        <p:nvSpPr>
          <p:cNvPr id="63" name="object 63"/>
          <p:cNvSpPr txBox="1"/>
          <p:nvPr/>
        </p:nvSpPr>
        <p:spPr>
          <a:xfrm>
            <a:off x="598041" y="3785628"/>
            <a:ext cx="203835" cy="1327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10%</a:t>
            </a:r>
            <a:endParaRPr sz="700">
              <a:latin typeface="Arial"/>
              <a:cs typeface="Arial"/>
            </a:endParaRPr>
          </a:p>
        </p:txBody>
      </p:sp>
      <p:sp>
        <p:nvSpPr>
          <p:cNvPr id="64" name="object 64"/>
          <p:cNvSpPr txBox="1"/>
          <p:nvPr/>
        </p:nvSpPr>
        <p:spPr>
          <a:xfrm>
            <a:off x="829165" y="4225569"/>
            <a:ext cx="144145" cy="1327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ca.</a:t>
            </a:r>
            <a:endParaRPr sz="700">
              <a:latin typeface="Arial"/>
              <a:cs typeface="Arial"/>
            </a:endParaRPr>
          </a:p>
        </p:txBody>
      </p:sp>
      <p:sp>
        <p:nvSpPr>
          <p:cNvPr id="65" name="object 65"/>
          <p:cNvSpPr txBox="1"/>
          <p:nvPr/>
        </p:nvSpPr>
        <p:spPr>
          <a:xfrm>
            <a:off x="598041" y="4599993"/>
            <a:ext cx="203835" cy="1327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60%</a:t>
            </a:r>
            <a:endParaRPr sz="700">
              <a:latin typeface="Arial"/>
              <a:cs typeface="Arial"/>
            </a:endParaRPr>
          </a:p>
        </p:txBody>
      </p:sp>
      <p:sp>
        <p:nvSpPr>
          <p:cNvPr id="66" name="object 66"/>
          <p:cNvSpPr/>
          <p:nvPr/>
        </p:nvSpPr>
        <p:spPr>
          <a:xfrm>
            <a:off x="828072" y="2806975"/>
            <a:ext cx="1900555" cy="1856105"/>
          </a:xfrm>
          <a:custGeom>
            <a:avLst/>
            <a:gdLst/>
            <a:ahLst/>
            <a:cxnLst/>
            <a:rect l="l" t="t" r="r" b="b"/>
            <a:pathLst>
              <a:path w="1900555" h="1856104">
                <a:moveTo>
                  <a:pt x="1900424" y="1169317"/>
                </a:moveTo>
                <a:lnTo>
                  <a:pt x="1862609" y="1153658"/>
                </a:lnTo>
                <a:lnTo>
                  <a:pt x="1829060" y="1138006"/>
                </a:lnTo>
                <a:lnTo>
                  <a:pt x="1795139" y="1124594"/>
                </a:lnTo>
                <a:lnTo>
                  <a:pt x="1756213" y="1115654"/>
                </a:lnTo>
                <a:lnTo>
                  <a:pt x="1721747" y="1116976"/>
                </a:lnTo>
                <a:lnTo>
                  <a:pt x="1691109" y="1129546"/>
                </a:lnTo>
                <a:lnTo>
                  <a:pt x="1663209" y="1151090"/>
                </a:lnTo>
                <a:lnTo>
                  <a:pt x="1636957" y="1179330"/>
                </a:lnTo>
                <a:lnTo>
                  <a:pt x="1611262" y="1211991"/>
                </a:lnTo>
                <a:lnTo>
                  <a:pt x="1585033" y="1246796"/>
                </a:lnTo>
                <a:lnTo>
                  <a:pt x="1557182" y="1281469"/>
                </a:lnTo>
                <a:lnTo>
                  <a:pt x="1526616" y="1313735"/>
                </a:lnTo>
                <a:lnTo>
                  <a:pt x="1492247" y="1341315"/>
                </a:lnTo>
                <a:lnTo>
                  <a:pt x="1452983" y="1361936"/>
                </a:lnTo>
                <a:lnTo>
                  <a:pt x="1426324" y="1366865"/>
                </a:lnTo>
                <a:lnTo>
                  <a:pt x="1398837" y="1361984"/>
                </a:lnTo>
                <a:lnTo>
                  <a:pt x="1341872" y="1327122"/>
                </a:lnTo>
                <a:lnTo>
                  <a:pt x="1312642" y="1299307"/>
                </a:lnTo>
                <a:lnTo>
                  <a:pt x="1283078" y="1266015"/>
                </a:lnTo>
                <a:lnTo>
                  <a:pt x="1253303" y="1228329"/>
                </a:lnTo>
                <a:lnTo>
                  <a:pt x="1223441" y="1187332"/>
                </a:lnTo>
                <a:lnTo>
                  <a:pt x="1193616" y="1144107"/>
                </a:lnTo>
                <a:lnTo>
                  <a:pt x="1163950" y="1099738"/>
                </a:lnTo>
                <a:lnTo>
                  <a:pt x="1134568" y="1055307"/>
                </a:lnTo>
                <a:lnTo>
                  <a:pt x="1105592" y="1011900"/>
                </a:lnTo>
                <a:lnTo>
                  <a:pt x="1077148" y="970597"/>
                </a:lnTo>
                <a:lnTo>
                  <a:pt x="1049357" y="932484"/>
                </a:lnTo>
                <a:lnTo>
                  <a:pt x="1022343" y="898643"/>
                </a:lnTo>
                <a:lnTo>
                  <a:pt x="996230" y="870157"/>
                </a:lnTo>
                <a:lnTo>
                  <a:pt x="947201" y="833587"/>
                </a:lnTo>
                <a:lnTo>
                  <a:pt x="924532" y="827668"/>
                </a:lnTo>
                <a:lnTo>
                  <a:pt x="908570" y="831267"/>
                </a:lnTo>
                <a:lnTo>
                  <a:pt x="878166" y="864251"/>
                </a:lnTo>
                <a:lnTo>
                  <a:pt x="849473" y="926643"/>
                </a:lnTo>
                <a:lnTo>
                  <a:pt x="835651" y="967002"/>
                </a:lnTo>
                <a:lnTo>
                  <a:pt x="822115" y="1012474"/>
                </a:lnTo>
                <a:lnTo>
                  <a:pt x="808820" y="1062313"/>
                </a:lnTo>
                <a:lnTo>
                  <a:pt x="795717" y="1115772"/>
                </a:lnTo>
                <a:lnTo>
                  <a:pt x="782759" y="1172105"/>
                </a:lnTo>
                <a:lnTo>
                  <a:pt x="769900" y="1230567"/>
                </a:lnTo>
                <a:lnTo>
                  <a:pt x="757093" y="1290410"/>
                </a:lnTo>
                <a:lnTo>
                  <a:pt x="744290" y="1350888"/>
                </a:lnTo>
                <a:lnTo>
                  <a:pt x="731445" y="1411256"/>
                </a:lnTo>
                <a:lnTo>
                  <a:pt x="718510" y="1470766"/>
                </a:lnTo>
                <a:lnTo>
                  <a:pt x="705438" y="1528673"/>
                </a:lnTo>
                <a:lnTo>
                  <a:pt x="692183" y="1584230"/>
                </a:lnTo>
                <a:lnTo>
                  <a:pt x="678697" y="1636691"/>
                </a:lnTo>
                <a:lnTo>
                  <a:pt x="664933" y="1685309"/>
                </a:lnTo>
                <a:lnTo>
                  <a:pt x="650845" y="1729339"/>
                </a:lnTo>
                <a:lnTo>
                  <a:pt x="636384" y="1768034"/>
                </a:lnTo>
                <a:lnTo>
                  <a:pt x="606159" y="1826433"/>
                </a:lnTo>
                <a:lnTo>
                  <a:pt x="573882" y="1854537"/>
                </a:lnTo>
                <a:lnTo>
                  <a:pt x="560568" y="1856061"/>
                </a:lnTo>
                <a:lnTo>
                  <a:pt x="547490" y="1851810"/>
                </a:lnTo>
                <a:lnTo>
                  <a:pt x="509621" y="1807071"/>
                </a:lnTo>
                <a:lnTo>
                  <a:pt x="485469" y="1753268"/>
                </a:lnTo>
                <a:lnTo>
                  <a:pt x="462150" y="1682780"/>
                </a:lnTo>
                <a:lnTo>
                  <a:pt x="450791" y="1641947"/>
                </a:lnTo>
                <a:lnTo>
                  <a:pt x="439626" y="1597746"/>
                </a:lnTo>
                <a:lnTo>
                  <a:pt x="428652" y="1550443"/>
                </a:lnTo>
                <a:lnTo>
                  <a:pt x="417863" y="1500307"/>
                </a:lnTo>
                <a:lnTo>
                  <a:pt x="407254" y="1447604"/>
                </a:lnTo>
                <a:lnTo>
                  <a:pt x="396822" y="1392602"/>
                </a:lnTo>
                <a:lnTo>
                  <a:pt x="386562" y="1335569"/>
                </a:lnTo>
                <a:lnTo>
                  <a:pt x="376468" y="1276773"/>
                </a:lnTo>
                <a:lnTo>
                  <a:pt x="366538" y="1216480"/>
                </a:lnTo>
                <a:lnTo>
                  <a:pt x="356765" y="1154958"/>
                </a:lnTo>
                <a:lnTo>
                  <a:pt x="347146" y="1092475"/>
                </a:lnTo>
                <a:lnTo>
                  <a:pt x="337676" y="1029298"/>
                </a:lnTo>
                <a:lnTo>
                  <a:pt x="328350" y="965694"/>
                </a:lnTo>
                <a:lnTo>
                  <a:pt x="319164" y="901932"/>
                </a:lnTo>
                <a:lnTo>
                  <a:pt x="310113" y="838279"/>
                </a:lnTo>
                <a:lnTo>
                  <a:pt x="301193" y="775002"/>
                </a:lnTo>
                <a:lnTo>
                  <a:pt x="292399" y="712369"/>
                </a:lnTo>
                <a:lnTo>
                  <a:pt x="283727" y="650647"/>
                </a:lnTo>
                <a:lnTo>
                  <a:pt x="275172" y="590103"/>
                </a:lnTo>
                <a:lnTo>
                  <a:pt x="266729" y="531006"/>
                </a:lnTo>
                <a:lnTo>
                  <a:pt x="258395" y="473623"/>
                </a:lnTo>
                <a:lnTo>
                  <a:pt x="250164" y="418220"/>
                </a:lnTo>
                <a:lnTo>
                  <a:pt x="242031" y="365067"/>
                </a:lnTo>
                <a:lnTo>
                  <a:pt x="233993" y="314430"/>
                </a:lnTo>
                <a:lnTo>
                  <a:pt x="226045" y="266576"/>
                </a:lnTo>
                <a:lnTo>
                  <a:pt x="218182" y="221774"/>
                </a:lnTo>
                <a:lnTo>
                  <a:pt x="210399" y="180291"/>
                </a:lnTo>
                <a:lnTo>
                  <a:pt x="202693" y="142394"/>
                </a:lnTo>
                <a:lnTo>
                  <a:pt x="187491" y="78428"/>
                </a:lnTo>
                <a:lnTo>
                  <a:pt x="172538" y="32018"/>
                </a:lnTo>
                <a:lnTo>
                  <a:pt x="150497" y="0"/>
                </a:lnTo>
                <a:lnTo>
                  <a:pt x="143236" y="423"/>
                </a:lnTo>
                <a:lnTo>
                  <a:pt x="114361" y="54736"/>
                </a:lnTo>
                <a:lnTo>
                  <a:pt x="99513" y="128486"/>
                </a:lnTo>
                <a:lnTo>
                  <a:pt x="93172" y="174420"/>
                </a:lnTo>
                <a:lnTo>
                  <a:pt x="87448" y="225414"/>
                </a:lnTo>
                <a:lnTo>
                  <a:pt x="82262" y="280733"/>
                </a:lnTo>
                <a:lnTo>
                  <a:pt x="77536" y="339644"/>
                </a:lnTo>
                <a:lnTo>
                  <a:pt x="73190" y="401411"/>
                </a:lnTo>
                <a:lnTo>
                  <a:pt x="69146" y="465300"/>
                </a:lnTo>
                <a:lnTo>
                  <a:pt x="65324" y="530577"/>
                </a:lnTo>
                <a:lnTo>
                  <a:pt x="61646" y="596507"/>
                </a:lnTo>
                <a:lnTo>
                  <a:pt x="58033" y="662356"/>
                </a:lnTo>
                <a:lnTo>
                  <a:pt x="54406" y="727389"/>
                </a:lnTo>
                <a:lnTo>
                  <a:pt x="50685" y="790872"/>
                </a:lnTo>
                <a:lnTo>
                  <a:pt x="46793" y="852071"/>
                </a:lnTo>
                <a:lnTo>
                  <a:pt x="42650" y="910250"/>
                </a:lnTo>
                <a:lnTo>
                  <a:pt x="38178" y="964676"/>
                </a:lnTo>
                <a:lnTo>
                  <a:pt x="33296" y="1014614"/>
                </a:lnTo>
                <a:lnTo>
                  <a:pt x="27928" y="1059330"/>
                </a:lnTo>
                <a:lnTo>
                  <a:pt x="21992" y="1098088"/>
                </a:lnTo>
                <a:lnTo>
                  <a:pt x="8107" y="1154797"/>
                </a:lnTo>
                <a:lnTo>
                  <a:pt x="0" y="1171278"/>
                </a:lnTo>
              </a:path>
            </a:pathLst>
          </a:custGeom>
          <a:ln w="21642">
            <a:solidFill>
              <a:srgbClr val="009D5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7" name="object 67"/>
          <p:cNvSpPr/>
          <p:nvPr/>
        </p:nvSpPr>
        <p:spPr>
          <a:xfrm>
            <a:off x="1239803" y="3354730"/>
            <a:ext cx="23495" cy="62865"/>
          </a:xfrm>
          <a:custGeom>
            <a:avLst/>
            <a:gdLst/>
            <a:ahLst/>
            <a:cxnLst/>
            <a:rect l="l" t="t" r="r" b="b"/>
            <a:pathLst>
              <a:path w="23494" h="62864">
                <a:moveTo>
                  <a:pt x="22936" y="0"/>
                </a:moveTo>
                <a:lnTo>
                  <a:pt x="16802" y="0"/>
                </a:lnTo>
                <a:lnTo>
                  <a:pt x="14312" y="10274"/>
                </a:lnTo>
                <a:lnTo>
                  <a:pt x="10134" y="11252"/>
                </a:lnTo>
                <a:lnTo>
                  <a:pt x="0" y="11963"/>
                </a:lnTo>
                <a:lnTo>
                  <a:pt x="0" y="18224"/>
                </a:lnTo>
                <a:lnTo>
                  <a:pt x="14579" y="18224"/>
                </a:lnTo>
                <a:lnTo>
                  <a:pt x="14579" y="62826"/>
                </a:lnTo>
                <a:lnTo>
                  <a:pt x="22936" y="62826"/>
                </a:lnTo>
                <a:lnTo>
                  <a:pt x="22936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8" name="object 68"/>
          <p:cNvSpPr/>
          <p:nvPr/>
        </p:nvSpPr>
        <p:spPr>
          <a:xfrm>
            <a:off x="1283529" y="3354730"/>
            <a:ext cx="43180" cy="64769"/>
          </a:xfrm>
          <a:custGeom>
            <a:avLst/>
            <a:gdLst/>
            <a:ahLst/>
            <a:cxnLst/>
            <a:rect l="l" t="t" r="r" b="b"/>
            <a:pathLst>
              <a:path w="43180" h="64770">
                <a:moveTo>
                  <a:pt x="21437" y="0"/>
                </a:moveTo>
                <a:lnTo>
                  <a:pt x="10512" y="3206"/>
                </a:lnTo>
                <a:lnTo>
                  <a:pt x="3984" y="11237"/>
                </a:lnTo>
                <a:lnTo>
                  <a:pt x="824" y="21715"/>
                </a:lnTo>
                <a:lnTo>
                  <a:pt x="0" y="32257"/>
                </a:lnTo>
                <a:lnTo>
                  <a:pt x="832" y="42835"/>
                </a:lnTo>
                <a:lnTo>
                  <a:pt x="3984" y="53289"/>
                </a:lnTo>
                <a:lnTo>
                  <a:pt x="10512" y="61322"/>
                </a:lnTo>
                <a:lnTo>
                  <a:pt x="21437" y="64528"/>
                </a:lnTo>
                <a:lnTo>
                  <a:pt x="32361" y="61322"/>
                </a:lnTo>
                <a:lnTo>
                  <a:pt x="35491" y="57467"/>
                </a:lnTo>
                <a:lnTo>
                  <a:pt x="21437" y="57467"/>
                </a:lnTo>
                <a:lnTo>
                  <a:pt x="15607" y="55741"/>
                </a:lnTo>
                <a:lnTo>
                  <a:pt x="11536" y="50763"/>
                </a:lnTo>
                <a:lnTo>
                  <a:pt x="9146" y="42808"/>
                </a:lnTo>
                <a:lnTo>
                  <a:pt x="8369" y="32257"/>
                </a:lnTo>
                <a:lnTo>
                  <a:pt x="9148" y="21680"/>
                </a:lnTo>
                <a:lnTo>
                  <a:pt x="11536" y="13752"/>
                </a:lnTo>
                <a:lnTo>
                  <a:pt x="15607" y="8774"/>
                </a:lnTo>
                <a:lnTo>
                  <a:pt x="21437" y="7048"/>
                </a:lnTo>
                <a:lnTo>
                  <a:pt x="35481" y="7048"/>
                </a:lnTo>
                <a:lnTo>
                  <a:pt x="32361" y="3206"/>
                </a:lnTo>
                <a:lnTo>
                  <a:pt x="21437" y="0"/>
                </a:lnTo>
                <a:close/>
              </a:path>
              <a:path w="43180" h="64770">
                <a:moveTo>
                  <a:pt x="35481" y="7048"/>
                </a:moveTo>
                <a:lnTo>
                  <a:pt x="21437" y="7048"/>
                </a:lnTo>
                <a:lnTo>
                  <a:pt x="27265" y="8774"/>
                </a:lnTo>
                <a:lnTo>
                  <a:pt x="31332" y="13752"/>
                </a:lnTo>
                <a:lnTo>
                  <a:pt x="33718" y="21715"/>
                </a:lnTo>
                <a:lnTo>
                  <a:pt x="34493" y="32257"/>
                </a:lnTo>
                <a:lnTo>
                  <a:pt x="33715" y="42835"/>
                </a:lnTo>
                <a:lnTo>
                  <a:pt x="31332" y="50763"/>
                </a:lnTo>
                <a:lnTo>
                  <a:pt x="27265" y="55741"/>
                </a:lnTo>
                <a:lnTo>
                  <a:pt x="21437" y="57467"/>
                </a:lnTo>
                <a:lnTo>
                  <a:pt x="35491" y="57467"/>
                </a:lnTo>
                <a:lnTo>
                  <a:pt x="38884" y="53289"/>
                </a:lnTo>
                <a:lnTo>
                  <a:pt x="42040" y="42808"/>
                </a:lnTo>
                <a:lnTo>
                  <a:pt x="42862" y="32257"/>
                </a:lnTo>
                <a:lnTo>
                  <a:pt x="42029" y="21680"/>
                </a:lnTo>
                <a:lnTo>
                  <a:pt x="38884" y="11237"/>
                </a:lnTo>
                <a:lnTo>
                  <a:pt x="35481" y="7048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9" name="object 69"/>
          <p:cNvSpPr/>
          <p:nvPr/>
        </p:nvSpPr>
        <p:spPr>
          <a:xfrm>
            <a:off x="1356516" y="3369462"/>
            <a:ext cx="90309" cy="68033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0" name="object 70"/>
          <p:cNvSpPr/>
          <p:nvPr/>
        </p:nvSpPr>
        <p:spPr>
          <a:xfrm>
            <a:off x="1480785" y="3352050"/>
            <a:ext cx="20955" cy="84455"/>
          </a:xfrm>
          <a:custGeom>
            <a:avLst/>
            <a:gdLst/>
            <a:ahLst/>
            <a:cxnLst/>
            <a:rect l="l" t="t" r="r" b="b"/>
            <a:pathLst>
              <a:path w="20955" h="84454">
                <a:moveTo>
                  <a:pt x="20447" y="0"/>
                </a:moveTo>
                <a:lnTo>
                  <a:pt x="15024" y="0"/>
                </a:lnTo>
                <a:lnTo>
                  <a:pt x="8626" y="10179"/>
                </a:lnTo>
                <a:lnTo>
                  <a:pt x="3911" y="20345"/>
                </a:lnTo>
                <a:lnTo>
                  <a:pt x="997" y="30882"/>
                </a:lnTo>
                <a:lnTo>
                  <a:pt x="0" y="42176"/>
                </a:lnTo>
                <a:lnTo>
                  <a:pt x="1090" y="53808"/>
                </a:lnTo>
                <a:lnTo>
                  <a:pt x="4183" y="64136"/>
                </a:lnTo>
                <a:lnTo>
                  <a:pt x="9018" y="73962"/>
                </a:lnTo>
                <a:lnTo>
                  <a:pt x="15290" y="84010"/>
                </a:lnTo>
                <a:lnTo>
                  <a:pt x="20535" y="84010"/>
                </a:lnTo>
                <a:lnTo>
                  <a:pt x="15624" y="73943"/>
                </a:lnTo>
                <a:lnTo>
                  <a:pt x="11779" y="64433"/>
                </a:lnTo>
                <a:lnTo>
                  <a:pt x="9259" y="54771"/>
                </a:lnTo>
                <a:lnTo>
                  <a:pt x="8356" y="44323"/>
                </a:lnTo>
                <a:lnTo>
                  <a:pt x="9183" y="30359"/>
                </a:lnTo>
                <a:lnTo>
                  <a:pt x="11568" y="19480"/>
                </a:lnTo>
                <a:lnTo>
                  <a:pt x="15369" y="9941"/>
                </a:lnTo>
                <a:lnTo>
                  <a:pt x="20447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1" name="object 71"/>
          <p:cNvSpPr/>
          <p:nvPr/>
        </p:nvSpPr>
        <p:spPr>
          <a:xfrm>
            <a:off x="1557239" y="3400754"/>
            <a:ext cx="45085" cy="6985"/>
          </a:xfrm>
          <a:custGeom>
            <a:avLst/>
            <a:gdLst/>
            <a:ahLst/>
            <a:cxnLst/>
            <a:rect l="l" t="t" r="r" b="b"/>
            <a:pathLst>
              <a:path w="45084" h="6985">
                <a:moveTo>
                  <a:pt x="0" y="0"/>
                </a:moveTo>
                <a:lnTo>
                  <a:pt x="44983" y="0"/>
                </a:lnTo>
                <a:lnTo>
                  <a:pt x="44983" y="6527"/>
                </a:lnTo>
                <a:lnTo>
                  <a:pt x="0" y="6527"/>
                </a:lnTo>
                <a:lnTo>
                  <a:pt x="0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2" name="object 72"/>
          <p:cNvSpPr/>
          <p:nvPr/>
        </p:nvSpPr>
        <p:spPr>
          <a:xfrm>
            <a:off x="1557239" y="3382695"/>
            <a:ext cx="45085" cy="6985"/>
          </a:xfrm>
          <a:custGeom>
            <a:avLst/>
            <a:gdLst/>
            <a:ahLst/>
            <a:cxnLst/>
            <a:rect l="l" t="t" r="r" b="b"/>
            <a:pathLst>
              <a:path w="45084" h="6985">
                <a:moveTo>
                  <a:pt x="0" y="0"/>
                </a:moveTo>
                <a:lnTo>
                  <a:pt x="44983" y="0"/>
                </a:lnTo>
                <a:lnTo>
                  <a:pt x="44983" y="6540"/>
                </a:lnTo>
                <a:lnTo>
                  <a:pt x="0" y="6540"/>
                </a:lnTo>
                <a:lnTo>
                  <a:pt x="0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3" name="object 73"/>
          <p:cNvSpPr/>
          <p:nvPr/>
        </p:nvSpPr>
        <p:spPr>
          <a:xfrm>
            <a:off x="1639370" y="3354730"/>
            <a:ext cx="23495" cy="62865"/>
          </a:xfrm>
          <a:custGeom>
            <a:avLst/>
            <a:gdLst/>
            <a:ahLst/>
            <a:cxnLst/>
            <a:rect l="l" t="t" r="r" b="b"/>
            <a:pathLst>
              <a:path w="23494" h="62864">
                <a:moveTo>
                  <a:pt x="22936" y="0"/>
                </a:moveTo>
                <a:lnTo>
                  <a:pt x="16802" y="0"/>
                </a:lnTo>
                <a:lnTo>
                  <a:pt x="14312" y="10274"/>
                </a:lnTo>
                <a:lnTo>
                  <a:pt x="10134" y="11252"/>
                </a:lnTo>
                <a:lnTo>
                  <a:pt x="0" y="11963"/>
                </a:lnTo>
                <a:lnTo>
                  <a:pt x="0" y="18224"/>
                </a:lnTo>
                <a:lnTo>
                  <a:pt x="14579" y="18224"/>
                </a:lnTo>
                <a:lnTo>
                  <a:pt x="14579" y="62826"/>
                </a:lnTo>
                <a:lnTo>
                  <a:pt x="22936" y="62826"/>
                </a:lnTo>
                <a:lnTo>
                  <a:pt x="22936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4" name="object 74"/>
          <p:cNvSpPr/>
          <p:nvPr/>
        </p:nvSpPr>
        <p:spPr>
          <a:xfrm>
            <a:off x="1683109" y="3354730"/>
            <a:ext cx="92265" cy="64528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5" name="object 75"/>
          <p:cNvSpPr/>
          <p:nvPr/>
        </p:nvSpPr>
        <p:spPr>
          <a:xfrm>
            <a:off x="1809334" y="3352050"/>
            <a:ext cx="170675" cy="8401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6" name="object 76"/>
          <p:cNvSpPr/>
          <p:nvPr/>
        </p:nvSpPr>
        <p:spPr>
          <a:xfrm>
            <a:off x="973928" y="4271352"/>
            <a:ext cx="116535" cy="75984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7" name="object 77"/>
          <p:cNvSpPr/>
          <p:nvPr/>
        </p:nvSpPr>
        <p:spPr>
          <a:xfrm>
            <a:off x="1121045" y="4286110"/>
            <a:ext cx="90322" cy="68008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8" name="object 78"/>
          <p:cNvSpPr txBox="1"/>
          <p:nvPr/>
        </p:nvSpPr>
        <p:spPr>
          <a:xfrm>
            <a:off x="1489830" y="3317383"/>
            <a:ext cx="50165" cy="1327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 i="1">
                <a:solidFill>
                  <a:srgbClr val="231F20"/>
                </a:solidFill>
                <a:latin typeface="Arial"/>
                <a:cs typeface="Arial"/>
              </a:rPr>
              <a:t>f</a:t>
            </a:r>
            <a:endParaRPr sz="700">
              <a:latin typeface="Arial"/>
              <a:cs typeface="Arial"/>
            </a:endParaRPr>
          </a:p>
        </p:txBody>
      </p:sp>
      <p:sp>
        <p:nvSpPr>
          <p:cNvPr id="79" name="object 79"/>
          <p:cNvSpPr txBox="1"/>
          <p:nvPr/>
        </p:nvSpPr>
        <p:spPr>
          <a:xfrm>
            <a:off x="526914" y="4947792"/>
            <a:ext cx="2282825" cy="256540"/>
          </a:xfrm>
          <a:prstGeom prst="rect">
            <a:avLst/>
          </a:prstGeom>
        </p:spPr>
        <p:txBody>
          <a:bodyPr wrap="square" lIns="0" tIns="10160" rIns="0" bIns="0" rtlCol="0" vert="horz">
            <a:spAutoFit/>
          </a:bodyPr>
          <a:lstStyle/>
          <a:p>
            <a:pPr marL="12700" marR="5080">
              <a:lnSpc>
                <a:spcPct val="102000"/>
              </a:lnSpc>
              <a:spcBef>
                <a:spcPts val="80"/>
              </a:spcBef>
            </a:pPr>
            <a:r>
              <a:rPr dirty="0" sz="700" spc="-10" b="1" i="1">
                <a:solidFill>
                  <a:srgbClr val="009D57"/>
                </a:solidFill>
                <a:latin typeface="Arial"/>
                <a:cs typeface="Arial"/>
              </a:rPr>
              <a:t>Fig. </a:t>
            </a:r>
            <a:r>
              <a:rPr dirty="0" sz="700" spc="-15" b="1" i="1">
                <a:solidFill>
                  <a:srgbClr val="009D57"/>
                </a:solidFill>
                <a:latin typeface="Arial"/>
                <a:cs typeface="Arial"/>
              </a:rPr>
              <a:t>F68: </a:t>
            </a:r>
            <a:r>
              <a:rPr dirty="0" sz="700" spc="-5" i="1">
                <a:solidFill>
                  <a:srgbClr val="231F20"/>
                </a:solidFill>
                <a:latin typeface="Arial"/>
                <a:cs typeface="Arial"/>
              </a:rPr>
              <a:t>Onda </a:t>
            </a:r>
            <a:r>
              <a:rPr dirty="0" sz="700" spc="5" i="1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700" i="1">
                <a:solidFill>
                  <a:srgbClr val="231F20"/>
                </a:solidFill>
                <a:latin typeface="Arial"/>
                <a:cs typeface="Arial"/>
              </a:rPr>
              <a:t>corriente </a:t>
            </a:r>
            <a:r>
              <a:rPr dirty="0" sz="700" spc="-5" i="1">
                <a:solidFill>
                  <a:srgbClr val="231F20"/>
                </a:solidFill>
                <a:latin typeface="Arial"/>
                <a:cs typeface="Arial"/>
              </a:rPr>
              <a:t>transitoria </a:t>
            </a:r>
            <a:r>
              <a:rPr dirty="0" sz="700" spc="5" i="1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700" i="1">
                <a:solidFill>
                  <a:srgbClr val="231F20"/>
                </a:solidFill>
                <a:latin typeface="Arial"/>
                <a:cs typeface="Arial"/>
              </a:rPr>
              <a:t>0,5 </a:t>
            </a:r>
            <a:r>
              <a:rPr dirty="0" sz="800">
                <a:solidFill>
                  <a:srgbClr val="231F20"/>
                </a:solidFill>
                <a:latin typeface="Symbol"/>
                <a:cs typeface="Symbol"/>
              </a:rPr>
              <a:t></a:t>
            </a:r>
            <a:r>
              <a:rPr dirty="0" sz="700" i="1">
                <a:solidFill>
                  <a:srgbClr val="231F20"/>
                </a:solidFill>
                <a:latin typeface="Arial"/>
                <a:cs typeface="Arial"/>
              </a:rPr>
              <a:t>s/100 </a:t>
            </a:r>
            <a:r>
              <a:rPr dirty="0" sz="700" spc="-20" i="1">
                <a:solidFill>
                  <a:srgbClr val="231F20"/>
                </a:solidFill>
                <a:latin typeface="Arial"/>
                <a:cs typeface="Arial"/>
              </a:rPr>
              <a:t>kHz  </a:t>
            </a:r>
            <a:r>
              <a:rPr dirty="0" sz="700" spc="-10" i="1">
                <a:solidFill>
                  <a:srgbClr val="231F20"/>
                </a:solidFill>
                <a:latin typeface="Arial"/>
                <a:cs typeface="Arial"/>
              </a:rPr>
              <a:t>normalizada.</a:t>
            </a:r>
            <a:endParaRPr sz="700">
              <a:latin typeface="Arial"/>
              <a:cs typeface="Arial"/>
            </a:endParaRPr>
          </a:p>
        </p:txBody>
      </p:sp>
      <p:sp>
        <p:nvSpPr>
          <p:cNvPr id="80" name="object 80"/>
          <p:cNvSpPr txBox="1"/>
          <p:nvPr/>
        </p:nvSpPr>
        <p:spPr>
          <a:xfrm>
            <a:off x="7055870" y="2925825"/>
            <a:ext cx="500380" cy="396240"/>
          </a:xfrm>
          <a:prstGeom prst="rect">
            <a:avLst/>
          </a:prstGeom>
          <a:solidFill>
            <a:srgbClr val="231F20"/>
          </a:solidFill>
        </p:spPr>
        <p:txBody>
          <a:bodyPr wrap="square" lIns="0" tIns="0" rIns="0" bIns="0" rtlCol="0" vert="horz">
            <a:spAutoFit/>
          </a:bodyPr>
          <a:lstStyle/>
          <a:p>
            <a:pPr marL="10160">
              <a:lnSpc>
                <a:spcPts val="1085"/>
              </a:lnSpc>
            </a:pPr>
            <a:r>
              <a:rPr dirty="0" sz="1000" spc="-5" b="1">
                <a:solidFill>
                  <a:srgbClr val="FFFFFF"/>
                </a:solidFill>
                <a:latin typeface="Arial"/>
                <a:cs typeface="Arial"/>
              </a:rPr>
              <a:t>F39</a:t>
            </a:r>
            <a:endParaRPr sz="1000">
              <a:latin typeface="Arial"/>
              <a:cs typeface="Arial"/>
            </a:endParaRPr>
          </a:p>
        </p:txBody>
      </p:sp>
      <p:sp>
        <p:nvSpPr>
          <p:cNvPr id="81" name="object 81"/>
          <p:cNvSpPr/>
          <p:nvPr/>
        </p:nvSpPr>
        <p:spPr>
          <a:xfrm>
            <a:off x="704268" y="9416317"/>
            <a:ext cx="2113280" cy="0"/>
          </a:xfrm>
          <a:custGeom>
            <a:avLst/>
            <a:gdLst/>
            <a:ahLst/>
            <a:cxnLst/>
            <a:rect l="l" t="t" r="r" b="b"/>
            <a:pathLst>
              <a:path w="2113280" h="0">
                <a:moveTo>
                  <a:pt x="0" y="0"/>
                </a:moveTo>
                <a:lnTo>
                  <a:pt x="2125662" y="0"/>
                </a:lnTo>
              </a:path>
            </a:pathLst>
          </a:custGeom>
          <a:ln w="8943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2" name="object 82"/>
          <p:cNvSpPr/>
          <p:nvPr/>
        </p:nvSpPr>
        <p:spPr>
          <a:xfrm>
            <a:off x="2775512" y="9381083"/>
            <a:ext cx="107950" cy="60960"/>
          </a:xfrm>
          <a:custGeom>
            <a:avLst/>
            <a:gdLst/>
            <a:ahLst/>
            <a:cxnLst/>
            <a:rect l="l" t="t" r="r" b="b"/>
            <a:pathLst>
              <a:path w="107950" h="60959">
                <a:moveTo>
                  <a:pt x="0" y="0"/>
                </a:moveTo>
                <a:lnTo>
                  <a:pt x="12217" y="30810"/>
                </a:lnTo>
                <a:lnTo>
                  <a:pt x="0" y="60337"/>
                </a:lnTo>
                <a:lnTo>
                  <a:pt x="107492" y="30810"/>
                </a:lnTo>
                <a:lnTo>
                  <a:pt x="0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3" name="object 83"/>
          <p:cNvSpPr/>
          <p:nvPr/>
        </p:nvSpPr>
        <p:spPr>
          <a:xfrm>
            <a:off x="1645313" y="8898372"/>
            <a:ext cx="0" cy="961390"/>
          </a:xfrm>
          <a:custGeom>
            <a:avLst/>
            <a:gdLst/>
            <a:ahLst/>
            <a:cxnLst/>
            <a:rect l="l" t="t" r="r" b="b"/>
            <a:pathLst>
              <a:path w="0" h="961390">
                <a:moveTo>
                  <a:pt x="0" y="961342"/>
                </a:moveTo>
                <a:lnTo>
                  <a:pt x="0" y="0"/>
                </a:lnTo>
              </a:path>
            </a:pathLst>
          </a:custGeom>
          <a:ln w="3787">
            <a:solidFill>
              <a:srgbClr val="231F20"/>
            </a:solidFill>
            <a:prstDash val="lgDash"/>
          </a:ln>
        </p:spPr>
        <p:txBody>
          <a:bodyPr wrap="square" lIns="0" tIns="0" rIns="0" bIns="0" rtlCol="0"/>
          <a:lstStyle/>
          <a:p/>
        </p:txBody>
      </p:sp>
      <p:sp>
        <p:nvSpPr>
          <p:cNvPr id="84" name="object 84"/>
          <p:cNvSpPr/>
          <p:nvPr/>
        </p:nvSpPr>
        <p:spPr>
          <a:xfrm>
            <a:off x="822137" y="8895395"/>
            <a:ext cx="830580" cy="0"/>
          </a:xfrm>
          <a:custGeom>
            <a:avLst/>
            <a:gdLst/>
            <a:ahLst/>
            <a:cxnLst/>
            <a:rect l="l" t="t" r="r" b="b"/>
            <a:pathLst>
              <a:path w="830580" h="0">
                <a:moveTo>
                  <a:pt x="0" y="0"/>
                </a:moveTo>
                <a:lnTo>
                  <a:pt x="835050" y="0"/>
                </a:lnTo>
              </a:path>
            </a:pathLst>
          </a:custGeom>
          <a:ln w="3832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5" name="object 85"/>
          <p:cNvSpPr/>
          <p:nvPr/>
        </p:nvSpPr>
        <p:spPr>
          <a:xfrm>
            <a:off x="1167917" y="8376440"/>
            <a:ext cx="0" cy="1278890"/>
          </a:xfrm>
          <a:custGeom>
            <a:avLst/>
            <a:gdLst/>
            <a:ahLst/>
            <a:cxnLst/>
            <a:rect l="l" t="t" r="r" b="b"/>
            <a:pathLst>
              <a:path w="0" h="1278890">
                <a:moveTo>
                  <a:pt x="0" y="0"/>
                </a:moveTo>
                <a:lnTo>
                  <a:pt x="0" y="1270850"/>
                </a:lnTo>
              </a:path>
            </a:pathLst>
          </a:custGeom>
          <a:ln w="3787">
            <a:solidFill>
              <a:srgbClr val="231F20"/>
            </a:solidFill>
            <a:prstDash val="lgDash"/>
          </a:ln>
        </p:spPr>
        <p:txBody>
          <a:bodyPr wrap="square" lIns="0" tIns="0" rIns="0" bIns="0" rtlCol="0"/>
          <a:lstStyle/>
          <a:p/>
        </p:txBody>
      </p:sp>
      <p:sp>
        <p:nvSpPr>
          <p:cNvPr id="86" name="object 86"/>
          <p:cNvSpPr/>
          <p:nvPr/>
        </p:nvSpPr>
        <p:spPr>
          <a:xfrm>
            <a:off x="824106" y="8022528"/>
            <a:ext cx="0" cy="1840230"/>
          </a:xfrm>
          <a:custGeom>
            <a:avLst/>
            <a:gdLst/>
            <a:ahLst/>
            <a:cxnLst/>
            <a:rect l="l" t="t" r="r" b="b"/>
            <a:pathLst>
              <a:path w="0" h="1840229">
                <a:moveTo>
                  <a:pt x="0" y="1840175"/>
                </a:moveTo>
                <a:lnTo>
                  <a:pt x="0" y="0"/>
                </a:lnTo>
              </a:path>
            </a:pathLst>
          </a:custGeom>
          <a:ln w="8836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7" name="object 87"/>
          <p:cNvSpPr/>
          <p:nvPr/>
        </p:nvSpPr>
        <p:spPr>
          <a:xfrm>
            <a:off x="824106" y="8363524"/>
            <a:ext cx="342265" cy="0"/>
          </a:xfrm>
          <a:custGeom>
            <a:avLst/>
            <a:gdLst/>
            <a:ahLst/>
            <a:cxnLst/>
            <a:rect l="l" t="t" r="r" b="b"/>
            <a:pathLst>
              <a:path w="342265" h="0">
                <a:moveTo>
                  <a:pt x="0" y="0"/>
                </a:moveTo>
                <a:lnTo>
                  <a:pt x="343903" y="0"/>
                </a:lnTo>
              </a:path>
            </a:pathLst>
          </a:custGeom>
          <a:ln w="3832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8" name="object 88"/>
          <p:cNvSpPr/>
          <p:nvPr/>
        </p:nvSpPr>
        <p:spPr>
          <a:xfrm>
            <a:off x="824106" y="8241243"/>
            <a:ext cx="469900" cy="0"/>
          </a:xfrm>
          <a:custGeom>
            <a:avLst/>
            <a:gdLst/>
            <a:ahLst/>
            <a:cxnLst/>
            <a:rect l="l" t="t" r="r" b="b"/>
            <a:pathLst>
              <a:path w="469900" h="0">
                <a:moveTo>
                  <a:pt x="0" y="0"/>
                </a:moveTo>
                <a:lnTo>
                  <a:pt x="469543" y="0"/>
                </a:lnTo>
              </a:path>
            </a:pathLst>
          </a:custGeom>
          <a:ln w="3832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9" name="object 89"/>
          <p:cNvSpPr/>
          <p:nvPr/>
        </p:nvSpPr>
        <p:spPr>
          <a:xfrm>
            <a:off x="792598" y="7972018"/>
            <a:ext cx="59690" cy="109220"/>
          </a:xfrm>
          <a:custGeom>
            <a:avLst/>
            <a:gdLst/>
            <a:ahLst/>
            <a:cxnLst/>
            <a:rect l="l" t="t" r="r" b="b"/>
            <a:pathLst>
              <a:path w="59690" h="109220">
                <a:moveTo>
                  <a:pt x="56306" y="96418"/>
                </a:moveTo>
                <a:lnTo>
                  <a:pt x="30454" y="96418"/>
                </a:lnTo>
                <a:lnTo>
                  <a:pt x="59626" y="108800"/>
                </a:lnTo>
                <a:lnTo>
                  <a:pt x="56306" y="96418"/>
                </a:lnTo>
                <a:close/>
              </a:path>
              <a:path w="59690" h="109220">
                <a:moveTo>
                  <a:pt x="30454" y="0"/>
                </a:moveTo>
                <a:lnTo>
                  <a:pt x="0" y="108788"/>
                </a:lnTo>
                <a:lnTo>
                  <a:pt x="30454" y="96418"/>
                </a:lnTo>
                <a:lnTo>
                  <a:pt x="56306" y="96418"/>
                </a:lnTo>
                <a:lnTo>
                  <a:pt x="30454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0" name="object 90"/>
          <p:cNvSpPr/>
          <p:nvPr/>
        </p:nvSpPr>
        <p:spPr>
          <a:xfrm>
            <a:off x="1122366" y="9620224"/>
            <a:ext cx="53975" cy="30480"/>
          </a:xfrm>
          <a:custGeom>
            <a:avLst/>
            <a:gdLst/>
            <a:ahLst/>
            <a:cxnLst/>
            <a:rect l="l" t="t" r="r" b="b"/>
            <a:pathLst>
              <a:path w="53975" h="30479">
                <a:moveTo>
                  <a:pt x="0" y="0"/>
                </a:moveTo>
                <a:lnTo>
                  <a:pt x="6108" y="15405"/>
                </a:lnTo>
                <a:lnTo>
                  <a:pt x="0" y="30162"/>
                </a:lnTo>
                <a:lnTo>
                  <a:pt x="53746" y="15405"/>
                </a:lnTo>
                <a:lnTo>
                  <a:pt x="0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1" name="object 91"/>
          <p:cNvSpPr/>
          <p:nvPr/>
        </p:nvSpPr>
        <p:spPr>
          <a:xfrm>
            <a:off x="1122319" y="9620237"/>
            <a:ext cx="53975" cy="30480"/>
          </a:xfrm>
          <a:custGeom>
            <a:avLst/>
            <a:gdLst/>
            <a:ahLst/>
            <a:cxnLst/>
            <a:rect l="l" t="t" r="r" b="b"/>
            <a:pathLst>
              <a:path w="53975" h="30479">
                <a:moveTo>
                  <a:pt x="53752" y="15408"/>
                </a:moveTo>
                <a:lnTo>
                  <a:pt x="0" y="30164"/>
                </a:lnTo>
                <a:lnTo>
                  <a:pt x="6122" y="15408"/>
                </a:lnTo>
                <a:lnTo>
                  <a:pt x="0" y="0"/>
                </a:lnTo>
                <a:lnTo>
                  <a:pt x="53752" y="15408"/>
                </a:lnTo>
                <a:close/>
              </a:path>
            </a:pathLst>
          </a:custGeom>
          <a:ln w="3175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2" name="object 92"/>
          <p:cNvSpPr/>
          <p:nvPr/>
        </p:nvSpPr>
        <p:spPr>
          <a:xfrm>
            <a:off x="898764" y="9638034"/>
            <a:ext cx="316865" cy="0"/>
          </a:xfrm>
          <a:custGeom>
            <a:avLst/>
            <a:gdLst/>
            <a:ahLst/>
            <a:cxnLst/>
            <a:rect l="l" t="t" r="r" b="b"/>
            <a:pathLst>
              <a:path w="316865" h="0">
                <a:moveTo>
                  <a:pt x="316302" y="0"/>
                </a:moveTo>
                <a:lnTo>
                  <a:pt x="0" y="0"/>
                </a:lnTo>
              </a:path>
            </a:pathLst>
          </a:custGeom>
          <a:ln w="3832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3" name="object 93"/>
          <p:cNvSpPr/>
          <p:nvPr/>
        </p:nvSpPr>
        <p:spPr>
          <a:xfrm>
            <a:off x="872277" y="9620224"/>
            <a:ext cx="53975" cy="30480"/>
          </a:xfrm>
          <a:custGeom>
            <a:avLst/>
            <a:gdLst/>
            <a:ahLst/>
            <a:cxnLst/>
            <a:rect l="l" t="t" r="r" b="b"/>
            <a:pathLst>
              <a:path w="53975" h="30479">
                <a:moveTo>
                  <a:pt x="53746" y="0"/>
                </a:moveTo>
                <a:lnTo>
                  <a:pt x="0" y="15405"/>
                </a:lnTo>
                <a:lnTo>
                  <a:pt x="53759" y="30162"/>
                </a:lnTo>
                <a:lnTo>
                  <a:pt x="47637" y="15405"/>
                </a:lnTo>
                <a:lnTo>
                  <a:pt x="53746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4" name="object 94"/>
          <p:cNvSpPr/>
          <p:nvPr/>
        </p:nvSpPr>
        <p:spPr>
          <a:xfrm>
            <a:off x="872241" y="9620237"/>
            <a:ext cx="53975" cy="30480"/>
          </a:xfrm>
          <a:custGeom>
            <a:avLst/>
            <a:gdLst/>
            <a:ahLst/>
            <a:cxnLst/>
            <a:rect l="l" t="t" r="r" b="b"/>
            <a:pathLst>
              <a:path w="53975" h="30479">
                <a:moveTo>
                  <a:pt x="0" y="15408"/>
                </a:moveTo>
                <a:lnTo>
                  <a:pt x="53752" y="30164"/>
                </a:lnTo>
                <a:lnTo>
                  <a:pt x="47629" y="15408"/>
                </a:lnTo>
                <a:lnTo>
                  <a:pt x="53752" y="0"/>
                </a:lnTo>
                <a:lnTo>
                  <a:pt x="0" y="15408"/>
                </a:lnTo>
                <a:close/>
              </a:path>
            </a:pathLst>
          </a:custGeom>
          <a:ln w="3175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5" name="object 95"/>
          <p:cNvSpPr/>
          <p:nvPr/>
        </p:nvSpPr>
        <p:spPr>
          <a:xfrm>
            <a:off x="1587986" y="9787242"/>
            <a:ext cx="53975" cy="30480"/>
          </a:xfrm>
          <a:custGeom>
            <a:avLst/>
            <a:gdLst/>
            <a:ahLst/>
            <a:cxnLst/>
            <a:rect l="l" t="t" r="r" b="b"/>
            <a:pathLst>
              <a:path w="53975" h="30479">
                <a:moveTo>
                  <a:pt x="0" y="0"/>
                </a:moveTo>
                <a:lnTo>
                  <a:pt x="6121" y="15417"/>
                </a:lnTo>
                <a:lnTo>
                  <a:pt x="0" y="30162"/>
                </a:lnTo>
                <a:lnTo>
                  <a:pt x="53759" y="15417"/>
                </a:lnTo>
                <a:lnTo>
                  <a:pt x="0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6" name="object 96"/>
          <p:cNvSpPr/>
          <p:nvPr/>
        </p:nvSpPr>
        <p:spPr>
          <a:xfrm>
            <a:off x="1587937" y="9787260"/>
            <a:ext cx="53975" cy="30480"/>
          </a:xfrm>
          <a:custGeom>
            <a:avLst/>
            <a:gdLst/>
            <a:ahLst/>
            <a:cxnLst/>
            <a:rect l="l" t="t" r="r" b="b"/>
            <a:pathLst>
              <a:path w="53975" h="30479">
                <a:moveTo>
                  <a:pt x="53752" y="15408"/>
                </a:moveTo>
                <a:lnTo>
                  <a:pt x="0" y="30164"/>
                </a:lnTo>
                <a:lnTo>
                  <a:pt x="6109" y="15408"/>
                </a:lnTo>
                <a:lnTo>
                  <a:pt x="0" y="0"/>
                </a:lnTo>
                <a:lnTo>
                  <a:pt x="53752" y="15408"/>
                </a:lnTo>
                <a:close/>
              </a:path>
            </a:pathLst>
          </a:custGeom>
          <a:ln w="3175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7" name="object 97"/>
          <p:cNvSpPr/>
          <p:nvPr/>
        </p:nvSpPr>
        <p:spPr>
          <a:xfrm>
            <a:off x="864376" y="9805044"/>
            <a:ext cx="229870" cy="0"/>
          </a:xfrm>
          <a:custGeom>
            <a:avLst/>
            <a:gdLst/>
            <a:ahLst/>
            <a:cxnLst/>
            <a:rect l="l" t="t" r="r" b="b"/>
            <a:pathLst>
              <a:path w="229869" h="0">
                <a:moveTo>
                  <a:pt x="229867" y="0"/>
                </a:moveTo>
                <a:lnTo>
                  <a:pt x="0" y="0"/>
                </a:lnTo>
              </a:path>
            </a:pathLst>
          </a:custGeom>
          <a:ln w="3832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8" name="object 98"/>
          <p:cNvSpPr/>
          <p:nvPr/>
        </p:nvSpPr>
        <p:spPr>
          <a:xfrm>
            <a:off x="825122" y="9787242"/>
            <a:ext cx="53975" cy="30480"/>
          </a:xfrm>
          <a:custGeom>
            <a:avLst/>
            <a:gdLst/>
            <a:ahLst/>
            <a:cxnLst/>
            <a:rect l="l" t="t" r="r" b="b"/>
            <a:pathLst>
              <a:path w="53975" h="30479">
                <a:moveTo>
                  <a:pt x="53746" y="0"/>
                </a:moveTo>
                <a:lnTo>
                  <a:pt x="0" y="15417"/>
                </a:lnTo>
                <a:lnTo>
                  <a:pt x="53746" y="30162"/>
                </a:lnTo>
                <a:lnTo>
                  <a:pt x="47637" y="15417"/>
                </a:lnTo>
                <a:lnTo>
                  <a:pt x="53746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9" name="object 99"/>
          <p:cNvSpPr/>
          <p:nvPr/>
        </p:nvSpPr>
        <p:spPr>
          <a:xfrm>
            <a:off x="825091" y="9787260"/>
            <a:ext cx="53975" cy="30480"/>
          </a:xfrm>
          <a:custGeom>
            <a:avLst/>
            <a:gdLst/>
            <a:ahLst/>
            <a:cxnLst/>
            <a:rect l="l" t="t" r="r" b="b"/>
            <a:pathLst>
              <a:path w="53975" h="30479">
                <a:moveTo>
                  <a:pt x="0" y="15408"/>
                </a:moveTo>
                <a:lnTo>
                  <a:pt x="53752" y="30164"/>
                </a:lnTo>
                <a:lnTo>
                  <a:pt x="47629" y="15408"/>
                </a:lnTo>
                <a:lnTo>
                  <a:pt x="53752" y="0"/>
                </a:lnTo>
                <a:lnTo>
                  <a:pt x="0" y="15408"/>
                </a:lnTo>
                <a:close/>
              </a:path>
            </a:pathLst>
          </a:custGeom>
          <a:ln w="3175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0" name="object 100"/>
          <p:cNvSpPr/>
          <p:nvPr/>
        </p:nvSpPr>
        <p:spPr>
          <a:xfrm>
            <a:off x="1365354" y="9805044"/>
            <a:ext cx="240665" cy="0"/>
          </a:xfrm>
          <a:custGeom>
            <a:avLst/>
            <a:gdLst/>
            <a:ahLst/>
            <a:cxnLst/>
            <a:rect l="l" t="t" r="r" b="b"/>
            <a:pathLst>
              <a:path w="240665" h="0">
                <a:moveTo>
                  <a:pt x="0" y="0"/>
                </a:moveTo>
                <a:lnTo>
                  <a:pt x="242112" y="0"/>
                </a:lnTo>
              </a:path>
            </a:pathLst>
          </a:custGeom>
          <a:ln w="3832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1" name="object 101"/>
          <p:cNvSpPr/>
          <p:nvPr/>
        </p:nvSpPr>
        <p:spPr>
          <a:xfrm>
            <a:off x="817239" y="9241360"/>
            <a:ext cx="59055" cy="0"/>
          </a:xfrm>
          <a:custGeom>
            <a:avLst/>
            <a:gdLst/>
            <a:ahLst/>
            <a:cxnLst/>
            <a:rect l="l" t="t" r="r" b="b"/>
            <a:pathLst>
              <a:path w="59055" h="0">
                <a:moveTo>
                  <a:pt x="0" y="0"/>
                </a:moveTo>
                <a:lnTo>
                  <a:pt x="58928" y="0"/>
                </a:lnTo>
              </a:path>
            </a:pathLst>
          </a:custGeom>
          <a:ln w="3832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2" name="object 102"/>
          <p:cNvSpPr/>
          <p:nvPr/>
        </p:nvSpPr>
        <p:spPr>
          <a:xfrm>
            <a:off x="876167" y="9236378"/>
            <a:ext cx="0" cy="427990"/>
          </a:xfrm>
          <a:custGeom>
            <a:avLst/>
            <a:gdLst/>
            <a:ahLst/>
            <a:cxnLst/>
            <a:rect l="l" t="t" r="r" b="b"/>
            <a:pathLst>
              <a:path w="0" h="427990">
                <a:moveTo>
                  <a:pt x="0" y="0"/>
                </a:moveTo>
                <a:lnTo>
                  <a:pt x="0" y="424954"/>
                </a:lnTo>
              </a:path>
            </a:pathLst>
          </a:custGeom>
          <a:ln w="3787">
            <a:solidFill>
              <a:srgbClr val="231F20"/>
            </a:solidFill>
            <a:prstDash val="lgDash"/>
          </a:ln>
        </p:spPr>
        <p:txBody>
          <a:bodyPr wrap="square" lIns="0" tIns="0" rIns="0" bIns="0" rtlCol="0"/>
          <a:lstStyle/>
          <a:p/>
        </p:txBody>
      </p:sp>
      <p:sp>
        <p:nvSpPr>
          <p:cNvPr id="103" name="object 103"/>
          <p:cNvSpPr txBox="1"/>
          <p:nvPr/>
        </p:nvSpPr>
        <p:spPr>
          <a:xfrm>
            <a:off x="638559" y="8833174"/>
            <a:ext cx="148590" cy="13335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700" spc="-10">
                <a:solidFill>
                  <a:srgbClr val="231F20"/>
                </a:solidFill>
                <a:latin typeface="Arial"/>
                <a:cs typeface="Arial"/>
              </a:rPr>
              <a:t>0,5</a:t>
            </a:r>
            <a:endParaRPr sz="700">
              <a:latin typeface="Arial"/>
              <a:cs typeface="Arial"/>
            </a:endParaRPr>
          </a:p>
        </p:txBody>
      </p:sp>
      <p:sp>
        <p:nvSpPr>
          <p:cNvPr id="104" name="object 104"/>
          <p:cNvSpPr txBox="1"/>
          <p:nvPr/>
        </p:nvSpPr>
        <p:spPr>
          <a:xfrm>
            <a:off x="638559" y="8299283"/>
            <a:ext cx="148590" cy="13335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700" spc="-10">
                <a:solidFill>
                  <a:srgbClr val="231F20"/>
                </a:solidFill>
                <a:latin typeface="Arial"/>
                <a:cs typeface="Arial"/>
              </a:rPr>
              <a:t>0,9</a:t>
            </a:r>
            <a:endParaRPr sz="700">
              <a:latin typeface="Arial"/>
              <a:cs typeface="Arial"/>
            </a:endParaRPr>
          </a:p>
        </p:txBody>
      </p:sp>
      <p:sp>
        <p:nvSpPr>
          <p:cNvPr id="105" name="object 105"/>
          <p:cNvSpPr txBox="1"/>
          <p:nvPr/>
        </p:nvSpPr>
        <p:spPr>
          <a:xfrm>
            <a:off x="640504" y="9223818"/>
            <a:ext cx="148590" cy="13335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700" spc="-10">
                <a:solidFill>
                  <a:srgbClr val="231F20"/>
                </a:solidFill>
                <a:latin typeface="Arial"/>
                <a:cs typeface="Arial"/>
              </a:rPr>
              <a:t>0,1</a:t>
            </a:r>
            <a:endParaRPr sz="700">
              <a:latin typeface="Arial"/>
              <a:cs typeface="Arial"/>
            </a:endParaRPr>
          </a:p>
        </p:txBody>
      </p:sp>
      <p:sp>
        <p:nvSpPr>
          <p:cNvPr id="106" name="object 106"/>
          <p:cNvSpPr/>
          <p:nvPr/>
        </p:nvSpPr>
        <p:spPr>
          <a:xfrm>
            <a:off x="830002" y="8244220"/>
            <a:ext cx="1898014" cy="1290955"/>
          </a:xfrm>
          <a:custGeom>
            <a:avLst/>
            <a:gdLst/>
            <a:ahLst/>
            <a:cxnLst/>
            <a:rect l="l" t="t" r="r" b="b"/>
            <a:pathLst>
              <a:path w="1898014" h="1290954">
                <a:moveTo>
                  <a:pt x="1897805" y="1171100"/>
                </a:moveTo>
                <a:lnTo>
                  <a:pt x="1829735" y="1197076"/>
                </a:lnTo>
                <a:lnTo>
                  <a:pt x="1788055" y="1210247"/>
                </a:lnTo>
                <a:lnTo>
                  <a:pt x="1742082" y="1223213"/>
                </a:lnTo>
                <a:lnTo>
                  <a:pt x="1692420" y="1235730"/>
                </a:lnTo>
                <a:lnTo>
                  <a:pt x="1639673" y="1247555"/>
                </a:lnTo>
                <a:lnTo>
                  <a:pt x="1584444" y="1258443"/>
                </a:lnTo>
                <a:lnTo>
                  <a:pt x="1527337" y="1268149"/>
                </a:lnTo>
                <a:lnTo>
                  <a:pt x="1468956" y="1276429"/>
                </a:lnTo>
                <a:lnTo>
                  <a:pt x="1409905" y="1283039"/>
                </a:lnTo>
                <a:lnTo>
                  <a:pt x="1350786" y="1287735"/>
                </a:lnTo>
                <a:lnTo>
                  <a:pt x="1292204" y="1290271"/>
                </a:lnTo>
                <a:lnTo>
                  <a:pt x="1234763" y="1290404"/>
                </a:lnTo>
                <a:lnTo>
                  <a:pt x="1207266" y="1287255"/>
                </a:lnTo>
                <a:lnTo>
                  <a:pt x="1154700" y="1266199"/>
                </a:lnTo>
                <a:lnTo>
                  <a:pt x="1105132" y="1227323"/>
                </a:lnTo>
                <a:lnTo>
                  <a:pt x="1058272" y="1172860"/>
                </a:lnTo>
                <a:lnTo>
                  <a:pt x="1035768" y="1140481"/>
                </a:lnTo>
                <a:lnTo>
                  <a:pt x="1013834" y="1105041"/>
                </a:lnTo>
                <a:lnTo>
                  <a:pt x="992433" y="1066821"/>
                </a:lnTo>
                <a:lnTo>
                  <a:pt x="971529" y="1026098"/>
                </a:lnTo>
                <a:lnTo>
                  <a:pt x="951086" y="983153"/>
                </a:lnTo>
                <a:lnTo>
                  <a:pt x="931069" y="938262"/>
                </a:lnTo>
                <a:lnTo>
                  <a:pt x="911442" y="891707"/>
                </a:lnTo>
                <a:lnTo>
                  <a:pt x="892168" y="843765"/>
                </a:lnTo>
                <a:lnTo>
                  <a:pt x="873211" y="794716"/>
                </a:lnTo>
                <a:lnTo>
                  <a:pt x="854536" y="744838"/>
                </a:lnTo>
                <a:lnTo>
                  <a:pt x="836106" y="694410"/>
                </a:lnTo>
                <a:lnTo>
                  <a:pt x="817886" y="643712"/>
                </a:lnTo>
                <a:lnTo>
                  <a:pt x="799839" y="593022"/>
                </a:lnTo>
                <a:lnTo>
                  <a:pt x="781930" y="542619"/>
                </a:lnTo>
                <a:lnTo>
                  <a:pt x="764122" y="492782"/>
                </a:lnTo>
                <a:lnTo>
                  <a:pt x="746380" y="443791"/>
                </a:lnTo>
                <a:lnTo>
                  <a:pt x="728667" y="395923"/>
                </a:lnTo>
                <a:lnTo>
                  <a:pt x="710948" y="349459"/>
                </a:lnTo>
                <a:lnTo>
                  <a:pt x="693187" y="304676"/>
                </a:lnTo>
                <a:lnTo>
                  <a:pt x="675348" y="261854"/>
                </a:lnTo>
                <a:lnTo>
                  <a:pt x="657394" y="221271"/>
                </a:lnTo>
                <a:lnTo>
                  <a:pt x="639289" y="183208"/>
                </a:lnTo>
                <a:lnTo>
                  <a:pt x="620999" y="147942"/>
                </a:lnTo>
                <a:lnTo>
                  <a:pt x="583714" y="86918"/>
                </a:lnTo>
                <a:lnTo>
                  <a:pt x="545253" y="40432"/>
                </a:lnTo>
                <a:lnTo>
                  <a:pt x="505327" y="10716"/>
                </a:lnTo>
                <a:lnTo>
                  <a:pt x="463648" y="0"/>
                </a:lnTo>
                <a:lnTo>
                  <a:pt x="442720" y="3982"/>
                </a:lnTo>
                <a:lnTo>
                  <a:pt x="399949" y="35383"/>
                </a:lnTo>
                <a:lnTo>
                  <a:pt x="356452" y="94047"/>
                </a:lnTo>
                <a:lnTo>
                  <a:pt x="334617" y="132109"/>
                </a:lnTo>
                <a:lnTo>
                  <a:pt x="312824" y="175196"/>
                </a:lnTo>
                <a:lnTo>
                  <a:pt x="291146" y="222709"/>
                </a:lnTo>
                <a:lnTo>
                  <a:pt x="269658" y="274051"/>
                </a:lnTo>
                <a:lnTo>
                  <a:pt x="248434" y="328626"/>
                </a:lnTo>
                <a:lnTo>
                  <a:pt x="227549" y="385835"/>
                </a:lnTo>
                <a:lnTo>
                  <a:pt x="207076" y="445082"/>
                </a:lnTo>
                <a:lnTo>
                  <a:pt x="187090" y="505769"/>
                </a:lnTo>
                <a:lnTo>
                  <a:pt x="167665" y="567298"/>
                </a:lnTo>
                <a:lnTo>
                  <a:pt x="148876" y="629073"/>
                </a:lnTo>
                <a:lnTo>
                  <a:pt x="130797" y="690497"/>
                </a:lnTo>
                <a:lnTo>
                  <a:pt x="113501" y="750971"/>
                </a:lnTo>
                <a:lnTo>
                  <a:pt x="97064" y="809898"/>
                </a:lnTo>
                <a:lnTo>
                  <a:pt x="81559" y="866682"/>
                </a:lnTo>
                <a:lnTo>
                  <a:pt x="67061" y="920724"/>
                </a:lnTo>
                <a:lnTo>
                  <a:pt x="53644" y="971429"/>
                </a:lnTo>
                <a:lnTo>
                  <a:pt x="41382" y="1018197"/>
                </a:lnTo>
                <a:lnTo>
                  <a:pt x="30349" y="1060432"/>
                </a:lnTo>
                <a:lnTo>
                  <a:pt x="20620" y="1097537"/>
                </a:lnTo>
                <a:lnTo>
                  <a:pt x="12270" y="1128915"/>
                </a:lnTo>
                <a:lnTo>
                  <a:pt x="5371" y="1153967"/>
                </a:lnTo>
                <a:lnTo>
                  <a:pt x="0" y="1172097"/>
                </a:lnTo>
              </a:path>
            </a:pathLst>
          </a:custGeom>
          <a:ln w="21650">
            <a:solidFill>
              <a:srgbClr val="009D5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7" name="object 107"/>
          <p:cNvSpPr/>
          <p:nvPr/>
        </p:nvSpPr>
        <p:spPr>
          <a:xfrm>
            <a:off x="1239295" y="9611258"/>
            <a:ext cx="42545" cy="64769"/>
          </a:xfrm>
          <a:custGeom>
            <a:avLst/>
            <a:gdLst/>
            <a:ahLst/>
            <a:cxnLst/>
            <a:rect l="l" t="t" r="r" b="b"/>
            <a:pathLst>
              <a:path w="42544" h="64770">
                <a:moveTo>
                  <a:pt x="34747" y="0"/>
                </a:moveTo>
                <a:lnTo>
                  <a:pt x="20954" y="0"/>
                </a:lnTo>
                <a:lnTo>
                  <a:pt x="11743" y="1780"/>
                </a:lnTo>
                <a:lnTo>
                  <a:pt x="5965" y="6188"/>
                </a:lnTo>
                <a:lnTo>
                  <a:pt x="2974" y="11819"/>
                </a:lnTo>
                <a:lnTo>
                  <a:pt x="2246" y="16471"/>
                </a:lnTo>
                <a:lnTo>
                  <a:pt x="2120" y="23177"/>
                </a:lnTo>
                <a:lnTo>
                  <a:pt x="5219" y="27470"/>
                </a:lnTo>
                <a:lnTo>
                  <a:pt x="10528" y="29527"/>
                </a:lnTo>
                <a:lnTo>
                  <a:pt x="3975" y="32219"/>
                </a:lnTo>
                <a:lnTo>
                  <a:pt x="0" y="37147"/>
                </a:lnTo>
                <a:lnTo>
                  <a:pt x="0" y="54686"/>
                </a:lnTo>
                <a:lnTo>
                  <a:pt x="11315" y="63715"/>
                </a:lnTo>
                <a:lnTo>
                  <a:pt x="17856" y="64604"/>
                </a:lnTo>
                <a:lnTo>
                  <a:pt x="21310" y="64604"/>
                </a:lnTo>
                <a:lnTo>
                  <a:pt x="30792" y="62922"/>
                </a:lnTo>
                <a:lnTo>
                  <a:pt x="37337" y="58464"/>
                </a:lnTo>
                <a:lnTo>
                  <a:pt x="37895" y="57531"/>
                </a:lnTo>
                <a:lnTo>
                  <a:pt x="10782" y="57531"/>
                </a:lnTo>
                <a:lnTo>
                  <a:pt x="8305" y="50025"/>
                </a:lnTo>
                <a:lnTo>
                  <a:pt x="8305" y="39192"/>
                </a:lnTo>
                <a:lnTo>
                  <a:pt x="12382" y="33375"/>
                </a:lnTo>
                <a:lnTo>
                  <a:pt x="40667" y="33375"/>
                </a:lnTo>
                <a:lnTo>
                  <a:pt x="40576" y="33020"/>
                </a:lnTo>
                <a:lnTo>
                  <a:pt x="32181" y="29438"/>
                </a:lnTo>
                <a:lnTo>
                  <a:pt x="34924" y="28016"/>
                </a:lnTo>
                <a:lnTo>
                  <a:pt x="37611" y="26581"/>
                </a:lnTo>
                <a:lnTo>
                  <a:pt x="15379" y="26581"/>
                </a:lnTo>
                <a:lnTo>
                  <a:pt x="10159" y="22910"/>
                </a:lnTo>
                <a:lnTo>
                  <a:pt x="10253" y="12623"/>
                </a:lnTo>
                <a:lnTo>
                  <a:pt x="12204" y="7073"/>
                </a:lnTo>
                <a:lnTo>
                  <a:pt x="39044" y="7073"/>
                </a:lnTo>
                <a:lnTo>
                  <a:pt x="34747" y="0"/>
                </a:lnTo>
                <a:close/>
              </a:path>
              <a:path w="42544" h="64770">
                <a:moveTo>
                  <a:pt x="40667" y="33375"/>
                </a:moveTo>
                <a:lnTo>
                  <a:pt x="28206" y="33375"/>
                </a:lnTo>
                <a:lnTo>
                  <a:pt x="34035" y="37147"/>
                </a:lnTo>
                <a:lnTo>
                  <a:pt x="34035" y="55473"/>
                </a:lnTo>
                <a:lnTo>
                  <a:pt x="27228" y="57531"/>
                </a:lnTo>
                <a:lnTo>
                  <a:pt x="37895" y="57531"/>
                </a:lnTo>
                <a:lnTo>
                  <a:pt x="41130" y="52110"/>
                </a:lnTo>
                <a:lnTo>
                  <a:pt x="42310" y="45008"/>
                </a:lnTo>
                <a:lnTo>
                  <a:pt x="42354" y="40005"/>
                </a:lnTo>
                <a:lnTo>
                  <a:pt x="40667" y="33375"/>
                </a:lnTo>
                <a:close/>
              </a:path>
              <a:path w="42544" h="64770">
                <a:moveTo>
                  <a:pt x="39044" y="7073"/>
                </a:moveTo>
                <a:lnTo>
                  <a:pt x="29616" y="7073"/>
                </a:lnTo>
                <a:lnTo>
                  <a:pt x="32092" y="12623"/>
                </a:lnTo>
                <a:lnTo>
                  <a:pt x="32092" y="22199"/>
                </a:lnTo>
                <a:lnTo>
                  <a:pt x="27762" y="26581"/>
                </a:lnTo>
                <a:lnTo>
                  <a:pt x="37611" y="26581"/>
                </a:lnTo>
                <a:lnTo>
                  <a:pt x="40131" y="25234"/>
                </a:lnTo>
                <a:lnTo>
                  <a:pt x="40131" y="8864"/>
                </a:lnTo>
                <a:lnTo>
                  <a:pt x="39044" y="7073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8" name="object 108"/>
          <p:cNvSpPr/>
          <p:nvPr/>
        </p:nvSpPr>
        <p:spPr>
          <a:xfrm>
            <a:off x="1311799" y="9626041"/>
            <a:ext cx="89814" cy="68071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9" name="object 109"/>
          <p:cNvSpPr/>
          <p:nvPr/>
        </p:nvSpPr>
        <p:spPr>
          <a:xfrm>
            <a:off x="1122480" y="9769995"/>
            <a:ext cx="92748" cy="64604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0" name="object 110"/>
          <p:cNvSpPr/>
          <p:nvPr/>
        </p:nvSpPr>
        <p:spPr>
          <a:xfrm>
            <a:off x="1245187" y="9784765"/>
            <a:ext cx="89827" cy="68097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graphicFrame>
        <p:nvGraphicFramePr>
          <p:cNvPr id="111" name="object 111"/>
          <p:cNvGraphicFramePr>
            <a:graphicFrameLocks noGrp="1"/>
          </p:cNvGraphicFramePr>
          <p:nvPr/>
        </p:nvGraphicFramePr>
        <p:xfrm>
          <a:off x="3197673" y="8005190"/>
          <a:ext cx="3835400" cy="150812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18820"/>
                <a:gridCol w="1840230"/>
                <a:gridCol w="1257300"/>
              </a:tblGrid>
              <a:tr h="118745">
                <a:tc>
                  <a:txBody>
                    <a:bodyPr/>
                    <a:lstStyle/>
                    <a:p>
                      <a:pPr marL="17780">
                        <a:lnSpc>
                          <a:spcPts val="815"/>
                        </a:lnSpc>
                      </a:pPr>
                      <a:r>
                        <a:rPr dirty="0" sz="70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Perturbación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R w="9525">
                      <a:solidFill>
                        <a:srgbClr val="009D57"/>
                      </a:solidFill>
                      <a:prstDash val="solid"/>
                    </a:lnR>
                    <a:solidFill>
                      <a:srgbClr val="C8E4D3"/>
                    </a:solidFill>
                  </a:tcPr>
                </a:tc>
                <a:tc>
                  <a:txBody>
                    <a:bodyPr/>
                    <a:lstStyle/>
                    <a:p>
                      <a:pPr marL="37465">
                        <a:lnSpc>
                          <a:spcPts val="815"/>
                        </a:lnSpc>
                      </a:pPr>
                      <a:r>
                        <a:rPr dirty="0" sz="700" spc="-5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Tipo </a:t>
                      </a:r>
                      <a:r>
                        <a:rPr dirty="0" sz="700" spc="5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de</a:t>
                      </a:r>
                      <a:r>
                        <a:rPr dirty="0" sz="700" spc="-1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spc="5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test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9525">
                      <a:solidFill>
                        <a:srgbClr val="009D57"/>
                      </a:solidFill>
                      <a:prstDash val="solid"/>
                    </a:lnL>
                    <a:lnR w="9525">
                      <a:solidFill>
                        <a:srgbClr val="009D57"/>
                      </a:solidFill>
                      <a:prstDash val="solid"/>
                    </a:lnR>
                    <a:solidFill>
                      <a:srgbClr val="C8E4D3"/>
                    </a:solidFill>
                  </a:tcPr>
                </a:tc>
                <a:tc>
                  <a:txBody>
                    <a:bodyPr/>
                    <a:lstStyle/>
                    <a:p>
                      <a:pPr marL="32384">
                        <a:lnSpc>
                          <a:spcPts val="815"/>
                        </a:lnSpc>
                      </a:pPr>
                      <a:r>
                        <a:rPr dirty="0" sz="700" spc="-5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Resistencia</a:t>
                      </a:r>
                      <a:r>
                        <a:rPr dirty="0" sz="700" spc="-1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requerida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9525">
                      <a:solidFill>
                        <a:srgbClr val="009D57"/>
                      </a:solidFill>
                      <a:prstDash val="solid"/>
                    </a:lnL>
                    <a:solidFill>
                      <a:srgbClr val="C8E4D3"/>
                    </a:solidFill>
                  </a:tcPr>
                </a:tc>
              </a:tr>
              <a:tr h="125221">
                <a:tc>
                  <a:txBody>
                    <a:bodyPr/>
                    <a:lstStyle/>
                    <a:p>
                      <a:pPr marL="17780"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r>
                        <a:rPr dirty="0" sz="700" spc="-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Sobretensión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905">
                    <a:lnR w="9525">
                      <a:solidFill>
                        <a:srgbClr val="009D57"/>
                      </a:solidFill>
                      <a:prstDash val="solid"/>
                    </a:lnR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7465"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Impulso </a:t>
                      </a:r>
                      <a:r>
                        <a:rPr dirty="0" sz="700" spc="-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de 1,2/50</a:t>
                      </a:r>
                      <a:r>
                        <a:rPr dirty="0" sz="700" spc="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spc="-10">
                          <a:solidFill>
                            <a:srgbClr val="231F20"/>
                          </a:solidFill>
                          <a:latin typeface="Symbol"/>
                          <a:cs typeface="Symbol"/>
                        </a:rPr>
                        <a:t></a:t>
                      </a:r>
                      <a:r>
                        <a:rPr dirty="0" sz="700" spc="-1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s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905">
                    <a:lnL w="9525">
                      <a:solidFill>
                        <a:srgbClr val="009D57"/>
                      </a:solidFill>
                      <a:prstDash val="solid"/>
                    </a:lnL>
                    <a:lnR w="9525">
                      <a:solidFill>
                        <a:srgbClr val="009D57"/>
                      </a:solidFill>
                      <a:prstDash val="solid"/>
                    </a:lnR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2384"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Valor </a:t>
                      </a:r>
                      <a:r>
                        <a:rPr dirty="0" sz="700" spc="-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de pico de </a:t>
                      </a: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6</a:t>
                      </a:r>
                      <a:r>
                        <a:rPr dirty="0" sz="700" spc="-1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kV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905">
                    <a:lnL w="9525">
                      <a:solidFill>
                        <a:srgbClr val="009D57"/>
                      </a:solidFill>
                      <a:prstDash val="solid"/>
                    </a:lnL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</a:tr>
              <a:tr h="124586">
                <a:tc>
                  <a:txBody>
                    <a:bodyPr/>
                    <a:lstStyle/>
                    <a:p>
                      <a:pPr marL="17780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 spc="-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Corriente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R w="9525">
                      <a:solidFill>
                        <a:srgbClr val="009D57"/>
                      </a:solidFill>
                      <a:prstDash val="solid"/>
                    </a:lnR>
                    <a:lnT w="3175">
                      <a:solidFill>
                        <a:srgbClr val="231F2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36830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Impulso </a:t>
                      </a:r>
                      <a:r>
                        <a:rPr dirty="0" sz="700" spc="-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de 0,5 </a:t>
                      </a:r>
                      <a:r>
                        <a:rPr dirty="0" sz="700" spc="-5">
                          <a:solidFill>
                            <a:srgbClr val="231F20"/>
                          </a:solidFill>
                          <a:latin typeface="Symbol"/>
                          <a:cs typeface="Symbol"/>
                        </a:rPr>
                        <a:t></a:t>
                      </a:r>
                      <a:r>
                        <a:rPr dirty="0" sz="700" spc="-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s/100 </a:t>
                      </a: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kHz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L w="9525">
                      <a:solidFill>
                        <a:srgbClr val="009D57"/>
                      </a:solidFill>
                      <a:prstDash val="solid"/>
                    </a:lnL>
                    <a:lnR w="9525">
                      <a:solidFill>
                        <a:srgbClr val="009D57"/>
                      </a:solidFill>
                      <a:prstDash val="solid"/>
                    </a:lnR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2384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Valor </a:t>
                      </a:r>
                      <a:r>
                        <a:rPr dirty="0" sz="700" spc="-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de pico de 200</a:t>
                      </a:r>
                      <a:r>
                        <a:rPr dirty="0" sz="700" spc="-1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spc="-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A</a:t>
                      </a:r>
                      <a:r>
                        <a:rPr dirty="0" baseline="22222" sz="750" spc="-7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(1)</a:t>
                      </a:r>
                      <a:endParaRPr baseline="22222" sz="75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L w="9525">
                      <a:solidFill>
                        <a:srgbClr val="009D57"/>
                      </a:solidFill>
                      <a:prstDash val="solid"/>
                    </a:lnL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</a:tr>
              <a:tr h="657986">
                <a:tc>
                  <a:txBody>
                    <a:bodyPr/>
                    <a:lstStyle/>
                    <a:p>
                      <a:pPr marL="17780">
                        <a:lnSpc>
                          <a:spcPts val="715"/>
                        </a:lnSpc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transitoria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R w="9525">
                      <a:solidFill>
                        <a:srgbClr val="009D57"/>
                      </a:solidFill>
                      <a:prstDash val="solid"/>
                    </a:lnR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7465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Impulso </a:t>
                      </a:r>
                      <a:r>
                        <a:rPr dirty="0" sz="700" spc="-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de 8/20</a:t>
                      </a:r>
                      <a:r>
                        <a:rPr dirty="0" sz="700" spc="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spc="-10">
                          <a:solidFill>
                            <a:srgbClr val="231F20"/>
                          </a:solidFill>
                          <a:latin typeface="Symbol"/>
                          <a:cs typeface="Symbol"/>
                        </a:rPr>
                        <a:t></a:t>
                      </a:r>
                      <a:r>
                        <a:rPr dirty="0" sz="700" spc="-1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s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L w="9525">
                      <a:solidFill>
                        <a:srgbClr val="009D57"/>
                      </a:solidFill>
                      <a:prstDash val="solid"/>
                    </a:lnL>
                    <a:lnR w="9525">
                      <a:solidFill>
                        <a:srgbClr val="009D57"/>
                      </a:solidFill>
                      <a:prstDash val="solid"/>
                    </a:lnR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2384" marR="164465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Valor </a:t>
                      </a:r>
                      <a:r>
                        <a:rPr dirty="0" sz="700" spc="-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de pico de 200 </a:t>
                      </a: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A  Valor </a:t>
                      </a:r>
                      <a:r>
                        <a:rPr dirty="0" sz="700" spc="-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de pico de 60 </a:t>
                      </a: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A</a:t>
                      </a:r>
                      <a:r>
                        <a:rPr dirty="0" sz="700" spc="-7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spc="-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para  DDR de 10</a:t>
                      </a:r>
                      <a:r>
                        <a:rPr dirty="0" sz="700" spc="-2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mA</a:t>
                      </a:r>
                      <a:endParaRPr sz="700">
                        <a:latin typeface="Arial"/>
                        <a:cs typeface="Arial"/>
                      </a:endParaRPr>
                    </a:p>
                    <a:p>
                      <a:pPr marL="32384" marR="169545">
                        <a:lnSpc>
                          <a:spcPct val="100000"/>
                        </a:lnSpc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Valor </a:t>
                      </a:r>
                      <a:r>
                        <a:rPr dirty="0" sz="700" spc="-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de pico de </a:t>
                      </a: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5 kA</a:t>
                      </a:r>
                      <a:r>
                        <a:rPr dirty="0" sz="700" spc="-9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spc="-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para  </a:t>
                      </a: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tipos “S” o modelos </a:t>
                      </a:r>
                      <a:r>
                        <a:rPr dirty="0" sz="700" spc="-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de  temporización </a:t>
                      </a: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(ver</a:t>
                      </a:r>
                      <a:r>
                        <a:rPr dirty="0" sz="700" spc="-1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spc="-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nota)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L w="9525">
                      <a:solidFill>
                        <a:srgbClr val="009D57"/>
                      </a:solidFill>
                      <a:prstDash val="solid"/>
                    </a:lnL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</a:tr>
              <a:tr h="124206">
                <a:tc>
                  <a:txBody>
                    <a:bodyPr/>
                    <a:lstStyle/>
                    <a:p>
                      <a:pPr marL="17780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 spc="-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Desconexión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R w="9525">
                      <a:solidFill>
                        <a:srgbClr val="009D57"/>
                      </a:solidFill>
                      <a:prstDash val="solid"/>
                    </a:lnR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7465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 spc="-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Ráfagas </a:t>
                      </a: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transitorias repetitivas IEC</a:t>
                      </a:r>
                      <a:r>
                        <a:rPr dirty="0" sz="700" spc="-4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spc="-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60801-4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L w="9525">
                      <a:solidFill>
                        <a:srgbClr val="009D57"/>
                      </a:solidFill>
                      <a:prstDash val="solid"/>
                    </a:lnL>
                    <a:lnR w="9525">
                      <a:solidFill>
                        <a:srgbClr val="009D57"/>
                      </a:solidFill>
                      <a:prstDash val="solid"/>
                    </a:lnR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2384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4</a:t>
                      </a:r>
                      <a:r>
                        <a:rPr dirty="0" sz="700" spc="-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kV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L w="9525">
                      <a:solidFill>
                        <a:srgbClr val="009D57"/>
                      </a:solidFill>
                      <a:prstDash val="solid"/>
                    </a:lnL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</a:tr>
              <a:tr h="231266">
                <a:tc>
                  <a:txBody>
                    <a:bodyPr/>
                    <a:lstStyle/>
                    <a:p>
                      <a:pPr marL="17780" marR="233045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Electricidad  </a:t>
                      </a:r>
                      <a:r>
                        <a:rPr dirty="0" sz="700" spc="-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estática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R w="9525">
                      <a:solidFill>
                        <a:srgbClr val="009D57"/>
                      </a:solidFill>
                      <a:prstDash val="solid"/>
                    </a:lnR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6830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 spc="-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Descargas electrostáticas </a:t>
                      </a: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IEC </a:t>
                      </a:r>
                      <a:r>
                        <a:rPr dirty="0" sz="700" spc="-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60801-2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L w="9525">
                      <a:solidFill>
                        <a:srgbClr val="009D57"/>
                      </a:solidFill>
                      <a:prstDash val="solid"/>
                    </a:lnL>
                    <a:lnR w="9525">
                      <a:solidFill>
                        <a:srgbClr val="009D57"/>
                      </a:solidFill>
                      <a:prstDash val="solid"/>
                    </a:lnR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2384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8</a:t>
                      </a:r>
                      <a:r>
                        <a:rPr dirty="0" sz="700" spc="-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kV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L w="9525">
                      <a:solidFill>
                        <a:srgbClr val="009D57"/>
                      </a:solidFill>
                      <a:prstDash val="solid"/>
                    </a:lnL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</a:tr>
              <a:tr h="119824">
                <a:tc>
                  <a:txBody>
                    <a:bodyPr/>
                    <a:lstStyle/>
                    <a:p>
                      <a:pPr marL="17780">
                        <a:lnSpc>
                          <a:spcPts val="830"/>
                        </a:lnSpc>
                        <a:spcBef>
                          <a:spcPts val="10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Ondas</a:t>
                      </a:r>
                      <a:r>
                        <a:rPr dirty="0" sz="700" spc="-3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radiadas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R w="9525">
                      <a:solidFill>
                        <a:srgbClr val="009D57"/>
                      </a:solidFill>
                      <a:prstDash val="solid"/>
                    </a:lnR>
                    <a:lnT w="3175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7465">
                        <a:lnSpc>
                          <a:spcPts val="830"/>
                        </a:lnSpc>
                        <a:spcBef>
                          <a:spcPts val="10"/>
                        </a:spcBef>
                      </a:pPr>
                      <a:r>
                        <a:rPr dirty="0" sz="700" spc="-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Campos electromagnéticos </a:t>
                      </a: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IEC</a:t>
                      </a:r>
                      <a:r>
                        <a:rPr dirty="0" sz="700" spc="-1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spc="-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60801-3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L w="9525">
                      <a:solidFill>
                        <a:srgbClr val="009D57"/>
                      </a:solidFill>
                      <a:prstDash val="solid"/>
                    </a:lnL>
                    <a:lnR w="9525">
                      <a:solidFill>
                        <a:srgbClr val="009D57"/>
                      </a:solidFill>
                      <a:prstDash val="solid"/>
                    </a:lnR>
                    <a:lnT w="3175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3020">
                        <a:lnSpc>
                          <a:spcPts val="830"/>
                        </a:lnSpc>
                        <a:spcBef>
                          <a:spcPts val="10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3</a:t>
                      </a:r>
                      <a:r>
                        <a:rPr dirty="0" sz="700" spc="-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V/m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L w="9525">
                      <a:solidFill>
                        <a:srgbClr val="009D57"/>
                      </a:solidFill>
                      <a:prstDash val="solid"/>
                    </a:lnL>
                    <a:lnT w="3175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112" name="object 112"/>
          <p:cNvSpPr txBox="1"/>
          <p:nvPr/>
        </p:nvSpPr>
        <p:spPr>
          <a:xfrm>
            <a:off x="2881442" y="9292080"/>
            <a:ext cx="4029710" cy="694055"/>
          </a:xfrm>
          <a:prstGeom prst="rect">
            <a:avLst/>
          </a:prstGeom>
        </p:spPr>
        <p:txBody>
          <a:bodyPr wrap="square" lIns="0" tIns="59055" rIns="0" bIns="0" rtlCol="0" vert="horz">
            <a:spAutoFit/>
          </a:bodyPr>
          <a:lstStyle/>
          <a:p>
            <a:pPr marL="25400">
              <a:lnSpc>
                <a:spcPct val="100000"/>
              </a:lnSpc>
              <a:spcBef>
                <a:spcPts val="465"/>
              </a:spcBef>
            </a:pPr>
            <a:r>
              <a:rPr dirty="0" sz="700" spc="-5" i="1">
                <a:solidFill>
                  <a:srgbClr val="231F20"/>
                </a:solidFill>
                <a:latin typeface="Arial"/>
                <a:cs typeface="Arial"/>
              </a:rPr>
              <a:t>t</a:t>
            </a:r>
            <a:endParaRPr sz="700">
              <a:latin typeface="Arial"/>
              <a:cs typeface="Arial"/>
            </a:endParaRPr>
          </a:p>
          <a:p>
            <a:pPr marL="321945">
              <a:lnSpc>
                <a:spcPct val="100000"/>
              </a:lnSpc>
              <a:spcBef>
                <a:spcPts val="415"/>
              </a:spcBef>
            </a:pP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(1) Para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DDR 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con </a:t>
            </a:r>
            <a:r>
              <a:rPr dirty="0" sz="800" spc="-5" i="1">
                <a:solidFill>
                  <a:srgbClr val="231F20"/>
                </a:solidFill>
                <a:latin typeface="Times New Roman"/>
                <a:cs typeface="Times New Roman"/>
              </a:rPr>
              <a:t>I</a:t>
            </a:r>
            <a:r>
              <a:rPr dirty="0" baseline="-15151" sz="825" spc="-7">
                <a:solidFill>
                  <a:srgbClr val="231F20"/>
                </a:solidFill>
                <a:latin typeface="Symbol"/>
                <a:cs typeface="Symbol"/>
              </a:rPr>
              <a:t></a:t>
            </a:r>
            <a:r>
              <a:rPr dirty="0" baseline="-16666" sz="750" spc="-7">
                <a:solidFill>
                  <a:srgbClr val="231F20"/>
                </a:solidFill>
                <a:latin typeface="Arial"/>
                <a:cs typeface="Arial"/>
              </a:rPr>
              <a:t>n 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&lt;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10 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mA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no es preciso 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realizar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este 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test (IEC</a:t>
            </a:r>
            <a:r>
              <a:rPr dirty="0" sz="700" spc="-7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61008-1).</a:t>
            </a:r>
            <a:endParaRPr sz="700">
              <a:latin typeface="Arial"/>
              <a:cs typeface="Arial"/>
            </a:endParaRPr>
          </a:p>
          <a:p>
            <a:pPr marL="321945" marR="43180">
              <a:lnSpc>
                <a:spcPct val="100000"/>
              </a:lnSpc>
              <a:spcBef>
                <a:spcPts val="160"/>
              </a:spcBef>
            </a:pPr>
            <a:r>
              <a:rPr dirty="0" sz="700" b="1">
                <a:solidFill>
                  <a:srgbClr val="231F20"/>
                </a:solidFill>
                <a:latin typeface="Arial"/>
                <a:cs typeface="Arial"/>
              </a:rPr>
              <a:t>Nota: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Los DDR 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con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temporización 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suelen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instalarse 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cerca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de la posición de 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servicio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de las  instalaciones, donde las 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sobretensiones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de origen externo 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son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las 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más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graves. La prueba de  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valor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de pico de 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5 kA refleja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este 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requisito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de alto</a:t>
            </a:r>
            <a:r>
              <a:rPr dirty="0" sz="700" spc="-2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rendimiento.</a:t>
            </a:r>
            <a:endParaRPr sz="700">
              <a:latin typeface="Arial"/>
              <a:cs typeface="Arial"/>
            </a:endParaRPr>
          </a:p>
        </p:txBody>
      </p:sp>
      <p:sp>
        <p:nvSpPr>
          <p:cNvPr id="113" name="object 113"/>
          <p:cNvSpPr txBox="1"/>
          <p:nvPr/>
        </p:nvSpPr>
        <p:spPr>
          <a:xfrm>
            <a:off x="526926" y="9969372"/>
            <a:ext cx="6506845" cy="2463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930"/>
              </a:lnSpc>
              <a:spcBef>
                <a:spcPts val="100"/>
              </a:spcBef>
            </a:pPr>
            <a:r>
              <a:rPr dirty="0" sz="700" spc="-10" b="1" i="1">
                <a:solidFill>
                  <a:srgbClr val="009D57"/>
                </a:solidFill>
                <a:latin typeface="Arial"/>
                <a:cs typeface="Arial"/>
              </a:rPr>
              <a:t>Fig. </a:t>
            </a:r>
            <a:r>
              <a:rPr dirty="0" sz="700" spc="-15" b="1" i="1">
                <a:solidFill>
                  <a:srgbClr val="009D57"/>
                </a:solidFill>
                <a:latin typeface="Arial"/>
                <a:cs typeface="Arial"/>
              </a:rPr>
              <a:t>F70: </a:t>
            </a:r>
            <a:r>
              <a:rPr dirty="0" sz="700" spc="-5" i="1">
                <a:solidFill>
                  <a:srgbClr val="231F20"/>
                </a:solidFill>
                <a:latin typeface="Arial"/>
                <a:cs typeface="Arial"/>
              </a:rPr>
              <a:t>Onda </a:t>
            </a:r>
            <a:r>
              <a:rPr dirty="0" sz="700" spc="5" i="1">
                <a:solidFill>
                  <a:srgbClr val="231F20"/>
                </a:solidFill>
                <a:latin typeface="Arial"/>
                <a:cs typeface="Arial"/>
              </a:rPr>
              <a:t>de impulso de </a:t>
            </a:r>
            <a:r>
              <a:rPr dirty="0" sz="700" i="1">
                <a:solidFill>
                  <a:srgbClr val="231F20"/>
                </a:solidFill>
                <a:latin typeface="Arial"/>
                <a:cs typeface="Arial"/>
              </a:rPr>
              <a:t>corriente </a:t>
            </a:r>
            <a:r>
              <a:rPr dirty="0" sz="700" spc="-10" i="1">
                <a:solidFill>
                  <a:srgbClr val="231F20"/>
                </a:solidFill>
                <a:latin typeface="Arial"/>
                <a:cs typeface="Arial"/>
              </a:rPr>
              <a:t>normalizada </a:t>
            </a:r>
            <a:r>
              <a:rPr dirty="0" sz="700" spc="5" i="1">
                <a:solidFill>
                  <a:srgbClr val="231F20"/>
                </a:solidFill>
                <a:latin typeface="Arial"/>
                <a:cs typeface="Arial"/>
              </a:rPr>
              <a:t>8/20</a:t>
            </a:r>
            <a:r>
              <a:rPr dirty="0" sz="700" spc="-25" i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10">
                <a:solidFill>
                  <a:srgbClr val="231F20"/>
                </a:solidFill>
                <a:latin typeface="Symbol"/>
                <a:cs typeface="Symbol"/>
              </a:rPr>
              <a:t></a:t>
            </a:r>
            <a:r>
              <a:rPr dirty="0" sz="700" spc="-10" i="1">
                <a:solidFill>
                  <a:srgbClr val="231F20"/>
                </a:solidFill>
                <a:latin typeface="Arial"/>
                <a:cs typeface="Arial"/>
              </a:rPr>
              <a:t>s.</a:t>
            </a:r>
            <a:endParaRPr sz="700">
              <a:latin typeface="Arial"/>
              <a:cs typeface="Arial"/>
            </a:endParaRPr>
          </a:p>
          <a:p>
            <a:pPr marL="2676525">
              <a:lnSpc>
                <a:spcPts val="810"/>
              </a:lnSpc>
            </a:pPr>
            <a:r>
              <a:rPr dirty="0" sz="700" spc="-10" b="1" i="1">
                <a:solidFill>
                  <a:srgbClr val="009D57"/>
                </a:solidFill>
                <a:latin typeface="Arial"/>
                <a:cs typeface="Arial"/>
              </a:rPr>
              <a:t>Fig.</a:t>
            </a:r>
            <a:r>
              <a:rPr dirty="0" sz="700" spc="-20" b="1" i="1">
                <a:solidFill>
                  <a:srgbClr val="009D57"/>
                </a:solidFill>
                <a:latin typeface="Arial"/>
                <a:cs typeface="Arial"/>
              </a:rPr>
              <a:t> </a:t>
            </a:r>
            <a:r>
              <a:rPr dirty="0" sz="700" spc="-15" b="1" i="1">
                <a:solidFill>
                  <a:srgbClr val="009D57"/>
                </a:solidFill>
                <a:latin typeface="Arial"/>
                <a:cs typeface="Arial"/>
              </a:rPr>
              <a:t>F71:</a:t>
            </a:r>
            <a:r>
              <a:rPr dirty="0" sz="700" spc="-20" b="1" i="1">
                <a:solidFill>
                  <a:srgbClr val="009D57"/>
                </a:solidFill>
                <a:latin typeface="Arial"/>
                <a:cs typeface="Arial"/>
              </a:rPr>
              <a:t> </a:t>
            </a:r>
            <a:r>
              <a:rPr dirty="0" sz="700" spc="-10" i="1">
                <a:solidFill>
                  <a:srgbClr val="231F20"/>
                </a:solidFill>
                <a:latin typeface="Arial"/>
                <a:cs typeface="Arial"/>
              </a:rPr>
              <a:t>Tests</a:t>
            </a:r>
            <a:r>
              <a:rPr dirty="0" sz="700" spc="-20" i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 spc="5" i="1">
                <a:solidFill>
                  <a:srgbClr val="231F20"/>
                </a:solidFill>
                <a:latin typeface="Arial"/>
                <a:cs typeface="Arial"/>
              </a:rPr>
              <a:t>de</a:t>
            </a:r>
            <a:r>
              <a:rPr dirty="0" sz="700" spc="-15" i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 spc="-10" i="1">
                <a:solidFill>
                  <a:srgbClr val="231F20"/>
                </a:solidFill>
                <a:latin typeface="Arial"/>
                <a:cs typeface="Arial"/>
              </a:rPr>
              <a:t>nivel</a:t>
            </a:r>
            <a:r>
              <a:rPr dirty="0" sz="700" spc="-15" i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 spc="5" i="1">
                <a:solidFill>
                  <a:srgbClr val="231F20"/>
                </a:solidFill>
                <a:latin typeface="Arial"/>
                <a:cs typeface="Arial"/>
              </a:rPr>
              <a:t>de</a:t>
            </a:r>
            <a:r>
              <a:rPr dirty="0" sz="700" spc="-20" i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 spc="-5" i="1">
                <a:solidFill>
                  <a:srgbClr val="231F20"/>
                </a:solidFill>
                <a:latin typeface="Arial"/>
                <a:cs typeface="Arial"/>
              </a:rPr>
              <a:t>resistencia</a:t>
            </a:r>
            <a:r>
              <a:rPr dirty="0" sz="700" spc="-15" i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 spc="5" i="1">
                <a:solidFill>
                  <a:srgbClr val="231F20"/>
                </a:solidFill>
                <a:latin typeface="Arial"/>
                <a:cs typeface="Arial"/>
              </a:rPr>
              <a:t>de</a:t>
            </a:r>
            <a:r>
              <a:rPr dirty="0" sz="700" spc="-15" i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 spc="5" i="1">
                <a:solidFill>
                  <a:srgbClr val="231F20"/>
                </a:solidFill>
                <a:latin typeface="Arial"/>
                <a:cs typeface="Arial"/>
              </a:rPr>
              <a:t>compatibilidad</a:t>
            </a:r>
            <a:r>
              <a:rPr dirty="0" sz="700" spc="-15" i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 i="1">
                <a:solidFill>
                  <a:srgbClr val="231F20"/>
                </a:solidFill>
                <a:latin typeface="Arial"/>
                <a:cs typeface="Arial"/>
              </a:rPr>
              <a:t>electromagnética</a:t>
            </a:r>
            <a:r>
              <a:rPr dirty="0" sz="700" spc="-20" i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 spc="-10" i="1">
                <a:solidFill>
                  <a:srgbClr val="231F20"/>
                </a:solidFill>
                <a:latin typeface="Arial"/>
                <a:cs typeface="Arial"/>
              </a:rPr>
              <a:t>para</a:t>
            </a:r>
            <a:r>
              <a:rPr dirty="0" sz="700" spc="-15" i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 i="1">
                <a:solidFill>
                  <a:srgbClr val="231F20"/>
                </a:solidFill>
                <a:latin typeface="Arial"/>
                <a:cs typeface="Arial"/>
              </a:rPr>
              <a:t>dispositivos</a:t>
            </a:r>
            <a:r>
              <a:rPr dirty="0" sz="700" spc="-15" i="1">
                <a:solidFill>
                  <a:srgbClr val="231F20"/>
                </a:solidFill>
                <a:latin typeface="Arial"/>
                <a:cs typeface="Arial"/>
              </a:rPr>
              <a:t> DDR.</a:t>
            </a:r>
            <a:endParaRPr sz="700">
              <a:latin typeface="Arial"/>
              <a:cs typeface="Arial"/>
            </a:endParaRPr>
          </a:p>
        </p:txBody>
      </p:sp>
      <p:sp>
        <p:nvSpPr>
          <p:cNvPr id="114" name="object 114"/>
          <p:cNvSpPr txBox="1"/>
          <p:nvPr/>
        </p:nvSpPr>
        <p:spPr>
          <a:xfrm>
            <a:off x="527307" y="10456164"/>
            <a:ext cx="640080" cy="1168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">
                <a:solidFill>
                  <a:srgbClr val="231F20"/>
                </a:solidFill>
                <a:latin typeface="Arial"/>
                <a:cs typeface="Arial"/>
              </a:rPr>
              <a:t>Schneider</a:t>
            </a:r>
            <a:r>
              <a:rPr dirty="0" sz="600" spc="-6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600">
                <a:solidFill>
                  <a:srgbClr val="231F20"/>
                </a:solidFill>
                <a:latin typeface="Arial"/>
                <a:cs typeface="Arial"/>
              </a:rPr>
              <a:t>Electric</a:t>
            </a:r>
            <a:endParaRPr sz="600">
              <a:latin typeface="Arial"/>
              <a:cs typeface="Arial"/>
            </a:endParaRPr>
          </a:p>
        </p:txBody>
      </p:sp>
      <p:sp>
        <p:nvSpPr>
          <p:cNvPr id="115" name="object 115"/>
          <p:cNvSpPr txBox="1"/>
          <p:nvPr/>
        </p:nvSpPr>
        <p:spPr>
          <a:xfrm>
            <a:off x="5474592" y="10456164"/>
            <a:ext cx="1558925" cy="1168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">
                <a:solidFill>
                  <a:srgbClr val="231F20"/>
                </a:solidFill>
                <a:latin typeface="Arial"/>
                <a:cs typeface="Arial"/>
              </a:rPr>
              <a:t>Guía </a:t>
            </a:r>
            <a:r>
              <a:rPr dirty="0" sz="600" spc="-5">
                <a:solidFill>
                  <a:srgbClr val="231F20"/>
                </a:solidFill>
                <a:latin typeface="Arial"/>
                <a:cs typeface="Arial"/>
              </a:rPr>
              <a:t>de diseño de instalaciones eléctricas</a:t>
            </a:r>
            <a:r>
              <a:rPr dirty="0" sz="600" spc="-4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600" spc="-5">
                <a:solidFill>
                  <a:srgbClr val="231F20"/>
                </a:solidFill>
                <a:latin typeface="Arial"/>
                <a:cs typeface="Arial"/>
              </a:rPr>
              <a:t>08</a:t>
            </a:r>
            <a:endParaRPr sz="600">
              <a:latin typeface="Arial"/>
              <a:cs typeface="Arial"/>
            </a:endParaRPr>
          </a:p>
        </p:txBody>
      </p:sp>
      <p:sp>
        <p:nvSpPr>
          <p:cNvPr id="116" name="object 116"/>
          <p:cNvSpPr/>
          <p:nvPr/>
        </p:nvSpPr>
        <p:spPr>
          <a:xfrm>
            <a:off x="3644118" y="10508992"/>
            <a:ext cx="113373" cy="118075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7" name="object 117"/>
          <p:cNvSpPr/>
          <p:nvPr/>
        </p:nvSpPr>
        <p:spPr>
          <a:xfrm>
            <a:off x="3557464" y="10441380"/>
            <a:ext cx="450037" cy="182499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8" name="object 118"/>
          <p:cNvSpPr/>
          <p:nvPr/>
        </p:nvSpPr>
        <p:spPr>
          <a:xfrm>
            <a:off x="3635086" y="10532262"/>
            <a:ext cx="108064" cy="95602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9" name="object 119"/>
          <p:cNvSpPr/>
          <p:nvPr/>
        </p:nvSpPr>
        <p:spPr>
          <a:xfrm>
            <a:off x="3652274" y="10532261"/>
            <a:ext cx="88895" cy="71589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40896" y="10409999"/>
            <a:ext cx="7015480" cy="0"/>
          </a:xfrm>
          <a:custGeom>
            <a:avLst/>
            <a:gdLst/>
            <a:ahLst/>
            <a:cxnLst/>
            <a:rect l="l" t="t" r="r" b="b"/>
            <a:pathLst>
              <a:path w="7015480" h="0">
                <a:moveTo>
                  <a:pt x="0" y="0"/>
                </a:moveTo>
                <a:lnTo>
                  <a:pt x="7015098" y="0"/>
                </a:lnTo>
              </a:path>
            </a:pathLst>
          </a:custGeom>
          <a:ln w="10287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539372" y="3216719"/>
            <a:ext cx="2484120" cy="0"/>
          </a:xfrm>
          <a:custGeom>
            <a:avLst/>
            <a:gdLst/>
            <a:ahLst/>
            <a:cxnLst/>
            <a:rect l="l" t="t" r="r" b="b"/>
            <a:pathLst>
              <a:path w="2484120" h="0">
                <a:moveTo>
                  <a:pt x="0" y="0"/>
                </a:moveTo>
                <a:lnTo>
                  <a:pt x="2484120" y="0"/>
                </a:lnTo>
              </a:path>
            </a:pathLst>
          </a:custGeom>
          <a:ln w="25526">
            <a:solidFill>
              <a:srgbClr val="009D5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539372" y="1871789"/>
            <a:ext cx="2484120" cy="0"/>
          </a:xfrm>
          <a:custGeom>
            <a:avLst/>
            <a:gdLst/>
            <a:ahLst/>
            <a:cxnLst/>
            <a:rect l="l" t="t" r="r" b="b"/>
            <a:pathLst>
              <a:path w="2484120" h="0">
                <a:moveTo>
                  <a:pt x="0" y="0"/>
                </a:moveTo>
                <a:lnTo>
                  <a:pt x="2484120" y="0"/>
                </a:lnTo>
              </a:path>
            </a:pathLst>
          </a:custGeom>
          <a:ln w="25526">
            <a:solidFill>
              <a:srgbClr val="009D5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539372" y="5795327"/>
            <a:ext cx="2484120" cy="0"/>
          </a:xfrm>
          <a:custGeom>
            <a:avLst/>
            <a:gdLst/>
            <a:ahLst/>
            <a:cxnLst/>
            <a:rect l="l" t="t" r="r" b="b"/>
            <a:pathLst>
              <a:path w="2484120" h="0">
                <a:moveTo>
                  <a:pt x="0" y="0"/>
                </a:moveTo>
                <a:lnTo>
                  <a:pt x="2484120" y="0"/>
                </a:lnTo>
              </a:path>
            </a:pathLst>
          </a:custGeom>
          <a:ln w="25526">
            <a:solidFill>
              <a:srgbClr val="009D5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550802" y="8909240"/>
            <a:ext cx="2472690" cy="0"/>
          </a:xfrm>
          <a:custGeom>
            <a:avLst/>
            <a:gdLst/>
            <a:ahLst/>
            <a:cxnLst/>
            <a:rect l="l" t="t" r="r" b="b"/>
            <a:pathLst>
              <a:path w="2472690" h="0">
                <a:moveTo>
                  <a:pt x="0" y="0"/>
                </a:moveTo>
                <a:lnTo>
                  <a:pt x="2472690" y="0"/>
                </a:lnTo>
              </a:path>
            </a:pathLst>
          </a:custGeom>
          <a:ln w="25526">
            <a:solidFill>
              <a:srgbClr val="009D5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3207896" y="9452165"/>
            <a:ext cx="3812540" cy="0"/>
          </a:xfrm>
          <a:custGeom>
            <a:avLst/>
            <a:gdLst/>
            <a:ahLst/>
            <a:cxnLst/>
            <a:rect l="l" t="t" r="r" b="b"/>
            <a:pathLst>
              <a:path w="3812540" h="0">
                <a:moveTo>
                  <a:pt x="0" y="0"/>
                </a:moveTo>
                <a:lnTo>
                  <a:pt x="3812286" y="0"/>
                </a:lnTo>
              </a:path>
            </a:pathLst>
          </a:custGeom>
          <a:ln w="25526">
            <a:solidFill>
              <a:srgbClr val="009D5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3204086" y="7321994"/>
            <a:ext cx="3816350" cy="0"/>
          </a:xfrm>
          <a:custGeom>
            <a:avLst/>
            <a:gdLst/>
            <a:ahLst/>
            <a:cxnLst/>
            <a:rect l="l" t="t" r="r" b="b"/>
            <a:pathLst>
              <a:path w="3816350" h="0">
                <a:moveTo>
                  <a:pt x="0" y="0"/>
                </a:moveTo>
                <a:lnTo>
                  <a:pt x="3816096" y="0"/>
                </a:lnTo>
              </a:path>
            </a:pathLst>
          </a:custGeom>
          <a:ln w="25526">
            <a:solidFill>
              <a:srgbClr val="009D5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 txBox="1"/>
          <p:nvPr/>
        </p:nvSpPr>
        <p:spPr>
          <a:xfrm>
            <a:off x="528196" y="237870"/>
            <a:ext cx="2091055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-15" b="1">
                <a:solidFill>
                  <a:srgbClr val="009D57"/>
                </a:solidFill>
                <a:latin typeface="Arial"/>
                <a:cs typeface="Arial"/>
              </a:rPr>
              <a:t>F </a:t>
            </a:r>
            <a:r>
              <a:rPr dirty="0" sz="800" spc="55" b="1">
                <a:solidFill>
                  <a:srgbClr val="009D57"/>
                </a:solidFill>
                <a:latin typeface="Arial"/>
                <a:cs typeface="Arial"/>
              </a:rPr>
              <a:t>- </a:t>
            </a:r>
            <a:r>
              <a:rPr dirty="0" sz="800" b="1">
                <a:solidFill>
                  <a:srgbClr val="009D57"/>
                </a:solidFill>
                <a:latin typeface="Arial"/>
                <a:cs typeface="Arial"/>
              </a:rPr>
              <a:t>Protección contra descargas</a:t>
            </a:r>
            <a:r>
              <a:rPr dirty="0" sz="800" spc="-40" b="1">
                <a:solidFill>
                  <a:srgbClr val="009D57"/>
                </a:solidFill>
                <a:latin typeface="Arial"/>
                <a:cs typeface="Arial"/>
              </a:rPr>
              <a:t> </a:t>
            </a:r>
            <a:r>
              <a:rPr dirty="0" sz="800" b="1">
                <a:solidFill>
                  <a:srgbClr val="009D57"/>
                </a:solidFill>
                <a:latin typeface="Arial"/>
                <a:cs typeface="Arial"/>
              </a:rPr>
              <a:t>eléctricas</a:t>
            </a:r>
            <a:endParaRPr sz="8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191386" y="212597"/>
            <a:ext cx="2997200" cy="574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tabLst>
                <a:tab pos="266700" algn="l"/>
              </a:tabLst>
            </a:pPr>
            <a:r>
              <a:rPr dirty="0" sz="1800" spc="-5" b="1">
                <a:solidFill>
                  <a:srgbClr val="BCBEC0"/>
                </a:solidFill>
                <a:latin typeface="Arial"/>
                <a:cs typeface="Arial"/>
              </a:rPr>
              <a:t>8	</a:t>
            </a:r>
            <a:r>
              <a:rPr dirty="0" sz="1800" spc="-20" b="1">
                <a:solidFill>
                  <a:srgbClr val="BCBEC0"/>
                </a:solidFill>
                <a:latin typeface="Arial"/>
                <a:cs typeface="Arial"/>
              </a:rPr>
              <a:t>Dispositivos </a:t>
            </a:r>
            <a:r>
              <a:rPr dirty="0" sz="1800" spc="15" b="1">
                <a:solidFill>
                  <a:srgbClr val="BCBEC0"/>
                </a:solidFill>
                <a:latin typeface="Arial"/>
                <a:cs typeface="Arial"/>
              </a:rPr>
              <a:t>de</a:t>
            </a:r>
            <a:r>
              <a:rPr dirty="0" sz="1800" spc="-30" b="1">
                <a:solidFill>
                  <a:srgbClr val="BCBEC0"/>
                </a:solidFill>
                <a:latin typeface="Arial"/>
                <a:cs typeface="Arial"/>
              </a:rPr>
              <a:t> </a:t>
            </a:r>
            <a:r>
              <a:rPr dirty="0" sz="1800" spc="5" b="1">
                <a:solidFill>
                  <a:srgbClr val="BCBEC0"/>
                </a:solidFill>
                <a:latin typeface="Arial"/>
                <a:cs typeface="Arial"/>
              </a:rPr>
              <a:t>corriente  </a:t>
            </a:r>
            <a:r>
              <a:rPr dirty="0" sz="1800" spc="-15" b="1">
                <a:solidFill>
                  <a:srgbClr val="BCBEC0"/>
                </a:solidFill>
                <a:latin typeface="Arial"/>
                <a:cs typeface="Arial"/>
              </a:rPr>
              <a:t>residual</a:t>
            </a:r>
            <a:r>
              <a:rPr dirty="0" sz="1800" spc="-5" b="1">
                <a:solidFill>
                  <a:srgbClr val="BCBEC0"/>
                </a:solidFill>
                <a:latin typeface="Arial"/>
                <a:cs typeface="Arial"/>
              </a:rPr>
              <a:t> </a:t>
            </a:r>
            <a:r>
              <a:rPr dirty="0" sz="1800" spc="-15" b="1">
                <a:solidFill>
                  <a:srgbClr val="BCBEC0"/>
                </a:solidFill>
                <a:latin typeface="Arial"/>
                <a:cs typeface="Arial"/>
              </a:rPr>
              <a:t>(DDR)</a:t>
            </a:r>
            <a:endParaRPr sz="1800">
              <a:latin typeface="Arial"/>
              <a:cs typeface="Arial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0" y="2925825"/>
            <a:ext cx="504190" cy="396240"/>
          </a:xfrm>
          <a:custGeom>
            <a:avLst/>
            <a:gdLst/>
            <a:ahLst/>
            <a:cxnLst/>
            <a:rect l="l" t="t" r="r" b="b"/>
            <a:pathLst>
              <a:path w="504190" h="396239">
                <a:moveTo>
                  <a:pt x="0" y="396240"/>
                </a:moveTo>
                <a:lnTo>
                  <a:pt x="0" y="0"/>
                </a:lnTo>
                <a:lnTo>
                  <a:pt x="503939" y="0"/>
                </a:lnTo>
                <a:lnTo>
                  <a:pt x="503939" y="396240"/>
                </a:lnTo>
                <a:lnTo>
                  <a:pt x="0" y="39624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785117" y="2178570"/>
            <a:ext cx="1986280" cy="454659"/>
          </a:xfrm>
          <a:custGeom>
            <a:avLst/>
            <a:gdLst/>
            <a:ahLst/>
            <a:cxnLst/>
            <a:rect l="l" t="t" r="r" b="b"/>
            <a:pathLst>
              <a:path w="1986280" h="454660">
                <a:moveTo>
                  <a:pt x="1985733" y="454520"/>
                </a:moveTo>
                <a:lnTo>
                  <a:pt x="1254671" y="454520"/>
                </a:lnTo>
                <a:lnTo>
                  <a:pt x="1169368" y="240522"/>
                </a:lnTo>
                <a:lnTo>
                  <a:pt x="1018305" y="100168"/>
                </a:lnTo>
                <a:lnTo>
                  <a:pt x="874280" y="23359"/>
                </a:lnTo>
                <a:lnTo>
                  <a:pt x="810094" y="0"/>
                </a:lnTo>
                <a:lnTo>
                  <a:pt x="810094" y="454520"/>
                </a:lnTo>
                <a:lnTo>
                  <a:pt x="0" y="45452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 txBox="1"/>
          <p:nvPr/>
        </p:nvSpPr>
        <p:spPr>
          <a:xfrm>
            <a:off x="526672" y="2805938"/>
            <a:ext cx="2322830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 spc="-10" b="1" i="1">
                <a:solidFill>
                  <a:srgbClr val="009D57"/>
                </a:solidFill>
                <a:latin typeface="Arial"/>
                <a:cs typeface="Arial"/>
              </a:rPr>
              <a:t>Fig. </a:t>
            </a:r>
            <a:r>
              <a:rPr dirty="0" sz="700" spc="-15" b="1" i="1">
                <a:solidFill>
                  <a:srgbClr val="009D57"/>
                </a:solidFill>
                <a:latin typeface="Arial"/>
                <a:cs typeface="Arial"/>
              </a:rPr>
              <a:t>F72: </a:t>
            </a:r>
            <a:r>
              <a:rPr dirty="0" sz="700" i="1">
                <a:solidFill>
                  <a:srgbClr val="231F20"/>
                </a:solidFill>
                <a:latin typeface="Arial"/>
                <a:cs typeface="Arial"/>
              </a:rPr>
              <a:t>Símbolo </a:t>
            </a:r>
            <a:r>
              <a:rPr dirty="0" sz="700" spc="-5" i="1">
                <a:solidFill>
                  <a:srgbClr val="231F20"/>
                </a:solidFill>
                <a:latin typeface="Arial"/>
                <a:cs typeface="Arial"/>
              </a:rPr>
              <a:t>normalizado utilizado </a:t>
            </a:r>
            <a:r>
              <a:rPr dirty="0" sz="700" spc="-10" i="1">
                <a:solidFill>
                  <a:srgbClr val="231F20"/>
                </a:solidFill>
                <a:latin typeface="Arial"/>
                <a:cs typeface="Arial"/>
              </a:rPr>
              <a:t>en </a:t>
            </a:r>
            <a:r>
              <a:rPr dirty="0" sz="700" spc="-5" i="1">
                <a:solidFill>
                  <a:srgbClr val="231F20"/>
                </a:solidFill>
                <a:latin typeface="Arial"/>
                <a:cs typeface="Arial"/>
              </a:rPr>
              <a:t>algunos</a:t>
            </a:r>
            <a:r>
              <a:rPr dirty="0" sz="700" spc="50" i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 spc="-15" i="1">
                <a:solidFill>
                  <a:srgbClr val="231F20"/>
                </a:solidFill>
                <a:latin typeface="Arial"/>
                <a:cs typeface="Arial"/>
              </a:rPr>
              <a:t>países</a:t>
            </a:r>
            <a:endParaRPr sz="7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228857" y="2874517"/>
            <a:ext cx="2339975" cy="177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baseline="-11111" sz="1500" spc="-7" b="1">
                <a:solidFill>
                  <a:srgbClr val="FFFFFF"/>
                </a:solidFill>
                <a:latin typeface="Arial"/>
                <a:cs typeface="Arial"/>
              </a:rPr>
              <a:t>F40 </a:t>
            </a:r>
            <a:r>
              <a:rPr dirty="0" sz="700" spc="-10" i="1">
                <a:solidFill>
                  <a:srgbClr val="231F20"/>
                </a:solidFill>
                <a:latin typeface="Arial"/>
                <a:cs typeface="Arial"/>
              </a:rPr>
              <a:t>para </a:t>
            </a:r>
            <a:r>
              <a:rPr dirty="0" sz="700" i="1">
                <a:solidFill>
                  <a:srgbClr val="231F20"/>
                </a:solidFill>
                <a:latin typeface="Arial"/>
                <a:cs typeface="Arial"/>
              </a:rPr>
              <a:t>indicar que </a:t>
            </a:r>
            <a:r>
              <a:rPr dirty="0" sz="700" spc="-10" i="1">
                <a:solidFill>
                  <a:srgbClr val="231F20"/>
                </a:solidFill>
                <a:latin typeface="Arial"/>
                <a:cs typeface="Arial"/>
              </a:rPr>
              <a:t>el </a:t>
            </a:r>
            <a:r>
              <a:rPr dirty="0" sz="700" spc="5" i="1">
                <a:solidFill>
                  <a:srgbClr val="231F20"/>
                </a:solidFill>
                <a:latin typeface="Arial"/>
                <a:cs typeface="Arial"/>
              </a:rPr>
              <a:t>dispositivo </a:t>
            </a:r>
            <a:r>
              <a:rPr dirty="0" sz="700" spc="-10" i="1">
                <a:solidFill>
                  <a:srgbClr val="231F20"/>
                </a:solidFill>
                <a:latin typeface="Arial"/>
                <a:cs typeface="Arial"/>
              </a:rPr>
              <a:t>está </a:t>
            </a:r>
            <a:r>
              <a:rPr dirty="0" sz="700" spc="-30" i="1">
                <a:solidFill>
                  <a:srgbClr val="231F20"/>
                </a:solidFill>
                <a:latin typeface="Arial"/>
                <a:cs typeface="Arial"/>
              </a:rPr>
              <a:t>a </a:t>
            </a:r>
            <a:r>
              <a:rPr dirty="0" sz="700" i="1">
                <a:solidFill>
                  <a:srgbClr val="231F20"/>
                </a:solidFill>
                <a:latin typeface="Arial"/>
                <a:cs typeface="Arial"/>
              </a:rPr>
              <a:t>prueba </a:t>
            </a:r>
            <a:r>
              <a:rPr dirty="0" sz="700" spc="5" i="1">
                <a:solidFill>
                  <a:srgbClr val="231F20"/>
                </a:solidFill>
                <a:latin typeface="Arial"/>
                <a:cs typeface="Arial"/>
              </a:rPr>
              <a:t>de</a:t>
            </a:r>
            <a:r>
              <a:rPr dirty="0" sz="700" spc="-60" i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 spc="-5" i="1">
                <a:solidFill>
                  <a:srgbClr val="231F20"/>
                </a:solidFill>
                <a:latin typeface="Arial"/>
                <a:cs typeface="Arial"/>
              </a:rPr>
              <a:t>un</a:t>
            </a:r>
            <a:endParaRPr sz="7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526672" y="3019297"/>
            <a:ext cx="2397125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 i="1">
                <a:solidFill>
                  <a:srgbClr val="231F20"/>
                </a:solidFill>
                <a:latin typeface="Arial"/>
                <a:cs typeface="Arial"/>
              </a:rPr>
              <a:t>funcionamiento inadecuado </a:t>
            </a:r>
            <a:r>
              <a:rPr dirty="0" sz="700" spc="10" i="1">
                <a:solidFill>
                  <a:srgbClr val="231F20"/>
                </a:solidFill>
                <a:latin typeface="Arial"/>
                <a:cs typeface="Arial"/>
              </a:rPr>
              <a:t>debido </a:t>
            </a:r>
            <a:r>
              <a:rPr dirty="0" sz="700" spc="-30" i="1">
                <a:solidFill>
                  <a:srgbClr val="231F20"/>
                </a:solidFill>
                <a:latin typeface="Arial"/>
                <a:cs typeface="Arial"/>
              </a:rPr>
              <a:t>a </a:t>
            </a:r>
            <a:r>
              <a:rPr dirty="0" sz="700" i="1">
                <a:solidFill>
                  <a:srgbClr val="231F20"/>
                </a:solidFill>
                <a:latin typeface="Arial"/>
                <a:cs typeface="Arial"/>
              </a:rPr>
              <a:t>corrientes</a:t>
            </a:r>
            <a:r>
              <a:rPr dirty="0" sz="700" spc="90" i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 spc="-5" i="1">
                <a:solidFill>
                  <a:srgbClr val="231F20"/>
                </a:solidFill>
                <a:latin typeface="Arial"/>
                <a:cs typeface="Arial"/>
              </a:rPr>
              <a:t>transitorias.</a:t>
            </a:r>
            <a:endParaRPr sz="7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761572" y="3397249"/>
            <a:ext cx="45720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 i="1">
                <a:solidFill>
                  <a:srgbClr val="231F20"/>
                </a:solidFill>
                <a:latin typeface="Arial"/>
                <a:cs typeface="Arial"/>
              </a:rPr>
              <a:t>i</a:t>
            </a:r>
            <a:endParaRPr sz="700">
              <a:latin typeface="Arial"/>
              <a:cs typeface="Arial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661292" y="4973319"/>
            <a:ext cx="2125345" cy="0"/>
          </a:xfrm>
          <a:custGeom>
            <a:avLst/>
            <a:gdLst/>
            <a:ahLst/>
            <a:cxnLst/>
            <a:rect l="l" t="t" r="r" b="b"/>
            <a:pathLst>
              <a:path w="2125345" h="0">
                <a:moveTo>
                  <a:pt x="0" y="0"/>
                </a:moveTo>
                <a:lnTo>
                  <a:pt x="2124760" y="0"/>
                </a:lnTo>
              </a:path>
            </a:pathLst>
          </a:custGeom>
          <a:ln w="889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2744067" y="4938331"/>
            <a:ext cx="108585" cy="60325"/>
          </a:xfrm>
          <a:custGeom>
            <a:avLst/>
            <a:gdLst/>
            <a:ahLst/>
            <a:cxnLst/>
            <a:rect l="l" t="t" r="r" b="b"/>
            <a:pathLst>
              <a:path w="108585" h="60325">
                <a:moveTo>
                  <a:pt x="0" y="0"/>
                </a:moveTo>
                <a:lnTo>
                  <a:pt x="12280" y="30607"/>
                </a:lnTo>
                <a:lnTo>
                  <a:pt x="0" y="59944"/>
                </a:lnTo>
                <a:lnTo>
                  <a:pt x="108089" y="30607"/>
                </a:lnTo>
                <a:lnTo>
                  <a:pt x="0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781803" y="3588600"/>
            <a:ext cx="0" cy="1828800"/>
          </a:xfrm>
          <a:custGeom>
            <a:avLst/>
            <a:gdLst/>
            <a:ahLst/>
            <a:cxnLst/>
            <a:rect l="l" t="t" r="r" b="b"/>
            <a:pathLst>
              <a:path w="0" h="1828800">
                <a:moveTo>
                  <a:pt x="0" y="1828203"/>
                </a:moveTo>
                <a:lnTo>
                  <a:pt x="0" y="0"/>
                </a:lnTo>
              </a:path>
            </a:pathLst>
          </a:custGeom>
          <a:ln w="889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750091" y="3538448"/>
            <a:ext cx="60325" cy="108585"/>
          </a:xfrm>
          <a:custGeom>
            <a:avLst/>
            <a:gdLst/>
            <a:ahLst/>
            <a:cxnLst/>
            <a:rect l="l" t="t" r="r" b="b"/>
            <a:pathLst>
              <a:path w="60325" h="108585">
                <a:moveTo>
                  <a:pt x="30606" y="0"/>
                </a:moveTo>
                <a:lnTo>
                  <a:pt x="0" y="108089"/>
                </a:lnTo>
                <a:lnTo>
                  <a:pt x="30606" y="95796"/>
                </a:lnTo>
                <a:lnTo>
                  <a:pt x="56618" y="95796"/>
                </a:lnTo>
                <a:lnTo>
                  <a:pt x="30606" y="0"/>
                </a:lnTo>
                <a:close/>
              </a:path>
              <a:path w="60325" h="108585">
                <a:moveTo>
                  <a:pt x="56618" y="95796"/>
                </a:moveTo>
                <a:lnTo>
                  <a:pt x="30606" y="95796"/>
                </a:lnTo>
                <a:lnTo>
                  <a:pt x="59956" y="108089"/>
                </a:lnTo>
                <a:lnTo>
                  <a:pt x="56618" y="95796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778640" y="4208602"/>
            <a:ext cx="1847850" cy="758190"/>
          </a:xfrm>
          <a:custGeom>
            <a:avLst/>
            <a:gdLst/>
            <a:ahLst/>
            <a:cxnLst/>
            <a:rect l="l" t="t" r="r" b="b"/>
            <a:pathLst>
              <a:path w="1847850" h="758189">
                <a:moveTo>
                  <a:pt x="0" y="757656"/>
                </a:moveTo>
                <a:lnTo>
                  <a:pt x="162001" y="757656"/>
                </a:lnTo>
                <a:lnTo>
                  <a:pt x="189819" y="626987"/>
                </a:lnTo>
                <a:lnTo>
                  <a:pt x="209953" y="537641"/>
                </a:lnTo>
                <a:lnTo>
                  <a:pt x="232177" y="448410"/>
                </a:lnTo>
                <a:lnTo>
                  <a:pt x="266268" y="318084"/>
                </a:lnTo>
                <a:lnTo>
                  <a:pt x="279606" y="268904"/>
                </a:lnTo>
                <a:lnTo>
                  <a:pt x="294484" y="219338"/>
                </a:lnTo>
                <a:lnTo>
                  <a:pt x="311403" y="171034"/>
                </a:lnTo>
                <a:lnTo>
                  <a:pt x="330862" y="125640"/>
                </a:lnTo>
                <a:lnTo>
                  <a:pt x="353359" y="84804"/>
                </a:lnTo>
                <a:lnTo>
                  <a:pt x="379396" y="50174"/>
                </a:lnTo>
                <a:lnTo>
                  <a:pt x="409470" y="23398"/>
                </a:lnTo>
                <a:lnTo>
                  <a:pt x="444081" y="6124"/>
                </a:lnTo>
                <a:lnTo>
                  <a:pt x="483730" y="0"/>
                </a:lnTo>
                <a:lnTo>
                  <a:pt x="523264" y="6154"/>
                </a:lnTo>
                <a:lnTo>
                  <a:pt x="557597" y="23503"/>
                </a:lnTo>
                <a:lnTo>
                  <a:pt x="587311" y="50377"/>
                </a:lnTo>
                <a:lnTo>
                  <a:pt x="612987" y="85105"/>
                </a:lnTo>
                <a:lnTo>
                  <a:pt x="635209" y="126016"/>
                </a:lnTo>
                <a:lnTo>
                  <a:pt x="654558" y="171440"/>
                </a:lnTo>
                <a:lnTo>
                  <a:pt x="671617" y="219706"/>
                </a:lnTo>
                <a:lnTo>
                  <a:pt x="686967" y="269144"/>
                </a:lnTo>
                <a:lnTo>
                  <a:pt x="701192" y="318084"/>
                </a:lnTo>
                <a:lnTo>
                  <a:pt x="743614" y="477576"/>
                </a:lnTo>
                <a:lnTo>
                  <a:pt x="776552" y="618590"/>
                </a:lnTo>
                <a:lnTo>
                  <a:pt x="797877" y="719243"/>
                </a:lnTo>
                <a:lnTo>
                  <a:pt x="805459" y="757656"/>
                </a:lnTo>
                <a:lnTo>
                  <a:pt x="1133690" y="757656"/>
                </a:lnTo>
                <a:lnTo>
                  <a:pt x="1161509" y="626987"/>
                </a:lnTo>
                <a:lnTo>
                  <a:pt x="1181644" y="537641"/>
                </a:lnTo>
                <a:lnTo>
                  <a:pt x="1203872" y="448410"/>
                </a:lnTo>
                <a:lnTo>
                  <a:pt x="1237970" y="318084"/>
                </a:lnTo>
                <a:lnTo>
                  <a:pt x="1251308" y="268904"/>
                </a:lnTo>
                <a:lnTo>
                  <a:pt x="1266187" y="219338"/>
                </a:lnTo>
                <a:lnTo>
                  <a:pt x="1283105" y="171034"/>
                </a:lnTo>
                <a:lnTo>
                  <a:pt x="1302564" y="125640"/>
                </a:lnTo>
                <a:lnTo>
                  <a:pt x="1325062" y="84804"/>
                </a:lnTo>
                <a:lnTo>
                  <a:pt x="1351098" y="50174"/>
                </a:lnTo>
                <a:lnTo>
                  <a:pt x="1381172" y="23398"/>
                </a:lnTo>
                <a:lnTo>
                  <a:pt x="1415784" y="6124"/>
                </a:lnTo>
                <a:lnTo>
                  <a:pt x="1455432" y="0"/>
                </a:lnTo>
                <a:lnTo>
                  <a:pt x="1494963" y="6154"/>
                </a:lnTo>
                <a:lnTo>
                  <a:pt x="1529294" y="23503"/>
                </a:lnTo>
                <a:lnTo>
                  <a:pt x="1559006" y="50377"/>
                </a:lnTo>
                <a:lnTo>
                  <a:pt x="1584682" y="85105"/>
                </a:lnTo>
                <a:lnTo>
                  <a:pt x="1606903" y="126016"/>
                </a:lnTo>
                <a:lnTo>
                  <a:pt x="1626250" y="171440"/>
                </a:lnTo>
                <a:lnTo>
                  <a:pt x="1643306" y="219706"/>
                </a:lnTo>
                <a:lnTo>
                  <a:pt x="1658651" y="269144"/>
                </a:lnTo>
                <a:lnTo>
                  <a:pt x="1672869" y="318084"/>
                </a:lnTo>
                <a:lnTo>
                  <a:pt x="1715303" y="477576"/>
                </a:lnTo>
                <a:lnTo>
                  <a:pt x="1748245" y="618590"/>
                </a:lnTo>
                <a:lnTo>
                  <a:pt x="1769568" y="719243"/>
                </a:lnTo>
                <a:lnTo>
                  <a:pt x="1777149" y="757656"/>
                </a:lnTo>
                <a:lnTo>
                  <a:pt x="1847850" y="757656"/>
                </a:lnTo>
              </a:path>
            </a:pathLst>
          </a:custGeom>
          <a:ln w="21590">
            <a:solidFill>
              <a:srgbClr val="009D5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 txBox="1"/>
          <p:nvPr/>
        </p:nvSpPr>
        <p:spPr>
          <a:xfrm>
            <a:off x="526672" y="5597905"/>
            <a:ext cx="1163320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 spc="-10" b="1" i="1">
                <a:solidFill>
                  <a:srgbClr val="009D57"/>
                </a:solidFill>
                <a:latin typeface="Arial"/>
                <a:cs typeface="Arial"/>
              </a:rPr>
              <a:t>Fig. </a:t>
            </a:r>
            <a:r>
              <a:rPr dirty="0" sz="700" spc="-15" b="1" i="1">
                <a:solidFill>
                  <a:srgbClr val="009D57"/>
                </a:solidFill>
                <a:latin typeface="Arial"/>
                <a:cs typeface="Arial"/>
              </a:rPr>
              <a:t>F73: </a:t>
            </a:r>
            <a:r>
              <a:rPr dirty="0" sz="700" spc="-5" i="1">
                <a:solidFill>
                  <a:srgbClr val="231F20"/>
                </a:solidFill>
                <a:latin typeface="Arial"/>
                <a:cs typeface="Arial"/>
              </a:rPr>
              <a:t>Corriente continua.</a:t>
            </a:r>
            <a:endParaRPr sz="700">
              <a:latin typeface="Arial"/>
              <a:cs typeface="Arial"/>
            </a:endParaRPr>
          </a:p>
        </p:txBody>
      </p:sp>
      <p:sp>
        <p:nvSpPr>
          <p:cNvPr id="23" name="object 23"/>
          <p:cNvSpPr/>
          <p:nvPr/>
        </p:nvSpPr>
        <p:spPr>
          <a:xfrm>
            <a:off x="2217006" y="7454036"/>
            <a:ext cx="197441" cy="19889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/>
          <p:nvPr/>
        </p:nvSpPr>
        <p:spPr>
          <a:xfrm>
            <a:off x="1883134" y="7461021"/>
            <a:ext cx="387985" cy="368300"/>
          </a:xfrm>
          <a:custGeom>
            <a:avLst/>
            <a:gdLst/>
            <a:ahLst/>
            <a:cxnLst/>
            <a:rect l="l" t="t" r="r" b="b"/>
            <a:pathLst>
              <a:path w="387985" h="368300">
                <a:moveTo>
                  <a:pt x="0" y="85775"/>
                </a:moveTo>
                <a:lnTo>
                  <a:pt x="255765" y="0"/>
                </a:lnTo>
                <a:lnTo>
                  <a:pt x="294750" y="14869"/>
                </a:lnTo>
                <a:lnTo>
                  <a:pt x="326293" y="36301"/>
                </a:lnTo>
                <a:lnTo>
                  <a:pt x="351489" y="64959"/>
                </a:lnTo>
                <a:lnTo>
                  <a:pt x="371436" y="101511"/>
                </a:lnTo>
                <a:lnTo>
                  <a:pt x="385021" y="143911"/>
                </a:lnTo>
                <a:lnTo>
                  <a:pt x="387980" y="184535"/>
                </a:lnTo>
                <a:lnTo>
                  <a:pt x="380311" y="224567"/>
                </a:lnTo>
                <a:lnTo>
                  <a:pt x="362013" y="265188"/>
                </a:lnTo>
                <a:lnTo>
                  <a:pt x="105460" y="368274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/>
          <p:nvPr/>
        </p:nvSpPr>
        <p:spPr>
          <a:xfrm>
            <a:off x="1615558" y="7529564"/>
            <a:ext cx="320675" cy="440055"/>
          </a:xfrm>
          <a:custGeom>
            <a:avLst/>
            <a:gdLst/>
            <a:ahLst/>
            <a:cxnLst/>
            <a:rect l="l" t="t" r="r" b="b"/>
            <a:pathLst>
              <a:path w="320675" h="440054">
                <a:moveTo>
                  <a:pt x="0" y="127405"/>
                </a:moveTo>
                <a:lnTo>
                  <a:pt x="14901" y="83300"/>
                </a:lnTo>
                <a:lnTo>
                  <a:pt x="37772" y="46645"/>
                </a:lnTo>
                <a:lnTo>
                  <a:pt x="67726" y="19288"/>
                </a:lnTo>
                <a:lnTo>
                  <a:pt x="103873" y="3072"/>
                </a:lnTo>
                <a:lnTo>
                  <a:pt x="140371" y="0"/>
                </a:lnTo>
                <a:lnTo>
                  <a:pt x="176800" y="8270"/>
                </a:lnTo>
                <a:lnTo>
                  <a:pt x="211838" y="26795"/>
                </a:lnTo>
                <a:lnTo>
                  <a:pt x="244162" y="54488"/>
                </a:lnTo>
                <a:lnTo>
                  <a:pt x="272451" y="90261"/>
                </a:lnTo>
                <a:lnTo>
                  <a:pt x="295382" y="133026"/>
                </a:lnTo>
                <a:lnTo>
                  <a:pt x="311632" y="181697"/>
                </a:lnTo>
                <a:lnTo>
                  <a:pt x="320139" y="231870"/>
                </a:lnTo>
                <a:lnTo>
                  <a:pt x="319835" y="280143"/>
                </a:lnTo>
                <a:lnTo>
                  <a:pt x="311450" y="324905"/>
                </a:lnTo>
                <a:lnTo>
                  <a:pt x="295714" y="364547"/>
                </a:lnTo>
                <a:lnTo>
                  <a:pt x="273356" y="397456"/>
                </a:lnTo>
                <a:lnTo>
                  <a:pt x="211696" y="436637"/>
                </a:lnTo>
                <a:lnTo>
                  <a:pt x="184178" y="440023"/>
                </a:lnTo>
                <a:lnTo>
                  <a:pt x="155624" y="436546"/>
                </a:lnTo>
                <a:lnTo>
                  <a:pt x="127362" y="427020"/>
                </a:lnTo>
                <a:lnTo>
                  <a:pt x="100723" y="412253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/>
          <p:nvPr/>
        </p:nvSpPr>
        <p:spPr>
          <a:xfrm>
            <a:off x="1183684" y="7864805"/>
            <a:ext cx="121167" cy="17056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/>
          <p:nvPr/>
        </p:nvSpPr>
        <p:spPr>
          <a:xfrm>
            <a:off x="1279516" y="7917421"/>
            <a:ext cx="295275" cy="107950"/>
          </a:xfrm>
          <a:custGeom>
            <a:avLst/>
            <a:gdLst/>
            <a:ahLst/>
            <a:cxnLst/>
            <a:rect l="l" t="t" r="r" b="b"/>
            <a:pathLst>
              <a:path w="295275" h="107950">
                <a:moveTo>
                  <a:pt x="295109" y="0"/>
                </a:moveTo>
                <a:lnTo>
                  <a:pt x="0" y="107823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8" name="object 28"/>
          <p:cNvSpPr/>
          <p:nvPr/>
        </p:nvSpPr>
        <p:spPr>
          <a:xfrm>
            <a:off x="1225998" y="7763979"/>
            <a:ext cx="307340" cy="107950"/>
          </a:xfrm>
          <a:custGeom>
            <a:avLst/>
            <a:gdLst/>
            <a:ahLst/>
            <a:cxnLst/>
            <a:rect l="l" t="t" r="r" b="b"/>
            <a:pathLst>
              <a:path w="307340" h="107950">
                <a:moveTo>
                  <a:pt x="306920" y="0"/>
                </a:moveTo>
                <a:lnTo>
                  <a:pt x="0" y="10781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9" name="object 29"/>
          <p:cNvSpPr/>
          <p:nvPr/>
        </p:nvSpPr>
        <p:spPr>
          <a:xfrm>
            <a:off x="1378677" y="7720697"/>
            <a:ext cx="200660" cy="294005"/>
          </a:xfrm>
          <a:custGeom>
            <a:avLst/>
            <a:gdLst/>
            <a:ahLst/>
            <a:cxnLst/>
            <a:rect l="l" t="t" r="r" b="b"/>
            <a:pathLst>
              <a:path w="200659" h="294004">
                <a:moveTo>
                  <a:pt x="0" y="95211"/>
                </a:moveTo>
                <a:lnTo>
                  <a:pt x="6941" y="61195"/>
                </a:lnTo>
                <a:lnTo>
                  <a:pt x="20158" y="32561"/>
                </a:lnTo>
                <a:lnTo>
                  <a:pt x="38836" y="11449"/>
                </a:lnTo>
                <a:lnTo>
                  <a:pt x="62166" y="0"/>
                </a:lnTo>
                <a:lnTo>
                  <a:pt x="101970" y="2252"/>
                </a:lnTo>
                <a:lnTo>
                  <a:pt x="140371" y="26265"/>
                </a:lnTo>
                <a:lnTo>
                  <a:pt x="172721" y="67835"/>
                </a:lnTo>
                <a:lnTo>
                  <a:pt x="194373" y="122758"/>
                </a:lnTo>
                <a:lnTo>
                  <a:pt x="200305" y="181306"/>
                </a:lnTo>
                <a:lnTo>
                  <a:pt x="191036" y="232835"/>
                </a:lnTo>
                <a:lnTo>
                  <a:pt x="168484" y="271819"/>
                </a:lnTo>
                <a:lnTo>
                  <a:pt x="134569" y="292735"/>
                </a:lnTo>
                <a:lnTo>
                  <a:pt x="111967" y="293916"/>
                </a:lnTo>
                <a:lnTo>
                  <a:pt x="89515" y="287421"/>
                </a:lnTo>
                <a:lnTo>
                  <a:pt x="67950" y="274138"/>
                </a:lnTo>
                <a:lnTo>
                  <a:pt x="48006" y="254952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0" name="object 30"/>
          <p:cNvSpPr/>
          <p:nvPr/>
        </p:nvSpPr>
        <p:spPr>
          <a:xfrm>
            <a:off x="1532919" y="7878864"/>
            <a:ext cx="330835" cy="128270"/>
          </a:xfrm>
          <a:custGeom>
            <a:avLst/>
            <a:gdLst/>
            <a:ahLst/>
            <a:cxnLst/>
            <a:rect l="l" t="t" r="r" b="b"/>
            <a:pathLst>
              <a:path w="330835" h="128270">
                <a:moveTo>
                  <a:pt x="330530" y="0"/>
                </a:moveTo>
                <a:lnTo>
                  <a:pt x="0" y="12827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1" name="object 31"/>
          <p:cNvSpPr/>
          <p:nvPr/>
        </p:nvSpPr>
        <p:spPr>
          <a:xfrm>
            <a:off x="1431408" y="7590078"/>
            <a:ext cx="357505" cy="131445"/>
          </a:xfrm>
          <a:custGeom>
            <a:avLst/>
            <a:gdLst/>
            <a:ahLst/>
            <a:cxnLst/>
            <a:rect l="l" t="t" r="r" b="b"/>
            <a:pathLst>
              <a:path w="357505" h="131445">
                <a:moveTo>
                  <a:pt x="357289" y="0"/>
                </a:moveTo>
                <a:lnTo>
                  <a:pt x="0" y="131419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2" name="object 32"/>
          <p:cNvSpPr/>
          <p:nvPr/>
        </p:nvSpPr>
        <p:spPr>
          <a:xfrm>
            <a:off x="1673787" y="7582117"/>
            <a:ext cx="219075" cy="337185"/>
          </a:xfrm>
          <a:custGeom>
            <a:avLst/>
            <a:gdLst/>
            <a:ahLst/>
            <a:cxnLst/>
            <a:rect l="l" t="t" r="r" b="b"/>
            <a:pathLst>
              <a:path w="219075" h="337184">
                <a:moveTo>
                  <a:pt x="0" y="46518"/>
                </a:moveTo>
                <a:lnTo>
                  <a:pt x="24893" y="16816"/>
                </a:lnTo>
                <a:lnTo>
                  <a:pt x="94869" y="0"/>
                </a:lnTo>
                <a:lnTo>
                  <a:pt x="131644" y="16149"/>
                </a:lnTo>
                <a:lnTo>
                  <a:pt x="165056" y="46272"/>
                </a:lnTo>
                <a:lnTo>
                  <a:pt x="192385" y="88104"/>
                </a:lnTo>
                <a:lnTo>
                  <a:pt x="210908" y="139381"/>
                </a:lnTo>
                <a:lnTo>
                  <a:pt x="218665" y="193210"/>
                </a:lnTo>
                <a:lnTo>
                  <a:pt x="214409" y="242967"/>
                </a:lnTo>
                <a:lnTo>
                  <a:pt x="199350" y="285323"/>
                </a:lnTo>
                <a:lnTo>
                  <a:pt x="174700" y="316952"/>
                </a:lnTo>
                <a:lnTo>
                  <a:pt x="132812" y="336313"/>
                </a:lnTo>
                <a:lnTo>
                  <a:pt x="123958" y="336988"/>
                </a:lnTo>
                <a:lnTo>
                  <a:pt x="115104" y="336628"/>
                </a:lnTo>
                <a:lnTo>
                  <a:pt x="106248" y="335304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3" name="object 33"/>
          <p:cNvSpPr/>
          <p:nvPr/>
        </p:nvSpPr>
        <p:spPr>
          <a:xfrm>
            <a:off x="1887172" y="7893925"/>
            <a:ext cx="117830" cy="10603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4" name="object 34"/>
          <p:cNvSpPr/>
          <p:nvPr/>
        </p:nvSpPr>
        <p:spPr>
          <a:xfrm>
            <a:off x="1737528" y="7517676"/>
            <a:ext cx="254635" cy="446405"/>
          </a:xfrm>
          <a:custGeom>
            <a:avLst/>
            <a:gdLst/>
            <a:ahLst/>
            <a:cxnLst/>
            <a:rect l="l" t="t" r="r" b="b"/>
            <a:pathLst>
              <a:path w="254635" h="446404">
                <a:moveTo>
                  <a:pt x="0" y="11811"/>
                </a:moveTo>
                <a:lnTo>
                  <a:pt x="78701" y="0"/>
                </a:lnTo>
                <a:lnTo>
                  <a:pt x="120833" y="12864"/>
                </a:lnTo>
                <a:lnTo>
                  <a:pt x="160774" y="39062"/>
                </a:lnTo>
                <a:lnTo>
                  <a:pt x="196333" y="77007"/>
                </a:lnTo>
                <a:lnTo>
                  <a:pt x="225319" y="125111"/>
                </a:lnTo>
                <a:lnTo>
                  <a:pt x="245541" y="181787"/>
                </a:lnTo>
                <a:lnTo>
                  <a:pt x="254286" y="235803"/>
                </a:lnTo>
                <a:lnTo>
                  <a:pt x="252795" y="287779"/>
                </a:lnTo>
                <a:lnTo>
                  <a:pt x="241974" y="335489"/>
                </a:lnTo>
                <a:lnTo>
                  <a:pt x="222731" y="376703"/>
                </a:lnTo>
                <a:lnTo>
                  <a:pt x="195973" y="409194"/>
                </a:lnTo>
                <a:lnTo>
                  <a:pt x="102323" y="446189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5" name="object 35"/>
          <p:cNvSpPr/>
          <p:nvPr/>
        </p:nvSpPr>
        <p:spPr>
          <a:xfrm>
            <a:off x="2267169" y="7670342"/>
            <a:ext cx="0" cy="301625"/>
          </a:xfrm>
          <a:custGeom>
            <a:avLst/>
            <a:gdLst/>
            <a:ahLst/>
            <a:cxnLst/>
            <a:rect l="l" t="t" r="r" b="b"/>
            <a:pathLst>
              <a:path w="0" h="301625">
                <a:moveTo>
                  <a:pt x="0" y="0"/>
                </a:moveTo>
                <a:lnTo>
                  <a:pt x="0" y="301396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6" name="object 36"/>
          <p:cNvSpPr/>
          <p:nvPr/>
        </p:nvSpPr>
        <p:spPr>
          <a:xfrm>
            <a:off x="1590374" y="7987461"/>
            <a:ext cx="0" cy="254000"/>
          </a:xfrm>
          <a:custGeom>
            <a:avLst/>
            <a:gdLst/>
            <a:ahLst/>
            <a:cxnLst/>
            <a:rect l="l" t="t" r="r" b="b"/>
            <a:pathLst>
              <a:path w="0" h="254000">
                <a:moveTo>
                  <a:pt x="0" y="0"/>
                </a:moveTo>
                <a:lnTo>
                  <a:pt x="0" y="253377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7" name="object 37"/>
          <p:cNvSpPr/>
          <p:nvPr/>
        </p:nvSpPr>
        <p:spPr>
          <a:xfrm>
            <a:off x="1210390" y="7912836"/>
            <a:ext cx="73723" cy="9259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8" name="object 38"/>
          <p:cNvSpPr/>
          <p:nvPr/>
        </p:nvSpPr>
        <p:spPr>
          <a:xfrm>
            <a:off x="1991719" y="7947329"/>
            <a:ext cx="258445" cy="103505"/>
          </a:xfrm>
          <a:custGeom>
            <a:avLst/>
            <a:gdLst/>
            <a:ahLst/>
            <a:cxnLst/>
            <a:rect l="l" t="t" r="r" b="b"/>
            <a:pathLst>
              <a:path w="258444" h="103504">
                <a:moveTo>
                  <a:pt x="0" y="103085"/>
                </a:moveTo>
                <a:lnTo>
                  <a:pt x="258140" y="0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9" name="object 39"/>
          <p:cNvSpPr/>
          <p:nvPr/>
        </p:nvSpPr>
        <p:spPr>
          <a:xfrm>
            <a:off x="1594298" y="8085810"/>
            <a:ext cx="308610" cy="122555"/>
          </a:xfrm>
          <a:custGeom>
            <a:avLst/>
            <a:gdLst/>
            <a:ahLst/>
            <a:cxnLst/>
            <a:rect l="l" t="t" r="r" b="b"/>
            <a:pathLst>
              <a:path w="308610" h="122554">
                <a:moveTo>
                  <a:pt x="0" y="121996"/>
                </a:moveTo>
                <a:lnTo>
                  <a:pt x="308508" y="0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0" name="object 40"/>
          <p:cNvSpPr/>
          <p:nvPr/>
        </p:nvSpPr>
        <p:spPr>
          <a:xfrm>
            <a:off x="1591948" y="8191283"/>
            <a:ext cx="27305" cy="17780"/>
          </a:xfrm>
          <a:custGeom>
            <a:avLst/>
            <a:gdLst/>
            <a:ahLst/>
            <a:cxnLst/>
            <a:rect l="l" t="t" r="r" b="b"/>
            <a:pathLst>
              <a:path w="27305" h="17779">
                <a:moveTo>
                  <a:pt x="22034" y="0"/>
                </a:moveTo>
                <a:lnTo>
                  <a:pt x="0" y="17284"/>
                </a:lnTo>
                <a:lnTo>
                  <a:pt x="26758" y="16522"/>
                </a:lnTo>
                <a:lnTo>
                  <a:pt x="22034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1" name="object 41"/>
          <p:cNvSpPr/>
          <p:nvPr/>
        </p:nvSpPr>
        <p:spPr>
          <a:xfrm>
            <a:off x="1591948" y="8191283"/>
            <a:ext cx="27305" cy="17780"/>
          </a:xfrm>
          <a:custGeom>
            <a:avLst/>
            <a:gdLst/>
            <a:ahLst/>
            <a:cxnLst/>
            <a:rect l="l" t="t" r="r" b="b"/>
            <a:pathLst>
              <a:path w="27305" h="17779">
                <a:moveTo>
                  <a:pt x="0" y="17284"/>
                </a:moveTo>
                <a:lnTo>
                  <a:pt x="22034" y="0"/>
                </a:lnTo>
                <a:lnTo>
                  <a:pt x="26758" y="16522"/>
                </a:lnTo>
                <a:lnTo>
                  <a:pt x="0" y="17284"/>
                </a:lnTo>
                <a:close/>
              </a:path>
            </a:pathLst>
          </a:custGeom>
          <a:ln w="381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2" name="object 42"/>
          <p:cNvSpPr/>
          <p:nvPr/>
        </p:nvSpPr>
        <p:spPr>
          <a:xfrm>
            <a:off x="2240423" y="7941043"/>
            <a:ext cx="27940" cy="17780"/>
          </a:xfrm>
          <a:custGeom>
            <a:avLst/>
            <a:gdLst/>
            <a:ahLst/>
            <a:cxnLst/>
            <a:rect l="l" t="t" r="r" b="b"/>
            <a:pathLst>
              <a:path w="27939" h="17779">
                <a:moveTo>
                  <a:pt x="27546" y="0"/>
                </a:moveTo>
                <a:lnTo>
                  <a:pt x="0" y="2362"/>
                </a:lnTo>
                <a:lnTo>
                  <a:pt x="7861" y="17297"/>
                </a:lnTo>
                <a:lnTo>
                  <a:pt x="27546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3" name="object 43"/>
          <p:cNvSpPr/>
          <p:nvPr/>
        </p:nvSpPr>
        <p:spPr>
          <a:xfrm>
            <a:off x="2240423" y="7941043"/>
            <a:ext cx="27940" cy="17780"/>
          </a:xfrm>
          <a:custGeom>
            <a:avLst/>
            <a:gdLst/>
            <a:ahLst/>
            <a:cxnLst/>
            <a:rect l="l" t="t" r="r" b="b"/>
            <a:pathLst>
              <a:path w="27939" h="17779">
                <a:moveTo>
                  <a:pt x="27546" y="0"/>
                </a:moveTo>
                <a:lnTo>
                  <a:pt x="0" y="2362"/>
                </a:lnTo>
                <a:lnTo>
                  <a:pt x="7861" y="17297"/>
                </a:lnTo>
                <a:lnTo>
                  <a:pt x="27546" y="0"/>
                </a:lnTo>
                <a:close/>
              </a:path>
            </a:pathLst>
          </a:custGeom>
          <a:ln w="381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4" name="object 44"/>
          <p:cNvSpPr/>
          <p:nvPr/>
        </p:nvSpPr>
        <p:spPr>
          <a:xfrm>
            <a:off x="1197105" y="6922731"/>
            <a:ext cx="93306" cy="93294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5" name="object 45"/>
          <p:cNvSpPr/>
          <p:nvPr/>
        </p:nvSpPr>
        <p:spPr>
          <a:xfrm>
            <a:off x="1104522" y="6830161"/>
            <a:ext cx="346075" cy="346075"/>
          </a:xfrm>
          <a:custGeom>
            <a:avLst/>
            <a:gdLst/>
            <a:ahLst/>
            <a:cxnLst/>
            <a:rect l="l" t="t" r="r" b="b"/>
            <a:pathLst>
              <a:path w="346075" h="346075">
                <a:moveTo>
                  <a:pt x="0" y="172694"/>
                </a:moveTo>
                <a:lnTo>
                  <a:pt x="6190" y="126891"/>
                </a:lnTo>
                <a:lnTo>
                  <a:pt x="23648" y="85667"/>
                </a:lnTo>
                <a:lnTo>
                  <a:pt x="50701" y="50695"/>
                </a:lnTo>
                <a:lnTo>
                  <a:pt x="85677" y="23645"/>
                </a:lnTo>
                <a:lnTo>
                  <a:pt x="126902" y="6189"/>
                </a:lnTo>
                <a:lnTo>
                  <a:pt x="172707" y="0"/>
                </a:lnTo>
                <a:lnTo>
                  <a:pt x="218747" y="6189"/>
                </a:lnTo>
                <a:lnTo>
                  <a:pt x="260134" y="23645"/>
                </a:lnTo>
                <a:lnTo>
                  <a:pt x="295208" y="50695"/>
                </a:lnTo>
                <a:lnTo>
                  <a:pt x="322313" y="85667"/>
                </a:lnTo>
                <a:lnTo>
                  <a:pt x="339791" y="126891"/>
                </a:lnTo>
                <a:lnTo>
                  <a:pt x="345986" y="172694"/>
                </a:lnTo>
                <a:lnTo>
                  <a:pt x="339791" y="218733"/>
                </a:lnTo>
                <a:lnTo>
                  <a:pt x="322313" y="260114"/>
                </a:lnTo>
                <a:lnTo>
                  <a:pt x="295208" y="295182"/>
                </a:lnTo>
                <a:lnTo>
                  <a:pt x="260134" y="322281"/>
                </a:lnTo>
                <a:lnTo>
                  <a:pt x="218747" y="339755"/>
                </a:lnTo>
                <a:lnTo>
                  <a:pt x="172707" y="345948"/>
                </a:lnTo>
                <a:lnTo>
                  <a:pt x="126902" y="339755"/>
                </a:lnTo>
                <a:lnTo>
                  <a:pt x="85677" y="322281"/>
                </a:lnTo>
                <a:lnTo>
                  <a:pt x="50701" y="295182"/>
                </a:lnTo>
                <a:lnTo>
                  <a:pt x="23648" y="260114"/>
                </a:lnTo>
                <a:lnTo>
                  <a:pt x="6190" y="218733"/>
                </a:lnTo>
                <a:lnTo>
                  <a:pt x="0" y="172694"/>
                </a:lnTo>
                <a:close/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6" name="object 46"/>
          <p:cNvSpPr/>
          <p:nvPr/>
        </p:nvSpPr>
        <p:spPr>
          <a:xfrm>
            <a:off x="1146712" y="6872337"/>
            <a:ext cx="261620" cy="261620"/>
          </a:xfrm>
          <a:custGeom>
            <a:avLst/>
            <a:gdLst/>
            <a:ahLst/>
            <a:cxnLst/>
            <a:rect l="l" t="t" r="r" b="b"/>
            <a:pathLst>
              <a:path w="261619" h="261620">
                <a:moveTo>
                  <a:pt x="0" y="130517"/>
                </a:moveTo>
                <a:lnTo>
                  <a:pt x="10347" y="79986"/>
                </a:lnTo>
                <a:lnTo>
                  <a:pt x="38469" y="38469"/>
                </a:lnTo>
                <a:lnTo>
                  <a:pt x="79986" y="10347"/>
                </a:lnTo>
                <a:lnTo>
                  <a:pt x="130517" y="0"/>
                </a:lnTo>
                <a:lnTo>
                  <a:pt x="181377" y="10347"/>
                </a:lnTo>
                <a:lnTo>
                  <a:pt x="223059" y="38469"/>
                </a:lnTo>
                <a:lnTo>
                  <a:pt x="251240" y="79986"/>
                </a:lnTo>
                <a:lnTo>
                  <a:pt x="261594" y="130517"/>
                </a:lnTo>
                <a:lnTo>
                  <a:pt x="251240" y="181370"/>
                </a:lnTo>
                <a:lnTo>
                  <a:pt x="223059" y="223048"/>
                </a:lnTo>
                <a:lnTo>
                  <a:pt x="181377" y="251227"/>
                </a:lnTo>
                <a:lnTo>
                  <a:pt x="130517" y="261581"/>
                </a:lnTo>
                <a:lnTo>
                  <a:pt x="79986" y="251227"/>
                </a:lnTo>
                <a:lnTo>
                  <a:pt x="38469" y="223048"/>
                </a:lnTo>
                <a:lnTo>
                  <a:pt x="10347" y="181370"/>
                </a:lnTo>
                <a:lnTo>
                  <a:pt x="0" y="130517"/>
                </a:lnTo>
                <a:close/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7" name="object 47"/>
          <p:cNvSpPr/>
          <p:nvPr/>
        </p:nvSpPr>
        <p:spPr>
          <a:xfrm>
            <a:off x="1228055" y="6935113"/>
            <a:ext cx="145605" cy="15685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8" name="object 48"/>
          <p:cNvSpPr/>
          <p:nvPr/>
        </p:nvSpPr>
        <p:spPr>
          <a:xfrm>
            <a:off x="1749670" y="6923582"/>
            <a:ext cx="83349" cy="138861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9" name="object 49"/>
          <p:cNvSpPr/>
          <p:nvPr/>
        </p:nvSpPr>
        <p:spPr>
          <a:xfrm>
            <a:off x="1590056" y="6923582"/>
            <a:ext cx="88252" cy="138861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0" name="object 50"/>
          <p:cNvSpPr/>
          <p:nvPr/>
        </p:nvSpPr>
        <p:spPr>
          <a:xfrm>
            <a:off x="2031635" y="6830161"/>
            <a:ext cx="346075" cy="346075"/>
          </a:xfrm>
          <a:custGeom>
            <a:avLst/>
            <a:gdLst/>
            <a:ahLst/>
            <a:cxnLst/>
            <a:rect l="l" t="t" r="r" b="b"/>
            <a:pathLst>
              <a:path w="346075" h="346075">
                <a:moveTo>
                  <a:pt x="0" y="172694"/>
                </a:moveTo>
                <a:lnTo>
                  <a:pt x="6190" y="126891"/>
                </a:lnTo>
                <a:lnTo>
                  <a:pt x="23645" y="85667"/>
                </a:lnTo>
                <a:lnTo>
                  <a:pt x="50696" y="50695"/>
                </a:lnTo>
                <a:lnTo>
                  <a:pt x="85671" y="23645"/>
                </a:lnTo>
                <a:lnTo>
                  <a:pt x="126898" y="6189"/>
                </a:lnTo>
                <a:lnTo>
                  <a:pt x="172707" y="0"/>
                </a:lnTo>
                <a:lnTo>
                  <a:pt x="218752" y="6189"/>
                </a:lnTo>
                <a:lnTo>
                  <a:pt x="260139" y="23645"/>
                </a:lnTo>
                <a:lnTo>
                  <a:pt x="295213" y="50695"/>
                </a:lnTo>
                <a:lnTo>
                  <a:pt x="322316" y="85667"/>
                </a:lnTo>
                <a:lnTo>
                  <a:pt x="339792" y="126891"/>
                </a:lnTo>
                <a:lnTo>
                  <a:pt x="345986" y="172694"/>
                </a:lnTo>
                <a:lnTo>
                  <a:pt x="339792" y="218733"/>
                </a:lnTo>
                <a:lnTo>
                  <a:pt x="322316" y="260114"/>
                </a:lnTo>
                <a:lnTo>
                  <a:pt x="295213" y="295182"/>
                </a:lnTo>
                <a:lnTo>
                  <a:pt x="260139" y="322281"/>
                </a:lnTo>
                <a:lnTo>
                  <a:pt x="218752" y="339755"/>
                </a:lnTo>
                <a:lnTo>
                  <a:pt x="172707" y="345947"/>
                </a:lnTo>
                <a:lnTo>
                  <a:pt x="126898" y="339755"/>
                </a:lnTo>
                <a:lnTo>
                  <a:pt x="85671" y="322281"/>
                </a:lnTo>
                <a:lnTo>
                  <a:pt x="50696" y="295182"/>
                </a:lnTo>
                <a:lnTo>
                  <a:pt x="23645" y="260114"/>
                </a:lnTo>
                <a:lnTo>
                  <a:pt x="6190" y="218733"/>
                </a:lnTo>
                <a:lnTo>
                  <a:pt x="0" y="172694"/>
                </a:lnTo>
                <a:close/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1" name="object 51"/>
          <p:cNvSpPr/>
          <p:nvPr/>
        </p:nvSpPr>
        <p:spPr>
          <a:xfrm>
            <a:off x="2115015" y="6914373"/>
            <a:ext cx="166576" cy="174143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2" name="object 52"/>
          <p:cNvSpPr/>
          <p:nvPr/>
        </p:nvSpPr>
        <p:spPr>
          <a:xfrm>
            <a:off x="1964134" y="6762660"/>
            <a:ext cx="481330" cy="481330"/>
          </a:xfrm>
          <a:custGeom>
            <a:avLst/>
            <a:gdLst/>
            <a:ahLst/>
            <a:cxnLst/>
            <a:rect l="l" t="t" r="r" b="b"/>
            <a:pathLst>
              <a:path w="481330" h="481329">
                <a:moveTo>
                  <a:pt x="0" y="240195"/>
                </a:moveTo>
                <a:lnTo>
                  <a:pt x="4899" y="191919"/>
                </a:lnTo>
                <a:lnTo>
                  <a:pt x="18942" y="146895"/>
                </a:lnTo>
                <a:lnTo>
                  <a:pt x="41147" y="106102"/>
                </a:lnTo>
                <a:lnTo>
                  <a:pt x="70531" y="70524"/>
                </a:lnTo>
                <a:lnTo>
                  <a:pt x="106111" y="41143"/>
                </a:lnTo>
                <a:lnTo>
                  <a:pt x="146905" y="18940"/>
                </a:lnTo>
                <a:lnTo>
                  <a:pt x="191932" y="4898"/>
                </a:lnTo>
                <a:lnTo>
                  <a:pt x="240207" y="0"/>
                </a:lnTo>
                <a:lnTo>
                  <a:pt x="288673" y="4898"/>
                </a:lnTo>
                <a:lnTo>
                  <a:pt x="333844" y="18940"/>
                </a:lnTo>
                <a:lnTo>
                  <a:pt x="374744" y="41143"/>
                </a:lnTo>
                <a:lnTo>
                  <a:pt x="410397" y="70524"/>
                </a:lnTo>
                <a:lnTo>
                  <a:pt x="439826" y="106102"/>
                </a:lnTo>
                <a:lnTo>
                  <a:pt x="462056" y="146895"/>
                </a:lnTo>
                <a:lnTo>
                  <a:pt x="476110" y="191919"/>
                </a:lnTo>
                <a:lnTo>
                  <a:pt x="481012" y="240195"/>
                </a:lnTo>
                <a:lnTo>
                  <a:pt x="476110" y="288654"/>
                </a:lnTo>
                <a:lnTo>
                  <a:pt x="462056" y="333818"/>
                </a:lnTo>
                <a:lnTo>
                  <a:pt x="439826" y="374709"/>
                </a:lnTo>
                <a:lnTo>
                  <a:pt x="410397" y="410354"/>
                </a:lnTo>
                <a:lnTo>
                  <a:pt x="374744" y="439776"/>
                </a:lnTo>
                <a:lnTo>
                  <a:pt x="333844" y="461999"/>
                </a:lnTo>
                <a:lnTo>
                  <a:pt x="288673" y="476049"/>
                </a:lnTo>
                <a:lnTo>
                  <a:pt x="240207" y="480949"/>
                </a:lnTo>
                <a:lnTo>
                  <a:pt x="191932" y="476049"/>
                </a:lnTo>
                <a:lnTo>
                  <a:pt x="146905" y="461999"/>
                </a:lnTo>
                <a:lnTo>
                  <a:pt x="106111" y="439776"/>
                </a:lnTo>
                <a:lnTo>
                  <a:pt x="70531" y="410354"/>
                </a:lnTo>
                <a:lnTo>
                  <a:pt x="41147" y="374709"/>
                </a:lnTo>
                <a:lnTo>
                  <a:pt x="18942" y="333818"/>
                </a:lnTo>
                <a:lnTo>
                  <a:pt x="4899" y="288654"/>
                </a:lnTo>
                <a:lnTo>
                  <a:pt x="0" y="240195"/>
                </a:lnTo>
                <a:close/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3" name="object 53"/>
          <p:cNvSpPr/>
          <p:nvPr/>
        </p:nvSpPr>
        <p:spPr>
          <a:xfrm>
            <a:off x="1197105" y="6202184"/>
            <a:ext cx="93306" cy="93281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4" name="object 54"/>
          <p:cNvSpPr/>
          <p:nvPr/>
        </p:nvSpPr>
        <p:spPr>
          <a:xfrm>
            <a:off x="1104522" y="6109601"/>
            <a:ext cx="346075" cy="346075"/>
          </a:xfrm>
          <a:custGeom>
            <a:avLst/>
            <a:gdLst/>
            <a:ahLst/>
            <a:cxnLst/>
            <a:rect l="l" t="t" r="r" b="b"/>
            <a:pathLst>
              <a:path w="346075" h="346075">
                <a:moveTo>
                  <a:pt x="0" y="173253"/>
                </a:moveTo>
                <a:lnTo>
                  <a:pt x="6193" y="127214"/>
                </a:lnTo>
                <a:lnTo>
                  <a:pt x="23669" y="85833"/>
                </a:lnTo>
                <a:lnTo>
                  <a:pt x="50771" y="50765"/>
                </a:lnTo>
                <a:lnTo>
                  <a:pt x="85842" y="23666"/>
                </a:lnTo>
                <a:lnTo>
                  <a:pt x="127226" y="6192"/>
                </a:lnTo>
                <a:lnTo>
                  <a:pt x="173266" y="0"/>
                </a:lnTo>
                <a:lnTo>
                  <a:pt x="219075" y="6192"/>
                </a:lnTo>
                <a:lnTo>
                  <a:pt x="260305" y="23666"/>
                </a:lnTo>
                <a:lnTo>
                  <a:pt x="295282" y="50765"/>
                </a:lnTo>
                <a:lnTo>
                  <a:pt x="322336" y="85833"/>
                </a:lnTo>
                <a:lnTo>
                  <a:pt x="339795" y="127214"/>
                </a:lnTo>
                <a:lnTo>
                  <a:pt x="345986" y="173253"/>
                </a:lnTo>
                <a:lnTo>
                  <a:pt x="339795" y="219056"/>
                </a:lnTo>
                <a:lnTo>
                  <a:pt x="322336" y="260280"/>
                </a:lnTo>
                <a:lnTo>
                  <a:pt x="295282" y="295252"/>
                </a:lnTo>
                <a:lnTo>
                  <a:pt x="260305" y="322302"/>
                </a:lnTo>
                <a:lnTo>
                  <a:pt x="219075" y="339758"/>
                </a:lnTo>
                <a:lnTo>
                  <a:pt x="173266" y="345947"/>
                </a:lnTo>
                <a:lnTo>
                  <a:pt x="127226" y="339758"/>
                </a:lnTo>
                <a:lnTo>
                  <a:pt x="85842" y="322302"/>
                </a:lnTo>
                <a:lnTo>
                  <a:pt x="50771" y="295252"/>
                </a:lnTo>
                <a:lnTo>
                  <a:pt x="23669" y="260280"/>
                </a:lnTo>
                <a:lnTo>
                  <a:pt x="6193" y="219056"/>
                </a:lnTo>
                <a:lnTo>
                  <a:pt x="0" y="173253"/>
                </a:lnTo>
                <a:close/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5" name="object 55"/>
          <p:cNvSpPr/>
          <p:nvPr/>
        </p:nvSpPr>
        <p:spPr>
          <a:xfrm>
            <a:off x="1146712" y="6151790"/>
            <a:ext cx="261620" cy="261620"/>
          </a:xfrm>
          <a:custGeom>
            <a:avLst/>
            <a:gdLst/>
            <a:ahLst/>
            <a:cxnLst/>
            <a:rect l="l" t="t" r="r" b="b"/>
            <a:pathLst>
              <a:path w="261619" h="261620">
                <a:moveTo>
                  <a:pt x="0" y="131064"/>
                </a:moveTo>
                <a:lnTo>
                  <a:pt x="10356" y="80206"/>
                </a:lnTo>
                <a:lnTo>
                  <a:pt x="38539" y="38528"/>
                </a:lnTo>
                <a:lnTo>
                  <a:pt x="80222" y="10352"/>
                </a:lnTo>
                <a:lnTo>
                  <a:pt x="131076" y="0"/>
                </a:lnTo>
                <a:lnTo>
                  <a:pt x="181613" y="10352"/>
                </a:lnTo>
                <a:lnTo>
                  <a:pt x="223129" y="38528"/>
                </a:lnTo>
                <a:lnTo>
                  <a:pt x="251248" y="80206"/>
                </a:lnTo>
                <a:lnTo>
                  <a:pt x="261594" y="131064"/>
                </a:lnTo>
                <a:lnTo>
                  <a:pt x="251248" y="181593"/>
                </a:lnTo>
                <a:lnTo>
                  <a:pt x="223129" y="223105"/>
                </a:lnTo>
                <a:lnTo>
                  <a:pt x="181613" y="251223"/>
                </a:lnTo>
                <a:lnTo>
                  <a:pt x="131076" y="261569"/>
                </a:lnTo>
                <a:lnTo>
                  <a:pt x="80222" y="251223"/>
                </a:lnTo>
                <a:lnTo>
                  <a:pt x="38539" y="223105"/>
                </a:lnTo>
                <a:lnTo>
                  <a:pt x="10356" y="181593"/>
                </a:lnTo>
                <a:lnTo>
                  <a:pt x="0" y="131064"/>
                </a:lnTo>
                <a:close/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6" name="object 56"/>
          <p:cNvSpPr/>
          <p:nvPr/>
        </p:nvSpPr>
        <p:spPr>
          <a:xfrm>
            <a:off x="1218492" y="6215113"/>
            <a:ext cx="196240" cy="156286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7" name="object 57"/>
          <p:cNvSpPr/>
          <p:nvPr/>
        </p:nvSpPr>
        <p:spPr>
          <a:xfrm>
            <a:off x="1600476" y="6203010"/>
            <a:ext cx="78962" cy="138874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8" name="object 58"/>
          <p:cNvSpPr/>
          <p:nvPr/>
        </p:nvSpPr>
        <p:spPr>
          <a:xfrm>
            <a:off x="1755175" y="6203010"/>
            <a:ext cx="78962" cy="138874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9" name="object 59"/>
          <p:cNvSpPr/>
          <p:nvPr/>
        </p:nvSpPr>
        <p:spPr>
          <a:xfrm>
            <a:off x="2049644" y="6151790"/>
            <a:ext cx="261620" cy="261620"/>
          </a:xfrm>
          <a:custGeom>
            <a:avLst/>
            <a:gdLst/>
            <a:ahLst/>
            <a:cxnLst/>
            <a:rect l="l" t="t" r="r" b="b"/>
            <a:pathLst>
              <a:path w="261619" h="261620">
                <a:moveTo>
                  <a:pt x="0" y="131063"/>
                </a:moveTo>
                <a:lnTo>
                  <a:pt x="10345" y="80206"/>
                </a:lnTo>
                <a:lnTo>
                  <a:pt x="38465" y="38528"/>
                </a:lnTo>
                <a:lnTo>
                  <a:pt x="79981" y="10352"/>
                </a:lnTo>
                <a:lnTo>
                  <a:pt x="130517" y="0"/>
                </a:lnTo>
                <a:lnTo>
                  <a:pt x="181379" y="10352"/>
                </a:lnTo>
                <a:lnTo>
                  <a:pt x="223065" y="38528"/>
                </a:lnTo>
                <a:lnTo>
                  <a:pt x="251250" y="80206"/>
                </a:lnTo>
                <a:lnTo>
                  <a:pt x="261607" y="131063"/>
                </a:lnTo>
                <a:lnTo>
                  <a:pt x="251250" y="181593"/>
                </a:lnTo>
                <a:lnTo>
                  <a:pt x="223065" y="223105"/>
                </a:lnTo>
                <a:lnTo>
                  <a:pt x="181379" y="251223"/>
                </a:lnTo>
                <a:lnTo>
                  <a:pt x="130517" y="261569"/>
                </a:lnTo>
                <a:lnTo>
                  <a:pt x="79981" y="251223"/>
                </a:lnTo>
                <a:lnTo>
                  <a:pt x="38465" y="223105"/>
                </a:lnTo>
                <a:lnTo>
                  <a:pt x="10345" y="181593"/>
                </a:lnTo>
                <a:lnTo>
                  <a:pt x="0" y="131063"/>
                </a:lnTo>
                <a:close/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0" name="object 60"/>
          <p:cNvSpPr/>
          <p:nvPr/>
        </p:nvSpPr>
        <p:spPr>
          <a:xfrm>
            <a:off x="2007442" y="6109601"/>
            <a:ext cx="346075" cy="346075"/>
          </a:xfrm>
          <a:custGeom>
            <a:avLst/>
            <a:gdLst/>
            <a:ahLst/>
            <a:cxnLst/>
            <a:rect l="l" t="t" r="r" b="b"/>
            <a:pathLst>
              <a:path w="346075" h="346075">
                <a:moveTo>
                  <a:pt x="0" y="173253"/>
                </a:moveTo>
                <a:lnTo>
                  <a:pt x="6190" y="127214"/>
                </a:lnTo>
                <a:lnTo>
                  <a:pt x="23646" y="85833"/>
                </a:lnTo>
                <a:lnTo>
                  <a:pt x="50698" y="50765"/>
                </a:lnTo>
                <a:lnTo>
                  <a:pt x="85675" y="23666"/>
                </a:lnTo>
                <a:lnTo>
                  <a:pt x="126905" y="6192"/>
                </a:lnTo>
                <a:lnTo>
                  <a:pt x="172720" y="0"/>
                </a:lnTo>
                <a:lnTo>
                  <a:pt x="218759" y="6192"/>
                </a:lnTo>
                <a:lnTo>
                  <a:pt x="260143" y="23666"/>
                </a:lnTo>
                <a:lnTo>
                  <a:pt x="295214" y="50765"/>
                </a:lnTo>
                <a:lnTo>
                  <a:pt x="322316" y="85833"/>
                </a:lnTo>
                <a:lnTo>
                  <a:pt x="339792" y="127214"/>
                </a:lnTo>
                <a:lnTo>
                  <a:pt x="345986" y="173253"/>
                </a:lnTo>
                <a:lnTo>
                  <a:pt x="339792" y="219056"/>
                </a:lnTo>
                <a:lnTo>
                  <a:pt x="322316" y="260280"/>
                </a:lnTo>
                <a:lnTo>
                  <a:pt x="295214" y="295252"/>
                </a:lnTo>
                <a:lnTo>
                  <a:pt x="260143" y="322302"/>
                </a:lnTo>
                <a:lnTo>
                  <a:pt x="218759" y="339758"/>
                </a:lnTo>
                <a:lnTo>
                  <a:pt x="172720" y="345947"/>
                </a:lnTo>
                <a:lnTo>
                  <a:pt x="126905" y="339758"/>
                </a:lnTo>
                <a:lnTo>
                  <a:pt x="85675" y="322302"/>
                </a:lnTo>
                <a:lnTo>
                  <a:pt x="50698" y="295252"/>
                </a:lnTo>
                <a:lnTo>
                  <a:pt x="23646" y="260280"/>
                </a:lnTo>
                <a:lnTo>
                  <a:pt x="6190" y="219056"/>
                </a:lnTo>
                <a:lnTo>
                  <a:pt x="0" y="173253"/>
                </a:lnTo>
                <a:close/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1" name="object 61"/>
          <p:cNvSpPr/>
          <p:nvPr/>
        </p:nvSpPr>
        <p:spPr>
          <a:xfrm>
            <a:off x="2100024" y="6202184"/>
            <a:ext cx="176568" cy="169214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graphicFrame>
        <p:nvGraphicFramePr>
          <p:cNvPr id="62" name="object 62"/>
          <p:cNvGraphicFramePr>
            <a:graphicFrameLocks noGrp="1"/>
          </p:cNvGraphicFramePr>
          <p:nvPr/>
        </p:nvGraphicFramePr>
        <p:xfrm>
          <a:off x="3197673" y="7436865"/>
          <a:ext cx="3834765" cy="133413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303780"/>
                <a:gridCol w="651509"/>
                <a:gridCol w="860425"/>
              </a:tblGrid>
              <a:tr h="230504">
                <a:tc>
                  <a:txBody>
                    <a:bodyPr/>
                    <a:lstStyle/>
                    <a:p>
                      <a:pPr marL="1778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dirty="0" sz="700" spc="5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Medidas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635">
                    <a:lnR w="9525">
                      <a:solidFill>
                        <a:srgbClr val="009D57"/>
                      </a:solidFill>
                      <a:prstDash val="solid"/>
                    </a:lnR>
                    <a:solidFill>
                      <a:srgbClr val="C8E4D3"/>
                    </a:solidFill>
                  </a:tcPr>
                </a:tc>
                <a:tc>
                  <a:txBody>
                    <a:bodyPr/>
                    <a:lstStyle/>
                    <a:p>
                      <a:pPr marL="18415" marR="23304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dirty="0" sz="70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Di</a:t>
                      </a:r>
                      <a:r>
                        <a:rPr dirty="0" sz="70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á</a:t>
                      </a:r>
                      <a:r>
                        <a:rPr dirty="0" sz="70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metro  </a:t>
                      </a:r>
                      <a:r>
                        <a:rPr dirty="0" sz="700" spc="-15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(mm)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635">
                    <a:lnL w="9525">
                      <a:solidFill>
                        <a:srgbClr val="009D57"/>
                      </a:solidFill>
                      <a:prstDash val="solid"/>
                    </a:lnL>
                    <a:lnR w="9525">
                      <a:solidFill>
                        <a:srgbClr val="009D57"/>
                      </a:solidFill>
                      <a:prstDash val="solid"/>
                    </a:lnR>
                    <a:solidFill>
                      <a:srgbClr val="C8E4D3"/>
                    </a:solidFill>
                  </a:tcPr>
                </a:tc>
                <a:tc>
                  <a:txBody>
                    <a:bodyPr/>
                    <a:lstStyle/>
                    <a:p>
                      <a:pPr marL="15240" marR="22860" indent="-63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dirty="0" sz="70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Factor</a:t>
                      </a:r>
                      <a:r>
                        <a:rPr dirty="0" sz="700" spc="-35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spc="-1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disminución  </a:t>
                      </a:r>
                      <a:r>
                        <a:rPr dirty="0" sz="70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de</a:t>
                      </a:r>
                      <a:r>
                        <a:rPr dirty="0" sz="700" spc="-5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spc="-15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sensibilidad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635">
                    <a:lnL w="9525">
                      <a:solidFill>
                        <a:srgbClr val="009D57"/>
                      </a:solidFill>
                      <a:prstDash val="solid"/>
                    </a:lnL>
                    <a:solidFill>
                      <a:srgbClr val="C8E4D3"/>
                    </a:solidFill>
                  </a:tcPr>
                </a:tc>
              </a:tr>
              <a:tr h="119443">
                <a:tc>
                  <a:txBody>
                    <a:bodyPr/>
                    <a:lstStyle/>
                    <a:p>
                      <a:pPr marL="17780">
                        <a:lnSpc>
                          <a:spcPts val="830"/>
                        </a:lnSpc>
                        <a:spcBef>
                          <a:spcPts val="10"/>
                        </a:spcBef>
                      </a:pPr>
                      <a:r>
                        <a:rPr dirty="0" sz="700" spc="-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Centralización </a:t>
                      </a: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cuidadosa </a:t>
                      </a:r>
                      <a:r>
                        <a:rPr dirty="0" sz="700" spc="-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de </a:t>
                      </a: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cables </a:t>
                      </a:r>
                      <a:r>
                        <a:rPr dirty="0" sz="700" spc="-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por núcleo</a:t>
                      </a:r>
                      <a:r>
                        <a:rPr dirty="0" sz="700" spc="-1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spc="-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anular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R w="9525">
                      <a:solidFill>
                        <a:srgbClr val="009D57"/>
                      </a:solidFill>
                      <a:prstDash val="solid"/>
                    </a:lnR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009D57"/>
                      </a:solidFill>
                      <a:prstDash val="solid"/>
                    </a:lnL>
                    <a:lnR w="9525">
                      <a:solidFill>
                        <a:srgbClr val="009D57"/>
                      </a:solidFill>
                      <a:prstDash val="solid"/>
                    </a:lnR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604">
                        <a:lnSpc>
                          <a:spcPts val="830"/>
                        </a:lnSpc>
                        <a:spcBef>
                          <a:spcPts val="10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3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L w="9525">
                      <a:solidFill>
                        <a:srgbClr val="009D57"/>
                      </a:solidFill>
                      <a:prstDash val="solid"/>
                    </a:lnL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</a:tr>
              <a:tr h="128968">
                <a:tc rowSpan="3">
                  <a:txBody>
                    <a:bodyPr/>
                    <a:lstStyle/>
                    <a:p>
                      <a:pPr marL="1778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Sobredimensionamiento </a:t>
                      </a:r>
                      <a:r>
                        <a:rPr dirty="0" sz="700" spc="-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del núcleo anular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5715">
                    <a:lnR w="9525">
                      <a:solidFill>
                        <a:srgbClr val="009D57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Symbol"/>
                          <a:cs typeface="Symbol"/>
                        </a:rPr>
                        <a:t></a:t>
                      </a:r>
                      <a:r>
                        <a:rPr dirty="0" sz="70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700" spc="-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50 </a:t>
                      </a: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&gt; </a:t>
                      </a:r>
                      <a:r>
                        <a:rPr dirty="0" sz="700">
                          <a:solidFill>
                            <a:srgbClr val="231F20"/>
                          </a:solidFill>
                          <a:latin typeface="Symbol"/>
                          <a:cs typeface="Symbol"/>
                        </a:rPr>
                        <a:t></a:t>
                      </a:r>
                      <a:r>
                        <a:rPr dirty="0" sz="700" spc="-2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700" spc="-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100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5715">
                    <a:lnL w="9525">
                      <a:solidFill>
                        <a:srgbClr val="009D57"/>
                      </a:solidFill>
                      <a:prstDash val="solid"/>
                    </a:lnL>
                    <a:lnR w="9525">
                      <a:solidFill>
                        <a:srgbClr val="009D57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604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2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5715">
                    <a:lnL w="9525">
                      <a:solidFill>
                        <a:srgbClr val="009D57"/>
                      </a:solidFill>
                      <a:prstDash val="solid"/>
                    </a:lnL>
                    <a:lnT w="12700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</a:tr>
              <a:tr h="124586"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5715">
                    <a:lnR w="9525">
                      <a:solidFill>
                        <a:srgbClr val="009D57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Symbol"/>
                          <a:cs typeface="Symbol"/>
                        </a:rPr>
                        <a:t></a:t>
                      </a:r>
                      <a:r>
                        <a:rPr dirty="0" sz="70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700" spc="-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80 </a:t>
                      </a: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&gt; </a:t>
                      </a:r>
                      <a:r>
                        <a:rPr dirty="0" sz="700">
                          <a:solidFill>
                            <a:srgbClr val="231F20"/>
                          </a:solidFill>
                          <a:latin typeface="Symbol"/>
                          <a:cs typeface="Symbol"/>
                        </a:rPr>
                        <a:t></a:t>
                      </a:r>
                      <a:r>
                        <a:rPr dirty="0" sz="700" spc="-2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700" spc="-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200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L w="9525">
                      <a:solidFill>
                        <a:srgbClr val="009D57"/>
                      </a:solidFill>
                      <a:prstDash val="solid"/>
                    </a:lnL>
                    <a:lnR w="9525">
                      <a:solidFill>
                        <a:srgbClr val="009D57"/>
                      </a:solidFill>
                      <a:prstDash val="solid"/>
                    </a:lnR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604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2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L w="9525">
                      <a:solidFill>
                        <a:srgbClr val="009D57"/>
                      </a:solidFill>
                      <a:prstDash val="solid"/>
                    </a:lnL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</a:tr>
              <a:tr h="119824"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5715">
                    <a:lnR w="9525">
                      <a:solidFill>
                        <a:srgbClr val="009D57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ts val="830"/>
                        </a:lnSpc>
                        <a:spcBef>
                          <a:spcPts val="10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Symbol"/>
                          <a:cs typeface="Symbol"/>
                        </a:rPr>
                        <a:t></a:t>
                      </a:r>
                      <a:r>
                        <a:rPr dirty="0" sz="70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700" spc="-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120 </a:t>
                      </a: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&gt; </a:t>
                      </a:r>
                      <a:r>
                        <a:rPr dirty="0" sz="700">
                          <a:solidFill>
                            <a:srgbClr val="231F20"/>
                          </a:solidFill>
                          <a:latin typeface="Symbol"/>
                          <a:cs typeface="Symbol"/>
                        </a:rPr>
                        <a:t></a:t>
                      </a:r>
                      <a:r>
                        <a:rPr dirty="0" sz="700" spc="-4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700" spc="-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200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L w="9525">
                      <a:solidFill>
                        <a:srgbClr val="009D57"/>
                      </a:solidFill>
                      <a:prstDash val="solid"/>
                    </a:lnL>
                    <a:lnR w="9525">
                      <a:solidFill>
                        <a:srgbClr val="009D57"/>
                      </a:solidFill>
                      <a:prstDash val="solid"/>
                    </a:lnR>
                    <a:lnT w="3175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604">
                        <a:lnSpc>
                          <a:spcPts val="830"/>
                        </a:lnSpc>
                        <a:spcBef>
                          <a:spcPts val="10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6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L w="9525">
                      <a:solidFill>
                        <a:srgbClr val="009D57"/>
                      </a:solidFill>
                      <a:prstDash val="solid"/>
                    </a:lnL>
                    <a:lnT w="3175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</a:tr>
              <a:tr h="128968">
                <a:tc rowSpan="4"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700" spc="-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Uso de un </a:t>
                      </a: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manguito </a:t>
                      </a:r>
                      <a:r>
                        <a:rPr dirty="0" sz="700" spc="-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protector de acero </a:t>
                      </a: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o </a:t>
                      </a:r>
                      <a:r>
                        <a:rPr dirty="0" sz="700" spc="-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de hierro</a:t>
                      </a:r>
                      <a:r>
                        <a:rPr dirty="0" sz="700" spc="-2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suave</a:t>
                      </a:r>
                      <a:endParaRPr sz="700">
                        <a:latin typeface="Arial"/>
                        <a:cs typeface="Arial"/>
                      </a:endParaRPr>
                    </a:p>
                    <a:p>
                      <a:pPr marL="18415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dirty="0" sz="700" spc="100">
                          <a:solidFill>
                            <a:srgbClr val="009D57"/>
                          </a:solidFill>
                          <a:latin typeface="Times New Roman"/>
                          <a:cs typeface="Times New Roman"/>
                        </a:rPr>
                        <a:t>c </a:t>
                      </a: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Grosor </a:t>
                      </a:r>
                      <a:r>
                        <a:rPr dirty="0" sz="700" spc="-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de pared de 0,5</a:t>
                      </a:r>
                      <a:r>
                        <a:rPr dirty="0" sz="700" spc="-1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mm</a:t>
                      </a:r>
                      <a:endParaRPr sz="700">
                        <a:latin typeface="Arial"/>
                        <a:cs typeface="Arial"/>
                      </a:endParaRPr>
                    </a:p>
                    <a:p>
                      <a:pPr marL="18415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dirty="0" sz="700" spc="100">
                          <a:solidFill>
                            <a:srgbClr val="009D57"/>
                          </a:solidFill>
                          <a:latin typeface="Times New Roman"/>
                          <a:cs typeface="Times New Roman"/>
                        </a:rPr>
                        <a:t>c </a:t>
                      </a:r>
                      <a:r>
                        <a:rPr dirty="0" sz="700" spc="-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Longitud </a:t>
                      </a: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2 </a:t>
                      </a:r>
                      <a:r>
                        <a:rPr dirty="0" sz="700">
                          <a:solidFill>
                            <a:srgbClr val="231F20"/>
                          </a:solidFill>
                          <a:latin typeface="Symbol"/>
                          <a:cs typeface="Symbol"/>
                        </a:rPr>
                        <a:t></a:t>
                      </a:r>
                      <a:r>
                        <a:rPr dirty="0" sz="70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700" spc="-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diámetro interior del núcleo</a:t>
                      </a:r>
                      <a:r>
                        <a:rPr dirty="0" sz="700" spc="-5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spc="-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anular</a:t>
                      </a:r>
                      <a:endParaRPr sz="700">
                        <a:latin typeface="Arial"/>
                        <a:cs typeface="Arial"/>
                      </a:endParaRPr>
                    </a:p>
                    <a:p>
                      <a:pPr marL="18415" marR="160020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dirty="0" sz="700" spc="100">
                          <a:solidFill>
                            <a:srgbClr val="009D57"/>
                          </a:solidFill>
                          <a:latin typeface="Times New Roman"/>
                          <a:cs typeface="Times New Roman"/>
                        </a:rPr>
                        <a:t>c</a:t>
                      </a:r>
                      <a:r>
                        <a:rPr dirty="0" sz="700" spc="-70">
                          <a:solidFill>
                            <a:srgbClr val="009D57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700" spc="-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Rodeo </a:t>
                      </a: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completo </a:t>
                      </a:r>
                      <a:r>
                        <a:rPr dirty="0" sz="700" spc="-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de los </a:t>
                      </a: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conductores y solapamiento  </a:t>
                      </a:r>
                      <a:r>
                        <a:rPr dirty="0" sz="700" spc="-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del núcleo </a:t>
                      </a: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circular </a:t>
                      </a:r>
                      <a:r>
                        <a:rPr dirty="0" sz="700" spc="-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iguales en ambos</a:t>
                      </a:r>
                      <a:r>
                        <a:rPr dirty="0" sz="700" spc="-2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spc="-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extremos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5715">
                    <a:lnR w="9525">
                      <a:solidFill>
                        <a:srgbClr val="009D57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Symbol"/>
                          <a:cs typeface="Symbol"/>
                        </a:rPr>
                        <a:t></a:t>
                      </a:r>
                      <a:r>
                        <a:rPr dirty="0" sz="700" spc="1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50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5715">
                    <a:lnL w="9525">
                      <a:solidFill>
                        <a:srgbClr val="009D57"/>
                      </a:solidFill>
                      <a:prstDash val="solid"/>
                    </a:lnL>
                    <a:lnR w="9525">
                      <a:solidFill>
                        <a:srgbClr val="009D57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24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4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5715">
                    <a:lnL w="9525">
                      <a:solidFill>
                        <a:srgbClr val="009D57"/>
                      </a:solidFill>
                      <a:prstDash val="solid"/>
                    </a:lnL>
                    <a:lnT w="12700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</a:tr>
              <a:tr h="124586"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5715">
                    <a:lnR w="9525">
                      <a:solidFill>
                        <a:srgbClr val="009D57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Symbol"/>
                          <a:cs typeface="Symbol"/>
                        </a:rPr>
                        <a:t></a:t>
                      </a:r>
                      <a:r>
                        <a:rPr dirty="0" sz="700" spc="1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80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L w="9525">
                      <a:solidFill>
                        <a:srgbClr val="009D57"/>
                      </a:solidFill>
                      <a:prstDash val="solid"/>
                    </a:lnL>
                    <a:lnR w="9525">
                      <a:solidFill>
                        <a:srgbClr val="009D57"/>
                      </a:solidFill>
                      <a:prstDash val="solid"/>
                    </a:lnR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240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3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L w="9525">
                      <a:solidFill>
                        <a:srgbClr val="009D57"/>
                      </a:solidFill>
                      <a:prstDash val="solid"/>
                    </a:lnL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</a:tr>
              <a:tr h="124586"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5715">
                    <a:lnR w="9525">
                      <a:solidFill>
                        <a:srgbClr val="009D57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Symbol"/>
                          <a:cs typeface="Symbol"/>
                        </a:rPr>
                        <a:t></a:t>
                      </a:r>
                      <a:r>
                        <a:rPr dirty="0" sz="700" spc="5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700" spc="-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120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L w="9525">
                      <a:solidFill>
                        <a:srgbClr val="009D57"/>
                      </a:solidFill>
                      <a:prstDash val="solid"/>
                    </a:lnL>
                    <a:lnR w="9525">
                      <a:solidFill>
                        <a:srgbClr val="009D57"/>
                      </a:solidFill>
                      <a:prstDash val="solid"/>
                    </a:lnR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604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3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L w="9525">
                      <a:solidFill>
                        <a:srgbClr val="009D57"/>
                      </a:solidFill>
                      <a:prstDash val="solid"/>
                    </a:lnL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</a:tr>
              <a:tr h="226123"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5715">
                    <a:lnR w="9525">
                      <a:solidFill>
                        <a:srgbClr val="009D57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Symbol"/>
                          <a:cs typeface="Symbol"/>
                        </a:rPr>
                        <a:t></a:t>
                      </a:r>
                      <a:r>
                        <a:rPr dirty="0" sz="700" spc="5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700" spc="-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200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L w="9525">
                      <a:solidFill>
                        <a:srgbClr val="009D57"/>
                      </a:solidFill>
                      <a:prstDash val="solid"/>
                    </a:lnL>
                    <a:lnR w="9525">
                      <a:solidFill>
                        <a:srgbClr val="009D57"/>
                      </a:solidFill>
                      <a:prstDash val="solid"/>
                    </a:lnR>
                    <a:lnT w="3175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604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2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L w="9525">
                      <a:solidFill>
                        <a:srgbClr val="009D57"/>
                      </a:solidFill>
                      <a:prstDash val="solid"/>
                    </a:lnL>
                    <a:lnT w="3175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63" name="object 63"/>
          <p:cNvSpPr txBox="1"/>
          <p:nvPr/>
        </p:nvSpPr>
        <p:spPr>
          <a:xfrm>
            <a:off x="2863421" y="4895658"/>
            <a:ext cx="50165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 i="1">
                <a:solidFill>
                  <a:srgbClr val="231F20"/>
                </a:solidFill>
                <a:latin typeface="Arial"/>
                <a:cs typeface="Arial"/>
              </a:rPr>
              <a:t>t</a:t>
            </a:r>
            <a:endParaRPr sz="700">
              <a:latin typeface="Arial"/>
              <a:cs typeface="Arial"/>
            </a:endParaRPr>
          </a:p>
        </p:txBody>
      </p:sp>
      <p:sp>
        <p:nvSpPr>
          <p:cNvPr id="64" name="object 64"/>
          <p:cNvSpPr txBox="1"/>
          <p:nvPr/>
        </p:nvSpPr>
        <p:spPr>
          <a:xfrm>
            <a:off x="3165986" y="1408302"/>
            <a:ext cx="3879215" cy="576199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 marR="630555" indent="635">
              <a:lnSpc>
                <a:spcPct val="100000"/>
              </a:lnSpc>
              <a:spcBef>
                <a:spcPts val="100"/>
              </a:spcBef>
            </a:pP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En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práctica, los niveles que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 muestran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en la </a:t>
            </a:r>
            <a:r>
              <a:rPr dirty="0" sz="800" spc="-5" b="1">
                <a:solidFill>
                  <a:srgbClr val="009D57"/>
                </a:solidFill>
                <a:latin typeface="Arial"/>
                <a:cs typeface="Arial"/>
              </a:rPr>
              <a:t>Figura F71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siguen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las  especificaciones de diseño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y</a:t>
            </a:r>
            <a:r>
              <a:rPr dirty="0" sz="800" spc="-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fabricación.</a:t>
            </a:r>
            <a:endParaRPr sz="800">
              <a:latin typeface="Arial"/>
              <a:cs typeface="Arial"/>
            </a:endParaRPr>
          </a:p>
          <a:p>
            <a:pPr marL="38100" marR="30480" indent="635">
              <a:lnSpc>
                <a:spcPct val="100000"/>
              </a:lnSpc>
              <a:spcBef>
                <a:spcPts val="285"/>
              </a:spcBef>
            </a:pPr>
            <a:r>
              <a:rPr dirty="0" sz="800" spc="-10" b="1">
                <a:solidFill>
                  <a:srgbClr val="231F20"/>
                </a:solidFill>
                <a:latin typeface="Arial"/>
                <a:cs typeface="Arial"/>
              </a:rPr>
              <a:t>Los </a:t>
            </a:r>
            <a:r>
              <a:rPr dirty="0" sz="800" spc="10" b="1">
                <a:solidFill>
                  <a:srgbClr val="231F20"/>
                </a:solidFill>
                <a:latin typeface="Arial"/>
                <a:cs typeface="Arial"/>
              </a:rPr>
              <a:t>DDR </a:t>
            </a:r>
            <a:r>
              <a:rPr dirty="0" sz="800" spc="5" b="1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800" spc="-5" b="1">
                <a:solidFill>
                  <a:srgbClr val="231F20"/>
                </a:solidFill>
                <a:latin typeface="Arial"/>
                <a:cs typeface="Arial"/>
              </a:rPr>
              <a:t>tipo </a:t>
            </a:r>
            <a:r>
              <a:rPr dirty="0" sz="800" spc="-10" b="1">
                <a:solidFill>
                  <a:srgbClr val="231F20"/>
                </a:solidFill>
                <a:latin typeface="Arial"/>
                <a:cs typeface="Arial"/>
              </a:rPr>
              <a:t>“AS-i”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(indicados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por el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símbolo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la </a:t>
            </a:r>
            <a:r>
              <a:rPr dirty="0" sz="800" spc="-5" b="1">
                <a:solidFill>
                  <a:srgbClr val="009D57"/>
                </a:solidFill>
                <a:latin typeface="Arial"/>
                <a:cs typeface="Arial"/>
              </a:rPr>
              <a:t>Figura F72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) impiden los  disparos no deseados en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caso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red contaminada,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efectos de los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rayos, corrientes 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alta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frecuencia, componentes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CC,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transitorios, temperatura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funcionamiento 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baja (–25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Symbol"/>
                <a:cs typeface="Symbol"/>
              </a:rPr>
              <a:t>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C).</a:t>
            </a:r>
            <a:endParaRPr sz="800">
              <a:latin typeface="Arial"/>
              <a:cs typeface="Arial"/>
            </a:endParaRPr>
          </a:p>
          <a:p>
            <a:pPr marL="38735" indent="-1270">
              <a:lnSpc>
                <a:spcPct val="100000"/>
              </a:lnSpc>
              <a:spcBef>
                <a:spcPts val="715"/>
              </a:spcBef>
            </a:pPr>
            <a:r>
              <a:rPr dirty="0" sz="1000" spc="-5" b="1">
                <a:solidFill>
                  <a:srgbClr val="231F20"/>
                </a:solidFill>
                <a:latin typeface="Arial"/>
                <a:cs typeface="Arial"/>
              </a:rPr>
              <a:t>Inmunidad </a:t>
            </a:r>
            <a:r>
              <a:rPr dirty="0" sz="1000" spc="15" b="1">
                <a:solidFill>
                  <a:srgbClr val="231F20"/>
                </a:solidFill>
                <a:latin typeface="Arial"/>
                <a:cs typeface="Arial"/>
              </a:rPr>
              <a:t>a </a:t>
            </a:r>
            <a:r>
              <a:rPr dirty="0" sz="1000" b="1">
                <a:solidFill>
                  <a:srgbClr val="231F20"/>
                </a:solidFill>
                <a:latin typeface="Arial"/>
                <a:cs typeface="Arial"/>
              </a:rPr>
              <a:t>componentes </a:t>
            </a:r>
            <a:r>
              <a:rPr dirty="0" sz="1000" spc="5" b="1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1000" b="1">
                <a:solidFill>
                  <a:srgbClr val="231F20"/>
                </a:solidFill>
                <a:latin typeface="Arial"/>
                <a:cs typeface="Arial"/>
              </a:rPr>
              <a:t>corriente </a:t>
            </a:r>
            <a:r>
              <a:rPr dirty="0" sz="1000" spc="-5" b="1">
                <a:solidFill>
                  <a:srgbClr val="231F20"/>
                </a:solidFill>
                <a:latin typeface="Arial"/>
                <a:cs typeface="Arial"/>
              </a:rPr>
              <a:t>continua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(ver </a:t>
            </a:r>
            <a:r>
              <a:rPr dirty="0" sz="800" spc="-5" b="1">
                <a:solidFill>
                  <a:srgbClr val="009D57"/>
                </a:solidFill>
                <a:latin typeface="Arial"/>
                <a:cs typeface="Arial"/>
              </a:rPr>
              <a:t>Figura</a:t>
            </a:r>
            <a:r>
              <a:rPr dirty="0" sz="800" spc="-35" b="1">
                <a:solidFill>
                  <a:srgbClr val="009D57"/>
                </a:solidFill>
                <a:latin typeface="Arial"/>
                <a:cs typeface="Arial"/>
              </a:rPr>
              <a:t> </a:t>
            </a:r>
            <a:r>
              <a:rPr dirty="0" sz="800" spc="-5" b="1">
                <a:solidFill>
                  <a:srgbClr val="009D57"/>
                </a:solidFill>
                <a:latin typeface="Arial"/>
                <a:cs typeface="Arial"/>
              </a:rPr>
              <a:t>F73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)</a:t>
            </a:r>
            <a:endParaRPr sz="800">
              <a:latin typeface="Arial"/>
              <a:cs typeface="Arial"/>
            </a:endParaRPr>
          </a:p>
          <a:p>
            <a:pPr marL="38100" marR="53975" indent="635">
              <a:lnSpc>
                <a:spcPct val="100000"/>
              </a:lnSpc>
              <a:spcBef>
                <a:spcPts val="560"/>
              </a:spcBef>
            </a:pP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alimentación de CC auxiliar para el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control y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indicación de equipos eléctricos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y 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mecánicos es común,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y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determinados dispositivos incluyen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rectificadores (diodos,  triacs,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tiristores).</a:t>
            </a:r>
            <a:endParaRPr sz="800">
              <a:latin typeface="Arial"/>
              <a:cs typeface="Arial"/>
            </a:endParaRPr>
          </a:p>
          <a:p>
            <a:pPr marL="38100" marR="222885" indent="635">
              <a:lnSpc>
                <a:spcPct val="100000"/>
              </a:lnSpc>
              <a:spcBef>
                <a:spcPts val="295"/>
              </a:spcBef>
            </a:pP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En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caso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un defecto 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tierra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aguas abajo de un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rectificador,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corriente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 defecto puede incluir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componentes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</a:t>
            </a:r>
            <a:r>
              <a:rPr dirty="0" sz="8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CC.</a:t>
            </a:r>
            <a:endParaRPr sz="800">
              <a:latin typeface="Arial"/>
              <a:cs typeface="Arial"/>
            </a:endParaRPr>
          </a:p>
          <a:p>
            <a:pPr algn="just" marL="38100" marR="48895" indent="635">
              <a:lnSpc>
                <a:spcPct val="100000"/>
              </a:lnSpc>
              <a:spcBef>
                <a:spcPts val="290"/>
              </a:spcBef>
            </a:pP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El riesgo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depende del nivel de aislamiento de los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circuitos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CC de un dispositivo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y 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debe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considerarse cada caso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individualmente. Normalmente, los problemas de este 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tipo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atañen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aplicaciones</a:t>
            </a:r>
            <a:r>
              <a:rPr dirty="0" sz="800" spc="-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industriales.</a:t>
            </a:r>
            <a:endParaRPr sz="800">
              <a:latin typeface="Arial"/>
              <a:cs typeface="Arial"/>
            </a:endParaRPr>
          </a:p>
          <a:p>
            <a:pPr marL="38100" marR="323215" indent="635">
              <a:lnSpc>
                <a:spcPct val="103899"/>
              </a:lnSpc>
              <a:spcBef>
                <a:spcPts val="390"/>
              </a:spcBef>
            </a:pP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norma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IEC clasifica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los DDRs de acuerdo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 su capacidad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para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funcionar  correctamente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en presencia 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componentes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CC en la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corriente residual:  </a:t>
            </a:r>
            <a:r>
              <a:rPr dirty="0" sz="800" spc="110">
                <a:solidFill>
                  <a:srgbClr val="009D57"/>
                </a:solidFill>
                <a:latin typeface="Times New Roman"/>
                <a:cs typeface="Times New Roman"/>
              </a:rPr>
              <a:t>c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Clase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AC: funciona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sólo gracias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corriente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</a:t>
            </a:r>
            <a:r>
              <a:rPr dirty="0" sz="800" spc="-10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CA.</a:t>
            </a:r>
            <a:endParaRPr sz="800">
              <a:latin typeface="Arial"/>
              <a:cs typeface="Arial"/>
            </a:endParaRPr>
          </a:p>
          <a:p>
            <a:pPr marL="38100" marR="38735" indent="635">
              <a:lnSpc>
                <a:spcPct val="100000"/>
              </a:lnSpc>
              <a:spcBef>
                <a:spcPts val="75"/>
              </a:spcBef>
            </a:pPr>
            <a:r>
              <a:rPr dirty="0" sz="800" spc="110">
                <a:solidFill>
                  <a:srgbClr val="009D57"/>
                </a:solidFill>
                <a:latin typeface="Times New Roman"/>
                <a:cs typeface="Times New Roman"/>
              </a:rPr>
              <a:t>c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Clase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A: funciona si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corriente residual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está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constituida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por impulsos de una</a:t>
            </a:r>
            <a:r>
              <a:rPr dirty="0" sz="800" spc="-1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sola 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dirección.</a:t>
            </a:r>
            <a:endParaRPr sz="800">
              <a:latin typeface="Arial"/>
              <a:cs typeface="Arial"/>
            </a:endParaRPr>
          </a:p>
          <a:p>
            <a:pPr marL="39370">
              <a:lnSpc>
                <a:spcPct val="100000"/>
              </a:lnSpc>
              <a:spcBef>
                <a:spcPts val="75"/>
              </a:spcBef>
            </a:pPr>
            <a:r>
              <a:rPr dirty="0" sz="800" spc="110">
                <a:solidFill>
                  <a:srgbClr val="009D57"/>
                </a:solidFill>
                <a:latin typeface="Times New Roman"/>
                <a:cs typeface="Times New Roman"/>
              </a:rPr>
              <a:t>c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Clase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B: funciona con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CC</a:t>
            </a:r>
            <a:r>
              <a:rPr dirty="0" sz="800" spc="-9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pura.</a:t>
            </a:r>
            <a:endParaRPr sz="800">
              <a:latin typeface="Arial"/>
              <a:cs typeface="Arial"/>
            </a:endParaRPr>
          </a:p>
          <a:p>
            <a:pPr marL="38100" marR="222885" indent="635">
              <a:lnSpc>
                <a:spcPct val="100000"/>
              </a:lnSpc>
              <a:spcBef>
                <a:spcPts val="290"/>
              </a:spcBef>
            </a:pPr>
            <a:r>
              <a:rPr dirty="0" sz="800" b="1">
                <a:solidFill>
                  <a:srgbClr val="231F20"/>
                </a:solidFill>
                <a:latin typeface="Arial"/>
                <a:cs typeface="Arial"/>
              </a:rPr>
              <a:t>Nota: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Los 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clase 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están disponibles para necesidades específicas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como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una  variación especial de dispositivos 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clase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AC.</a:t>
            </a:r>
            <a:endParaRPr sz="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750">
              <a:latin typeface="Times New Roman"/>
              <a:cs typeface="Times New Roman"/>
            </a:endParaRPr>
          </a:p>
          <a:p>
            <a:pPr marL="38100" marR="275590">
              <a:lnSpc>
                <a:spcPts val="1050"/>
              </a:lnSpc>
              <a:spcBef>
                <a:spcPts val="5"/>
              </a:spcBef>
            </a:pPr>
            <a:r>
              <a:rPr dirty="0" sz="1000" b="1">
                <a:solidFill>
                  <a:srgbClr val="231F20"/>
                </a:solidFill>
                <a:latin typeface="Arial"/>
                <a:cs typeface="Arial"/>
              </a:rPr>
              <a:t>Recomendaciones </a:t>
            </a:r>
            <a:r>
              <a:rPr dirty="0" sz="1000" spc="5" b="1">
                <a:solidFill>
                  <a:srgbClr val="231F20"/>
                </a:solidFill>
                <a:latin typeface="Arial"/>
                <a:cs typeface="Arial"/>
              </a:rPr>
              <a:t>referentes </a:t>
            </a:r>
            <a:r>
              <a:rPr dirty="0" sz="1000" spc="15" b="1">
                <a:solidFill>
                  <a:srgbClr val="231F20"/>
                </a:solidFill>
                <a:latin typeface="Arial"/>
                <a:cs typeface="Arial"/>
              </a:rPr>
              <a:t>a </a:t>
            </a:r>
            <a:r>
              <a:rPr dirty="0" sz="1000" spc="-5" b="1">
                <a:solidFill>
                  <a:srgbClr val="231F20"/>
                </a:solidFill>
                <a:latin typeface="Arial"/>
                <a:cs typeface="Arial"/>
              </a:rPr>
              <a:t>la instalación </a:t>
            </a:r>
            <a:r>
              <a:rPr dirty="0" sz="1000" spc="5" b="1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1000" b="1">
                <a:solidFill>
                  <a:srgbClr val="231F20"/>
                </a:solidFill>
                <a:latin typeface="Arial"/>
                <a:cs typeface="Arial"/>
              </a:rPr>
              <a:t>DDRs</a:t>
            </a:r>
            <a:r>
              <a:rPr dirty="0" sz="1000" spc="-2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b="1">
                <a:solidFill>
                  <a:srgbClr val="231F20"/>
                </a:solidFill>
                <a:latin typeface="Arial"/>
                <a:cs typeface="Arial"/>
              </a:rPr>
              <a:t>con  transformadores </a:t>
            </a:r>
            <a:r>
              <a:rPr dirty="0" sz="1000" spc="5" b="1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1000" b="1">
                <a:solidFill>
                  <a:srgbClr val="231F20"/>
                </a:solidFill>
                <a:latin typeface="Arial"/>
                <a:cs typeface="Arial"/>
              </a:rPr>
              <a:t>corriente</a:t>
            </a:r>
            <a:r>
              <a:rPr dirty="0" sz="1000" spc="-5" b="1">
                <a:solidFill>
                  <a:srgbClr val="231F20"/>
                </a:solidFill>
                <a:latin typeface="Arial"/>
                <a:cs typeface="Arial"/>
              </a:rPr>
              <a:t> toroidales</a:t>
            </a:r>
            <a:endParaRPr sz="1000">
              <a:latin typeface="Arial"/>
              <a:cs typeface="Arial"/>
            </a:endParaRPr>
          </a:p>
          <a:p>
            <a:pPr marL="38100" marR="92710" indent="635">
              <a:lnSpc>
                <a:spcPct val="100000"/>
              </a:lnSpc>
              <a:spcBef>
                <a:spcPts val="550"/>
              </a:spcBef>
            </a:pP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El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detector 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corriente residual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es un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circuito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magnético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cerrado (normalmente  circular)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una permeabilidad magnética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muy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elevada, en el que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enrolla una  bobina 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cable;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conjunto constituye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un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transformador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corriente toroidal (o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tipo</a:t>
            </a:r>
            <a:r>
              <a:rPr dirty="0" sz="800" spc="-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anillo).</a:t>
            </a:r>
            <a:endParaRPr sz="800">
              <a:latin typeface="Arial"/>
              <a:cs typeface="Arial"/>
            </a:endParaRPr>
          </a:p>
          <a:p>
            <a:pPr marL="38100" marR="71755" indent="635">
              <a:lnSpc>
                <a:spcPct val="100000"/>
              </a:lnSpc>
              <a:spcBef>
                <a:spcPts val="285"/>
              </a:spcBef>
            </a:pP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Debido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a su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elevada permeabilidad,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cualquier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pequeña desviación de la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simetría 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perfecta de los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conductores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incluida en el núcleo,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y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proximidad 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material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férreo 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(miembros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chasis, cofre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acero, etc.) pueden afectar al equilibrio de las 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fuerzas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magnéticas 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forma suficiente,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momentos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grandes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corrientes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carga (corriente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arranque 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motor,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sobretensión 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corriente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conexión de 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transformador,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etc.)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y causar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el disparo no deseado del</a:t>
            </a:r>
            <a:r>
              <a:rPr dirty="0" sz="800" spc="-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DDR.</a:t>
            </a:r>
            <a:endParaRPr sz="800">
              <a:latin typeface="Arial"/>
              <a:cs typeface="Arial"/>
            </a:endParaRPr>
          </a:p>
          <a:p>
            <a:pPr marL="38100" marR="504825" indent="635">
              <a:lnSpc>
                <a:spcPts val="960"/>
              </a:lnSpc>
              <a:spcBef>
                <a:spcPts val="325"/>
              </a:spcBef>
            </a:pP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A menos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que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 tomen medidas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específicas, la relación de la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corriente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funcionamiento </a:t>
            </a:r>
            <a:r>
              <a:rPr dirty="0" sz="900" spc="5" i="1">
                <a:solidFill>
                  <a:srgbClr val="231F20"/>
                </a:solidFill>
                <a:latin typeface="Times New Roman"/>
                <a:cs typeface="Times New Roman"/>
              </a:rPr>
              <a:t>I</a:t>
            </a:r>
            <a:r>
              <a:rPr dirty="0" baseline="-18518" sz="900" spc="7">
                <a:solidFill>
                  <a:srgbClr val="231F20"/>
                </a:solidFill>
                <a:latin typeface="Symbol"/>
                <a:cs typeface="Symbol"/>
              </a:rPr>
              <a:t></a:t>
            </a:r>
            <a:r>
              <a:rPr dirty="0" baseline="-15151" sz="825" spc="7">
                <a:solidFill>
                  <a:srgbClr val="231F20"/>
                </a:solidFill>
                <a:latin typeface="Arial"/>
                <a:cs typeface="Arial"/>
              </a:rPr>
              <a:t>n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para la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corriente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fase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máx. </a:t>
            </a:r>
            <a:r>
              <a:rPr dirty="0" sz="900" i="1">
                <a:solidFill>
                  <a:srgbClr val="231F20"/>
                </a:solidFill>
                <a:latin typeface="Times New Roman"/>
                <a:cs typeface="Times New Roman"/>
              </a:rPr>
              <a:t>I</a:t>
            </a:r>
            <a:r>
              <a:rPr dirty="0" baseline="-15151" sz="825">
                <a:solidFill>
                  <a:srgbClr val="231F20"/>
                </a:solidFill>
                <a:latin typeface="Arial"/>
                <a:cs typeface="Arial"/>
              </a:rPr>
              <a:t>ph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normalmente es  inferior</a:t>
            </a:r>
            <a:r>
              <a:rPr dirty="0" sz="800" spc="-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1/1.000.</a:t>
            </a:r>
            <a:endParaRPr sz="800">
              <a:latin typeface="Arial"/>
              <a:cs typeface="Arial"/>
            </a:endParaRPr>
          </a:p>
          <a:p>
            <a:pPr marL="38100" marR="89535" indent="635">
              <a:lnSpc>
                <a:spcPct val="100000"/>
              </a:lnSpc>
              <a:spcBef>
                <a:spcPts val="260"/>
              </a:spcBef>
            </a:pP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Este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límite puede aumentar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considerablemente (p.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ej., la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respuesta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puede  insensibilizarse)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mediante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adopción de las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medidas mostradas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en la </a:t>
            </a:r>
            <a:r>
              <a:rPr dirty="0" sz="800" spc="-5" b="1">
                <a:solidFill>
                  <a:srgbClr val="009D57"/>
                </a:solidFill>
                <a:latin typeface="Arial"/>
                <a:cs typeface="Arial"/>
              </a:rPr>
              <a:t>Figura F74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, 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y resumidas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en la </a:t>
            </a:r>
            <a:r>
              <a:rPr dirty="0" sz="800" spc="-5" b="1">
                <a:solidFill>
                  <a:srgbClr val="009D57"/>
                </a:solidFill>
                <a:latin typeface="Arial"/>
                <a:cs typeface="Arial"/>
              </a:rPr>
              <a:t>Figura</a:t>
            </a:r>
            <a:r>
              <a:rPr dirty="0" sz="800" spc="-20" b="1">
                <a:solidFill>
                  <a:srgbClr val="009D57"/>
                </a:solidFill>
                <a:latin typeface="Arial"/>
                <a:cs typeface="Arial"/>
              </a:rPr>
              <a:t> </a:t>
            </a:r>
            <a:r>
              <a:rPr dirty="0" sz="800" spc="-5" b="1">
                <a:solidFill>
                  <a:srgbClr val="009D57"/>
                </a:solidFill>
                <a:latin typeface="Arial"/>
                <a:cs typeface="Arial"/>
              </a:rPr>
              <a:t>F75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.</a:t>
            </a:r>
            <a:endParaRPr sz="800">
              <a:latin typeface="Arial"/>
              <a:cs typeface="Arial"/>
            </a:endParaRPr>
          </a:p>
        </p:txBody>
      </p:sp>
      <p:sp>
        <p:nvSpPr>
          <p:cNvPr id="65" name="object 65"/>
          <p:cNvSpPr txBox="1"/>
          <p:nvPr/>
        </p:nvSpPr>
        <p:spPr>
          <a:xfrm>
            <a:off x="1234330" y="7987538"/>
            <a:ext cx="1181735" cy="5645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L="259715">
              <a:lnSpc>
                <a:spcPct val="100000"/>
              </a:lnSpc>
              <a:spcBef>
                <a:spcPts val="100"/>
              </a:spcBef>
            </a:pP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L</a:t>
            </a:r>
            <a:endParaRPr sz="7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650">
              <a:latin typeface="Times New Roman"/>
              <a:cs typeface="Times New Roman"/>
            </a:endParaRPr>
          </a:p>
          <a:p>
            <a:pPr marL="12700" marR="5080">
              <a:lnSpc>
                <a:spcPct val="100000"/>
              </a:lnSpc>
            </a:pP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L =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dos </a:t>
            </a:r>
            <a:r>
              <a:rPr dirty="0" sz="700" spc="-10">
                <a:solidFill>
                  <a:srgbClr val="231F20"/>
                </a:solidFill>
                <a:latin typeface="Arial"/>
                <a:cs typeface="Arial"/>
              </a:rPr>
              <a:t>veces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el diámetro del  núcleo de anillo</a:t>
            </a:r>
            <a:r>
              <a:rPr dirty="0" sz="700" spc="-2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magnético</a:t>
            </a:r>
            <a:endParaRPr sz="700">
              <a:latin typeface="Arial"/>
              <a:cs typeface="Arial"/>
            </a:endParaRPr>
          </a:p>
        </p:txBody>
      </p:sp>
      <p:sp>
        <p:nvSpPr>
          <p:cNvPr id="66" name="object 66"/>
          <p:cNvSpPr txBox="1"/>
          <p:nvPr/>
        </p:nvSpPr>
        <p:spPr>
          <a:xfrm>
            <a:off x="512702" y="8699118"/>
            <a:ext cx="2494280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700" spc="-10" b="1" i="1">
                <a:solidFill>
                  <a:srgbClr val="009D57"/>
                </a:solidFill>
                <a:latin typeface="Arial"/>
                <a:cs typeface="Arial"/>
              </a:rPr>
              <a:t>Fig. </a:t>
            </a:r>
            <a:r>
              <a:rPr dirty="0" sz="700" spc="-15" b="1" i="1">
                <a:solidFill>
                  <a:srgbClr val="009D57"/>
                </a:solidFill>
                <a:latin typeface="Arial"/>
                <a:cs typeface="Arial"/>
              </a:rPr>
              <a:t>F74: </a:t>
            </a:r>
            <a:r>
              <a:rPr dirty="0" sz="700" spc="-15" i="1">
                <a:solidFill>
                  <a:srgbClr val="231F20"/>
                </a:solidFill>
                <a:latin typeface="Arial"/>
                <a:cs typeface="Arial"/>
              </a:rPr>
              <a:t>Tres </a:t>
            </a:r>
            <a:r>
              <a:rPr dirty="0" sz="700" i="1">
                <a:solidFill>
                  <a:srgbClr val="231F20"/>
                </a:solidFill>
                <a:latin typeface="Arial"/>
                <a:cs typeface="Arial"/>
              </a:rPr>
              <a:t>medidas </a:t>
            </a:r>
            <a:r>
              <a:rPr dirty="0" sz="700" spc="-10" i="1">
                <a:solidFill>
                  <a:srgbClr val="231F20"/>
                </a:solidFill>
                <a:latin typeface="Arial"/>
                <a:cs typeface="Arial"/>
              </a:rPr>
              <a:t>para </a:t>
            </a:r>
            <a:r>
              <a:rPr dirty="0" sz="700" spc="5" i="1">
                <a:solidFill>
                  <a:srgbClr val="231F20"/>
                </a:solidFill>
                <a:latin typeface="Arial"/>
                <a:cs typeface="Arial"/>
              </a:rPr>
              <a:t>reducir </a:t>
            </a:r>
            <a:r>
              <a:rPr dirty="0" sz="700" spc="-15" i="1">
                <a:solidFill>
                  <a:srgbClr val="231F20"/>
                </a:solidFill>
                <a:latin typeface="Arial"/>
                <a:cs typeface="Arial"/>
              </a:rPr>
              <a:t>la </a:t>
            </a:r>
            <a:r>
              <a:rPr dirty="0" sz="700" spc="-5" i="1">
                <a:solidFill>
                  <a:srgbClr val="231F20"/>
                </a:solidFill>
                <a:latin typeface="Arial"/>
                <a:cs typeface="Arial"/>
              </a:rPr>
              <a:t>relación </a:t>
            </a:r>
            <a:r>
              <a:rPr dirty="0" sz="800" spc="5" i="1">
                <a:solidFill>
                  <a:srgbClr val="231F20"/>
                </a:solidFill>
                <a:latin typeface="Times New Roman"/>
                <a:cs typeface="Times New Roman"/>
              </a:rPr>
              <a:t>I</a:t>
            </a:r>
            <a:r>
              <a:rPr dirty="0" baseline="-12820" sz="975" spc="7">
                <a:solidFill>
                  <a:srgbClr val="231F20"/>
                </a:solidFill>
                <a:latin typeface="Symbol"/>
                <a:cs typeface="Symbol"/>
              </a:rPr>
              <a:t></a:t>
            </a:r>
            <a:r>
              <a:rPr dirty="0" baseline="-15151" sz="825" spc="7">
                <a:solidFill>
                  <a:srgbClr val="231F20"/>
                </a:solidFill>
                <a:latin typeface="Arial"/>
                <a:cs typeface="Arial"/>
              </a:rPr>
              <a:t>n</a:t>
            </a:r>
            <a:r>
              <a:rPr dirty="0" sz="700" spc="5" i="1">
                <a:solidFill>
                  <a:srgbClr val="231F20"/>
                </a:solidFill>
                <a:latin typeface="Arial"/>
                <a:cs typeface="Arial"/>
              </a:rPr>
              <a:t>/</a:t>
            </a:r>
            <a:r>
              <a:rPr dirty="0" sz="800" spc="5" i="1">
                <a:solidFill>
                  <a:srgbClr val="231F20"/>
                </a:solidFill>
                <a:latin typeface="Times New Roman"/>
                <a:cs typeface="Times New Roman"/>
              </a:rPr>
              <a:t>I</a:t>
            </a:r>
            <a:r>
              <a:rPr dirty="0" baseline="-15151" sz="825" spc="7">
                <a:solidFill>
                  <a:srgbClr val="231F20"/>
                </a:solidFill>
                <a:latin typeface="Arial"/>
                <a:cs typeface="Arial"/>
              </a:rPr>
              <a:t>ph</a:t>
            </a:r>
            <a:r>
              <a:rPr dirty="0" baseline="-15151" sz="825" spc="1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 spc="-20" i="1">
                <a:solidFill>
                  <a:srgbClr val="231F20"/>
                </a:solidFill>
                <a:latin typeface="Arial"/>
                <a:cs typeface="Arial"/>
              </a:rPr>
              <a:t>(máx.).</a:t>
            </a:r>
            <a:endParaRPr sz="700">
              <a:latin typeface="Arial"/>
              <a:cs typeface="Arial"/>
            </a:endParaRPr>
          </a:p>
        </p:txBody>
      </p:sp>
      <p:sp>
        <p:nvSpPr>
          <p:cNvPr id="67" name="object 67"/>
          <p:cNvSpPr txBox="1"/>
          <p:nvPr/>
        </p:nvSpPr>
        <p:spPr>
          <a:xfrm>
            <a:off x="3191742" y="8758313"/>
            <a:ext cx="3835400" cy="3454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Estas medidas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pueden 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combinarse. Preste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atención al 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centralizar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los 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cables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en un núcleo anular  de 200 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mm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de diámetro, donde un núcleo de 50 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mm sería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lo 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suficientemente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largo, 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y con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el uso  de un 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manguito,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la relación 1/1.000 podría 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convertirse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en</a:t>
            </a:r>
            <a:r>
              <a:rPr dirty="0" sz="700" spc="-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1/30.000.</a:t>
            </a:r>
            <a:endParaRPr sz="700">
              <a:latin typeface="Arial"/>
              <a:cs typeface="Arial"/>
            </a:endParaRPr>
          </a:p>
        </p:txBody>
      </p:sp>
      <p:sp>
        <p:nvSpPr>
          <p:cNvPr id="68" name="object 68"/>
          <p:cNvSpPr txBox="1"/>
          <p:nvPr/>
        </p:nvSpPr>
        <p:spPr>
          <a:xfrm>
            <a:off x="3169809" y="9242031"/>
            <a:ext cx="2252345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700" spc="-10" b="1" i="1">
                <a:solidFill>
                  <a:srgbClr val="009D57"/>
                </a:solidFill>
                <a:latin typeface="Arial"/>
                <a:cs typeface="Arial"/>
              </a:rPr>
              <a:t>Fig. </a:t>
            </a:r>
            <a:r>
              <a:rPr dirty="0" sz="700" spc="-15" b="1" i="1">
                <a:solidFill>
                  <a:srgbClr val="009D57"/>
                </a:solidFill>
                <a:latin typeface="Arial"/>
                <a:cs typeface="Arial"/>
              </a:rPr>
              <a:t>F75: </a:t>
            </a:r>
            <a:r>
              <a:rPr dirty="0" sz="700" spc="5" i="1">
                <a:solidFill>
                  <a:srgbClr val="231F20"/>
                </a:solidFill>
                <a:latin typeface="Arial"/>
                <a:cs typeface="Arial"/>
              </a:rPr>
              <a:t>Medios </a:t>
            </a:r>
            <a:r>
              <a:rPr dirty="0" sz="700" spc="-10" i="1">
                <a:solidFill>
                  <a:srgbClr val="231F20"/>
                </a:solidFill>
                <a:latin typeface="Arial"/>
                <a:cs typeface="Arial"/>
              </a:rPr>
              <a:t>para </a:t>
            </a:r>
            <a:r>
              <a:rPr dirty="0" sz="700" spc="5" i="1">
                <a:solidFill>
                  <a:srgbClr val="231F20"/>
                </a:solidFill>
                <a:latin typeface="Arial"/>
                <a:cs typeface="Arial"/>
              </a:rPr>
              <a:t>reducir </a:t>
            </a:r>
            <a:r>
              <a:rPr dirty="0" sz="700" spc="-15" i="1">
                <a:solidFill>
                  <a:srgbClr val="231F20"/>
                </a:solidFill>
                <a:latin typeface="Arial"/>
                <a:cs typeface="Arial"/>
              </a:rPr>
              <a:t>la </a:t>
            </a:r>
            <a:r>
              <a:rPr dirty="0" sz="700" spc="-5" i="1">
                <a:solidFill>
                  <a:srgbClr val="231F20"/>
                </a:solidFill>
                <a:latin typeface="Arial"/>
                <a:cs typeface="Arial"/>
              </a:rPr>
              <a:t>relación </a:t>
            </a:r>
            <a:r>
              <a:rPr dirty="0" sz="800" spc="5" i="1">
                <a:solidFill>
                  <a:srgbClr val="231F20"/>
                </a:solidFill>
                <a:latin typeface="Times New Roman"/>
                <a:cs typeface="Times New Roman"/>
              </a:rPr>
              <a:t>I</a:t>
            </a:r>
            <a:r>
              <a:rPr dirty="0" baseline="-12820" sz="975" spc="7">
                <a:solidFill>
                  <a:srgbClr val="231F20"/>
                </a:solidFill>
                <a:latin typeface="Symbol"/>
                <a:cs typeface="Symbol"/>
              </a:rPr>
              <a:t></a:t>
            </a:r>
            <a:r>
              <a:rPr dirty="0" baseline="-15151" sz="825" spc="7">
                <a:solidFill>
                  <a:srgbClr val="231F20"/>
                </a:solidFill>
                <a:latin typeface="Arial"/>
                <a:cs typeface="Arial"/>
              </a:rPr>
              <a:t>n</a:t>
            </a:r>
            <a:r>
              <a:rPr dirty="0" sz="700" spc="5" i="1">
                <a:solidFill>
                  <a:srgbClr val="231F20"/>
                </a:solidFill>
                <a:latin typeface="Arial"/>
                <a:cs typeface="Arial"/>
              </a:rPr>
              <a:t>/</a:t>
            </a:r>
            <a:r>
              <a:rPr dirty="0" sz="800" spc="5" i="1">
                <a:solidFill>
                  <a:srgbClr val="231F20"/>
                </a:solidFill>
                <a:latin typeface="Times New Roman"/>
                <a:cs typeface="Times New Roman"/>
              </a:rPr>
              <a:t>I</a:t>
            </a:r>
            <a:r>
              <a:rPr dirty="0" baseline="-15151" sz="825" spc="7">
                <a:solidFill>
                  <a:srgbClr val="231F20"/>
                </a:solidFill>
                <a:latin typeface="Arial"/>
                <a:cs typeface="Arial"/>
              </a:rPr>
              <a:t>ph</a:t>
            </a:r>
            <a:r>
              <a:rPr dirty="0" baseline="-15151" sz="825" spc="67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 spc="-20" i="1">
                <a:solidFill>
                  <a:srgbClr val="231F20"/>
                </a:solidFill>
                <a:latin typeface="Arial"/>
                <a:cs typeface="Arial"/>
              </a:rPr>
              <a:t>(máx.).</a:t>
            </a:r>
            <a:endParaRPr sz="700">
              <a:latin typeface="Arial"/>
              <a:cs typeface="Arial"/>
            </a:endParaRPr>
          </a:p>
        </p:txBody>
      </p:sp>
      <p:sp>
        <p:nvSpPr>
          <p:cNvPr id="69" name="object 69"/>
          <p:cNvSpPr txBox="1"/>
          <p:nvPr/>
        </p:nvSpPr>
        <p:spPr>
          <a:xfrm>
            <a:off x="528196" y="10456164"/>
            <a:ext cx="1558925" cy="1168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">
                <a:solidFill>
                  <a:srgbClr val="231F20"/>
                </a:solidFill>
                <a:latin typeface="Arial"/>
                <a:cs typeface="Arial"/>
              </a:rPr>
              <a:t>Guía </a:t>
            </a:r>
            <a:r>
              <a:rPr dirty="0" sz="600" spc="-5">
                <a:solidFill>
                  <a:srgbClr val="231F20"/>
                </a:solidFill>
                <a:latin typeface="Arial"/>
                <a:cs typeface="Arial"/>
              </a:rPr>
              <a:t>de diseño de instalaciones eléctricas</a:t>
            </a:r>
            <a:r>
              <a:rPr dirty="0" sz="600" spc="-4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600" spc="-5">
                <a:solidFill>
                  <a:srgbClr val="231F20"/>
                </a:solidFill>
                <a:latin typeface="Arial"/>
                <a:cs typeface="Arial"/>
              </a:rPr>
              <a:t>08</a:t>
            </a:r>
            <a:endParaRPr sz="600">
              <a:latin typeface="Arial"/>
              <a:cs typeface="Arial"/>
            </a:endParaRPr>
          </a:p>
        </p:txBody>
      </p:sp>
      <p:sp>
        <p:nvSpPr>
          <p:cNvPr id="70" name="object 70"/>
          <p:cNvSpPr txBox="1"/>
          <p:nvPr/>
        </p:nvSpPr>
        <p:spPr>
          <a:xfrm>
            <a:off x="6394072" y="10456164"/>
            <a:ext cx="640080" cy="1168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">
                <a:solidFill>
                  <a:srgbClr val="231F20"/>
                </a:solidFill>
                <a:latin typeface="Arial"/>
                <a:cs typeface="Arial"/>
              </a:rPr>
              <a:t>Schneider</a:t>
            </a:r>
            <a:r>
              <a:rPr dirty="0" sz="600" spc="-6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600">
                <a:solidFill>
                  <a:srgbClr val="231F20"/>
                </a:solidFill>
                <a:latin typeface="Arial"/>
                <a:cs typeface="Arial"/>
              </a:rPr>
              <a:t>Electric</a:t>
            </a:r>
            <a:endParaRPr sz="600">
              <a:latin typeface="Arial"/>
              <a:cs typeface="Arial"/>
            </a:endParaRPr>
          </a:p>
        </p:txBody>
      </p:sp>
      <p:sp>
        <p:nvSpPr>
          <p:cNvPr id="71" name="object 71"/>
          <p:cNvSpPr/>
          <p:nvPr/>
        </p:nvSpPr>
        <p:spPr>
          <a:xfrm>
            <a:off x="3641067" y="10508992"/>
            <a:ext cx="113884" cy="118075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2" name="object 72"/>
          <p:cNvSpPr/>
          <p:nvPr/>
        </p:nvSpPr>
        <p:spPr>
          <a:xfrm>
            <a:off x="3554924" y="10441380"/>
            <a:ext cx="450037" cy="182499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3" name="object 73"/>
          <p:cNvSpPr/>
          <p:nvPr/>
        </p:nvSpPr>
        <p:spPr>
          <a:xfrm>
            <a:off x="3632546" y="10532262"/>
            <a:ext cx="108064" cy="95602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4" name="object 74"/>
          <p:cNvSpPr/>
          <p:nvPr/>
        </p:nvSpPr>
        <p:spPr>
          <a:xfrm>
            <a:off x="3649733" y="10532261"/>
            <a:ext cx="88895" cy="71589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325745" y="0"/>
            <a:ext cx="230504" cy="2926080"/>
          </a:xfrm>
          <a:custGeom>
            <a:avLst/>
            <a:gdLst/>
            <a:ahLst/>
            <a:cxnLst/>
            <a:rect l="l" t="t" r="r" b="b"/>
            <a:pathLst>
              <a:path w="230504" h="2926080">
                <a:moveTo>
                  <a:pt x="0" y="2925825"/>
                </a:moveTo>
                <a:lnTo>
                  <a:pt x="230250" y="2925825"/>
                </a:lnTo>
                <a:lnTo>
                  <a:pt x="230250" y="0"/>
                </a:lnTo>
                <a:lnTo>
                  <a:pt x="0" y="0"/>
                </a:lnTo>
                <a:lnTo>
                  <a:pt x="0" y="2925825"/>
                </a:lnTo>
                <a:close/>
              </a:path>
            </a:pathLst>
          </a:custGeom>
          <a:solidFill>
            <a:srgbClr val="009D5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7325745" y="3322065"/>
            <a:ext cx="230504" cy="7371080"/>
          </a:xfrm>
          <a:custGeom>
            <a:avLst/>
            <a:gdLst/>
            <a:ahLst/>
            <a:cxnLst/>
            <a:rect l="l" t="t" r="r" b="b"/>
            <a:pathLst>
              <a:path w="230504" h="7371080">
                <a:moveTo>
                  <a:pt x="0" y="7370829"/>
                </a:moveTo>
                <a:lnTo>
                  <a:pt x="230250" y="7370829"/>
                </a:lnTo>
                <a:lnTo>
                  <a:pt x="230250" y="0"/>
                </a:lnTo>
                <a:lnTo>
                  <a:pt x="0" y="0"/>
                </a:lnTo>
                <a:lnTo>
                  <a:pt x="0" y="7370829"/>
                </a:lnTo>
                <a:close/>
              </a:path>
            </a:pathLst>
          </a:custGeom>
          <a:solidFill>
            <a:srgbClr val="009D5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0" y="1338389"/>
            <a:ext cx="7019925" cy="0"/>
          </a:xfrm>
          <a:custGeom>
            <a:avLst/>
            <a:gdLst/>
            <a:ahLst/>
            <a:cxnLst/>
            <a:rect l="l" t="t" r="r" b="b"/>
            <a:pathLst>
              <a:path w="7019925" h="0">
                <a:moveTo>
                  <a:pt x="0" y="0"/>
                </a:moveTo>
                <a:lnTo>
                  <a:pt x="7019674" y="0"/>
                </a:lnTo>
              </a:path>
            </a:pathLst>
          </a:custGeom>
          <a:ln w="10286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0" y="10409999"/>
            <a:ext cx="7020559" cy="0"/>
          </a:xfrm>
          <a:custGeom>
            <a:avLst/>
            <a:gdLst/>
            <a:ahLst/>
            <a:cxnLst/>
            <a:rect l="l" t="t" r="r" b="b"/>
            <a:pathLst>
              <a:path w="7020559" h="0">
                <a:moveTo>
                  <a:pt x="0" y="0"/>
                </a:moveTo>
                <a:lnTo>
                  <a:pt x="7020436" y="0"/>
                </a:lnTo>
              </a:path>
            </a:pathLst>
          </a:custGeom>
          <a:ln w="10287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539626" y="4722812"/>
            <a:ext cx="6480810" cy="0"/>
          </a:xfrm>
          <a:custGeom>
            <a:avLst/>
            <a:gdLst/>
            <a:ahLst/>
            <a:cxnLst/>
            <a:rect l="l" t="t" r="r" b="b"/>
            <a:pathLst>
              <a:path w="6480809" h="0">
                <a:moveTo>
                  <a:pt x="0" y="0"/>
                </a:moveTo>
                <a:lnTo>
                  <a:pt x="6480810" y="0"/>
                </a:lnTo>
              </a:path>
            </a:pathLst>
          </a:custGeom>
          <a:ln w="25526">
            <a:solidFill>
              <a:srgbClr val="009D5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539626" y="7853870"/>
            <a:ext cx="6480810" cy="0"/>
          </a:xfrm>
          <a:custGeom>
            <a:avLst/>
            <a:gdLst/>
            <a:ahLst/>
            <a:cxnLst/>
            <a:rect l="l" t="t" r="r" b="b"/>
            <a:pathLst>
              <a:path w="6480809" h="0">
                <a:moveTo>
                  <a:pt x="0" y="0"/>
                </a:moveTo>
                <a:lnTo>
                  <a:pt x="6480810" y="0"/>
                </a:lnTo>
              </a:path>
            </a:pathLst>
          </a:custGeom>
          <a:ln w="25526">
            <a:solidFill>
              <a:srgbClr val="009D5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539626" y="2274887"/>
            <a:ext cx="2484120" cy="0"/>
          </a:xfrm>
          <a:custGeom>
            <a:avLst/>
            <a:gdLst/>
            <a:ahLst/>
            <a:cxnLst/>
            <a:rect l="l" t="t" r="r" b="b"/>
            <a:pathLst>
              <a:path w="2484120" h="0">
                <a:moveTo>
                  <a:pt x="0" y="0"/>
                </a:moveTo>
                <a:lnTo>
                  <a:pt x="2484120" y="0"/>
                </a:lnTo>
              </a:path>
            </a:pathLst>
          </a:custGeom>
          <a:ln w="25526">
            <a:solidFill>
              <a:srgbClr val="009D5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 txBox="1"/>
          <p:nvPr/>
        </p:nvSpPr>
        <p:spPr>
          <a:xfrm>
            <a:off x="528069" y="237870"/>
            <a:ext cx="2091055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-15" b="1">
                <a:solidFill>
                  <a:srgbClr val="009D57"/>
                </a:solidFill>
                <a:latin typeface="Arial"/>
                <a:cs typeface="Arial"/>
              </a:rPr>
              <a:t>F </a:t>
            </a:r>
            <a:r>
              <a:rPr dirty="0" sz="800" spc="55" b="1">
                <a:solidFill>
                  <a:srgbClr val="009D57"/>
                </a:solidFill>
                <a:latin typeface="Arial"/>
                <a:cs typeface="Arial"/>
              </a:rPr>
              <a:t>- </a:t>
            </a:r>
            <a:r>
              <a:rPr dirty="0" sz="800" b="1">
                <a:solidFill>
                  <a:srgbClr val="009D57"/>
                </a:solidFill>
                <a:latin typeface="Arial"/>
                <a:cs typeface="Arial"/>
              </a:rPr>
              <a:t>Protección contra descargas</a:t>
            </a:r>
            <a:r>
              <a:rPr dirty="0" sz="800" spc="-40" b="1">
                <a:solidFill>
                  <a:srgbClr val="009D57"/>
                </a:solidFill>
                <a:latin typeface="Arial"/>
                <a:cs typeface="Arial"/>
              </a:rPr>
              <a:t> </a:t>
            </a:r>
            <a:r>
              <a:rPr dirty="0" sz="800" b="1">
                <a:solidFill>
                  <a:srgbClr val="009D57"/>
                </a:solidFill>
                <a:latin typeface="Arial"/>
                <a:cs typeface="Arial"/>
              </a:rPr>
              <a:t>eléctricas</a:t>
            </a:r>
            <a:endParaRPr sz="8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191259" y="212597"/>
            <a:ext cx="2997200" cy="574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tabLst>
                <a:tab pos="266700" algn="l"/>
              </a:tabLst>
            </a:pPr>
            <a:r>
              <a:rPr dirty="0" sz="1800" spc="-5" b="1">
                <a:solidFill>
                  <a:srgbClr val="BCBEC0"/>
                </a:solidFill>
                <a:latin typeface="Arial"/>
                <a:cs typeface="Arial"/>
              </a:rPr>
              <a:t>8	</a:t>
            </a:r>
            <a:r>
              <a:rPr dirty="0" sz="1800" spc="-20" b="1">
                <a:solidFill>
                  <a:srgbClr val="BCBEC0"/>
                </a:solidFill>
                <a:latin typeface="Arial"/>
                <a:cs typeface="Arial"/>
              </a:rPr>
              <a:t>Dispositivos </a:t>
            </a:r>
            <a:r>
              <a:rPr dirty="0" sz="1800" spc="15" b="1">
                <a:solidFill>
                  <a:srgbClr val="BCBEC0"/>
                </a:solidFill>
                <a:latin typeface="Arial"/>
                <a:cs typeface="Arial"/>
              </a:rPr>
              <a:t>de</a:t>
            </a:r>
            <a:r>
              <a:rPr dirty="0" sz="1800" spc="-30" b="1">
                <a:solidFill>
                  <a:srgbClr val="BCBEC0"/>
                </a:solidFill>
                <a:latin typeface="Arial"/>
                <a:cs typeface="Arial"/>
              </a:rPr>
              <a:t> </a:t>
            </a:r>
            <a:r>
              <a:rPr dirty="0" sz="1800" spc="5" b="1">
                <a:solidFill>
                  <a:srgbClr val="BCBEC0"/>
                </a:solidFill>
                <a:latin typeface="Arial"/>
                <a:cs typeface="Arial"/>
              </a:rPr>
              <a:t>corriente  </a:t>
            </a:r>
            <a:r>
              <a:rPr dirty="0" sz="1800" spc="-15" b="1">
                <a:solidFill>
                  <a:srgbClr val="BCBEC0"/>
                </a:solidFill>
                <a:latin typeface="Arial"/>
                <a:cs typeface="Arial"/>
              </a:rPr>
              <a:t>residual</a:t>
            </a:r>
            <a:r>
              <a:rPr dirty="0" sz="1800" spc="-5" b="1">
                <a:solidFill>
                  <a:srgbClr val="BCBEC0"/>
                </a:solidFill>
                <a:latin typeface="Arial"/>
                <a:cs typeface="Arial"/>
              </a:rPr>
              <a:t> </a:t>
            </a:r>
            <a:r>
              <a:rPr dirty="0" sz="1800" spc="-15" b="1">
                <a:solidFill>
                  <a:srgbClr val="BCBEC0"/>
                </a:solidFill>
                <a:latin typeface="Arial"/>
                <a:cs typeface="Arial"/>
              </a:rPr>
              <a:t>(DDR)</a:t>
            </a:r>
            <a:endParaRPr sz="18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48262" y="2540598"/>
            <a:ext cx="74930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 b="1">
                <a:solidFill>
                  <a:srgbClr val="231F20"/>
                </a:solidFill>
                <a:latin typeface="Arial"/>
                <a:cs typeface="Arial"/>
              </a:rPr>
              <a:t>a</a:t>
            </a:r>
            <a:endParaRPr sz="700">
              <a:latin typeface="Arial"/>
              <a:cs typeface="Arial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1015165" y="2655633"/>
            <a:ext cx="0" cy="218440"/>
          </a:xfrm>
          <a:custGeom>
            <a:avLst/>
            <a:gdLst/>
            <a:ahLst/>
            <a:cxnLst/>
            <a:rect l="l" t="t" r="r" b="b"/>
            <a:pathLst>
              <a:path w="0" h="218439">
                <a:moveTo>
                  <a:pt x="0" y="0"/>
                </a:moveTo>
                <a:lnTo>
                  <a:pt x="0" y="218313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986514" y="2846285"/>
            <a:ext cx="56515" cy="55880"/>
          </a:xfrm>
          <a:custGeom>
            <a:avLst/>
            <a:gdLst/>
            <a:ahLst/>
            <a:cxnLst/>
            <a:rect l="l" t="t" r="r" b="b"/>
            <a:pathLst>
              <a:path w="56515" h="55880">
                <a:moveTo>
                  <a:pt x="0" y="55308"/>
                </a:moveTo>
                <a:lnTo>
                  <a:pt x="56311" y="0"/>
                </a:lnTo>
              </a:path>
            </a:pathLst>
          </a:custGeom>
          <a:ln w="13969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986514" y="2846285"/>
            <a:ext cx="56515" cy="55880"/>
          </a:xfrm>
          <a:custGeom>
            <a:avLst/>
            <a:gdLst/>
            <a:ahLst/>
            <a:cxnLst/>
            <a:rect l="l" t="t" r="r" b="b"/>
            <a:pathLst>
              <a:path w="56515" h="55880">
                <a:moveTo>
                  <a:pt x="56311" y="55308"/>
                </a:moveTo>
                <a:lnTo>
                  <a:pt x="0" y="0"/>
                </a:lnTo>
              </a:path>
            </a:pathLst>
          </a:custGeom>
          <a:ln w="13969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944058" y="2903575"/>
            <a:ext cx="71120" cy="424815"/>
          </a:xfrm>
          <a:custGeom>
            <a:avLst/>
            <a:gdLst/>
            <a:ahLst/>
            <a:cxnLst/>
            <a:rect l="l" t="t" r="r" b="b"/>
            <a:pathLst>
              <a:path w="71119" h="424814">
                <a:moveTo>
                  <a:pt x="71107" y="424764"/>
                </a:moveTo>
                <a:lnTo>
                  <a:pt x="71107" y="194602"/>
                </a:lnTo>
                <a:lnTo>
                  <a:pt x="0" y="0"/>
                </a:lnTo>
              </a:path>
            </a:pathLst>
          </a:custGeom>
          <a:ln w="13969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562753" y="3840022"/>
            <a:ext cx="909319" cy="0"/>
          </a:xfrm>
          <a:custGeom>
            <a:avLst/>
            <a:gdLst/>
            <a:ahLst/>
            <a:cxnLst/>
            <a:rect l="l" t="t" r="r" b="b"/>
            <a:pathLst>
              <a:path w="909319" h="0">
                <a:moveTo>
                  <a:pt x="0" y="0"/>
                </a:moveTo>
                <a:lnTo>
                  <a:pt x="908773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997385" y="3821252"/>
            <a:ext cx="36195" cy="35560"/>
          </a:xfrm>
          <a:custGeom>
            <a:avLst/>
            <a:gdLst/>
            <a:ahLst/>
            <a:cxnLst/>
            <a:rect l="l" t="t" r="r" b="b"/>
            <a:pathLst>
              <a:path w="36194" h="35560">
                <a:moveTo>
                  <a:pt x="26670" y="0"/>
                </a:moveTo>
                <a:lnTo>
                  <a:pt x="8890" y="0"/>
                </a:lnTo>
                <a:lnTo>
                  <a:pt x="0" y="8877"/>
                </a:lnTo>
                <a:lnTo>
                  <a:pt x="0" y="26669"/>
                </a:lnTo>
                <a:lnTo>
                  <a:pt x="8890" y="35547"/>
                </a:lnTo>
                <a:lnTo>
                  <a:pt x="26670" y="35547"/>
                </a:lnTo>
                <a:lnTo>
                  <a:pt x="35572" y="26669"/>
                </a:lnTo>
                <a:lnTo>
                  <a:pt x="35572" y="8877"/>
                </a:lnTo>
                <a:lnTo>
                  <a:pt x="26670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997385" y="3821252"/>
            <a:ext cx="36195" cy="35560"/>
          </a:xfrm>
          <a:custGeom>
            <a:avLst/>
            <a:gdLst/>
            <a:ahLst/>
            <a:cxnLst/>
            <a:rect l="l" t="t" r="r" b="b"/>
            <a:pathLst>
              <a:path w="36194" h="35560">
                <a:moveTo>
                  <a:pt x="0" y="17779"/>
                </a:moveTo>
                <a:lnTo>
                  <a:pt x="0" y="8877"/>
                </a:lnTo>
                <a:lnTo>
                  <a:pt x="8890" y="0"/>
                </a:lnTo>
                <a:lnTo>
                  <a:pt x="17780" y="0"/>
                </a:lnTo>
                <a:lnTo>
                  <a:pt x="26670" y="0"/>
                </a:lnTo>
                <a:lnTo>
                  <a:pt x="35572" y="8877"/>
                </a:lnTo>
                <a:lnTo>
                  <a:pt x="35572" y="17779"/>
                </a:lnTo>
                <a:lnTo>
                  <a:pt x="35572" y="26669"/>
                </a:lnTo>
                <a:lnTo>
                  <a:pt x="26670" y="35547"/>
                </a:lnTo>
                <a:lnTo>
                  <a:pt x="17780" y="35547"/>
                </a:lnTo>
                <a:lnTo>
                  <a:pt x="8890" y="35547"/>
                </a:lnTo>
                <a:lnTo>
                  <a:pt x="0" y="26669"/>
                </a:lnTo>
                <a:lnTo>
                  <a:pt x="0" y="17779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599367" y="3817441"/>
            <a:ext cx="83832" cy="24180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1093283" y="3817441"/>
            <a:ext cx="83807" cy="24180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844274" y="3985209"/>
            <a:ext cx="80645" cy="72390"/>
          </a:xfrm>
          <a:custGeom>
            <a:avLst/>
            <a:gdLst/>
            <a:ahLst/>
            <a:cxnLst/>
            <a:rect l="l" t="t" r="r" b="b"/>
            <a:pathLst>
              <a:path w="80644" h="72389">
                <a:moveTo>
                  <a:pt x="80022" y="0"/>
                </a:moveTo>
                <a:lnTo>
                  <a:pt x="0" y="0"/>
                </a:lnTo>
                <a:lnTo>
                  <a:pt x="42468" y="72136"/>
                </a:lnTo>
                <a:lnTo>
                  <a:pt x="80022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844274" y="3985209"/>
            <a:ext cx="80645" cy="72390"/>
          </a:xfrm>
          <a:custGeom>
            <a:avLst/>
            <a:gdLst/>
            <a:ahLst/>
            <a:cxnLst/>
            <a:rect l="l" t="t" r="r" b="b"/>
            <a:pathLst>
              <a:path w="80644" h="72389">
                <a:moveTo>
                  <a:pt x="0" y="0"/>
                </a:moveTo>
                <a:lnTo>
                  <a:pt x="42468" y="72136"/>
                </a:lnTo>
                <a:lnTo>
                  <a:pt x="80022" y="0"/>
                </a:lnTo>
                <a:lnTo>
                  <a:pt x="0" y="0"/>
                </a:lnTo>
                <a:close/>
              </a:path>
            </a:pathLst>
          </a:custGeom>
          <a:ln w="381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/>
          <p:nvPr/>
        </p:nvSpPr>
        <p:spPr>
          <a:xfrm>
            <a:off x="1355042" y="3817441"/>
            <a:ext cx="83820" cy="24180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/>
          <p:nvPr/>
        </p:nvSpPr>
        <p:spPr>
          <a:xfrm>
            <a:off x="881815" y="3841000"/>
            <a:ext cx="0" cy="149225"/>
          </a:xfrm>
          <a:custGeom>
            <a:avLst/>
            <a:gdLst/>
            <a:ahLst/>
            <a:cxnLst/>
            <a:rect l="l" t="t" r="r" b="b"/>
            <a:pathLst>
              <a:path w="0" h="149225">
                <a:moveTo>
                  <a:pt x="0" y="0"/>
                </a:moveTo>
                <a:lnTo>
                  <a:pt x="0" y="149161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/>
          <p:nvPr/>
        </p:nvSpPr>
        <p:spPr>
          <a:xfrm>
            <a:off x="864035" y="3821252"/>
            <a:ext cx="35560" cy="35560"/>
          </a:xfrm>
          <a:custGeom>
            <a:avLst/>
            <a:gdLst/>
            <a:ahLst/>
            <a:cxnLst/>
            <a:rect l="l" t="t" r="r" b="b"/>
            <a:pathLst>
              <a:path w="35559" h="35560">
                <a:moveTo>
                  <a:pt x="26670" y="0"/>
                </a:moveTo>
                <a:lnTo>
                  <a:pt x="8890" y="0"/>
                </a:lnTo>
                <a:lnTo>
                  <a:pt x="0" y="8877"/>
                </a:lnTo>
                <a:lnTo>
                  <a:pt x="0" y="26669"/>
                </a:lnTo>
                <a:lnTo>
                  <a:pt x="8890" y="35547"/>
                </a:lnTo>
                <a:lnTo>
                  <a:pt x="26670" y="35547"/>
                </a:lnTo>
                <a:lnTo>
                  <a:pt x="35560" y="26669"/>
                </a:lnTo>
                <a:lnTo>
                  <a:pt x="35560" y="8877"/>
                </a:lnTo>
                <a:lnTo>
                  <a:pt x="26670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/>
          <p:nvPr/>
        </p:nvSpPr>
        <p:spPr>
          <a:xfrm>
            <a:off x="864035" y="3821252"/>
            <a:ext cx="35560" cy="35560"/>
          </a:xfrm>
          <a:custGeom>
            <a:avLst/>
            <a:gdLst/>
            <a:ahLst/>
            <a:cxnLst/>
            <a:rect l="l" t="t" r="r" b="b"/>
            <a:pathLst>
              <a:path w="35559" h="35560">
                <a:moveTo>
                  <a:pt x="0" y="17779"/>
                </a:moveTo>
                <a:lnTo>
                  <a:pt x="0" y="8877"/>
                </a:lnTo>
                <a:lnTo>
                  <a:pt x="8890" y="0"/>
                </a:lnTo>
                <a:lnTo>
                  <a:pt x="17780" y="0"/>
                </a:lnTo>
                <a:lnTo>
                  <a:pt x="26670" y="0"/>
                </a:lnTo>
                <a:lnTo>
                  <a:pt x="35560" y="8877"/>
                </a:lnTo>
                <a:lnTo>
                  <a:pt x="35560" y="17779"/>
                </a:lnTo>
                <a:lnTo>
                  <a:pt x="35560" y="26669"/>
                </a:lnTo>
                <a:lnTo>
                  <a:pt x="26670" y="35547"/>
                </a:lnTo>
                <a:lnTo>
                  <a:pt x="17780" y="35547"/>
                </a:lnTo>
                <a:lnTo>
                  <a:pt x="8890" y="35547"/>
                </a:lnTo>
                <a:lnTo>
                  <a:pt x="0" y="26669"/>
                </a:lnTo>
                <a:lnTo>
                  <a:pt x="0" y="17779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/>
          <p:nvPr/>
        </p:nvSpPr>
        <p:spPr>
          <a:xfrm>
            <a:off x="955894" y="3356990"/>
            <a:ext cx="58419" cy="486409"/>
          </a:xfrm>
          <a:custGeom>
            <a:avLst/>
            <a:gdLst/>
            <a:ahLst/>
            <a:cxnLst/>
            <a:rect l="l" t="t" r="r" b="b"/>
            <a:pathLst>
              <a:path w="58419" h="486410">
                <a:moveTo>
                  <a:pt x="58293" y="485990"/>
                </a:moveTo>
                <a:lnTo>
                  <a:pt x="58293" y="217309"/>
                </a:lnTo>
                <a:lnTo>
                  <a:pt x="0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8" name="object 28"/>
          <p:cNvSpPr/>
          <p:nvPr/>
        </p:nvSpPr>
        <p:spPr>
          <a:xfrm>
            <a:off x="990464" y="3326358"/>
            <a:ext cx="48895" cy="50800"/>
          </a:xfrm>
          <a:custGeom>
            <a:avLst/>
            <a:gdLst/>
            <a:ahLst/>
            <a:cxnLst/>
            <a:rect l="l" t="t" r="r" b="b"/>
            <a:pathLst>
              <a:path w="48894" h="50800">
                <a:moveTo>
                  <a:pt x="23723" y="0"/>
                </a:moveTo>
                <a:lnTo>
                  <a:pt x="14594" y="2207"/>
                </a:lnTo>
                <a:lnTo>
                  <a:pt x="7042" y="8026"/>
                </a:lnTo>
                <a:lnTo>
                  <a:pt x="1899" y="16255"/>
                </a:lnTo>
                <a:lnTo>
                  <a:pt x="0" y="25692"/>
                </a:lnTo>
                <a:lnTo>
                  <a:pt x="1899" y="34959"/>
                </a:lnTo>
                <a:lnTo>
                  <a:pt x="7042" y="42840"/>
                </a:lnTo>
                <a:lnTo>
                  <a:pt x="14594" y="48316"/>
                </a:lnTo>
                <a:lnTo>
                  <a:pt x="23723" y="50368"/>
                </a:lnTo>
                <a:lnTo>
                  <a:pt x="32992" y="48316"/>
                </a:lnTo>
                <a:lnTo>
                  <a:pt x="40878" y="42840"/>
                </a:lnTo>
                <a:lnTo>
                  <a:pt x="46358" y="34959"/>
                </a:lnTo>
                <a:lnTo>
                  <a:pt x="48412" y="25692"/>
                </a:lnTo>
                <a:lnTo>
                  <a:pt x="46358" y="16255"/>
                </a:lnTo>
                <a:lnTo>
                  <a:pt x="40878" y="8026"/>
                </a:lnTo>
                <a:lnTo>
                  <a:pt x="32992" y="2207"/>
                </a:lnTo>
                <a:lnTo>
                  <a:pt x="23723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9" name="object 29"/>
          <p:cNvSpPr/>
          <p:nvPr/>
        </p:nvSpPr>
        <p:spPr>
          <a:xfrm>
            <a:off x="990464" y="3326358"/>
            <a:ext cx="48895" cy="50800"/>
          </a:xfrm>
          <a:custGeom>
            <a:avLst/>
            <a:gdLst/>
            <a:ahLst/>
            <a:cxnLst/>
            <a:rect l="l" t="t" r="r" b="b"/>
            <a:pathLst>
              <a:path w="48894" h="50800">
                <a:moveTo>
                  <a:pt x="0" y="25692"/>
                </a:moveTo>
                <a:lnTo>
                  <a:pt x="1899" y="16255"/>
                </a:lnTo>
                <a:lnTo>
                  <a:pt x="7042" y="8026"/>
                </a:lnTo>
                <a:lnTo>
                  <a:pt x="14594" y="2207"/>
                </a:lnTo>
                <a:lnTo>
                  <a:pt x="23723" y="0"/>
                </a:lnTo>
                <a:lnTo>
                  <a:pt x="32992" y="2207"/>
                </a:lnTo>
                <a:lnTo>
                  <a:pt x="40878" y="8026"/>
                </a:lnTo>
                <a:lnTo>
                  <a:pt x="46358" y="16255"/>
                </a:lnTo>
                <a:lnTo>
                  <a:pt x="48412" y="25692"/>
                </a:lnTo>
                <a:lnTo>
                  <a:pt x="46358" y="34959"/>
                </a:lnTo>
                <a:lnTo>
                  <a:pt x="40878" y="42840"/>
                </a:lnTo>
                <a:lnTo>
                  <a:pt x="32992" y="48316"/>
                </a:lnTo>
                <a:lnTo>
                  <a:pt x="23723" y="50368"/>
                </a:lnTo>
                <a:lnTo>
                  <a:pt x="14594" y="48316"/>
                </a:lnTo>
                <a:lnTo>
                  <a:pt x="7042" y="42840"/>
                </a:lnTo>
                <a:lnTo>
                  <a:pt x="1899" y="34959"/>
                </a:lnTo>
                <a:lnTo>
                  <a:pt x="0" y="25692"/>
                </a:lnTo>
                <a:close/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0" name="object 30"/>
          <p:cNvSpPr/>
          <p:nvPr/>
        </p:nvSpPr>
        <p:spPr>
          <a:xfrm>
            <a:off x="940248" y="3450240"/>
            <a:ext cx="276453" cy="243427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1" name="object 31"/>
          <p:cNvSpPr/>
          <p:nvPr/>
        </p:nvSpPr>
        <p:spPr>
          <a:xfrm>
            <a:off x="969788" y="2595460"/>
            <a:ext cx="83832" cy="7592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2" name="object 32"/>
          <p:cNvSpPr txBox="1"/>
          <p:nvPr/>
        </p:nvSpPr>
        <p:spPr>
          <a:xfrm>
            <a:off x="1697854" y="2540598"/>
            <a:ext cx="80010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 b="1">
                <a:solidFill>
                  <a:srgbClr val="231F20"/>
                </a:solidFill>
                <a:latin typeface="Arial"/>
                <a:cs typeface="Arial"/>
              </a:rPr>
              <a:t>b</a:t>
            </a:r>
            <a:endParaRPr sz="700">
              <a:latin typeface="Arial"/>
              <a:cs typeface="Arial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1113387" y="2927067"/>
            <a:ext cx="180975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baseline="10416" sz="1200" spc="-7" i="1">
                <a:solidFill>
                  <a:srgbClr val="231F20"/>
                </a:solidFill>
                <a:latin typeface="Times New Roman"/>
                <a:cs typeface="Times New Roman"/>
              </a:rPr>
              <a:t>I</a:t>
            </a:r>
            <a:r>
              <a:rPr dirty="0" sz="500" spc="-5">
                <a:solidFill>
                  <a:srgbClr val="231F20"/>
                </a:solidFill>
                <a:latin typeface="Arial"/>
                <a:cs typeface="Arial"/>
              </a:rPr>
              <a:t>n1</a:t>
            </a:r>
            <a:endParaRPr sz="500">
              <a:latin typeface="Arial"/>
              <a:cs typeface="Arial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964937" y="3194487"/>
            <a:ext cx="99695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u="sng" sz="800" i="1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800" spc="-20" i="1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Times New Roman"/>
                <a:cs typeface="Times New Roman"/>
              </a:rPr>
              <a:t> </a:t>
            </a:r>
            <a:endParaRPr sz="800">
              <a:latin typeface="Times New Roman"/>
              <a:cs typeface="Times New Roman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2032448" y="3194487"/>
            <a:ext cx="145415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800" i="1">
                <a:solidFill>
                  <a:srgbClr val="231F20"/>
                </a:solidFill>
                <a:latin typeface="Times New Roman"/>
                <a:cs typeface="Times New Roman"/>
              </a:rPr>
              <a:t>I</a:t>
            </a:r>
            <a:r>
              <a:rPr dirty="0" baseline="-16666" sz="750">
                <a:solidFill>
                  <a:srgbClr val="231F20"/>
                </a:solidFill>
                <a:latin typeface="Arial"/>
                <a:cs typeface="Arial"/>
              </a:rPr>
              <a:t>n</a:t>
            </a:r>
            <a:endParaRPr baseline="-16666" sz="750">
              <a:latin typeface="Arial"/>
              <a:cs typeface="Arial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787422" y="3464958"/>
            <a:ext cx="145415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800" i="1">
                <a:solidFill>
                  <a:srgbClr val="231F20"/>
                </a:solidFill>
                <a:latin typeface="Times New Roman"/>
                <a:cs typeface="Times New Roman"/>
              </a:rPr>
              <a:t>I</a:t>
            </a:r>
            <a:r>
              <a:rPr dirty="0" baseline="-16666" sz="750">
                <a:solidFill>
                  <a:srgbClr val="231F20"/>
                </a:solidFill>
                <a:latin typeface="Arial"/>
                <a:cs typeface="Arial"/>
              </a:rPr>
              <a:t>n</a:t>
            </a:r>
            <a:endParaRPr baseline="-16666" sz="750">
              <a:latin typeface="Arial"/>
              <a:cs typeface="Arial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1877025" y="3808877"/>
            <a:ext cx="417830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  <a:tabLst>
                <a:tab pos="274320" algn="l"/>
              </a:tabLst>
            </a:pPr>
            <a:r>
              <a:rPr dirty="0" baseline="10416" sz="1200" spc="-7" i="1">
                <a:solidFill>
                  <a:srgbClr val="231F20"/>
                </a:solidFill>
                <a:latin typeface="Times New Roman"/>
                <a:cs typeface="Times New Roman"/>
              </a:rPr>
              <a:t>I</a:t>
            </a:r>
            <a:r>
              <a:rPr dirty="0" sz="500" spc="-5">
                <a:solidFill>
                  <a:srgbClr val="231F20"/>
                </a:solidFill>
                <a:latin typeface="Arial"/>
                <a:cs typeface="Arial"/>
              </a:rPr>
              <a:t>n1	</a:t>
            </a:r>
            <a:r>
              <a:rPr dirty="0" baseline="10416" sz="1200" spc="-7" i="1">
                <a:solidFill>
                  <a:srgbClr val="231F20"/>
                </a:solidFill>
                <a:latin typeface="Times New Roman"/>
                <a:cs typeface="Times New Roman"/>
              </a:rPr>
              <a:t>I</a:t>
            </a:r>
            <a:r>
              <a:rPr dirty="0" sz="500" spc="-5">
                <a:solidFill>
                  <a:srgbClr val="231F20"/>
                </a:solidFill>
                <a:latin typeface="Arial"/>
                <a:cs typeface="Arial"/>
              </a:rPr>
              <a:t>n2</a:t>
            </a:r>
            <a:endParaRPr sz="500">
              <a:latin typeface="Arial"/>
              <a:cs typeface="Arial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2382904" y="3808877"/>
            <a:ext cx="417830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  <a:tabLst>
                <a:tab pos="274320" algn="l"/>
              </a:tabLst>
            </a:pPr>
            <a:r>
              <a:rPr dirty="0" baseline="10416" sz="1200" spc="-7" i="1">
                <a:solidFill>
                  <a:srgbClr val="231F20"/>
                </a:solidFill>
                <a:latin typeface="Times New Roman"/>
                <a:cs typeface="Times New Roman"/>
              </a:rPr>
              <a:t>I</a:t>
            </a:r>
            <a:r>
              <a:rPr dirty="0" sz="500" spc="-5">
                <a:solidFill>
                  <a:srgbClr val="231F20"/>
                </a:solidFill>
                <a:latin typeface="Arial"/>
                <a:cs typeface="Arial"/>
              </a:rPr>
              <a:t>n3	</a:t>
            </a:r>
            <a:r>
              <a:rPr dirty="0" baseline="10416" sz="1200" spc="-7" i="1">
                <a:solidFill>
                  <a:srgbClr val="231F20"/>
                </a:solidFill>
                <a:latin typeface="Times New Roman"/>
                <a:cs typeface="Times New Roman"/>
              </a:rPr>
              <a:t>I</a:t>
            </a:r>
            <a:r>
              <a:rPr dirty="0" sz="500" spc="-5">
                <a:solidFill>
                  <a:srgbClr val="231F20"/>
                </a:solidFill>
                <a:latin typeface="Arial"/>
                <a:cs typeface="Arial"/>
              </a:rPr>
              <a:t>n4</a:t>
            </a:r>
            <a:endParaRPr sz="500">
              <a:latin typeface="Arial"/>
              <a:cs typeface="Arial"/>
            </a:endParaRPr>
          </a:p>
        </p:txBody>
      </p:sp>
      <p:sp>
        <p:nvSpPr>
          <p:cNvPr id="39" name="object 39"/>
          <p:cNvSpPr/>
          <p:nvPr/>
        </p:nvSpPr>
        <p:spPr>
          <a:xfrm>
            <a:off x="2019011" y="2655633"/>
            <a:ext cx="0" cy="218440"/>
          </a:xfrm>
          <a:custGeom>
            <a:avLst/>
            <a:gdLst/>
            <a:ahLst/>
            <a:cxnLst/>
            <a:rect l="l" t="t" r="r" b="b"/>
            <a:pathLst>
              <a:path w="0" h="218439">
                <a:moveTo>
                  <a:pt x="0" y="0"/>
                </a:moveTo>
                <a:lnTo>
                  <a:pt x="0" y="21830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0" name="object 40"/>
          <p:cNvSpPr/>
          <p:nvPr/>
        </p:nvSpPr>
        <p:spPr>
          <a:xfrm>
            <a:off x="2256095" y="2885795"/>
            <a:ext cx="0" cy="161290"/>
          </a:xfrm>
          <a:custGeom>
            <a:avLst/>
            <a:gdLst/>
            <a:ahLst/>
            <a:cxnLst/>
            <a:rect l="l" t="t" r="r" b="b"/>
            <a:pathLst>
              <a:path w="0" h="161289">
                <a:moveTo>
                  <a:pt x="0" y="161010"/>
                </a:moveTo>
                <a:lnTo>
                  <a:pt x="0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1" name="object 41"/>
          <p:cNvSpPr/>
          <p:nvPr/>
        </p:nvSpPr>
        <p:spPr>
          <a:xfrm>
            <a:off x="1803683" y="3627640"/>
            <a:ext cx="909319" cy="0"/>
          </a:xfrm>
          <a:custGeom>
            <a:avLst/>
            <a:gdLst/>
            <a:ahLst/>
            <a:cxnLst/>
            <a:rect l="l" t="t" r="r" b="b"/>
            <a:pathLst>
              <a:path w="909319" h="0">
                <a:moveTo>
                  <a:pt x="0" y="0"/>
                </a:moveTo>
                <a:lnTo>
                  <a:pt x="908773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2" name="object 42"/>
          <p:cNvSpPr/>
          <p:nvPr/>
        </p:nvSpPr>
        <p:spPr>
          <a:xfrm>
            <a:off x="2238315" y="3608882"/>
            <a:ext cx="35560" cy="35560"/>
          </a:xfrm>
          <a:custGeom>
            <a:avLst/>
            <a:gdLst/>
            <a:ahLst/>
            <a:cxnLst/>
            <a:rect l="l" t="t" r="r" b="b"/>
            <a:pathLst>
              <a:path w="35560" h="35560">
                <a:moveTo>
                  <a:pt x="26670" y="0"/>
                </a:moveTo>
                <a:lnTo>
                  <a:pt x="8890" y="0"/>
                </a:lnTo>
                <a:lnTo>
                  <a:pt x="0" y="8877"/>
                </a:lnTo>
                <a:lnTo>
                  <a:pt x="0" y="26657"/>
                </a:lnTo>
                <a:lnTo>
                  <a:pt x="8890" y="35534"/>
                </a:lnTo>
                <a:lnTo>
                  <a:pt x="26670" y="35534"/>
                </a:lnTo>
                <a:lnTo>
                  <a:pt x="35560" y="26657"/>
                </a:lnTo>
                <a:lnTo>
                  <a:pt x="35560" y="8877"/>
                </a:lnTo>
                <a:lnTo>
                  <a:pt x="26670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3" name="object 43"/>
          <p:cNvSpPr/>
          <p:nvPr/>
        </p:nvSpPr>
        <p:spPr>
          <a:xfrm>
            <a:off x="2238315" y="3608882"/>
            <a:ext cx="35560" cy="35560"/>
          </a:xfrm>
          <a:custGeom>
            <a:avLst/>
            <a:gdLst/>
            <a:ahLst/>
            <a:cxnLst/>
            <a:rect l="l" t="t" r="r" b="b"/>
            <a:pathLst>
              <a:path w="35560" h="35560">
                <a:moveTo>
                  <a:pt x="0" y="17767"/>
                </a:moveTo>
                <a:lnTo>
                  <a:pt x="0" y="8877"/>
                </a:lnTo>
                <a:lnTo>
                  <a:pt x="8890" y="0"/>
                </a:lnTo>
                <a:lnTo>
                  <a:pt x="17780" y="0"/>
                </a:lnTo>
                <a:lnTo>
                  <a:pt x="26670" y="0"/>
                </a:lnTo>
                <a:lnTo>
                  <a:pt x="35560" y="8877"/>
                </a:lnTo>
                <a:lnTo>
                  <a:pt x="35560" y="17767"/>
                </a:lnTo>
                <a:lnTo>
                  <a:pt x="35560" y="26657"/>
                </a:lnTo>
                <a:lnTo>
                  <a:pt x="26670" y="35534"/>
                </a:lnTo>
                <a:lnTo>
                  <a:pt x="17780" y="35534"/>
                </a:lnTo>
                <a:lnTo>
                  <a:pt x="8890" y="35534"/>
                </a:lnTo>
                <a:lnTo>
                  <a:pt x="0" y="26657"/>
                </a:lnTo>
                <a:lnTo>
                  <a:pt x="0" y="17767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4" name="object 44"/>
          <p:cNvSpPr/>
          <p:nvPr/>
        </p:nvSpPr>
        <p:spPr>
          <a:xfrm>
            <a:off x="1867881" y="3608882"/>
            <a:ext cx="36195" cy="35560"/>
          </a:xfrm>
          <a:custGeom>
            <a:avLst/>
            <a:gdLst/>
            <a:ahLst/>
            <a:cxnLst/>
            <a:rect l="l" t="t" r="r" b="b"/>
            <a:pathLst>
              <a:path w="36194" h="35560">
                <a:moveTo>
                  <a:pt x="26670" y="0"/>
                </a:moveTo>
                <a:lnTo>
                  <a:pt x="8890" y="0"/>
                </a:lnTo>
                <a:lnTo>
                  <a:pt x="0" y="8877"/>
                </a:lnTo>
                <a:lnTo>
                  <a:pt x="0" y="26657"/>
                </a:lnTo>
                <a:lnTo>
                  <a:pt x="8890" y="35534"/>
                </a:lnTo>
                <a:lnTo>
                  <a:pt x="26670" y="35534"/>
                </a:lnTo>
                <a:lnTo>
                  <a:pt x="35572" y="26657"/>
                </a:lnTo>
                <a:lnTo>
                  <a:pt x="35572" y="8877"/>
                </a:lnTo>
                <a:lnTo>
                  <a:pt x="26670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5" name="object 45"/>
          <p:cNvSpPr/>
          <p:nvPr/>
        </p:nvSpPr>
        <p:spPr>
          <a:xfrm>
            <a:off x="1867881" y="3608882"/>
            <a:ext cx="36195" cy="35560"/>
          </a:xfrm>
          <a:custGeom>
            <a:avLst/>
            <a:gdLst/>
            <a:ahLst/>
            <a:cxnLst/>
            <a:rect l="l" t="t" r="r" b="b"/>
            <a:pathLst>
              <a:path w="36194" h="35560">
                <a:moveTo>
                  <a:pt x="0" y="17767"/>
                </a:moveTo>
                <a:lnTo>
                  <a:pt x="0" y="8877"/>
                </a:lnTo>
                <a:lnTo>
                  <a:pt x="8890" y="0"/>
                </a:lnTo>
                <a:lnTo>
                  <a:pt x="17780" y="0"/>
                </a:lnTo>
                <a:lnTo>
                  <a:pt x="26670" y="0"/>
                </a:lnTo>
                <a:lnTo>
                  <a:pt x="35572" y="8877"/>
                </a:lnTo>
                <a:lnTo>
                  <a:pt x="35572" y="17767"/>
                </a:lnTo>
                <a:lnTo>
                  <a:pt x="35572" y="26657"/>
                </a:lnTo>
                <a:lnTo>
                  <a:pt x="26670" y="35534"/>
                </a:lnTo>
                <a:lnTo>
                  <a:pt x="17780" y="35534"/>
                </a:lnTo>
                <a:lnTo>
                  <a:pt x="8890" y="35534"/>
                </a:lnTo>
                <a:lnTo>
                  <a:pt x="0" y="26657"/>
                </a:lnTo>
                <a:lnTo>
                  <a:pt x="0" y="17767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6" name="object 46"/>
          <p:cNvSpPr/>
          <p:nvPr/>
        </p:nvSpPr>
        <p:spPr>
          <a:xfrm>
            <a:off x="2361784" y="3608882"/>
            <a:ext cx="35560" cy="35560"/>
          </a:xfrm>
          <a:custGeom>
            <a:avLst/>
            <a:gdLst/>
            <a:ahLst/>
            <a:cxnLst/>
            <a:rect l="l" t="t" r="r" b="b"/>
            <a:pathLst>
              <a:path w="35560" h="35560">
                <a:moveTo>
                  <a:pt x="26670" y="0"/>
                </a:moveTo>
                <a:lnTo>
                  <a:pt x="8902" y="0"/>
                </a:lnTo>
                <a:lnTo>
                  <a:pt x="0" y="8877"/>
                </a:lnTo>
                <a:lnTo>
                  <a:pt x="0" y="26657"/>
                </a:lnTo>
                <a:lnTo>
                  <a:pt x="8902" y="35534"/>
                </a:lnTo>
                <a:lnTo>
                  <a:pt x="26670" y="35534"/>
                </a:lnTo>
                <a:lnTo>
                  <a:pt x="35560" y="26657"/>
                </a:lnTo>
                <a:lnTo>
                  <a:pt x="35560" y="8877"/>
                </a:lnTo>
                <a:lnTo>
                  <a:pt x="26670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7" name="object 47"/>
          <p:cNvSpPr/>
          <p:nvPr/>
        </p:nvSpPr>
        <p:spPr>
          <a:xfrm>
            <a:off x="2361784" y="3608882"/>
            <a:ext cx="35560" cy="35560"/>
          </a:xfrm>
          <a:custGeom>
            <a:avLst/>
            <a:gdLst/>
            <a:ahLst/>
            <a:cxnLst/>
            <a:rect l="l" t="t" r="r" b="b"/>
            <a:pathLst>
              <a:path w="35560" h="35560">
                <a:moveTo>
                  <a:pt x="0" y="17767"/>
                </a:moveTo>
                <a:lnTo>
                  <a:pt x="0" y="8877"/>
                </a:lnTo>
                <a:lnTo>
                  <a:pt x="8902" y="0"/>
                </a:lnTo>
                <a:lnTo>
                  <a:pt x="17780" y="0"/>
                </a:lnTo>
                <a:lnTo>
                  <a:pt x="26670" y="0"/>
                </a:lnTo>
                <a:lnTo>
                  <a:pt x="35560" y="8877"/>
                </a:lnTo>
                <a:lnTo>
                  <a:pt x="35560" y="17767"/>
                </a:lnTo>
                <a:lnTo>
                  <a:pt x="35560" y="26657"/>
                </a:lnTo>
                <a:lnTo>
                  <a:pt x="26670" y="35534"/>
                </a:lnTo>
                <a:lnTo>
                  <a:pt x="17780" y="35534"/>
                </a:lnTo>
                <a:lnTo>
                  <a:pt x="8902" y="35534"/>
                </a:lnTo>
                <a:lnTo>
                  <a:pt x="0" y="26657"/>
                </a:lnTo>
                <a:lnTo>
                  <a:pt x="0" y="17767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8" name="object 48"/>
          <p:cNvSpPr/>
          <p:nvPr/>
        </p:nvSpPr>
        <p:spPr>
          <a:xfrm>
            <a:off x="2613676" y="3608882"/>
            <a:ext cx="35560" cy="35560"/>
          </a:xfrm>
          <a:custGeom>
            <a:avLst/>
            <a:gdLst/>
            <a:ahLst/>
            <a:cxnLst/>
            <a:rect l="l" t="t" r="r" b="b"/>
            <a:pathLst>
              <a:path w="35560" h="35560">
                <a:moveTo>
                  <a:pt x="26670" y="0"/>
                </a:moveTo>
                <a:lnTo>
                  <a:pt x="8902" y="0"/>
                </a:lnTo>
                <a:lnTo>
                  <a:pt x="0" y="8877"/>
                </a:lnTo>
                <a:lnTo>
                  <a:pt x="0" y="26657"/>
                </a:lnTo>
                <a:lnTo>
                  <a:pt x="8902" y="35534"/>
                </a:lnTo>
                <a:lnTo>
                  <a:pt x="26670" y="35534"/>
                </a:lnTo>
                <a:lnTo>
                  <a:pt x="35560" y="26657"/>
                </a:lnTo>
                <a:lnTo>
                  <a:pt x="35560" y="8877"/>
                </a:lnTo>
                <a:lnTo>
                  <a:pt x="26670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9" name="object 49"/>
          <p:cNvSpPr/>
          <p:nvPr/>
        </p:nvSpPr>
        <p:spPr>
          <a:xfrm>
            <a:off x="2613676" y="3608882"/>
            <a:ext cx="35560" cy="35560"/>
          </a:xfrm>
          <a:custGeom>
            <a:avLst/>
            <a:gdLst/>
            <a:ahLst/>
            <a:cxnLst/>
            <a:rect l="l" t="t" r="r" b="b"/>
            <a:pathLst>
              <a:path w="35560" h="35560">
                <a:moveTo>
                  <a:pt x="0" y="17767"/>
                </a:moveTo>
                <a:lnTo>
                  <a:pt x="0" y="8877"/>
                </a:lnTo>
                <a:lnTo>
                  <a:pt x="8902" y="0"/>
                </a:lnTo>
                <a:lnTo>
                  <a:pt x="17780" y="0"/>
                </a:lnTo>
                <a:lnTo>
                  <a:pt x="26670" y="0"/>
                </a:lnTo>
                <a:lnTo>
                  <a:pt x="35560" y="8877"/>
                </a:lnTo>
                <a:lnTo>
                  <a:pt x="35560" y="17767"/>
                </a:lnTo>
                <a:lnTo>
                  <a:pt x="35560" y="26657"/>
                </a:lnTo>
                <a:lnTo>
                  <a:pt x="26670" y="35534"/>
                </a:lnTo>
                <a:lnTo>
                  <a:pt x="17780" y="35534"/>
                </a:lnTo>
                <a:lnTo>
                  <a:pt x="8902" y="35534"/>
                </a:lnTo>
                <a:lnTo>
                  <a:pt x="0" y="26657"/>
                </a:lnTo>
                <a:lnTo>
                  <a:pt x="0" y="17767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0" name="object 50"/>
          <p:cNvSpPr/>
          <p:nvPr/>
        </p:nvSpPr>
        <p:spPr>
          <a:xfrm>
            <a:off x="2104952" y="3608882"/>
            <a:ext cx="36195" cy="35560"/>
          </a:xfrm>
          <a:custGeom>
            <a:avLst/>
            <a:gdLst/>
            <a:ahLst/>
            <a:cxnLst/>
            <a:rect l="l" t="t" r="r" b="b"/>
            <a:pathLst>
              <a:path w="36194" h="35560">
                <a:moveTo>
                  <a:pt x="26670" y="0"/>
                </a:moveTo>
                <a:lnTo>
                  <a:pt x="8890" y="0"/>
                </a:lnTo>
                <a:lnTo>
                  <a:pt x="0" y="8877"/>
                </a:lnTo>
                <a:lnTo>
                  <a:pt x="0" y="26657"/>
                </a:lnTo>
                <a:lnTo>
                  <a:pt x="8890" y="35534"/>
                </a:lnTo>
                <a:lnTo>
                  <a:pt x="26670" y="35534"/>
                </a:lnTo>
                <a:lnTo>
                  <a:pt x="35572" y="26657"/>
                </a:lnTo>
                <a:lnTo>
                  <a:pt x="35572" y="8877"/>
                </a:lnTo>
                <a:lnTo>
                  <a:pt x="26670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1" name="object 51"/>
          <p:cNvSpPr/>
          <p:nvPr/>
        </p:nvSpPr>
        <p:spPr>
          <a:xfrm>
            <a:off x="2104952" y="3608882"/>
            <a:ext cx="36195" cy="35560"/>
          </a:xfrm>
          <a:custGeom>
            <a:avLst/>
            <a:gdLst/>
            <a:ahLst/>
            <a:cxnLst/>
            <a:rect l="l" t="t" r="r" b="b"/>
            <a:pathLst>
              <a:path w="36194" h="35560">
                <a:moveTo>
                  <a:pt x="0" y="17767"/>
                </a:moveTo>
                <a:lnTo>
                  <a:pt x="0" y="8877"/>
                </a:lnTo>
                <a:lnTo>
                  <a:pt x="8890" y="0"/>
                </a:lnTo>
                <a:lnTo>
                  <a:pt x="17780" y="0"/>
                </a:lnTo>
                <a:lnTo>
                  <a:pt x="26670" y="0"/>
                </a:lnTo>
                <a:lnTo>
                  <a:pt x="35572" y="8877"/>
                </a:lnTo>
                <a:lnTo>
                  <a:pt x="35572" y="17767"/>
                </a:lnTo>
                <a:lnTo>
                  <a:pt x="35572" y="26657"/>
                </a:lnTo>
                <a:lnTo>
                  <a:pt x="26670" y="35534"/>
                </a:lnTo>
                <a:lnTo>
                  <a:pt x="17780" y="35534"/>
                </a:lnTo>
                <a:lnTo>
                  <a:pt x="8890" y="35534"/>
                </a:lnTo>
                <a:lnTo>
                  <a:pt x="0" y="26657"/>
                </a:lnTo>
                <a:lnTo>
                  <a:pt x="0" y="17767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2" name="object 52"/>
          <p:cNvSpPr/>
          <p:nvPr/>
        </p:nvSpPr>
        <p:spPr>
          <a:xfrm>
            <a:off x="2196824" y="3075457"/>
            <a:ext cx="58419" cy="555625"/>
          </a:xfrm>
          <a:custGeom>
            <a:avLst/>
            <a:gdLst/>
            <a:ahLst/>
            <a:cxnLst/>
            <a:rect l="l" t="t" r="r" b="b"/>
            <a:pathLst>
              <a:path w="58419" h="555625">
                <a:moveTo>
                  <a:pt x="58280" y="555142"/>
                </a:moveTo>
                <a:lnTo>
                  <a:pt x="58280" y="217309"/>
                </a:lnTo>
                <a:lnTo>
                  <a:pt x="0" y="0"/>
                </a:lnTo>
              </a:path>
            </a:pathLst>
          </a:custGeom>
          <a:ln w="13969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3" name="object 53"/>
          <p:cNvSpPr/>
          <p:nvPr/>
        </p:nvSpPr>
        <p:spPr>
          <a:xfrm>
            <a:off x="2231393" y="3044837"/>
            <a:ext cx="48895" cy="50800"/>
          </a:xfrm>
          <a:custGeom>
            <a:avLst/>
            <a:gdLst/>
            <a:ahLst/>
            <a:cxnLst/>
            <a:rect l="l" t="t" r="r" b="b"/>
            <a:pathLst>
              <a:path w="48894" h="50800">
                <a:moveTo>
                  <a:pt x="23710" y="0"/>
                </a:moveTo>
                <a:lnTo>
                  <a:pt x="14589" y="2206"/>
                </a:lnTo>
                <a:lnTo>
                  <a:pt x="7040" y="8024"/>
                </a:lnTo>
                <a:lnTo>
                  <a:pt x="1899" y="16250"/>
                </a:lnTo>
                <a:lnTo>
                  <a:pt x="0" y="25679"/>
                </a:lnTo>
                <a:lnTo>
                  <a:pt x="1899" y="34959"/>
                </a:lnTo>
                <a:lnTo>
                  <a:pt x="7040" y="42843"/>
                </a:lnTo>
                <a:lnTo>
                  <a:pt x="14589" y="48317"/>
                </a:lnTo>
                <a:lnTo>
                  <a:pt x="23710" y="50368"/>
                </a:lnTo>
                <a:lnTo>
                  <a:pt x="32985" y="48317"/>
                </a:lnTo>
                <a:lnTo>
                  <a:pt x="40870" y="42843"/>
                </a:lnTo>
                <a:lnTo>
                  <a:pt x="46347" y="34959"/>
                </a:lnTo>
                <a:lnTo>
                  <a:pt x="48399" y="25679"/>
                </a:lnTo>
                <a:lnTo>
                  <a:pt x="46347" y="16250"/>
                </a:lnTo>
                <a:lnTo>
                  <a:pt x="40870" y="8024"/>
                </a:lnTo>
                <a:lnTo>
                  <a:pt x="32985" y="2206"/>
                </a:lnTo>
                <a:lnTo>
                  <a:pt x="2371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4" name="object 54"/>
          <p:cNvSpPr/>
          <p:nvPr/>
        </p:nvSpPr>
        <p:spPr>
          <a:xfrm>
            <a:off x="2231393" y="3044837"/>
            <a:ext cx="48895" cy="50800"/>
          </a:xfrm>
          <a:custGeom>
            <a:avLst/>
            <a:gdLst/>
            <a:ahLst/>
            <a:cxnLst/>
            <a:rect l="l" t="t" r="r" b="b"/>
            <a:pathLst>
              <a:path w="48894" h="50800">
                <a:moveTo>
                  <a:pt x="0" y="25679"/>
                </a:moveTo>
                <a:lnTo>
                  <a:pt x="1899" y="16250"/>
                </a:lnTo>
                <a:lnTo>
                  <a:pt x="7040" y="8024"/>
                </a:lnTo>
                <a:lnTo>
                  <a:pt x="14589" y="2206"/>
                </a:lnTo>
                <a:lnTo>
                  <a:pt x="23710" y="0"/>
                </a:lnTo>
                <a:lnTo>
                  <a:pt x="32985" y="2206"/>
                </a:lnTo>
                <a:lnTo>
                  <a:pt x="40870" y="8024"/>
                </a:lnTo>
                <a:lnTo>
                  <a:pt x="46347" y="16250"/>
                </a:lnTo>
                <a:lnTo>
                  <a:pt x="48399" y="25679"/>
                </a:lnTo>
                <a:lnTo>
                  <a:pt x="46347" y="34959"/>
                </a:lnTo>
                <a:lnTo>
                  <a:pt x="40870" y="42843"/>
                </a:lnTo>
                <a:lnTo>
                  <a:pt x="32985" y="48317"/>
                </a:lnTo>
                <a:lnTo>
                  <a:pt x="23710" y="50368"/>
                </a:lnTo>
                <a:lnTo>
                  <a:pt x="14589" y="48317"/>
                </a:lnTo>
                <a:lnTo>
                  <a:pt x="7040" y="42843"/>
                </a:lnTo>
                <a:lnTo>
                  <a:pt x="1899" y="34959"/>
                </a:lnTo>
                <a:lnTo>
                  <a:pt x="0" y="25679"/>
                </a:lnTo>
                <a:close/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5" name="object 55"/>
          <p:cNvSpPr/>
          <p:nvPr/>
        </p:nvSpPr>
        <p:spPr>
          <a:xfrm>
            <a:off x="2181165" y="3168719"/>
            <a:ext cx="268249" cy="243439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6" name="object 56"/>
          <p:cNvSpPr/>
          <p:nvPr/>
        </p:nvSpPr>
        <p:spPr>
          <a:xfrm>
            <a:off x="1973647" y="2595460"/>
            <a:ext cx="83832" cy="7592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7" name="object 57"/>
          <p:cNvSpPr/>
          <p:nvPr/>
        </p:nvSpPr>
        <p:spPr>
          <a:xfrm>
            <a:off x="1803683" y="2881858"/>
            <a:ext cx="909319" cy="0"/>
          </a:xfrm>
          <a:custGeom>
            <a:avLst/>
            <a:gdLst/>
            <a:ahLst/>
            <a:cxnLst/>
            <a:rect l="l" t="t" r="r" b="b"/>
            <a:pathLst>
              <a:path w="909319" h="0">
                <a:moveTo>
                  <a:pt x="0" y="0"/>
                </a:moveTo>
                <a:lnTo>
                  <a:pt x="908773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8" name="object 58"/>
          <p:cNvSpPr/>
          <p:nvPr/>
        </p:nvSpPr>
        <p:spPr>
          <a:xfrm>
            <a:off x="2001231" y="2863075"/>
            <a:ext cx="36195" cy="35560"/>
          </a:xfrm>
          <a:custGeom>
            <a:avLst/>
            <a:gdLst/>
            <a:ahLst/>
            <a:cxnLst/>
            <a:rect l="l" t="t" r="r" b="b"/>
            <a:pathLst>
              <a:path w="36194" h="35560">
                <a:moveTo>
                  <a:pt x="26682" y="0"/>
                </a:moveTo>
                <a:lnTo>
                  <a:pt x="8902" y="0"/>
                </a:lnTo>
                <a:lnTo>
                  <a:pt x="0" y="8902"/>
                </a:lnTo>
                <a:lnTo>
                  <a:pt x="0" y="26682"/>
                </a:lnTo>
                <a:lnTo>
                  <a:pt x="8902" y="35559"/>
                </a:lnTo>
                <a:lnTo>
                  <a:pt x="26682" y="35559"/>
                </a:lnTo>
                <a:lnTo>
                  <a:pt x="35572" y="26682"/>
                </a:lnTo>
                <a:lnTo>
                  <a:pt x="35572" y="8902"/>
                </a:lnTo>
                <a:lnTo>
                  <a:pt x="26682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9" name="object 59"/>
          <p:cNvSpPr/>
          <p:nvPr/>
        </p:nvSpPr>
        <p:spPr>
          <a:xfrm>
            <a:off x="2001231" y="2863075"/>
            <a:ext cx="36195" cy="35560"/>
          </a:xfrm>
          <a:custGeom>
            <a:avLst/>
            <a:gdLst/>
            <a:ahLst/>
            <a:cxnLst/>
            <a:rect l="l" t="t" r="r" b="b"/>
            <a:pathLst>
              <a:path w="36194" h="35560">
                <a:moveTo>
                  <a:pt x="0" y="17779"/>
                </a:moveTo>
                <a:lnTo>
                  <a:pt x="0" y="8902"/>
                </a:lnTo>
                <a:lnTo>
                  <a:pt x="8902" y="0"/>
                </a:lnTo>
                <a:lnTo>
                  <a:pt x="17780" y="0"/>
                </a:lnTo>
                <a:lnTo>
                  <a:pt x="26682" y="0"/>
                </a:lnTo>
                <a:lnTo>
                  <a:pt x="35572" y="8902"/>
                </a:lnTo>
                <a:lnTo>
                  <a:pt x="35572" y="17779"/>
                </a:lnTo>
                <a:lnTo>
                  <a:pt x="35572" y="26682"/>
                </a:lnTo>
                <a:lnTo>
                  <a:pt x="26682" y="35559"/>
                </a:lnTo>
                <a:lnTo>
                  <a:pt x="17780" y="35559"/>
                </a:lnTo>
                <a:lnTo>
                  <a:pt x="8902" y="35559"/>
                </a:lnTo>
                <a:lnTo>
                  <a:pt x="0" y="26682"/>
                </a:lnTo>
                <a:lnTo>
                  <a:pt x="0" y="17779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0" name="object 60"/>
          <p:cNvSpPr/>
          <p:nvPr/>
        </p:nvSpPr>
        <p:spPr>
          <a:xfrm>
            <a:off x="1884671" y="3625671"/>
            <a:ext cx="0" cy="97155"/>
          </a:xfrm>
          <a:custGeom>
            <a:avLst/>
            <a:gdLst/>
            <a:ahLst/>
            <a:cxnLst/>
            <a:rect l="l" t="t" r="r" b="b"/>
            <a:pathLst>
              <a:path w="0" h="97154">
                <a:moveTo>
                  <a:pt x="0" y="0"/>
                </a:moveTo>
                <a:lnTo>
                  <a:pt x="0" y="96799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1" name="object 61"/>
          <p:cNvSpPr/>
          <p:nvPr/>
        </p:nvSpPr>
        <p:spPr>
          <a:xfrm>
            <a:off x="1856032" y="3694810"/>
            <a:ext cx="56515" cy="55880"/>
          </a:xfrm>
          <a:custGeom>
            <a:avLst/>
            <a:gdLst/>
            <a:ahLst/>
            <a:cxnLst/>
            <a:rect l="l" t="t" r="r" b="b"/>
            <a:pathLst>
              <a:path w="56514" h="55879">
                <a:moveTo>
                  <a:pt x="0" y="55321"/>
                </a:moveTo>
                <a:lnTo>
                  <a:pt x="56299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2" name="object 62"/>
          <p:cNvSpPr/>
          <p:nvPr/>
        </p:nvSpPr>
        <p:spPr>
          <a:xfrm>
            <a:off x="1856032" y="3694810"/>
            <a:ext cx="56515" cy="55880"/>
          </a:xfrm>
          <a:custGeom>
            <a:avLst/>
            <a:gdLst/>
            <a:ahLst/>
            <a:cxnLst/>
            <a:rect l="l" t="t" r="r" b="b"/>
            <a:pathLst>
              <a:path w="56514" h="55879">
                <a:moveTo>
                  <a:pt x="56299" y="55321"/>
                </a:moveTo>
                <a:lnTo>
                  <a:pt x="0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3" name="object 63"/>
          <p:cNvSpPr/>
          <p:nvPr/>
        </p:nvSpPr>
        <p:spPr>
          <a:xfrm>
            <a:off x="1813551" y="3752100"/>
            <a:ext cx="71120" cy="392430"/>
          </a:xfrm>
          <a:custGeom>
            <a:avLst/>
            <a:gdLst/>
            <a:ahLst/>
            <a:cxnLst/>
            <a:rect l="l" t="t" r="r" b="b"/>
            <a:pathLst>
              <a:path w="71119" h="392429">
                <a:moveTo>
                  <a:pt x="71119" y="392163"/>
                </a:moveTo>
                <a:lnTo>
                  <a:pt x="71119" y="194602"/>
                </a:lnTo>
                <a:lnTo>
                  <a:pt x="0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4" name="object 64"/>
          <p:cNvSpPr/>
          <p:nvPr/>
        </p:nvSpPr>
        <p:spPr>
          <a:xfrm>
            <a:off x="2121742" y="3625671"/>
            <a:ext cx="0" cy="97155"/>
          </a:xfrm>
          <a:custGeom>
            <a:avLst/>
            <a:gdLst/>
            <a:ahLst/>
            <a:cxnLst/>
            <a:rect l="l" t="t" r="r" b="b"/>
            <a:pathLst>
              <a:path w="0" h="97154">
                <a:moveTo>
                  <a:pt x="0" y="0"/>
                </a:moveTo>
                <a:lnTo>
                  <a:pt x="0" y="96799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5" name="object 65"/>
          <p:cNvSpPr/>
          <p:nvPr/>
        </p:nvSpPr>
        <p:spPr>
          <a:xfrm>
            <a:off x="2093103" y="3694810"/>
            <a:ext cx="56515" cy="55880"/>
          </a:xfrm>
          <a:custGeom>
            <a:avLst/>
            <a:gdLst/>
            <a:ahLst/>
            <a:cxnLst/>
            <a:rect l="l" t="t" r="r" b="b"/>
            <a:pathLst>
              <a:path w="56514" h="55879">
                <a:moveTo>
                  <a:pt x="0" y="55321"/>
                </a:moveTo>
                <a:lnTo>
                  <a:pt x="56299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6" name="object 66"/>
          <p:cNvSpPr/>
          <p:nvPr/>
        </p:nvSpPr>
        <p:spPr>
          <a:xfrm>
            <a:off x="2093103" y="3694810"/>
            <a:ext cx="56515" cy="55880"/>
          </a:xfrm>
          <a:custGeom>
            <a:avLst/>
            <a:gdLst/>
            <a:ahLst/>
            <a:cxnLst/>
            <a:rect l="l" t="t" r="r" b="b"/>
            <a:pathLst>
              <a:path w="56514" h="55879">
                <a:moveTo>
                  <a:pt x="56299" y="55321"/>
                </a:moveTo>
                <a:lnTo>
                  <a:pt x="0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7" name="object 67"/>
          <p:cNvSpPr/>
          <p:nvPr/>
        </p:nvSpPr>
        <p:spPr>
          <a:xfrm>
            <a:off x="2050622" y="3752100"/>
            <a:ext cx="71120" cy="392430"/>
          </a:xfrm>
          <a:custGeom>
            <a:avLst/>
            <a:gdLst/>
            <a:ahLst/>
            <a:cxnLst/>
            <a:rect l="l" t="t" r="r" b="b"/>
            <a:pathLst>
              <a:path w="71119" h="392429">
                <a:moveTo>
                  <a:pt x="71119" y="392163"/>
                </a:moveTo>
                <a:lnTo>
                  <a:pt x="71119" y="194602"/>
                </a:lnTo>
                <a:lnTo>
                  <a:pt x="0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8" name="object 68"/>
          <p:cNvSpPr/>
          <p:nvPr/>
        </p:nvSpPr>
        <p:spPr>
          <a:xfrm>
            <a:off x="2376605" y="3625671"/>
            <a:ext cx="0" cy="97155"/>
          </a:xfrm>
          <a:custGeom>
            <a:avLst/>
            <a:gdLst/>
            <a:ahLst/>
            <a:cxnLst/>
            <a:rect l="l" t="t" r="r" b="b"/>
            <a:pathLst>
              <a:path w="0" h="97154">
                <a:moveTo>
                  <a:pt x="0" y="0"/>
                </a:moveTo>
                <a:lnTo>
                  <a:pt x="0" y="96799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9" name="object 69"/>
          <p:cNvSpPr/>
          <p:nvPr/>
        </p:nvSpPr>
        <p:spPr>
          <a:xfrm>
            <a:off x="2347954" y="3694810"/>
            <a:ext cx="56515" cy="55880"/>
          </a:xfrm>
          <a:custGeom>
            <a:avLst/>
            <a:gdLst/>
            <a:ahLst/>
            <a:cxnLst/>
            <a:rect l="l" t="t" r="r" b="b"/>
            <a:pathLst>
              <a:path w="56514" h="55879">
                <a:moveTo>
                  <a:pt x="0" y="55321"/>
                </a:moveTo>
                <a:lnTo>
                  <a:pt x="56311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0" name="object 70"/>
          <p:cNvSpPr/>
          <p:nvPr/>
        </p:nvSpPr>
        <p:spPr>
          <a:xfrm>
            <a:off x="2347954" y="3694810"/>
            <a:ext cx="56515" cy="55880"/>
          </a:xfrm>
          <a:custGeom>
            <a:avLst/>
            <a:gdLst/>
            <a:ahLst/>
            <a:cxnLst/>
            <a:rect l="l" t="t" r="r" b="b"/>
            <a:pathLst>
              <a:path w="56514" h="55879">
                <a:moveTo>
                  <a:pt x="56311" y="55321"/>
                </a:moveTo>
                <a:lnTo>
                  <a:pt x="0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1" name="object 71"/>
          <p:cNvSpPr/>
          <p:nvPr/>
        </p:nvSpPr>
        <p:spPr>
          <a:xfrm>
            <a:off x="2305473" y="3752100"/>
            <a:ext cx="71755" cy="392430"/>
          </a:xfrm>
          <a:custGeom>
            <a:avLst/>
            <a:gdLst/>
            <a:ahLst/>
            <a:cxnLst/>
            <a:rect l="l" t="t" r="r" b="b"/>
            <a:pathLst>
              <a:path w="71755" h="392429">
                <a:moveTo>
                  <a:pt x="71132" y="392163"/>
                </a:moveTo>
                <a:lnTo>
                  <a:pt x="71132" y="194602"/>
                </a:lnTo>
                <a:lnTo>
                  <a:pt x="0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2" name="object 72"/>
          <p:cNvSpPr/>
          <p:nvPr/>
        </p:nvSpPr>
        <p:spPr>
          <a:xfrm>
            <a:off x="2631456" y="3625671"/>
            <a:ext cx="0" cy="97155"/>
          </a:xfrm>
          <a:custGeom>
            <a:avLst/>
            <a:gdLst/>
            <a:ahLst/>
            <a:cxnLst/>
            <a:rect l="l" t="t" r="r" b="b"/>
            <a:pathLst>
              <a:path w="0" h="97154">
                <a:moveTo>
                  <a:pt x="0" y="0"/>
                </a:moveTo>
                <a:lnTo>
                  <a:pt x="0" y="96799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3" name="object 73"/>
          <p:cNvSpPr/>
          <p:nvPr/>
        </p:nvSpPr>
        <p:spPr>
          <a:xfrm>
            <a:off x="2602805" y="3694810"/>
            <a:ext cx="56515" cy="55880"/>
          </a:xfrm>
          <a:custGeom>
            <a:avLst/>
            <a:gdLst/>
            <a:ahLst/>
            <a:cxnLst/>
            <a:rect l="l" t="t" r="r" b="b"/>
            <a:pathLst>
              <a:path w="56514" h="55879">
                <a:moveTo>
                  <a:pt x="0" y="55321"/>
                </a:moveTo>
                <a:lnTo>
                  <a:pt x="56311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4" name="object 74"/>
          <p:cNvSpPr/>
          <p:nvPr/>
        </p:nvSpPr>
        <p:spPr>
          <a:xfrm>
            <a:off x="2602805" y="3694810"/>
            <a:ext cx="56515" cy="55880"/>
          </a:xfrm>
          <a:custGeom>
            <a:avLst/>
            <a:gdLst/>
            <a:ahLst/>
            <a:cxnLst/>
            <a:rect l="l" t="t" r="r" b="b"/>
            <a:pathLst>
              <a:path w="56514" h="55879">
                <a:moveTo>
                  <a:pt x="56311" y="55321"/>
                </a:moveTo>
                <a:lnTo>
                  <a:pt x="0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5" name="object 75"/>
          <p:cNvSpPr/>
          <p:nvPr/>
        </p:nvSpPr>
        <p:spPr>
          <a:xfrm>
            <a:off x="2560336" y="3752100"/>
            <a:ext cx="71120" cy="392430"/>
          </a:xfrm>
          <a:custGeom>
            <a:avLst/>
            <a:gdLst/>
            <a:ahLst/>
            <a:cxnLst/>
            <a:rect l="l" t="t" r="r" b="b"/>
            <a:pathLst>
              <a:path w="71119" h="392429">
                <a:moveTo>
                  <a:pt x="71120" y="392163"/>
                </a:moveTo>
                <a:lnTo>
                  <a:pt x="71120" y="194602"/>
                </a:lnTo>
                <a:lnTo>
                  <a:pt x="0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6" name="object 76"/>
          <p:cNvSpPr/>
          <p:nvPr/>
        </p:nvSpPr>
        <p:spPr>
          <a:xfrm>
            <a:off x="2238315" y="2863075"/>
            <a:ext cx="35560" cy="35560"/>
          </a:xfrm>
          <a:custGeom>
            <a:avLst/>
            <a:gdLst/>
            <a:ahLst/>
            <a:cxnLst/>
            <a:rect l="l" t="t" r="r" b="b"/>
            <a:pathLst>
              <a:path w="35560" h="35560">
                <a:moveTo>
                  <a:pt x="26670" y="0"/>
                </a:moveTo>
                <a:lnTo>
                  <a:pt x="8890" y="0"/>
                </a:lnTo>
                <a:lnTo>
                  <a:pt x="0" y="8902"/>
                </a:lnTo>
                <a:lnTo>
                  <a:pt x="0" y="26682"/>
                </a:lnTo>
                <a:lnTo>
                  <a:pt x="8890" y="35559"/>
                </a:lnTo>
                <a:lnTo>
                  <a:pt x="26670" y="35559"/>
                </a:lnTo>
                <a:lnTo>
                  <a:pt x="35560" y="26682"/>
                </a:lnTo>
                <a:lnTo>
                  <a:pt x="35560" y="8902"/>
                </a:lnTo>
                <a:lnTo>
                  <a:pt x="26670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7" name="object 77"/>
          <p:cNvSpPr/>
          <p:nvPr/>
        </p:nvSpPr>
        <p:spPr>
          <a:xfrm>
            <a:off x="2238315" y="2863075"/>
            <a:ext cx="35560" cy="35560"/>
          </a:xfrm>
          <a:custGeom>
            <a:avLst/>
            <a:gdLst/>
            <a:ahLst/>
            <a:cxnLst/>
            <a:rect l="l" t="t" r="r" b="b"/>
            <a:pathLst>
              <a:path w="35560" h="35560">
                <a:moveTo>
                  <a:pt x="0" y="17779"/>
                </a:moveTo>
                <a:lnTo>
                  <a:pt x="0" y="8902"/>
                </a:lnTo>
                <a:lnTo>
                  <a:pt x="8890" y="0"/>
                </a:lnTo>
                <a:lnTo>
                  <a:pt x="17780" y="0"/>
                </a:lnTo>
                <a:lnTo>
                  <a:pt x="26670" y="0"/>
                </a:lnTo>
                <a:lnTo>
                  <a:pt x="35560" y="8902"/>
                </a:lnTo>
                <a:lnTo>
                  <a:pt x="35560" y="17779"/>
                </a:lnTo>
                <a:lnTo>
                  <a:pt x="35560" y="26682"/>
                </a:lnTo>
                <a:lnTo>
                  <a:pt x="26670" y="35559"/>
                </a:lnTo>
                <a:lnTo>
                  <a:pt x="17780" y="35559"/>
                </a:lnTo>
                <a:lnTo>
                  <a:pt x="8890" y="35559"/>
                </a:lnTo>
                <a:lnTo>
                  <a:pt x="0" y="26682"/>
                </a:lnTo>
                <a:lnTo>
                  <a:pt x="0" y="17779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8" name="object 78"/>
          <p:cNvSpPr/>
          <p:nvPr/>
        </p:nvSpPr>
        <p:spPr>
          <a:xfrm>
            <a:off x="2218554" y="3040875"/>
            <a:ext cx="77470" cy="0"/>
          </a:xfrm>
          <a:custGeom>
            <a:avLst/>
            <a:gdLst/>
            <a:ahLst/>
            <a:cxnLst/>
            <a:rect l="l" t="t" r="r" b="b"/>
            <a:pathLst>
              <a:path w="77469" h="0">
                <a:moveTo>
                  <a:pt x="0" y="0"/>
                </a:moveTo>
                <a:lnTo>
                  <a:pt x="77050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graphicFrame>
        <p:nvGraphicFramePr>
          <p:cNvPr id="79" name="object 79"/>
          <p:cNvGraphicFramePr>
            <a:graphicFrameLocks noGrp="1"/>
          </p:cNvGraphicFramePr>
          <p:nvPr/>
        </p:nvGraphicFramePr>
        <p:xfrm>
          <a:off x="1235523" y="4909565"/>
          <a:ext cx="5167630" cy="112966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75945"/>
                <a:gridCol w="360045"/>
                <a:gridCol w="579120"/>
                <a:gridCol w="396239"/>
                <a:gridCol w="396239"/>
                <a:gridCol w="396239"/>
                <a:gridCol w="396239"/>
                <a:gridCol w="396239"/>
                <a:gridCol w="396239"/>
                <a:gridCol w="396239"/>
                <a:gridCol w="396239"/>
                <a:gridCol w="463550"/>
              </a:tblGrid>
              <a:tr h="125729">
                <a:tc gridSpan="3">
                  <a:txBody>
                    <a:bodyPr/>
                    <a:lstStyle/>
                    <a:p>
                      <a:pPr marL="1778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dirty="0" sz="700" spc="-5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Interr. </a:t>
                      </a:r>
                      <a:r>
                        <a:rPr dirty="0" sz="70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autom. </a:t>
                      </a:r>
                      <a:r>
                        <a:rPr dirty="0" sz="700" spc="-5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aguas arriba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635">
                    <a:lnR w="9525">
                      <a:solidFill>
                        <a:srgbClr val="009D57"/>
                      </a:solidFill>
                      <a:prstDash val="solid"/>
                    </a:lnR>
                    <a:solidFill>
                      <a:srgbClr val="C8E4D3"/>
                    </a:solidFil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32384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dirty="0" sz="700" spc="-5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DT40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635">
                    <a:lnL w="9525">
                      <a:solidFill>
                        <a:srgbClr val="009D57"/>
                      </a:solidFill>
                      <a:prstDash val="solid"/>
                    </a:lnL>
                    <a:lnR w="9525">
                      <a:solidFill>
                        <a:srgbClr val="009D57"/>
                      </a:solidFill>
                      <a:prstDash val="solid"/>
                    </a:lnR>
                    <a:solidFill>
                      <a:srgbClr val="C8E4D3"/>
                    </a:solidFill>
                  </a:tcPr>
                </a:tc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dirty="0" sz="70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DT40N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635">
                    <a:lnL w="9525">
                      <a:solidFill>
                        <a:srgbClr val="009D57"/>
                      </a:solidFill>
                      <a:prstDash val="solid"/>
                    </a:lnL>
                    <a:lnR w="9525">
                      <a:solidFill>
                        <a:srgbClr val="009D57"/>
                      </a:solidFill>
                      <a:prstDash val="solid"/>
                    </a:lnR>
                    <a:solidFill>
                      <a:srgbClr val="C8E4D3"/>
                    </a:solidFill>
                  </a:tcPr>
                </a:tc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dirty="0" sz="70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C60N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635">
                    <a:lnL w="9525">
                      <a:solidFill>
                        <a:srgbClr val="009D57"/>
                      </a:solidFill>
                      <a:prstDash val="solid"/>
                    </a:lnL>
                    <a:lnR w="9525">
                      <a:solidFill>
                        <a:srgbClr val="009D57"/>
                      </a:solidFill>
                      <a:prstDash val="solid"/>
                    </a:lnR>
                    <a:solidFill>
                      <a:srgbClr val="C8E4D3"/>
                    </a:solidFill>
                  </a:tcPr>
                </a:tc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dirty="0" sz="70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C60H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635">
                    <a:lnL w="9525">
                      <a:solidFill>
                        <a:srgbClr val="009D57"/>
                      </a:solidFill>
                      <a:prstDash val="solid"/>
                    </a:lnL>
                    <a:lnR w="9525">
                      <a:solidFill>
                        <a:srgbClr val="009D57"/>
                      </a:solidFill>
                      <a:prstDash val="solid"/>
                    </a:lnR>
                    <a:solidFill>
                      <a:srgbClr val="C8E4D3"/>
                    </a:solidFill>
                  </a:tcPr>
                </a:tc>
                <a:tc>
                  <a:txBody>
                    <a:bodyPr/>
                    <a:lstStyle/>
                    <a:p>
                      <a:pPr marL="3111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dirty="0" sz="700" spc="-5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C60L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635">
                    <a:lnL w="9525">
                      <a:solidFill>
                        <a:srgbClr val="009D57"/>
                      </a:solidFill>
                      <a:prstDash val="solid"/>
                    </a:lnL>
                    <a:lnR w="9525">
                      <a:solidFill>
                        <a:srgbClr val="009D57"/>
                      </a:solidFill>
                      <a:prstDash val="solid"/>
                    </a:lnR>
                    <a:solidFill>
                      <a:srgbClr val="C8E4D3"/>
                    </a:solidFill>
                  </a:tcPr>
                </a:tc>
                <a:tc>
                  <a:txBody>
                    <a:bodyPr/>
                    <a:lstStyle/>
                    <a:p>
                      <a:pPr marL="2730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dirty="0" sz="70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C120N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635">
                    <a:lnL w="9525">
                      <a:solidFill>
                        <a:srgbClr val="009D57"/>
                      </a:solidFill>
                      <a:prstDash val="solid"/>
                    </a:lnL>
                    <a:lnR w="9525">
                      <a:solidFill>
                        <a:srgbClr val="009D57"/>
                      </a:solidFill>
                      <a:prstDash val="solid"/>
                    </a:lnR>
                    <a:solidFill>
                      <a:srgbClr val="C8E4D3"/>
                    </a:solidFill>
                  </a:tcPr>
                </a:tc>
                <a:tc>
                  <a:txBody>
                    <a:bodyPr/>
                    <a:lstStyle/>
                    <a:p>
                      <a:pPr marL="3111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dirty="0" sz="70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C120H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635">
                    <a:lnL w="9525">
                      <a:solidFill>
                        <a:srgbClr val="009D57"/>
                      </a:solidFill>
                      <a:prstDash val="solid"/>
                    </a:lnL>
                    <a:lnR w="9525">
                      <a:solidFill>
                        <a:srgbClr val="009D57"/>
                      </a:solidFill>
                      <a:prstDash val="solid"/>
                    </a:lnR>
                    <a:solidFill>
                      <a:srgbClr val="C8E4D3"/>
                    </a:solidFill>
                  </a:tcPr>
                </a:tc>
                <a:tc>
                  <a:txBody>
                    <a:bodyPr/>
                    <a:lstStyle/>
                    <a:p>
                      <a:pPr marL="3048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dirty="0" sz="700" spc="-5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NG125N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635">
                    <a:lnL w="9525">
                      <a:solidFill>
                        <a:srgbClr val="009D57"/>
                      </a:solidFill>
                      <a:prstDash val="solid"/>
                    </a:lnL>
                    <a:lnR w="9525">
                      <a:solidFill>
                        <a:srgbClr val="009D57"/>
                      </a:solidFill>
                      <a:prstDash val="solid"/>
                    </a:lnR>
                    <a:solidFill>
                      <a:srgbClr val="C8E4D3"/>
                    </a:solidFill>
                  </a:tcPr>
                </a:tc>
                <a:tc>
                  <a:txBody>
                    <a:bodyPr/>
                    <a:lstStyle/>
                    <a:p>
                      <a:pPr marL="3048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dirty="0" sz="700" spc="-5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NG125H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635">
                    <a:lnL w="9525">
                      <a:solidFill>
                        <a:srgbClr val="009D57"/>
                      </a:solidFill>
                      <a:prstDash val="solid"/>
                    </a:lnL>
                    <a:solidFill>
                      <a:srgbClr val="C8E4D3"/>
                    </a:solidFill>
                  </a:tcPr>
                </a:tc>
              </a:tr>
              <a:tr h="131191">
                <a:tc rowSpan="8">
                  <a:txBody>
                    <a:bodyPr/>
                    <a:lstStyle/>
                    <a:p>
                      <a:pPr marR="83820">
                        <a:lnSpc>
                          <a:spcPct val="83000"/>
                        </a:lnSpc>
                        <a:spcBef>
                          <a:spcPts val="204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Int. autom.  </a:t>
                      </a:r>
                      <a:r>
                        <a:rPr dirty="0" sz="700" spc="-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de </a:t>
                      </a: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corr.</a:t>
                      </a:r>
                      <a:r>
                        <a:rPr dirty="0" sz="700" spc="-7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res.  </a:t>
                      </a:r>
                      <a:r>
                        <a:rPr dirty="0" sz="700" spc="-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aguas</a:t>
                      </a:r>
                      <a:r>
                        <a:rPr dirty="0" sz="700" spc="-7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spc="-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abajo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26034"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 rowSpan="4">
                  <a:txBody>
                    <a:bodyPr/>
                    <a:lstStyle/>
                    <a:p>
                      <a:pPr marL="36830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2</a:t>
                      </a:r>
                      <a:r>
                        <a:rPr dirty="0" sz="700" spc="-1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P</a:t>
                      </a:r>
                      <a:endParaRPr sz="700">
                        <a:latin typeface="Arial"/>
                        <a:cs typeface="Arial"/>
                      </a:endParaRPr>
                    </a:p>
                    <a:p>
                      <a:pPr marL="36195">
                        <a:lnSpc>
                          <a:spcPct val="100000"/>
                        </a:lnSpc>
                        <a:spcBef>
                          <a:spcPts val="135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230</a:t>
                      </a:r>
                      <a:r>
                        <a:rPr dirty="0" sz="700" spc="-2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V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8255"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6830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I 20</a:t>
                      </a:r>
                      <a:r>
                        <a:rPr dirty="0" sz="700" spc="-1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A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8255">
                    <a:lnR w="9525">
                      <a:solidFill>
                        <a:srgbClr val="009D57"/>
                      </a:solidFill>
                      <a:prstDash val="solid"/>
                    </a:lnR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3655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6,5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8255">
                    <a:lnL w="9525">
                      <a:solidFill>
                        <a:srgbClr val="009D57"/>
                      </a:solidFill>
                      <a:prstDash val="solid"/>
                    </a:lnL>
                    <a:lnR w="9525">
                      <a:solidFill>
                        <a:srgbClr val="009D57"/>
                      </a:solidFill>
                      <a:prstDash val="solid"/>
                    </a:lnR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3020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6,5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8255">
                    <a:lnL w="9525">
                      <a:solidFill>
                        <a:srgbClr val="009D57"/>
                      </a:solidFill>
                      <a:prstDash val="solid"/>
                    </a:lnL>
                    <a:lnR w="9525">
                      <a:solidFill>
                        <a:srgbClr val="009D57"/>
                      </a:solidFill>
                      <a:prstDash val="solid"/>
                    </a:lnR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3020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6,5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8255">
                    <a:lnL w="9525">
                      <a:solidFill>
                        <a:srgbClr val="009D57"/>
                      </a:solidFill>
                      <a:prstDash val="solid"/>
                    </a:lnL>
                    <a:lnR w="9525">
                      <a:solidFill>
                        <a:srgbClr val="009D57"/>
                      </a:solidFill>
                      <a:prstDash val="solid"/>
                    </a:lnR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3020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6,5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8255">
                    <a:lnL w="9525">
                      <a:solidFill>
                        <a:srgbClr val="009D57"/>
                      </a:solidFill>
                      <a:prstDash val="solid"/>
                    </a:lnL>
                    <a:lnR w="9525">
                      <a:solidFill>
                        <a:srgbClr val="009D57"/>
                      </a:solidFill>
                      <a:prstDash val="solid"/>
                    </a:lnR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6,5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8255">
                    <a:lnL w="9525">
                      <a:solidFill>
                        <a:srgbClr val="009D57"/>
                      </a:solidFill>
                      <a:prstDash val="solid"/>
                    </a:lnL>
                    <a:lnR w="9525">
                      <a:solidFill>
                        <a:srgbClr val="009D57"/>
                      </a:solidFill>
                      <a:prstDash val="solid"/>
                    </a:lnR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7940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3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8255">
                    <a:lnL w="9525">
                      <a:solidFill>
                        <a:srgbClr val="009D57"/>
                      </a:solidFill>
                      <a:prstDash val="solid"/>
                    </a:lnL>
                    <a:lnR w="9525">
                      <a:solidFill>
                        <a:srgbClr val="009D57"/>
                      </a:solidFill>
                      <a:prstDash val="solid"/>
                    </a:lnR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4,5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8255">
                    <a:lnL w="9525">
                      <a:solidFill>
                        <a:srgbClr val="009D57"/>
                      </a:solidFill>
                      <a:prstDash val="solid"/>
                    </a:lnL>
                    <a:lnR w="9525">
                      <a:solidFill>
                        <a:srgbClr val="009D57"/>
                      </a:solidFill>
                      <a:prstDash val="solid"/>
                    </a:lnR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0480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4,5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8255">
                    <a:lnL w="9525">
                      <a:solidFill>
                        <a:srgbClr val="009D57"/>
                      </a:solidFill>
                      <a:prstDash val="solid"/>
                    </a:lnL>
                    <a:lnR w="9525">
                      <a:solidFill>
                        <a:srgbClr val="009D57"/>
                      </a:solidFill>
                      <a:prstDash val="solid"/>
                    </a:lnR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0480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4,5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8255">
                    <a:lnL w="9525">
                      <a:solidFill>
                        <a:srgbClr val="009D57"/>
                      </a:solidFill>
                      <a:prstDash val="solid"/>
                    </a:lnL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</a:tr>
              <a:tr h="124586"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26034"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8255"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6195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IN-A 40</a:t>
                      </a:r>
                      <a:r>
                        <a:rPr dirty="0" sz="700" spc="-2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A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R w="9525">
                      <a:solidFill>
                        <a:srgbClr val="009D57"/>
                      </a:solidFill>
                      <a:prstDash val="solid"/>
                    </a:lnR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3655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6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L w="9525">
                      <a:solidFill>
                        <a:srgbClr val="009D57"/>
                      </a:solidFill>
                      <a:prstDash val="solid"/>
                    </a:lnL>
                    <a:lnR w="9525">
                      <a:solidFill>
                        <a:srgbClr val="009D57"/>
                      </a:solidFill>
                      <a:prstDash val="solid"/>
                    </a:lnR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3655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10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L w="9525">
                      <a:solidFill>
                        <a:srgbClr val="009D57"/>
                      </a:solidFill>
                      <a:prstDash val="solid"/>
                    </a:lnL>
                    <a:lnR w="9525">
                      <a:solidFill>
                        <a:srgbClr val="009D57"/>
                      </a:solidFill>
                      <a:prstDash val="solid"/>
                    </a:lnR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3020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20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L w="9525">
                      <a:solidFill>
                        <a:srgbClr val="009D57"/>
                      </a:solidFill>
                      <a:prstDash val="solid"/>
                    </a:lnL>
                    <a:lnR w="9525">
                      <a:solidFill>
                        <a:srgbClr val="009D57"/>
                      </a:solidFill>
                      <a:prstDash val="solid"/>
                    </a:lnR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3020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30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L w="9525">
                      <a:solidFill>
                        <a:srgbClr val="009D57"/>
                      </a:solidFill>
                      <a:prstDash val="solid"/>
                    </a:lnL>
                    <a:lnR w="9525">
                      <a:solidFill>
                        <a:srgbClr val="009D57"/>
                      </a:solidFill>
                      <a:prstDash val="solid"/>
                    </a:lnR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2384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30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L w="9525">
                      <a:solidFill>
                        <a:srgbClr val="009D57"/>
                      </a:solidFill>
                      <a:prstDash val="solid"/>
                    </a:lnL>
                    <a:lnR w="9525">
                      <a:solidFill>
                        <a:srgbClr val="009D57"/>
                      </a:solidFill>
                      <a:prstDash val="solid"/>
                    </a:lnR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8575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10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L w="9525">
                      <a:solidFill>
                        <a:srgbClr val="009D57"/>
                      </a:solidFill>
                      <a:prstDash val="solid"/>
                    </a:lnL>
                    <a:lnR w="9525">
                      <a:solidFill>
                        <a:srgbClr val="009D57"/>
                      </a:solidFill>
                      <a:prstDash val="solid"/>
                    </a:lnR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10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L w="9525">
                      <a:solidFill>
                        <a:srgbClr val="009D57"/>
                      </a:solidFill>
                      <a:prstDash val="solid"/>
                    </a:lnL>
                    <a:lnR w="9525">
                      <a:solidFill>
                        <a:srgbClr val="009D57"/>
                      </a:solidFill>
                      <a:prstDash val="solid"/>
                    </a:lnR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115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15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L w="9525">
                      <a:solidFill>
                        <a:srgbClr val="009D57"/>
                      </a:solidFill>
                      <a:prstDash val="solid"/>
                    </a:lnL>
                    <a:lnR w="9525">
                      <a:solidFill>
                        <a:srgbClr val="009D57"/>
                      </a:solidFill>
                      <a:prstDash val="solid"/>
                    </a:lnR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115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15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L w="9525">
                      <a:solidFill>
                        <a:srgbClr val="009D57"/>
                      </a:solidFill>
                      <a:prstDash val="solid"/>
                    </a:lnL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</a:tr>
              <a:tr h="124205"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26034"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8255"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6195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IN-A 63</a:t>
                      </a:r>
                      <a:r>
                        <a:rPr dirty="0" sz="700" spc="-2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A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R w="9525">
                      <a:solidFill>
                        <a:srgbClr val="009D57"/>
                      </a:solidFill>
                      <a:prstDash val="solid"/>
                    </a:lnR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3655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6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L w="9525">
                      <a:solidFill>
                        <a:srgbClr val="009D57"/>
                      </a:solidFill>
                      <a:prstDash val="solid"/>
                    </a:lnL>
                    <a:lnR w="9525">
                      <a:solidFill>
                        <a:srgbClr val="009D57"/>
                      </a:solidFill>
                      <a:prstDash val="solid"/>
                    </a:lnR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3020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10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L w="9525">
                      <a:solidFill>
                        <a:srgbClr val="009D57"/>
                      </a:solidFill>
                      <a:prstDash val="solid"/>
                    </a:lnL>
                    <a:lnR w="9525">
                      <a:solidFill>
                        <a:srgbClr val="009D57"/>
                      </a:solidFill>
                      <a:prstDash val="solid"/>
                    </a:lnR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3020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20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L w="9525">
                      <a:solidFill>
                        <a:srgbClr val="009D57"/>
                      </a:solidFill>
                      <a:prstDash val="solid"/>
                    </a:lnL>
                    <a:lnR w="9525">
                      <a:solidFill>
                        <a:srgbClr val="009D57"/>
                      </a:solidFill>
                      <a:prstDash val="solid"/>
                    </a:lnR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3020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30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L w="9525">
                      <a:solidFill>
                        <a:srgbClr val="009D57"/>
                      </a:solidFill>
                      <a:prstDash val="solid"/>
                    </a:lnL>
                    <a:lnR w="9525">
                      <a:solidFill>
                        <a:srgbClr val="009D57"/>
                      </a:solidFill>
                      <a:prstDash val="solid"/>
                    </a:lnR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2384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30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L w="9525">
                      <a:solidFill>
                        <a:srgbClr val="009D57"/>
                      </a:solidFill>
                      <a:prstDash val="solid"/>
                    </a:lnL>
                    <a:lnR w="9525">
                      <a:solidFill>
                        <a:srgbClr val="009D57"/>
                      </a:solidFill>
                      <a:prstDash val="solid"/>
                    </a:lnR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7940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10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L w="9525">
                      <a:solidFill>
                        <a:srgbClr val="009D57"/>
                      </a:solidFill>
                      <a:prstDash val="solid"/>
                    </a:lnL>
                    <a:lnR w="9525">
                      <a:solidFill>
                        <a:srgbClr val="009D57"/>
                      </a:solidFill>
                      <a:prstDash val="solid"/>
                    </a:lnR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10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L w="9525">
                      <a:solidFill>
                        <a:srgbClr val="009D57"/>
                      </a:solidFill>
                      <a:prstDash val="solid"/>
                    </a:lnL>
                    <a:lnR w="9525">
                      <a:solidFill>
                        <a:srgbClr val="009D57"/>
                      </a:solidFill>
                      <a:prstDash val="solid"/>
                    </a:lnR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115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15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L w="9525">
                      <a:solidFill>
                        <a:srgbClr val="009D57"/>
                      </a:solidFill>
                      <a:prstDash val="solid"/>
                    </a:lnL>
                    <a:lnR w="9525">
                      <a:solidFill>
                        <a:srgbClr val="009D57"/>
                      </a:solidFill>
                      <a:prstDash val="solid"/>
                    </a:lnR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115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15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L w="9525">
                      <a:solidFill>
                        <a:srgbClr val="009D57"/>
                      </a:solidFill>
                      <a:prstDash val="solid"/>
                    </a:lnL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</a:tr>
              <a:tr h="124586"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26034"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8255"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6195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I </a:t>
                      </a:r>
                      <a:r>
                        <a:rPr dirty="0" sz="700" spc="-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100</a:t>
                      </a:r>
                      <a:r>
                        <a:rPr dirty="0" sz="700" spc="-1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A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R w="9525">
                      <a:solidFill>
                        <a:srgbClr val="009D57"/>
                      </a:solidFill>
                      <a:prstDash val="solid"/>
                    </a:lnR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009D57"/>
                      </a:solidFill>
                      <a:prstDash val="solid"/>
                    </a:lnL>
                    <a:lnR w="9525">
                      <a:solidFill>
                        <a:srgbClr val="009D57"/>
                      </a:solidFill>
                      <a:prstDash val="solid"/>
                    </a:lnR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009D57"/>
                      </a:solidFill>
                      <a:prstDash val="solid"/>
                    </a:lnL>
                    <a:lnR w="9525">
                      <a:solidFill>
                        <a:srgbClr val="009D57"/>
                      </a:solidFill>
                      <a:prstDash val="solid"/>
                    </a:lnR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009D57"/>
                      </a:solidFill>
                      <a:prstDash val="solid"/>
                    </a:lnL>
                    <a:lnR w="9525">
                      <a:solidFill>
                        <a:srgbClr val="009D57"/>
                      </a:solidFill>
                      <a:prstDash val="solid"/>
                    </a:lnR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009D57"/>
                      </a:solidFill>
                      <a:prstDash val="solid"/>
                    </a:lnL>
                    <a:lnR w="9525">
                      <a:solidFill>
                        <a:srgbClr val="009D57"/>
                      </a:solidFill>
                      <a:prstDash val="solid"/>
                    </a:lnR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009D57"/>
                      </a:solidFill>
                      <a:prstDash val="solid"/>
                    </a:lnL>
                    <a:lnR w="9525">
                      <a:solidFill>
                        <a:srgbClr val="009D57"/>
                      </a:solidFill>
                      <a:prstDash val="solid"/>
                    </a:lnR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7940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15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L w="9525">
                      <a:solidFill>
                        <a:srgbClr val="009D57"/>
                      </a:solidFill>
                      <a:prstDash val="solid"/>
                    </a:lnL>
                    <a:lnR w="9525">
                      <a:solidFill>
                        <a:srgbClr val="009D57"/>
                      </a:solidFill>
                      <a:prstDash val="solid"/>
                    </a:lnR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15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L w="9525">
                      <a:solidFill>
                        <a:srgbClr val="009D57"/>
                      </a:solidFill>
                      <a:prstDash val="solid"/>
                    </a:lnL>
                    <a:lnR w="9525">
                      <a:solidFill>
                        <a:srgbClr val="009D57"/>
                      </a:solidFill>
                      <a:prstDash val="solid"/>
                    </a:lnR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0480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15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L w="9525">
                      <a:solidFill>
                        <a:srgbClr val="009D57"/>
                      </a:solidFill>
                      <a:prstDash val="solid"/>
                    </a:lnL>
                    <a:lnR w="9525">
                      <a:solidFill>
                        <a:srgbClr val="009D57"/>
                      </a:solidFill>
                      <a:prstDash val="solid"/>
                    </a:lnR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0480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15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L w="9525">
                      <a:solidFill>
                        <a:srgbClr val="009D57"/>
                      </a:solidFill>
                      <a:prstDash val="solid"/>
                    </a:lnL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</a:tr>
              <a:tr h="124205"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26034"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 rowSpan="4">
                  <a:txBody>
                    <a:bodyPr/>
                    <a:lstStyle/>
                    <a:p>
                      <a:pPr marL="36195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4</a:t>
                      </a:r>
                      <a:r>
                        <a:rPr dirty="0" sz="700" spc="-1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P</a:t>
                      </a:r>
                      <a:endParaRPr sz="700">
                        <a:latin typeface="Arial"/>
                        <a:cs typeface="Arial"/>
                      </a:endParaRPr>
                    </a:p>
                    <a:p>
                      <a:pPr marL="36195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400</a:t>
                      </a:r>
                      <a:r>
                        <a:rPr dirty="0" sz="700" spc="-2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V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T w="3175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6195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I 20</a:t>
                      </a:r>
                      <a:r>
                        <a:rPr dirty="0" sz="700" spc="-1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A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R w="9525">
                      <a:solidFill>
                        <a:srgbClr val="009D57"/>
                      </a:solidFill>
                      <a:prstDash val="solid"/>
                    </a:lnR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3020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4.5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L w="9525">
                      <a:solidFill>
                        <a:srgbClr val="009D57"/>
                      </a:solidFill>
                      <a:prstDash val="solid"/>
                    </a:lnL>
                    <a:lnR w="9525">
                      <a:solidFill>
                        <a:srgbClr val="009D57"/>
                      </a:solidFill>
                      <a:prstDash val="solid"/>
                    </a:lnR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2384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4.5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L w="9525">
                      <a:solidFill>
                        <a:srgbClr val="009D57"/>
                      </a:solidFill>
                      <a:prstDash val="solid"/>
                    </a:lnL>
                    <a:lnR w="9525">
                      <a:solidFill>
                        <a:srgbClr val="009D57"/>
                      </a:solidFill>
                      <a:prstDash val="solid"/>
                    </a:lnR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2384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4.5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L w="9525">
                      <a:solidFill>
                        <a:srgbClr val="009D57"/>
                      </a:solidFill>
                      <a:prstDash val="solid"/>
                    </a:lnL>
                    <a:lnR w="9525">
                      <a:solidFill>
                        <a:srgbClr val="009D57"/>
                      </a:solidFill>
                      <a:prstDash val="solid"/>
                    </a:lnR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4.5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L w="9525">
                      <a:solidFill>
                        <a:srgbClr val="009D57"/>
                      </a:solidFill>
                      <a:prstDash val="solid"/>
                    </a:lnL>
                    <a:lnR w="9525">
                      <a:solidFill>
                        <a:srgbClr val="009D57"/>
                      </a:solidFill>
                      <a:prstDash val="solid"/>
                    </a:lnR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115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4.5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L w="9525">
                      <a:solidFill>
                        <a:srgbClr val="009D57"/>
                      </a:solidFill>
                      <a:prstDash val="solid"/>
                    </a:lnL>
                    <a:lnR w="9525">
                      <a:solidFill>
                        <a:srgbClr val="009D57"/>
                      </a:solidFill>
                      <a:prstDash val="solid"/>
                    </a:lnR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7305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2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L w="9525">
                      <a:solidFill>
                        <a:srgbClr val="009D57"/>
                      </a:solidFill>
                      <a:prstDash val="solid"/>
                    </a:lnL>
                    <a:lnR w="9525">
                      <a:solidFill>
                        <a:srgbClr val="009D57"/>
                      </a:solidFill>
                      <a:prstDash val="solid"/>
                    </a:lnR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115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3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L w="9525">
                      <a:solidFill>
                        <a:srgbClr val="009D57"/>
                      </a:solidFill>
                      <a:prstDash val="solid"/>
                    </a:lnL>
                    <a:lnR w="9525">
                      <a:solidFill>
                        <a:srgbClr val="009D57"/>
                      </a:solidFill>
                      <a:prstDash val="solid"/>
                    </a:lnR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0480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3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L w="9525">
                      <a:solidFill>
                        <a:srgbClr val="009D57"/>
                      </a:solidFill>
                      <a:prstDash val="solid"/>
                    </a:lnL>
                    <a:lnR w="9525">
                      <a:solidFill>
                        <a:srgbClr val="009D57"/>
                      </a:solidFill>
                      <a:prstDash val="solid"/>
                    </a:lnR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9845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3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L w="9525">
                      <a:solidFill>
                        <a:srgbClr val="009D57"/>
                      </a:solidFill>
                      <a:prstDash val="solid"/>
                    </a:lnL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</a:tr>
              <a:tr h="124587"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26034"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1270">
                    <a:lnT w="3175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6195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IN-A 40</a:t>
                      </a:r>
                      <a:r>
                        <a:rPr dirty="0" sz="700" spc="-2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A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R w="9525">
                      <a:solidFill>
                        <a:srgbClr val="009D57"/>
                      </a:solidFill>
                      <a:prstDash val="solid"/>
                    </a:lnR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3655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6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L w="9525">
                      <a:solidFill>
                        <a:srgbClr val="009D57"/>
                      </a:solidFill>
                      <a:prstDash val="solid"/>
                    </a:lnL>
                    <a:lnR w="9525">
                      <a:solidFill>
                        <a:srgbClr val="009D57"/>
                      </a:solidFill>
                      <a:prstDash val="solid"/>
                    </a:lnR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3020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10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L w="9525">
                      <a:solidFill>
                        <a:srgbClr val="009D57"/>
                      </a:solidFill>
                      <a:prstDash val="solid"/>
                    </a:lnL>
                    <a:lnR w="9525">
                      <a:solidFill>
                        <a:srgbClr val="009D57"/>
                      </a:solidFill>
                      <a:prstDash val="solid"/>
                    </a:lnR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3020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10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L w="9525">
                      <a:solidFill>
                        <a:srgbClr val="009D57"/>
                      </a:solidFill>
                      <a:prstDash val="solid"/>
                    </a:lnL>
                    <a:lnR w="9525">
                      <a:solidFill>
                        <a:srgbClr val="009D57"/>
                      </a:solidFill>
                      <a:prstDash val="solid"/>
                    </a:lnR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3020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15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L w="9525">
                      <a:solidFill>
                        <a:srgbClr val="009D57"/>
                      </a:solidFill>
                      <a:prstDash val="solid"/>
                    </a:lnL>
                    <a:lnR w="9525">
                      <a:solidFill>
                        <a:srgbClr val="009D57"/>
                      </a:solidFill>
                      <a:prstDash val="solid"/>
                    </a:lnR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15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L w="9525">
                      <a:solidFill>
                        <a:srgbClr val="009D57"/>
                      </a:solidFill>
                      <a:prstDash val="solid"/>
                    </a:lnL>
                    <a:lnR w="9525">
                      <a:solidFill>
                        <a:srgbClr val="009D57"/>
                      </a:solidFill>
                      <a:prstDash val="solid"/>
                    </a:lnR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7940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7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L w="9525">
                      <a:solidFill>
                        <a:srgbClr val="009D57"/>
                      </a:solidFill>
                      <a:prstDash val="solid"/>
                    </a:lnL>
                    <a:lnR w="9525">
                      <a:solidFill>
                        <a:srgbClr val="009D57"/>
                      </a:solidFill>
                      <a:prstDash val="solid"/>
                    </a:lnR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7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L w="9525">
                      <a:solidFill>
                        <a:srgbClr val="009D57"/>
                      </a:solidFill>
                      <a:prstDash val="solid"/>
                    </a:lnL>
                    <a:lnR w="9525">
                      <a:solidFill>
                        <a:srgbClr val="009D57"/>
                      </a:solidFill>
                      <a:prstDash val="solid"/>
                    </a:lnR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115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15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L w="9525">
                      <a:solidFill>
                        <a:srgbClr val="009D57"/>
                      </a:solidFill>
                      <a:prstDash val="solid"/>
                    </a:lnL>
                    <a:lnR w="9525">
                      <a:solidFill>
                        <a:srgbClr val="009D57"/>
                      </a:solidFill>
                      <a:prstDash val="solid"/>
                    </a:lnR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0480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15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L w="9525">
                      <a:solidFill>
                        <a:srgbClr val="009D57"/>
                      </a:solidFill>
                      <a:prstDash val="solid"/>
                    </a:lnL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</a:tr>
              <a:tr h="124586"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26034"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1270">
                    <a:lnT w="3175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6195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IN-A 63</a:t>
                      </a:r>
                      <a:r>
                        <a:rPr dirty="0" sz="700" spc="-2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A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R w="9525">
                      <a:solidFill>
                        <a:srgbClr val="009D57"/>
                      </a:solidFill>
                      <a:prstDash val="solid"/>
                    </a:lnR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3655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6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L w="9525">
                      <a:solidFill>
                        <a:srgbClr val="009D57"/>
                      </a:solidFill>
                      <a:prstDash val="solid"/>
                    </a:lnL>
                    <a:lnR w="9525">
                      <a:solidFill>
                        <a:srgbClr val="009D57"/>
                      </a:solidFill>
                      <a:prstDash val="solid"/>
                    </a:lnR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3020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10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L w="9525">
                      <a:solidFill>
                        <a:srgbClr val="009D57"/>
                      </a:solidFill>
                      <a:prstDash val="solid"/>
                    </a:lnL>
                    <a:lnR w="9525">
                      <a:solidFill>
                        <a:srgbClr val="009D57"/>
                      </a:solidFill>
                      <a:prstDash val="solid"/>
                    </a:lnR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3020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10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L w="9525">
                      <a:solidFill>
                        <a:srgbClr val="009D57"/>
                      </a:solidFill>
                      <a:prstDash val="solid"/>
                    </a:lnL>
                    <a:lnR w="9525">
                      <a:solidFill>
                        <a:srgbClr val="009D57"/>
                      </a:solidFill>
                      <a:prstDash val="solid"/>
                    </a:lnR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3020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15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L w="9525">
                      <a:solidFill>
                        <a:srgbClr val="009D57"/>
                      </a:solidFill>
                      <a:prstDash val="solid"/>
                    </a:lnL>
                    <a:lnR w="9525">
                      <a:solidFill>
                        <a:srgbClr val="009D57"/>
                      </a:solidFill>
                      <a:prstDash val="solid"/>
                    </a:lnR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15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L w="9525">
                      <a:solidFill>
                        <a:srgbClr val="009D57"/>
                      </a:solidFill>
                      <a:prstDash val="solid"/>
                    </a:lnL>
                    <a:lnR w="9525">
                      <a:solidFill>
                        <a:srgbClr val="009D57"/>
                      </a:solidFill>
                      <a:prstDash val="solid"/>
                    </a:lnR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7940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7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L w="9525">
                      <a:solidFill>
                        <a:srgbClr val="009D57"/>
                      </a:solidFill>
                      <a:prstDash val="solid"/>
                    </a:lnL>
                    <a:lnR w="9525">
                      <a:solidFill>
                        <a:srgbClr val="009D57"/>
                      </a:solidFill>
                      <a:prstDash val="solid"/>
                    </a:lnR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7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L w="9525">
                      <a:solidFill>
                        <a:srgbClr val="009D57"/>
                      </a:solidFill>
                      <a:prstDash val="solid"/>
                    </a:lnL>
                    <a:lnR w="9525">
                      <a:solidFill>
                        <a:srgbClr val="009D57"/>
                      </a:solidFill>
                      <a:prstDash val="solid"/>
                    </a:lnR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115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15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L w="9525">
                      <a:solidFill>
                        <a:srgbClr val="009D57"/>
                      </a:solidFill>
                      <a:prstDash val="solid"/>
                    </a:lnL>
                    <a:lnR w="9525">
                      <a:solidFill>
                        <a:srgbClr val="009D57"/>
                      </a:solidFill>
                      <a:prstDash val="solid"/>
                    </a:lnR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115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15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L w="9525">
                      <a:solidFill>
                        <a:srgbClr val="009D57"/>
                      </a:solidFill>
                      <a:prstDash val="solid"/>
                    </a:lnL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</a:tr>
              <a:tr h="119443"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26034"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1270">
                    <a:lnT w="3175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6195">
                        <a:lnSpc>
                          <a:spcPts val="830"/>
                        </a:lnSpc>
                        <a:spcBef>
                          <a:spcPts val="10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NG 125</a:t>
                      </a:r>
                      <a:r>
                        <a:rPr dirty="0" sz="700" spc="-4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NA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R w="9525">
                      <a:solidFill>
                        <a:srgbClr val="009D57"/>
                      </a:solidFill>
                      <a:prstDash val="solid"/>
                    </a:lnR>
                    <a:lnT w="3175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009D57"/>
                      </a:solidFill>
                      <a:prstDash val="solid"/>
                    </a:lnL>
                    <a:lnR w="9525">
                      <a:solidFill>
                        <a:srgbClr val="009D57"/>
                      </a:solidFill>
                      <a:prstDash val="solid"/>
                    </a:lnR>
                    <a:lnT w="3175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009D57"/>
                      </a:solidFill>
                      <a:prstDash val="solid"/>
                    </a:lnL>
                    <a:lnR w="9525">
                      <a:solidFill>
                        <a:srgbClr val="009D57"/>
                      </a:solidFill>
                      <a:prstDash val="solid"/>
                    </a:lnR>
                    <a:lnT w="3175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009D57"/>
                      </a:solidFill>
                      <a:prstDash val="solid"/>
                    </a:lnL>
                    <a:lnR w="9525">
                      <a:solidFill>
                        <a:srgbClr val="009D57"/>
                      </a:solidFill>
                      <a:prstDash val="solid"/>
                    </a:lnR>
                    <a:lnT w="3175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009D57"/>
                      </a:solidFill>
                      <a:prstDash val="solid"/>
                    </a:lnL>
                    <a:lnR w="9525">
                      <a:solidFill>
                        <a:srgbClr val="009D57"/>
                      </a:solidFill>
                      <a:prstDash val="solid"/>
                    </a:lnR>
                    <a:lnT w="3175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009D57"/>
                      </a:solidFill>
                      <a:prstDash val="solid"/>
                    </a:lnL>
                    <a:lnR w="9525">
                      <a:solidFill>
                        <a:srgbClr val="009D57"/>
                      </a:solidFill>
                      <a:prstDash val="solid"/>
                    </a:lnR>
                    <a:lnT w="3175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8575">
                        <a:lnSpc>
                          <a:spcPts val="830"/>
                        </a:lnSpc>
                        <a:spcBef>
                          <a:spcPts val="10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10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L w="9525">
                      <a:solidFill>
                        <a:srgbClr val="009D57"/>
                      </a:solidFill>
                      <a:prstDash val="solid"/>
                    </a:lnL>
                    <a:lnR w="9525">
                      <a:solidFill>
                        <a:srgbClr val="009D57"/>
                      </a:solidFill>
                      <a:prstDash val="solid"/>
                    </a:lnR>
                    <a:lnT w="3175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750">
                        <a:lnSpc>
                          <a:spcPts val="830"/>
                        </a:lnSpc>
                        <a:spcBef>
                          <a:spcPts val="10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16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L w="9525">
                      <a:solidFill>
                        <a:srgbClr val="009D57"/>
                      </a:solidFill>
                      <a:prstDash val="solid"/>
                    </a:lnL>
                    <a:lnR w="9525">
                      <a:solidFill>
                        <a:srgbClr val="009D57"/>
                      </a:solidFill>
                      <a:prstDash val="solid"/>
                    </a:lnR>
                    <a:lnT w="3175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115">
                        <a:lnSpc>
                          <a:spcPts val="830"/>
                        </a:lnSpc>
                        <a:spcBef>
                          <a:spcPts val="10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25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L w="9525">
                      <a:solidFill>
                        <a:srgbClr val="009D57"/>
                      </a:solidFill>
                      <a:prstDash val="solid"/>
                    </a:lnL>
                    <a:lnR w="9525">
                      <a:solidFill>
                        <a:srgbClr val="009D57"/>
                      </a:solidFill>
                      <a:prstDash val="solid"/>
                    </a:lnR>
                    <a:lnT w="3175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115">
                        <a:lnSpc>
                          <a:spcPts val="830"/>
                        </a:lnSpc>
                        <a:spcBef>
                          <a:spcPts val="10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50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L w="9525">
                      <a:solidFill>
                        <a:srgbClr val="009D57"/>
                      </a:solidFill>
                      <a:prstDash val="solid"/>
                    </a:lnL>
                    <a:lnT w="3175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graphicFrame>
        <p:nvGraphicFramePr>
          <p:cNvPr id="80" name="object 80"/>
          <p:cNvGraphicFramePr>
            <a:graphicFrameLocks noGrp="1"/>
          </p:cNvGraphicFramePr>
          <p:nvPr/>
        </p:nvGraphicFramePr>
        <p:xfrm>
          <a:off x="1235523" y="6266560"/>
          <a:ext cx="3115310" cy="112966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75945"/>
                <a:gridCol w="360045"/>
                <a:gridCol w="579120"/>
                <a:gridCol w="396239"/>
                <a:gridCol w="396239"/>
                <a:gridCol w="396239"/>
                <a:gridCol w="392430"/>
              </a:tblGrid>
              <a:tr h="125729">
                <a:tc gridSpan="3">
                  <a:txBody>
                    <a:bodyPr/>
                    <a:lstStyle/>
                    <a:p>
                      <a:pPr marL="17780">
                        <a:lnSpc>
                          <a:spcPct val="100000"/>
                        </a:lnSpc>
                      </a:pPr>
                      <a:r>
                        <a:rPr dirty="0" sz="700" spc="-1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Fusible </a:t>
                      </a:r>
                      <a:r>
                        <a:rPr dirty="0" sz="700" spc="-5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aguas </a:t>
                      </a:r>
                      <a:r>
                        <a:rPr dirty="0" sz="70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arriba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R w="9525">
                      <a:solidFill>
                        <a:srgbClr val="009D57"/>
                      </a:solidFill>
                      <a:prstDash val="solid"/>
                    </a:lnR>
                    <a:solidFill>
                      <a:srgbClr val="C8E4D3"/>
                    </a:solidFil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32384">
                        <a:lnSpc>
                          <a:spcPct val="100000"/>
                        </a:lnSpc>
                      </a:pPr>
                      <a:r>
                        <a:rPr dirty="0" sz="700" spc="-5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20</a:t>
                      </a:r>
                      <a:r>
                        <a:rPr dirty="0" sz="700" spc="-2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spc="-3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A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9525">
                      <a:solidFill>
                        <a:srgbClr val="009D57"/>
                      </a:solidFill>
                      <a:prstDash val="solid"/>
                    </a:lnL>
                    <a:lnR w="9525">
                      <a:solidFill>
                        <a:srgbClr val="009D57"/>
                      </a:solidFill>
                      <a:prstDash val="solid"/>
                    </a:lnR>
                    <a:solidFill>
                      <a:srgbClr val="C8E4D3"/>
                    </a:solidFill>
                  </a:tcPr>
                </a:tc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</a:pPr>
                      <a:r>
                        <a:rPr dirty="0" sz="700" spc="-5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63</a:t>
                      </a:r>
                      <a:r>
                        <a:rPr dirty="0" sz="700" spc="-2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spc="-3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A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9525">
                      <a:solidFill>
                        <a:srgbClr val="009D57"/>
                      </a:solidFill>
                      <a:prstDash val="solid"/>
                    </a:lnL>
                    <a:lnR w="9525">
                      <a:solidFill>
                        <a:srgbClr val="009D57"/>
                      </a:solidFill>
                      <a:prstDash val="solid"/>
                    </a:lnR>
                    <a:solidFill>
                      <a:srgbClr val="C8E4D3"/>
                    </a:solidFill>
                  </a:tcPr>
                </a:tc>
                <a:tc>
                  <a:txBody>
                    <a:bodyPr/>
                    <a:lstStyle/>
                    <a:p>
                      <a:pPr marL="32384">
                        <a:lnSpc>
                          <a:spcPct val="100000"/>
                        </a:lnSpc>
                      </a:pPr>
                      <a:r>
                        <a:rPr dirty="0" sz="700" spc="-5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100</a:t>
                      </a:r>
                      <a:r>
                        <a:rPr dirty="0" sz="700" spc="-2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spc="-3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A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9525">
                      <a:solidFill>
                        <a:srgbClr val="009D57"/>
                      </a:solidFill>
                      <a:prstDash val="solid"/>
                    </a:lnL>
                    <a:lnR w="9525">
                      <a:solidFill>
                        <a:srgbClr val="009D57"/>
                      </a:solidFill>
                      <a:prstDash val="solid"/>
                    </a:lnR>
                    <a:solidFill>
                      <a:srgbClr val="C8E4D3"/>
                    </a:solidFill>
                  </a:tcPr>
                </a:tc>
                <a:tc>
                  <a:txBody>
                    <a:bodyPr/>
                    <a:lstStyle/>
                    <a:p>
                      <a:pPr marL="32384">
                        <a:lnSpc>
                          <a:spcPct val="100000"/>
                        </a:lnSpc>
                      </a:pPr>
                      <a:r>
                        <a:rPr dirty="0" sz="700" spc="-5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125</a:t>
                      </a:r>
                      <a:r>
                        <a:rPr dirty="0" sz="700" spc="-2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spc="-3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A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9525">
                      <a:solidFill>
                        <a:srgbClr val="009D57"/>
                      </a:solidFill>
                      <a:prstDash val="solid"/>
                    </a:lnL>
                    <a:solidFill>
                      <a:srgbClr val="C8E4D3"/>
                    </a:solidFill>
                  </a:tcPr>
                </a:tc>
              </a:tr>
              <a:tr h="130937">
                <a:tc rowSpan="8">
                  <a:txBody>
                    <a:bodyPr/>
                    <a:lstStyle/>
                    <a:p>
                      <a:pPr marR="83820">
                        <a:lnSpc>
                          <a:spcPct val="83000"/>
                        </a:lnSpc>
                        <a:spcBef>
                          <a:spcPts val="204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Int. </a:t>
                      </a:r>
                      <a:r>
                        <a:rPr dirty="0" sz="700" spc="-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aut.  </a:t>
                      </a: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corr. resid.  </a:t>
                      </a:r>
                      <a:r>
                        <a:rPr dirty="0" sz="700" spc="-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aguas</a:t>
                      </a:r>
                      <a:r>
                        <a:rPr dirty="0" sz="700" spc="-7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spc="-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abajo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26034"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 rowSpan="4">
                  <a:txBody>
                    <a:bodyPr/>
                    <a:lstStyle/>
                    <a:p>
                      <a:pPr marL="35560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2</a:t>
                      </a:r>
                      <a:r>
                        <a:rPr dirty="0" sz="700" spc="-1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P</a:t>
                      </a:r>
                      <a:endParaRPr sz="700">
                        <a:latin typeface="Arial"/>
                        <a:cs typeface="Arial"/>
                      </a:endParaRPr>
                    </a:p>
                    <a:p>
                      <a:pPr marL="35560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dirty="0" sz="700" spc="-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230</a:t>
                      </a:r>
                      <a:r>
                        <a:rPr dirty="0" sz="700" spc="-2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V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7620"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5560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I </a:t>
                      </a:r>
                      <a:r>
                        <a:rPr dirty="0" sz="700" spc="-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20</a:t>
                      </a:r>
                      <a:r>
                        <a:rPr dirty="0" sz="700" spc="-1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A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7620">
                    <a:lnR w="9525">
                      <a:solidFill>
                        <a:srgbClr val="009D57"/>
                      </a:solidFill>
                      <a:prstDash val="solid"/>
                    </a:lnR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2384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8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7620">
                    <a:lnL w="9525">
                      <a:solidFill>
                        <a:srgbClr val="009D57"/>
                      </a:solidFill>
                      <a:prstDash val="solid"/>
                    </a:lnL>
                    <a:lnR w="9525">
                      <a:solidFill>
                        <a:srgbClr val="009D57"/>
                      </a:solidFill>
                      <a:prstDash val="solid"/>
                    </a:lnR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009D57"/>
                      </a:solidFill>
                      <a:prstDash val="solid"/>
                    </a:lnL>
                    <a:lnR w="9525">
                      <a:solidFill>
                        <a:srgbClr val="009D57"/>
                      </a:solidFill>
                      <a:prstDash val="solid"/>
                    </a:lnR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009D57"/>
                      </a:solidFill>
                      <a:prstDash val="solid"/>
                    </a:lnL>
                    <a:lnR w="9525">
                      <a:solidFill>
                        <a:srgbClr val="009D57"/>
                      </a:solidFill>
                      <a:prstDash val="solid"/>
                    </a:lnR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009D57"/>
                      </a:solidFill>
                      <a:prstDash val="solid"/>
                    </a:lnL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</a:tr>
              <a:tr h="124586"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26034"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7620"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5560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IN-A </a:t>
                      </a:r>
                      <a:r>
                        <a:rPr dirty="0" sz="700" spc="-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40</a:t>
                      </a:r>
                      <a:r>
                        <a:rPr dirty="0" sz="700" spc="-2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A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R w="9525">
                      <a:solidFill>
                        <a:srgbClr val="009D57"/>
                      </a:solidFill>
                      <a:prstDash val="solid"/>
                    </a:lnR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009D57"/>
                      </a:solidFill>
                      <a:prstDash val="solid"/>
                    </a:lnL>
                    <a:lnR w="9525">
                      <a:solidFill>
                        <a:srgbClr val="009D57"/>
                      </a:solidFill>
                      <a:prstDash val="solid"/>
                    </a:lnR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2384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30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L w="9525">
                      <a:solidFill>
                        <a:srgbClr val="009D57"/>
                      </a:solidFill>
                      <a:prstDash val="solid"/>
                    </a:lnL>
                    <a:lnR w="9525">
                      <a:solidFill>
                        <a:srgbClr val="009D57"/>
                      </a:solidFill>
                      <a:prstDash val="solid"/>
                    </a:lnR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2384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20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L w="9525">
                      <a:solidFill>
                        <a:srgbClr val="009D57"/>
                      </a:solidFill>
                      <a:prstDash val="solid"/>
                    </a:lnL>
                    <a:lnR w="9525">
                      <a:solidFill>
                        <a:srgbClr val="009D57"/>
                      </a:solidFill>
                      <a:prstDash val="solid"/>
                    </a:lnR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009D57"/>
                      </a:solidFill>
                      <a:prstDash val="solid"/>
                    </a:lnL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</a:tr>
              <a:tr h="124586"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26034"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7620"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5560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IN-A </a:t>
                      </a:r>
                      <a:r>
                        <a:rPr dirty="0" sz="700" spc="-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63</a:t>
                      </a:r>
                      <a:r>
                        <a:rPr dirty="0" sz="700" spc="-2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A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R w="9525">
                      <a:solidFill>
                        <a:srgbClr val="009D57"/>
                      </a:solidFill>
                      <a:prstDash val="solid"/>
                    </a:lnR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009D57"/>
                      </a:solidFill>
                      <a:prstDash val="solid"/>
                    </a:lnL>
                    <a:lnR w="9525">
                      <a:solidFill>
                        <a:srgbClr val="009D57"/>
                      </a:solidFill>
                      <a:prstDash val="solid"/>
                    </a:lnR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2384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30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L w="9525">
                      <a:solidFill>
                        <a:srgbClr val="009D57"/>
                      </a:solidFill>
                      <a:prstDash val="solid"/>
                    </a:lnL>
                    <a:lnR w="9525">
                      <a:solidFill>
                        <a:srgbClr val="009D57"/>
                      </a:solidFill>
                      <a:prstDash val="solid"/>
                    </a:lnR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2384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20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L w="9525">
                      <a:solidFill>
                        <a:srgbClr val="009D57"/>
                      </a:solidFill>
                      <a:prstDash val="solid"/>
                    </a:lnL>
                    <a:lnR w="9525">
                      <a:solidFill>
                        <a:srgbClr val="009D57"/>
                      </a:solidFill>
                      <a:prstDash val="solid"/>
                    </a:lnR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009D57"/>
                      </a:solidFill>
                      <a:prstDash val="solid"/>
                    </a:lnL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</a:tr>
              <a:tr h="124205"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26034"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7620"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5560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I </a:t>
                      </a:r>
                      <a:r>
                        <a:rPr dirty="0" sz="700" spc="-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100</a:t>
                      </a:r>
                      <a:r>
                        <a:rPr dirty="0" sz="700" spc="-1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A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R w="9525">
                      <a:solidFill>
                        <a:srgbClr val="009D57"/>
                      </a:solidFill>
                      <a:prstDash val="solid"/>
                    </a:lnR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009D57"/>
                      </a:solidFill>
                      <a:prstDash val="solid"/>
                    </a:lnL>
                    <a:lnR w="9525">
                      <a:solidFill>
                        <a:srgbClr val="009D57"/>
                      </a:solidFill>
                      <a:prstDash val="solid"/>
                    </a:lnR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009D57"/>
                      </a:solidFill>
                      <a:prstDash val="solid"/>
                    </a:lnL>
                    <a:lnR w="9525">
                      <a:solidFill>
                        <a:srgbClr val="009D57"/>
                      </a:solidFill>
                      <a:prstDash val="solid"/>
                    </a:lnR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2384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6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L w="9525">
                      <a:solidFill>
                        <a:srgbClr val="009D57"/>
                      </a:solidFill>
                      <a:prstDash val="solid"/>
                    </a:lnL>
                    <a:lnR w="9525">
                      <a:solidFill>
                        <a:srgbClr val="009D57"/>
                      </a:solidFill>
                      <a:prstDash val="solid"/>
                    </a:lnR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009D57"/>
                      </a:solidFill>
                      <a:prstDash val="solid"/>
                    </a:lnL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</a:tr>
              <a:tr h="124586"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26034"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 rowSpan="4">
                  <a:txBody>
                    <a:bodyPr/>
                    <a:lstStyle/>
                    <a:p>
                      <a:pPr marL="35560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4</a:t>
                      </a:r>
                      <a:r>
                        <a:rPr dirty="0" sz="700" spc="-1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P</a:t>
                      </a:r>
                      <a:endParaRPr sz="700">
                        <a:latin typeface="Arial"/>
                        <a:cs typeface="Arial"/>
                      </a:endParaRPr>
                    </a:p>
                    <a:p>
                      <a:pPr marL="35560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dirty="0" sz="700" spc="-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400</a:t>
                      </a:r>
                      <a:r>
                        <a:rPr dirty="0" sz="700" spc="-2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V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T w="3175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6195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I </a:t>
                      </a:r>
                      <a:r>
                        <a:rPr dirty="0" sz="700" spc="-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20</a:t>
                      </a:r>
                      <a:r>
                        <a:rPr dirty="0" sz="700" spc="-1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A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R w="9525">
                      <a:solidFill>
                        <a:srgbClr val="009D57"/>
                      </a:solidFill>
                      <a:prstDash val="solid"/>
                    </a:lnR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2384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8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L w="9525">
                      <a:solidFill>
                        <a:srgbClr val="009D57"/>
                      </a:solidFill>
                      <a:prstDash val="solid"/>
                    </a:lnL>
                    <a:lnR w="9525">
                      <a:solidFill>
                        <a:srgbClr val="009D57"/>
                      </a:solidFill>
                      <a:prstDash val="solid"/>
                    </a:lnR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009D57"/>
                      </a:solidFill>
                      <a:prstDash val="solid"/>
                    </a:lnL>
                    <a:lnR w="9525">
                      <a:solidFill>
                        <a:srgbClr val="009D57"/>
                      </a:solidFill>
                      <a:prstDash val="solid"/>
                    </a:lnR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009D57"/>
                      </a:solidFill>
                      <a:prstDash val="solid"/>
                    </a:lnL>
                    <a:lnR w="9525">
                      <a:solidFill>
                        <a:srgbClr val="009D57"/>
                      </a:solidFill>
                      <a:prstDash val="solid"/>
                    </a:lnR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009D57"/>
                      </a:solidFill>
                      <a:prstDash val="solid"/>
                    </a:lnL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</a:tr>
              <a:tr h="124586"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26034"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1270">
                    <a:lnT w="3175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5560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IN-A </a:t>
                      </a:r>
                      <a:r>
                        <a:rPr dirty="0" sz="700" spc="-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40</a:t>
                      </a:r>
                      <a:r>
                        <a:rPr dirty="0" sz="700" spc="-2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A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R w="9525">
                      <a:solidFill>
                        <a:srgbClr val="009D57"/>
                      </a:solidFill>
                      <a:prstDash val="solid"/>
                    </a:lnR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009D57"/>
                      </a:solidFill>
                      <a:prstDash val="solid"/>
                    </a:lnL>
                    <a:lnR w="9525">
                      <a:solidFill>
                        <a:srgbClr val="009D57"/>
                      </a:solidFill>
                      <a:prstDash val="solid"/>
                    </a:lnR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2384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30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L w="9525">
                      <a:solidFill>
                        <a:srgbClr val="009D57"/>
                      </a:solidFill>
                      <a:prstDash val="solid"/>
                    </a:lnL>
                    <a:lnR w="9525">
                      <a:solidFill>
                        <a:srgbClr val="009D57"/>
                      </a:solidFill>
                      <a:prstDash val="solid"/>
                    </a:lnR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2384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20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L w="9525">
                      <a:solidFill>
                        <a:srgbClr val="009D57"/>
                      </a:solidFill>
                      <a:prstDash val="solid"/>
                    </a:lnL>
                    <a:lnR w="9525">
                      <a:solidFill>
                        <a:srgbClr val="009D57"/>
                      </a:solidFill>
                      <a:prstDash val="solid"/>
                    </a:lnR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009D57"/>
                      </a:solidFill>
                      <a:prstDash val="solid"/>
                    </a:lnL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</a:tr>
              <a:tr h="124206"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26034"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1270">
                    <a:lnT w="3175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5560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IN-A </a:t>
                      </a:r>
                      <a:r>
                        <a:rPr dirty="0" sz="700" spc="-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63</a:t>
                      </a:r>
                      <a:r>
                        <a:rPr dirty="0" sz="700" spc="-2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A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R w="9525">
                      <a:solidFill>
                        <a:srgbClr val="009D57"/>
                      </a:solidFill>
                      <a:prstDash val="solid"/>
                    </a:lnR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009D57"/>
                      </a:solidFill>
                      <a:prstDash val="solid"/>
                    </a:lnL>
                    <a:lnR w="9525">
                      <a:solidFill>
                        <a:srgbClr val="009D57"/>
                      </a:solidFill>
                      <a:prstDash val="solid"/>
                    </a:lnR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2384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30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L w="9525">
                      <a:solidFill>
                        <a:srgbClr val="009D57"/>
                      </a:solidFill>
                      <a:prstDash val="solid"/>
                    </a:lnL>
                    <a:lnR w="9525">
                      <a:solidFill>
                        <a:srgbClr val="009D57"/>
                      </a:solidFill>
                      <a:prstDash val="solid"/>
                    </a:lnR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2384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20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L w="9525">
                      <a:solidFill>
                        <a:srgbClr val="009D57"/>
                      </a:solidFill>
                      <a:prstDash val="solid"/>
                    </a:lnL>
                    <a:lnR w="9525">
                      <a:solidFill>
                        <a:srgbClr val="009D57"/>
                      </a:solidFill>
                      <a:prstDash val="solid"/>
                    </a:lnR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009D57"/>
                      </a:solidFill>
                      <a:prstDash val="solid"/>
                    </a:lnL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</a:tr>
              <a:tr h="119824"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26034"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1270">
                    <a:lnT w="3175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5560">
                        <a:lnSpc>
                          <a:spcPts val="830"/>
                        </a:lnSpc>
                        <a:spcBef>
                          <a:spcPts val="10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NG 125</a:t>
                      </a:r>
                      <a:r>
                        <a:rPr dirty="0" sz="700" spc="-4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NA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R w="9525">
                      <a:solidFill>
                        <a:srgbClr val="009D57"/>
                      </a:solidFill>
                      <a:prstDash val="solid"/>
                    </a:lnR>
                    <a:lnT w="3175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009D57"/>
                      </a:solidFill>
                      <a:prstDash val="solid"/>
                    </a:lnL>
                    <a:lnR w="9525">
                      <a:solidFill>
                        <a:srgbClr val="009D57"/>
                      </a:solidFill>
                      <a:prstDash val="solid"/>
                    </a:lnR>
                    <a:lnT w="3175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009D57"/>
                      </a:solidFill>
                      <a:prstDash val="solid"/>
                    </a:lnL>
                    <a:lnR w="9525">
                      <a:solidFill>
                        <a:srgbClr val="009D57"/>
                      </a:solidFill>
                      <a:prstDash val="solid"/>
                    </a:lnR>
                    <a:lnT w="3175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009D57"/>
                      </a:solidFill>
                      <a:prstDash val="solid"/>
                    </a:lnL>
                    <a:lnR w="9525">
                      <a:solidFill>
                        <a:srgbClr val="009D57"/>
                      </a:solidFill>
                      <a:prstDash val="solid"/>
                    </a:lnR>
                    <a:lnT w="3175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2384">
                        <a:lnSpc>
                          <a:spcPts val="830"/>
                        </a:lnSpc>
                        <a:spcBef>
                          <a:spcPts val="10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50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L w="9525">
                      <a:solidFill>
                        <a:srgbClr val="009D57"/>
                      </a:solidFill>
                      <a:prstDash val="solid"/>
                    </a:lnL>
                    <a:lnT w="3175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81" name="object 81"/>
          <p:cNvSpPr txBox="1"/>
          <p:nvPr/>
        </p:nvSpPr>
        <p:spPr>
          <a:xfrm>
            <a:off x="526926" y="4525390"/>
            <a:ext cx="2116455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 spc="-10" b="1" i="1">
                <a:solidFill>
                  <a:srgbClr val="009D57"/>
                </a:solidFill>
                <a:latin typeface="Arial"/>
                <a:cs typeface="Arial"/>
              </a:rPr>
              <a:t>Fig. </a:t>
            </a:r>
            <a:r>
              <a:rPr dirty="0" sz="700" spc="-15" b="1" i="1">
                <a:solidFill>
                  <a:srgbClr val="009D57"/>
                </a:solidFill>
                <a:latin typeface="Arial"/>
                <a:cs typeface="Arial"/>
              </a:rPr>
              <a:t>F76: </a:t>
            </a:r>
            <a:r>
              <a:rPr dirty="0" sz="700" spc="-5" i="1">
                <a:solidFill>
                  <a:srgbClr val="231F20"/>
                </a:solidFill>
                <a:latin typeface="Arial"/>
                <a:cs typeface="Arial"/>
              </a:rPr>
              <a:t>Interr. </a:t>
            </a:r>
            <a:r>
              <a:rPr dirty="0" sz="700" i="1">
                <a:solidFill>
                  <a:srgbClr val="231F20"/>
                </a:solidFill>
                <a:latin typeface="Arial"/>
                <a:cs typeface="Arial"/>
              </a:rPr>
              <a:t>autom. </a:t>
            </a:r>
            <a:r>
              <a:rPr dirty="0" sz="700" spc="5" i="1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700" i="1">
                <a:solidFill>
                  <a:srgbClr val="231F20"/>
                </a:solidFill>
                <a:latin typeface="Arial"/>
                <a:cs typeface="Arial"/>
              </a:rPr>
              <a:t>corriente </a:t>
            </a:r>
            <a:r>
              <a:rPr dirty="0" sz="700" spc="-5" i="1">
                <a:solidFill>
                  <a:srgbClr val="231F20"/>
                </a:solidFill>
                <a:latin typeface="Arial"/>
                <a:cs typeface="Arial"/>
              </a:rPr>
              <a:t>residual</a:t>
            </a:r>
            <a:r>
              <a:rPr dirty="0" sz="700" spc="70" i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 spc="-20" i="1">
                <a:solidFill>
                  <a:srgbClr val="231F20"/>
                </a:solidFill>
                <a:latin typeface="Arial"/>
                <a:cs typeface="Arial"/>
              </a:rPr>
              <a:t>(RCCB).</a:t>
            </a:r>
            <a:endParaRPr sz="700">
              <a:latin typeface="Arial"/>
              <a:cs typeface="Arial"/>
            </a:endParaRPr>
          </a:p>
        </p:txBody>
      </p:sp>
      <p:sp>
        <p:nvSpPr>
          <p:cNvPr id="82" name="object 82"/>
          <p:cNvSpPr txBox="1"/>
          <p:nvPr/>
        </p:nvSpPr>
        <p:spPr>
          <a:xfrm>
            <a:off x="3191259" y="1390522"/>
            <a:ext cx="3715385" cy="1010285"/>
          </a:xfrm>
          <a:prstGeom prst="rect">
            <a:avLst/>
          </a:prstGeom>
        </p:spPr>
        <p:txBody>
          <a:bodyPr wrap="square" lIns="0" tIns="33020" rIns="0" bIns="0" rtlCol="0" vert="horz">
            <a:spAutoFit/>
          </a:bodyPr>
          <a:lstStyle/>
          <a:p>
            <a:pPr marL="12700" marR="275590">
              <a:lnSpc>
                <a:spcPts val="1050"/>
              </a:lnSpc>
              <a:spcBef>
                <a:spcPts val="260"/>
              </a:spcBef>
            </a:pPr>
            <a:r>
              <a:rPr dirty="0" sz="1000" spc="-5" b="1">
                <a:solidFill>
                  <a:srgbClr val="231F20"/>
                </a:solidFill>
                <a:latin typeface="Arial"/>
                <a:cs typeface="Arial"/>
              </a:rPr>
              <a:t>Elección </a:t>
            </a:r>
            <a:r>
              <a:rPr dirty="0" sz="1000" spc="5" b="1">
                <a:solidFill>
                  <a:srgbClr val="231F20"/>
                </a:solidFill>
                <a:latin typeface="Arial"/>
                <a:cs typeface="Arial"/>
              </a:rPr>
              <a:t>de características de </a:t>
            </a:r>
            <a:r>
              <a:rPr dirty="0" sz="1000" spc="-20" b="1">
                <a:solidFill>
                  <a:srgbClr val="231F20"/>
                </a:solidFill>
                <a:latin typeface="Arial"/>
                <a:cs typeface="Arial"/>
              </a:rPr>
              <a:t>un </a:t>
            </a:r>
            <a:r>
              <a:rPr dirty="0" sz="1000" b="1">
                <a:solidFill>
                  <a:srgbClr val="231F20"/>
                </a:solidFill>
                <a:latin typeface="Arial"/>
                <a:cs typeface="Arial"/>
              </a:rPr>
              <a:t>interruptor</a:t>
            </a:r>
            <a:r>
              <a:rPr dirty="0" sz="1000" spc="-3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5" b="1">
                <a:solidFill>
                  <a:srgbClr val="231F20"/>
                </a:solidFill>
                <a:latin typeface="Arial"/>
                <a:cs typeface="Arial"/>
              </a:rPr>
              <a:t>automático  de </a:t>
            </a:r>
            <a:r>
              <a:rPr dirty="0" sz="1000" b="1">
                <a:solidFill>
                  <a:srgbClr val="231F20"/>
                </a:solidFill>
                <a:latin typeface="Arial"/>
                <a:cs typeface="Arial"/>
              </a:rPr>
              <a:t>corriente </a:t>
            </a:r>
            <a:r>
              <a:rPr dirty="0" sz="1000" spc="-10" b="1">
                <a:solidFill>
                  <a:srgbClr val="231F20"/>
                </a:solidFill>
                <a:latin typeface="Arial"/>
                <a:cs typeface="Arial"/>
              </a:rPr>
              <a:t>residual </a:t>
            </a:r>
            <a:r>
              <a:rPr dirty="0" sz="1000" spc="-5" b="1">
                <a:solidFill>
                  <a:srgbClr val="231F20"/>
                </a:solidFill>
                <a:latin typeface="Arial"/>
                <a:cs typeface="Arial"/>
              </a:rPr>
              <a:t>(RCCB </a:t>
            </a:r>
            <a:r>
              <a:rPr dirty="0" sz="1000" spc="70" b="1">
                <a:solidFill>
                  <a:srgbClr val="231F20"/>
                </a:solidFill>
                <a:latin typeface="Arial"/>
                <a:cs typeface="Arial"/>
              </a:rPr>
              <a:t>- </a:t>
            </a:r>
            <a:r>
              <a:rPr dirty="0" sz="1000" spc="5" b="1">
                <a:solidFill>
                  <a:srgbClr val="231F20"/>
                </a:solidFill>
                <a:latin typeface="Arial"/>
                <a:cs typeface="Arial"/>
              </a:rPr>
              <a:t>IEC</a:t>
            </a:r>
            <a:r>
              <a:rPr dirty="0" sz="1000" spc="-6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10" b="1">
                <a:solidFill>
                  <a:srgbClr val="231F20"/>
                </a:solidFill>
                <a:latin typeface="Arial"/>
                <a:cs typeface="Arial"/>
              </a:rPr>
              <a:t>61008)</a:t>
            </a:r>
            <a:endParaRPr sz="1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265"/>
              </a:spcBef>
            </a:pPr>
            <a:r>
              <a:rPr dirty="0" sz="800" b="1">
                <a:solidFill>
                  <a:srgbClr val="231F20"/>
                </a:solidFill>
                <a:latin typeface="Arial"/>
                <a:cs typeface="Arial"/>
              </a:rPr>
              <a:t>Corriente</a:t>
            </a:r>
            <a:r>
              <a:rPr dirty="0" sz="800" spc="-5" b="1">
                <a:solidFill>
                  <a:srgbClr val="231F20"/>
                </a:solidFill>
                <a:latin typeface="Arial"/>
                <a:cs typeface="Arial"/>
              </a:rPr>
              <a:t> nominal</a:t>
            </a:r>
            <a:endParaRPr sz="800">
              <a:latin typeface="Arial"/>
              <a:cs typeface="Arial"/>
            </a:endParaRPr>
          </a:p>
          <a:p>
            <a:pPr marL="13335" marR="5080">
              <a:lnSpc>
                <a:spcPct val="100000"/>
              </a:lnSpc>
              <a:spcBef>
                <a:spcPts val="135"/>
              </a:spcBef>
            </a:pP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corriente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nominal de un interruptor automático 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corriente residual se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elige de  acuerdo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corriente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carga sostenida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máxima que</a:t>
            </a:r>
            <a:r>
              <a:rPr dirty="0" sz="800" spc="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llevará.</a:t>
            </a:r>
            <a:endParaRPr sz="800">
              <a:latin typeface="Arial"/>
              <a:cs typeface="Arial"/>
            </a:endParaRPr>
          </a:p>
          <a:p>
            <a:pPr marL="13335" marR="85725">
              <a:lnSpc>
                <a:spcPct val="100000"/>
              </a:lnSpc>
              <a:spcBef>
                <a:spcPts val="290"/>
              </a:spcBef>
            </a:pPr>
            <a:r>
              <a:rPr dirty="0" sz="800" spc="110">
                <a:solidFill>
                  <a:srgbClr val="009D57"/>
                </a:solidFill>
                <a:latin typeface="Times New Roman"/>
                <a:cs typeface="Times New Roman"/>
              </a:rPr>
              <a:t>c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Si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el interruptor automático 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corriente residual se conecta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serie, y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aguas  abajo del interruptor automático, la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corriente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nominal de ambos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sistemas será</a:t>
            </a:r>
            <a:r>
              <a:rPr dirty="0" sz="800" spc="-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</a:t>
            </a:r>
            <a:endParaRPr sz="800">
              <a:latin typeface="Arial"/>
              <a:cs typeface="Arial"/>
            </a:endParaRPr>
          </a:p>
        </p:txBody>
      </p:sp>
      <p:sp>
        <p:nvSpPr>
          <p:cNvPr id="83" name="object 83"/>
          <p:cNvSpPr txBox="1"/>
          <p:nvPr/>
        </p:nvSpPr>
        <p:spPr>
          <a:xfrm>
            <a:off x="3861819" y="2425953"/>
            <a:ext cx="293370" cy="11112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  <a:tabLst>
                <a:tab pos="200660" algn="l"/>
              </a:tabLst>
            </a:pPr>
            <a:r>
              <a:rPr dirty="0" sz="550" spc="5">
                <a:solidFill>
                  <a:srgbClr val="231F20"/>
                </a:solidFill>
                <a:latin typeface="Arial"/>
                <a:cs typeface="Arial"/>
              </a:rPr>
              <a:t>n</a:t>
            </a:r>
            <a:r>
              <a:rPr dirty="0" sz="550" spc="5">
                <a:solidFill>
                  <a:srgbClr val="231F20"/>
                </a:solidFill>
                <a:latin typeface="Arial"/>
                <a:cs typeface="Arial"/>
              </a:rPr>
              <a:t>	</a:t>
            </a:r>
            <a:r>
              <a:rPr dirty="0" sz="550">
                <a:solidFill>
                  <a:srgbClr val="231F20"/>
                </a:solidFill>
                <a:latin typeface="Arial"/>
                <a:cs typeface="Arial"/>
              </a:rPr>
              <a:t>n1</a:t>
            </a:r>
            <a:endParaRPr sz="550">
              <a:latin typeface="Arial"/>
              <a:cs typeface="Arial"/>
            </a:endParaRPr>
          </a:p>
        </p:txBody>
      </p:sp>
      <p:sp>
        <p:nvSpPr>
          <p:cNvPr id="84" name="object 84"/>
          <p:cNvSpPr txBox="1"/>
          <p:nvPr/>
        </p:nvSpPr>
        <p:spPr>
          <a:xfrm>
            <a:off x="4129286" y="2375315"/>
            <a:ext cx="112395" cy="11112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550" spc="-5">
                <a:solidFill>
                  <a:srgbClr val="231F20"/>
                </a:solidFill>
                <a:latin typeface="Arial"/>
                <a:cs typeface="Arial"/>
              </a:rPr>
              <a:t>(1)</a:t>
            </a:r>
            <a:endParaRPr sz="550">
              <a:latin typeface="Arial"/>
              <a:cs typeface="Arial"/>
            </a:endParaRPr>
          </a:p>
        </p:txBody>
      </p:sp>
      <p:sp>
        <p:nvSpPr>
          <p:cNvPr id="85" name="object 85"/>
          <p:cNvSpPr txBox="1"/>
          <p:nvPr/>
        </p:nvSpPr>
        <p:spPr>
          <a:xfrm>
            <a:off x="3192072" y="2362555"/>
            <a:ext cx="1909445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064895" algn="l"/>
              </a:tabLst>
            </a:pP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misma,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p. ej., </a:t>
            </a:r>
            <a:r>
              <a:rPr dirty="0" sz="900" i="1">
                <a:solidFill>
                  <a:srgbClr val="231F20"/>
                </a:solidFill>
                <a:latin typeface="Times New Roman"/>
                <a:cs typeface="Times New Roman"/>
              </a:rPr>
              <a:t>I </a:t>
            </a:r>
            <a:r>
              <a:rPr dirty="0" sz="900" spc="85" i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800" spc="25">
                <a:solidFill>
                  <a:srgbClr val="231F20"/>
                </a:solidFill>
                <a:latin typeface="Times New Roman"/>
                <a:cs typeface="Times New Roman"/>
              </a:rPr>
              <a:t>u</a:t>
            </a:r>
            <a:r>
              <a:rPr dirty="0" sz="800" spc="2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900" i="1">
                <a:solidFill>
                  <a:srgbClr val="231F20"/>
                </a:solidFill>
                <a:latin typeface="Times New Roman"/>
                <a:cs typeface="Times New Roman"/>
              </a:rPr>
              <a:t>I	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(ver </a:t>
            </a:r>
            <a:r>
              <a:rPr dirty="0" sz="800" spc="-5" b="1">
                <a:solidFill>
                  <a:srgbClr val="009D57"/>
                </a:solidFill>
                <a:latin typeface="Arial"/>
                <a:cs typeface="Arial"/>
              </a:rPr>
              <a:t>Figura</a:t>
            </a:r>
            <a:r>
              <a:rPr dirty="0" sz="800" spc="-60" b="1">
                <a:solidFill>
                  <a:srgbClr val="009D57"/>
                </a:solidFill>
                <a:latin typeface="Arial"/>
                <a:cs typeface="Arial"/>
              </a:rPr>
              <a:t> </a:t>
            </a:r>
            <a:r>
              <a:rPr dirty="0" sz="800" spc="-5" b="1">
                <a:solidFill>
                  <a:srgbClr val="009D57"/>
                </a:solidFill>
                <a:latin typeface="Arial"/>
                <a:cs typeface="Arial"/>
              </a:rPr>
              <a:t>F76a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).</a:t>
            </a:r>
            <a:endParaRPr sz="800">
              <a:latin typeface="Arial"/>
              <a:cs typeface="Arial"/>
            </a:endParaRPr>
          </a:p>
        </p:txBody>
      </p:sp>
      <p:sp>
        <p:nvSpPr>
          <p:cNvPr id="86" name="object 86"/>
          <p:cNvSpPr txBox="1"/>
          <p:nvPr/>
        </p:nvSpPr>
        <p:spPr>
          <a:xfrm>
            <a:off x="3192428" y="2534183"/>
            <a:ext cx="3756025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110">
                <a:solidFill>
                  <a:srgbClr val="009D57"/>
                </a:solidFill>
                <a:latin typeface="Times New Roman"/>
                <a:cs typeface="Times New Roman"/>
              </a:rPr>
              <a:t>c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Si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el interruptor automático 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corriente residual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está ubicado aguas arriba de</a:t>
            </a:r>
            <a:r>
              <a:rPr dirty="0" sz="800" spc="-9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un</a:t>
            </a:r>
            <a:endParaRPr sz="800">
              <a:latin typeface="Arial"/>
              <a:cs typeface="Arial"/>
            </a:endParaRPr>
          </a:p>
        </p:txBody>
      </p:sp>
      <p:sp>
        <p:nvSpPr>
          <p:cNvPr id="87" name="object 87"/>
          <p:cNvSpPr txBox="1"/>
          <p:nvPr/>
        </p:nvSpPr>
        <p:spPr>
          <a:xfrm>
            <a:off x="3165809" y="2656102"/>
            <a:ext cx="3865245" cy="19634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38735" marR="334645">
              <a:lnSpc>
                <a:spcPct val="100000"/>
              </a:lnSpc>
              <a:spcBef>
                <a:spcPts val="100"/>
              </a:spcBef>
            </a:pP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grupo 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circuitos,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protegido por interruptores automáticos,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como se muestra 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en la </a:t>
            </a:r>
            <a:r>
              <a:rPr dirty="0" sz="800" spc="-5" b="1">
                <a:solidFill>
                  <a:srgbClr val="009D57"/>
                </a:solidFill>
                <a:latin typeface="Arial"/>
                <a:cs typeface="Arial"/>
              </a:rPr>
              <a:t>Figura F76b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, la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corriente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nominal de interruptor automático 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corriente  residual se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obtendrá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mediante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fórmula:</a:t>
            </a:r>
            <a:endParaRPr sz="800">
              <a:latin typeface="Arial"/>
              <a:cs typeface="Arial"/>
            </a:endParaRPr>
          </a:p>
          <a:p>
            <a:pPr algn="just" marL="38735">
              <a:lnSpc>
                <a:spcPct val="100000"/>
              </a:lnSpc>
              <a:spcBef>
                <a:spcPts val="185"/>
              </a:spcBef>
            </a:pPr>
            <a:r>
              <a:rPr dirty="0" sz="900" i="1">
                <a:solidFill>
                  <a:srgbClr val="231F20"/>
                </a:solidFill>
                <a:latin typeface="Times New Roman"/>
                <a:cs typeface="Times New Roman"/>
              </a:rPr>
              <a:t>I</a:t>
            </a:r>
            <a:r>
              <a:rPr dirty="0" baseline="-15151" sz="825">
                <a:solidFill>
                  <a:srgbClr val="231F20"/>
                </a:solidFill>
                <a:latin typeface="Arial"/>
                <a:cs typeface="Arial"/>
              </a:rPr>
              <a:t>n </a:t>
            </a:r>
            <a:r>
              <a:rPr dirty="0" sz="800" spc="25">
                <a:solidFill>
                  <a:srgbClr val="231F20"/>
                </a:solidFill>
                <a:latin typeface="Times New Roman"/>
                <a:cs typeface="Times New Roman"/>
              </a:rPr>
              <a:t>u </a:t>
            </a:r>
            <a:r>
              <a:rPr dirty="0" sz="800" spc="-5" i="1">
                <a:solidFill>
                  <a:srgbClr val="231F20"/>
                </a:solidFill>
                <a:latin typeface="Arial"/>
                <a:cs typeface="Arial"/>
              </a:rPr>
              <a:t>k</a:t>
            </a:r>
            <a:r>
              <a:rPr dirty="0" baseline="-15151" sz="825" spc="-7">
                <a:solidFill>
                  <a:srgbClr val="231F20"/>
                </a:solidFill>
                <a:latin typeface="Arial"/>
                <a:cs typeface="Arial"/>
              </a:rPr>
              <a:t>u </a:t>
            </a:r>
            <a:r>
              <a:rPr dirty="0" sz="800">
                <a:solidFill>
                  <a:srgbClr val="231F20"/>
                </a:solidFill>
                <a:latin typeface="Symbol"/>
                <a:cs typeface="Symbol"/>
              </a:rPr>
              <a:t></a:t>
            </a:r>
            <a:r>
              <a:rPr dirty="0" sz="80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800" spc="-10" i="1">
                <a:solidFill>
                  <a:srgbClr val="231F20"/>
                </a:solidFill>
                <a:latin typeface="Arial"/>
                <a:cs typeface="Arial"/>
              </a:rPr>
              <a:t>k</a:t>
            </a:r>
            <a:r>
              <a:rPr dirty="0" baseline="-15151" sz="825" spc="-15">
                <a:solidFill>
                  <a:srgbClr val="231F20"/>
                </a:solidFill>
                <a:latin typeface="Arial"/>
                <a:cs typeface="Arial"/>
              </a:rPr>
              <a:t>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(</a:t>
            </a:r>
            <a:r>
              <a:rPr dirty="0" sz="900" i="1">
                <a:solidFill>
                  <a:srgbClr val="231F20"/>
                </a:solidFill>
                <a:latin typeface="Times New Roman"/>
                <a:cs typeface="Times New Roman"/>
              </a:rPr>
              <a:t>I</a:t>
            </a:r>
            <a:r>
              <a:rPr dirty="0" baseline="-15151" sz="825">
                <a:solidFill>
                  <a:srgbClr val="231F20"/>
                </a:solidFill>
                <a:latin typeface="Arial"/>
                <a:cs typeface="Arial"/>
              </a:rPr>
              <a:t>n1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+ </a:t>
            </a:r>
            <a:r>
              <a:rPr dirty="0" sz="900" i="1">
                <a:solidFill>
                  <a:srgbClr val="231F20"/>
                </a:solidFill>
                <a:latin typeface="Times New Roman"/>
                <a:cs typeface="Times New Roman"/>
              </a:rPr>
              <a:t>I</a:t>
            </a:r>
            <a:r>
              <a:rPr dirty="0" baseline="-15151" sz="825">
                <a:solidFill>
                  <a:srgbClr val="231F20"/>
                </a:solidFill>
                <a:latin typeface="Arial"/>
                <a:cs typeface="Arial"/>
              </a:rPr>
              <a:t>n2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+ </a:t>
            </a:r>
            <a:r>
              <a:rPr dirty="0" sz="900" spc="-5" i="1">
                <a:solidFill>
                  <a:srgbClr val="231F20"/>
                </a:solidFill>
                <a:latin typeface="Times New Roman"/>
                <a:cs typeface="Times New Roman"/>
              </a:rPr>
              <a:t>I</a:t>
            </a:r>
            <a:r>
              <a:rPr dirty="0" baseline="-15151" sz="825" spc="-7">
                <a:solidFill>
                  <a:srgbClr val="231F20"/>
                </a:solidFill>
                <a:latin typeface="Arial"/>
                <a:cs typeface="Arial"/>
              </a:rPr>
              <a:t>n3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+</a:t>
            </a:r>
            <a:r>
              <a:rPr dirty="0" sz="800" spc="5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00" i="1">
                <a:solidFill>
                  <a:srgbClr val="231F20"/>
                </a:solidFill>
                <a:latin typeface="Times New Roman"/>
                <a:cs typeface="Times New Roman"/>
              </a:rPr>
              <a:t>I</a:t>
            </a:r>
            <a:r>
              <a:rPr dirty="0" baseline="-15151" sz="825">
                <a:solidFill>
                  <a:srgbClr val="231F20"/>
                </a:solidFill>
                <a:latin typeface="Arial"/>
                <a:cs typeface="Arial"/>
              </a:rPr>
              <a:t>n4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)</a:t>
            </a:r>
            <a:endParaRPr sz="800">
              <a:latin typeface="Arial"/>
              <a:cs typeface="Arial"/>
            </a:endParaRPr>
          </a:p>
          <a:p>
            <a:pPr marL="38100">
              <a:lnSpc>
                <a:spcPct val="100000"/>
              </a:lnSpc>
              <a:spcBef>
                <a:spcPts val="414"/>
              </a:spcBef>
            </a:pPr>
            <a:r>
              <a:rPr dirty="0" sz="800" spc="-5" b="1">
                <a:solidFill>
                  <a:srgbClr val="231F20"/>
                </a:solidFill>
                <a:latin typeface="Arial"/>
                <a:cs typeface="Arial"/>
              </a:rPr>
              <a:t>Requisitos </a:t>
            </a:r>
            <a:r>
              <a:rPr dirty="0" sz="800" spc="5" b="1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800" spc="-5" b="1">
                <a:solidFill>
                  <a:srgbClr val="231F20"/>
                </a:solidFill>
                <a:latin typeface="Arial"/>
                <a:cs typeface="Arial"/>
              </a:rPr>
              <a:t>resistencia</a:t>
            </a:r>
            <a:r>
              <a:rPr dirty="0" sz="800" b="1">
                <a:solidFill>
                  <a:srgbClr val="231F20"/>
                </a:solidFill>
                <a:latin typeface="Arial"/>
                <a:cs typeface="Arial"/>
              </a:rPr>
              <a:t> electrodinámica</a:t>
            </a:r>
            <a:endParaRPr sz="800">
              <a:latin typeface="Arial"/>
              <a:cs typeface="Arial"/>
            </a:endParaRPr>
          </a:p>
          <a:p>
            <a:pPr marL="38735" marR="30480">
              <a:lnSpc>
                <a:spcPct val="100000"/>
              </a:lnSpc>
              <a:spcBef>
                <a:spcPts val="135"/>
              </a:spcBef>
            </a:pP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protección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frente a cortocircuitos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debe ofrecerse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mediante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un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SCPD (dispositivo 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protector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frente a cortocircuitos)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aguas arriba, pero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 considera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que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si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el interruptor  automático 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corriente residual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está ubicado en la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misma caja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distribución 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(conforme 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las normas apropiadas)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como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los interruptores automáticos aguas  abajo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(o fusibles),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protección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frente a cortocircuitos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que logran estos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SCPDs  (circuito saliente) constituye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una alternativa adecuada. La coordinación entre el  interruptor automático 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corriente residual y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los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SCPDs resulta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necesaria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y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los 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fabricantes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ofrecen generalmente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tablas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en las que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asocian los interruptores  automáticos 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corriente residual y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los interruptores automáticos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o</a:t>
            </a:r>
            <a:r>
              <a:rPr dirty="0" sz="800" spc="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fusibles</a:t>
            </a:r>
            <a:endParaRPr sz="800">
              <a:latin typeface="Arial"/>
              <a:cs typeface="Arial"/>
            </a:endParaRPr>
          </a:p>
          <a:p>
            <a:pPr marL="38735">
              <a:lnSpc>
                <a:spcPct val="100000"/>
              </a:lnSpc>
            </a:pP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(ver </a:t>
            </a:r>
            <a:r>
              <a:rPr dirty="0" sz="800" spc="-5" b="1">
                <a:solidFill>
                  <a:srgbClr val="009D57"/>
                </a:solidFill>
                <a:latin typeface="Arial"/>
                <a:cs typeface="Arial"/>
              </a:rPr>
              <a:t>Figura</a:t>
            </a:r>
            <a:r>
              <a:rPr dirty="0" sz="800" spc="-15" b="1">
                <a:solidFill>
                  <a:srgbClr val="009D57"/>
                </a:solidFill>
                <a:latin typeface="Arial"/>
                <a:cs typeface="Arial"/>
              </a:rPr>
              <a:t> </a:t>
            </a:r>
            <a:r>
              <a:rPr dirty="0" sz="800" spc="-5" b="1">
                <a:solidFill>
                  <a:srgbClr val="009D57"/>
                </a:solidFill>
                <a:latin typeface="Arial"/>
                <a:cs typeface="Arial"/>
              </a:rPr>
              <a:t>F77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).</a:t>
            </a:r>
            <a:endParaRPr sz="800">
              <a:latin typeface="Arial"/>
              <a:cs typeface="Arial"/>
            </a:endParaRPr>
          </a:p>
        </p:txBody>
      </p:sp>
      <p:sp>
        <p:nvSpPr>
          <p:cNvPr id="88" name="object 88"/>
          <p:cNvSpPr txBox="1"/>
          <p:nvPr/>
        </p:nvSpPr>
        <p:spPr>
          <a:xfrm>
            <a:off x="7055870" y="2925825"/>
            <a:ext cx="500380" cy="396240"/>
          </a:xfrm>
          <a:prstGeom prst="rect">
            <a:avLst/>
          </a:prstGeom>
          <a:solidFill>
            <a:srgbClr val="231F20"/>
          </a:solidFill>
        </p:spPr>
        <p:txBody>
          <a:bodyPr wrap="square" lIns="0" tIns="0" rIns="0" bIns="0" rtlCol="0" vert="horz">
            <a:spAutoFit/>
          </a:bodyPr>
          <a:lstStyle/>
          <a:p>
            <a:pPr marL="10160">
              <a:lnSpc>
                <a:spcPts val="1085"/>
              </a:lnSpc>
            </a:pPr>
            <a:r>
              <a:rPr dirty="0" sz="1000" spc="-5" b="1">
                <a:solidFill>
                  <a:srgbClr val="FFFFFF"/>
                </a:solidFill>
                <a:latin typeface="Arial"/>
                <a:cs typeface="Arial"/>
              </a:rPr>
              <a:t>F41</a:t>
            </a:r>
            <a:endParaRPr sz="1000">
              <a:latin typeface="Arial"/>
              <a:cs typeface="Arial"/>
            </a:endParaRPr>
          </a:p>
        </p:txBody>
      </p:sp>
      <p:sp>
        <p:nvSpPr>
          <p:cNvPr id="89" name="object 89"/>
          <p:cNvSpPr txBox="1"/>
          <p:nvPr/>
        </p:nvSpPr>
        <p:spPr>
          <a:xfrm>
            <a:off x="1203712" y="4770372"/>
            <a:ext cx="4368165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700" b="1">
                <a:solidFill>
                  <a:srgbClr val="231F20"/>
                </a:solidFill>
                <a:latin typeface="Arial"/>
                <a:cs typeface="Arial"/>
              </a:rPr>
              <a:t>Interr. autom. </a:t>
            </a:r>
            <a:r>
              <a:rPr dirty="0" sz="700" spc="-30" b="1">
                <a:solidFill>
                  <a:srgbClr val="231F20"/>
                </a:solidFill>
                <a:latin typeface="Arial"/>
                <a:cs typeface="Arial"/>
              </a:rPr>
              <a:t>y </a:t>
            </a:r>
            <a:r>
              <a:rPr dirty="0" sz="700" spc="-5" b="1">
                <a:solidFill>
                  <a:srgbClr val="231F20"/>
                </a:solidFill>
                <a:latin typeface="Arial"/>
                <a:cs typeface="Arial"/>
              </a:rPr>
              <a:t>asociación </a:t>
            </a:r>
            <a:r>
              <a:rPr dirty="0" sz="700" spc="5" b="1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700" b="1">
                <a:solidFill>
                  <a:srgbClr val="231F20"/>
                </a:solidFill>
                <a:latin typeface="Arial"/>
                <a:cs typeface="Arial"/>
              </a:rPr>
              <a:t>interruptor </a:t>
            </a:r>
            <a:r>
              <a:rPr dirty="0" sz="700" spc="5" b="1">
                <a:solidFill>
                  <a:srgbClr val="231F20"/>
                </a:solidFill>
                <a:latin typeface="Arial"/>
                <a:cs typeface="Arial"/>
              </a:rPr>
              <a:t>automático de </a:t>
            </a:r>
            <a:r>
              <a:rPr dirty="0" sz="700" b="1">
                <a:solidFill>
                  <a:srgbClr val="231F20"/>
                </a:solidFill>
                <a:latin typeface="Arial"/>
                <a:cs typeface="Arial"/>
              </a:rPr>
              <a:t>corriente </a:t>
            </a:r>
            <a:r>
              <a:rPr dirty="0" sz="700" spc="-5" b="1">
                <a:solidFill>
                  <a:srgbClr val="231F20"/>
                </a:solidFill>
                <a:latin typeface="Arial"/>
                <a:cs typeface="Arial"/>
              </a:rPr>
              <a:t>residual </a:t>
            </a:r>
            <a:r>
              <a:rPr dirty="0" sz="700" spc="50" b="1">
                <a:solidFill>
                  <a:srgbClr val="231F20"/>
                </a:solidFill>
                <a:latin typeface="Arial"/>
                <a:cs typeface="Arial"/>
              </a:rPr>
              <a:t>- </a:t>
            </a:r>
            <a:r>
              <a:rPr dirty="0" sz="700" spc="-10" b="1">
                <a:solidFill>
                  <a:srgbClr val="231F20"/>
                </a:solidFill>
                <a:latin typeface="Arial"/>
                <a:cs typeface="Arial"/>
              </a:rPr>
              <a:t>valor </a:t>
            </a:r>
            <a:r>
              <a:rPr dirty="0" sz="700" b="1" i="1">
                <a:solidFill>
                  <a:srgbClr val="231F20"/>
                </a:solidFill>
                <a:latin typeface="Arial"/>
                <a:cs typeface="Arial"/>
              </a:rPr>
              <a:t>I</a:t>
            </a:r>
            <a:r>
              <a:rPr dirty="0" baseline="-16666" sz="750" b="1">
                <a:solidFill>
                  <a:srgbClr val="231F20"/>
                </a:solidFill>
                <a:latin typeface="Arial"/>
                <a:cs typeface="Arial"/>
              </a:rPr>
              <a:t>sc </a:t>
            </a:r>
            <a:r>
              <a:rPr dirty="0" sz="700" spc="-15" b="1">
                <a:solidFill>
                  <a:srgbClr val="231F20"/>
                </a:solidFill>
                <a:latin typeface="Arial"/>
                <a:cs typeface="Arial"/>
              </a:rPr>
              <a:t>(rms) </a:t>
            </a:r>
            <a:r>
              <a:rPr dirty="0" sz="700" b="1">
                <a:solidFill>
                  <a:srgbClr val="231F20"/>
                </a:solidFill>
                <a:latin typeface="Arial"/>
                <a:cs typeface="Arial"/>
              </a:rPr>
              <a:t>máx. en</a:t>
            </a:r>
            <a:r>
              <a:rPr dirty="0" sz="700" spc="-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 spc="-10" b="1">
                <a:solidFill>
                  <a:srgbClr val="231F20"/>
                </a:solidFill>
                <a:latin typeface="Arial"/>
                <a:cs typeface="Arial"/>
              </a:rPr>
              <a:t>kA</a:t>
            </a:r>
            <a:endParaRPr sz="700">
              <a:latin typeface="Arial"/>
              <a:cs typeface="Arial"/>
            </a:endParaRPr>
          </a:p>
        </p:txBody>
      </p:sp>
      <p:sp>
        <p:nvSpPr>
          <p:cNvPr id="90" name="object 90"/>
          <p:cNvSpPr txBox="1"/>
          <p:nvPr/>
        </p:nvSpPr>
        <p:spPr>
          <a:xfrm>
            <a:off x="1203684" y="6113030"/>
            <a:ext cx="4145279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700" spc="-10" b="1">
                <a:solidFill>
                  <a:srgbClr val="231F20"/>
                </a:solidFill>
                <a:latin typeface="Arial"/>
                <a:cs typeface="Arial"/>
              </a:rPr>
              <a:t>Fusibles </a:t>
            </a:r>
            <a:r>
              <a:rPr dirty="0" sz="700" spc="-30" b="1">
                <a:solidFill>
                  <a:srgbClr val="231F20"/>
                </a:solidFill>
                <a:latin typeface="Arial"/>
                <a:cs typeface="Arial"/>
              </a:rPr>
              <a:t>y </a:t>
            </a:r>
            <a:r>
              <a:rPr dirty="0" sz="700" spc="-5" b="1">
                <a:solidFill>
                  <a:srgbClr val="231F20"/>
                </a:solidFill>
                <a:latin typeface="Arial"/>
                <a:cs typeface="Arial"/>
              </a:rPr>
              <a:t>asociación </a:t>
            </a:r>
            <a:r>
              <a:rPr dirty="0" sz="700" spc="5" b="1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700" b="1">
                <a:solidFill>
                  <a:srgbClr val="231F20"/>
                </a:solidFill>
                <a:latin typeface="Arial"/>
                <a:cs typeface="Arial"/>
              </a:rPr>
              <a:t>interruptor </a:t>
            </a:r>
            <a:r>
              <a:rPr dirty="0" sz="700" spc="5" b="1">
                <a:solidFill>
                  <a:srgbClr val="231F20"/>
                </a:solidFill>
                <a:latin typeface="Arial"/>
                <a:cs typeface="Arial"/>
              </a:rPr>
              <a:t>automático de </a:t>
            </a:r>
            <a:r>
              <a:rPr dirty="0" sz="700" b="1">
                <a:solidFill>
                  <a:srgbClr val="231F20"/>
                </a:solidFill>
                <a:latin typeface="Arial"/>
                <a:cs typeface="Arial"/>
              </a:rPr>
              <a:t>corriente </a:t>
            </a:r>
            <a:r>
              <a:rPr dirty="0" sz="700" spc="-5" b="1">
                <a:solidFill>
                  <a:srgbClr val="231F20"/>
                </a:solidFill>
                <a:latin typeface="Arial"/>
                <a:cs typeface="Arial"/>
              </a:rPr>
              <a:t>residual </a:t>
            </a:r>
            <a:r>
              <a:rPr dirty="0" sz="700" spc="50" b="1">
                <a:solidFill>
                  <a:srgbClr val="231F20"/>
                </a:solidFill>
                <a:latin typeface="Arial"/>
                <a:cs typeface="Arial"/>
              </a:rPr>
              <a:t>- </a:t>
            </a:r>
            <a:r>
              <a:rPr dirty="0" sz="700" spc="-10" b="1">
                <a:solidFill>
                  <a:srgbClr val="231F20"/>
                </a:solidFill>
                <a:latin typeface="Arial"/>
                <a:cs typeface="Arial"/>
              </a:rPr>
              <a:t>valor </a:t>
            </a:r>
            <a:r>
              <a:rPr dirty="0" sz="700" b="1" i="1">
                <a:solidFill>
                  <a:srgbClr val="231F20"/>
                </a:solidFill>
                <a:latin typeface="Arial"/>
                <a:cs typeface="Arial"/>
              </a:rPr>
              <a:t>I</a:t>
            </a:r>
            <a:r>
              <a:rPr dirty="0" baseline="-16666" sz="750" b="1">
                <a:solidFill>
                  <a:srgbClr val="231F20"/>
                </a:solidFill>
                <a:latin typeface="Arial"/>
                <a:cs typeface="Arial"/>
              </a:rPr>
              <a:t>sc </a:t>
            </a:r>
            <a:r>
              <a:rPr dirty="0" sz="700" spc="-15" b="1">
                <a:solidFill>
                  <a:srgbClr val="231F20"/>
                </a:solidFill>
                <a:latin typeface="Arial"/>
                <a:cs typeface="Arial"/>
              </a:rPr>
              <a:t>(rms) </a:t>
            </a:r>
            <a:r>
              <a:rPr dirty="0" sz="700" b="1">
                <a:solidFill>
                  <a:srgbClr val="231F20"/>
                </a:solidFill>
                <a:latin typeface="Arial"/>
                <a:cs typeface="Arial"/>
              </a:rPr>
              <a:t>máx. en</a:t>
            </a:r>
            <a:r>
              <a:rPr dirty="0" sz="700" spc="-3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 spc="-10" b="1">
                <a:solidFill>
                  <a:srgbClr val="231F20"/>
                </a:solidFill>
                <a:latin typeface="Arial"/>
                <a:cs typeface="Arial"/>
              </a:rPr>
              <a:t>kA</a:t>
            </a:r>
            <a:endParaRPr sz="700">
              <a:latin typeface="Arial"/>
              <a:cs typeface="Arial"/>
            </a:endParaRPr>
          </a:p>
        </p:txBody>
      </p:sp>
      <p:sp>
        <p:nvSpPr>
          <p:cNvPr id="91" name="object 91"/>
          <p:cNvSpPr txBox="1"/>
          <p:nvPr/>
        </p:nvSpPr>
        <p:spPr>
          <a:xfrm>
            <a:off x="526920" y="7549766"/>
            <a:ext cx="5643880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700" spc="-10" b="1" i="1">
                <a:solidFill>
                  <a:srgbClr val="009D57"/>
                </a:solidFill>
                <a:latin typeface="Arial"/>
                <a:cs typeface="Arial"/>
              </a:rPr>
              <a:t>Fig. </a:t>
            </a:r>
            <a:r>
              <a:rPr dirty="0" sz="700" spc="-15" b="1" i="1">
                <a:solidFill>
                  <a:srgbClr val="009D57"/>
                </a:solidFill>
                <a:latin typeface="Arial"/>
                <a:cs typeface="Arial"/>
              </a:rPr>
              <a:t>F77: </a:t>
            </a:r>
            <a:r>
              <a:rPr dirty="0" sz="700" spc="-15" i="1">
                <a:solidFill>
                  <a:srgbClr val="231F20"/>
                </a:solidFill>
                <a:latin typeface="Arial"/>
                <a:cs typeface="Arial"/>
              </a:rPr>
              <a:t>Tabla </a:t>
            </a:r>
            <a:r>
              <a:rPr dirty="0" sz="700" spc="5" i="1">
                <a:solidFill>
                  <a:srgbClr val="231F20"/>
                </a:solidFill>
                <a:latin typeface="Arial"/>
                <a:cs typeface="Arial"/>
              </a:rPr>
              <a:t>de coordinación de </a:t>
            </a:r>
            <a:r>
              <a:rPr dirty="0" sz="700" i="1">
                <a:solidFill>
                  <a:srgbClr val="231F20"/>
                </a:solidFill>
                <a:latin typeface="Arial"/>
                <a:cs typeface="Arial"/>
              </a:rPr>
              <a:t>fabricantes típica </a:t>
            </a:r>
            <a:r>
              <a:rPr dirty="0" sz="700" spc="-10" i="1">
                <a:solidFill>
                  <a:srgbClr val="231F20"/>
                </a:solidFill>
                <a:latin typeface="Arial"/>
                <a:cs typeface="Arial"/>
              </a:rPr>
              <a:t>para </a:t>
            </a:r>
            <a:r>
              <a:rPr dirty="0" sz="700" i="1">
                <a:solidFill>
                  <a:srgbClr val="231F20"/>
                </a:solidFill>
                <a:latin typeface="Arial"/>
                <a:cs typeface="Arial"/>
              </a:rPr>
              <a:t>interruptores automáticos </a:t>
            </a:r>
            <a:r>
              <a:rPr dirty="0" sz="700" spc="5" i="1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700" i="1">
                <a:solidFill>
                  <a:srgbClr val="231F20"/>
                </a:solidFill>
                <a:latin typeface="Arial"/>
                <a:cs typeface="Arial"/>
              </a:rPr>
              <a:t>corriente </a:t>
            </a:r>
            <a:r>
              <a:rPr dirty="0" sz="700" spc="-5" i="1">
                <a:solidFill>
                  <a:srgbClr val="231F20"/>
                </a:solidFill>
                <a:latin typeface="Arial"/>
                <a:cs typeface="Arial"/>
              </a:rPr>
              <a:t>residual, </a:t>
            </a:r>
            <a:r>
              <a:rPr dirty="0" sz="700" i="1">
                <a:solidFill>
                  <a:srgbClr val="231F20"/>
                </a:solidFill>
                <a:latin typeface="Arial"/>
                <a:cs typeface="Arial"/>
              </a:rPr>
              <a:t>interruptores automáticos </a:t>
            </a:r>
            <a:r>
              <a:rPr dirty="0" sz="700" spc="-15" i="1">
                <a:solidFill>
                  <a:srgbClr val="231F20"/>
                </a:solidFill>
                <a:latin typeface="Arial"/>
                <a:cs typeface="Arial"/>
              </a:rPr>
              <a:t>y </a:t>
            </a:r>
            <a:r>
              <a:rPr dirty="0" sz="700" spc="-5" i="1">
                <a:solidFill>
                  <a:srgbClr val="231F20"/>
                </a:solidFill>
                <a:latin typeface="Arial"/>
                <a:cs typeface="Arial"/>
              </a:rPr>
              <a:t>fusibles  </a:t>
            </a:r>
            <a:r>
              <a:rPr dirty="0" sz="700" spc="5" i="1">
                <a:solidFill>
                  <a:srgbClr val="231F20"/>
                </a:solidFill>
                <a:latin typeface="Arial"/>
                <a:cs typeface="Arial"/>
              </a:rPr>
              <a:t>(productos </a:t>
            </a:r>
            <a:r>
              <a:rPr dirty="0" sz="700" i="1">
                <a:solidFill>
                  <a:srgbClr val="231F20"/>
                </a:solidFill>
                <a:latin typeface="Arial"/>
                <a:cs typeface="Arial"/>
              </a:rPr>
              <a:t>Merlin</a:t>
            </a:r>
            <a:r>
              <a:rPr dirty="0" sz="700" spc="-20" i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 spc="-15" i="1">
                <a:solidFill>
                  <a:srgbClr val="231F20"/>
                </a:solidFill>
                <a:latin typeface="Arial"/>
                <a:cs typeface="Arial"/>
              </a:rPr>
              <a:t>Gerin).</a:t>
            </a:r>
            <a:endParaRPr sz="700">
              <a:latin typeface="Arial"/>
              <a:cs typeface="Arial"/>
            </a:endParaRPr>
          </a:p>
        </p:txBody>
      </p:sp>
      <p:sp>
        <p:nvSpPr>
          <p:cNvPr id="92" name="object 92"/>
          <p:cNvSpPr txBox="1"/>
          <p:nvPr/>
        </p:nvSpPr>
        <p:spPr>
          <a:xfrm>
            <a:off x="501520" y="10054435"/>
            <a:ext cx="2265680" cy="3460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38100" marR="30480">
              <a:lnSpc>
                <a:spcPct val="100000"/>
              </a:lnSpc>
              <a:spcBef>
                <a:spcPts val="100"/>
              </a:spcBef>
            </a:pP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(1) Algunas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normas nacionales incluyen una prueba de  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resistencia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térmica 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con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una 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corriente mayor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que </a:t>
            </a:r>
            <a:r>
              <a:rPr dirty="0" sz="700" spc="-10" i="1">
                <a:solidFill>
                  <a:srgbClr val="231F20"/>
                </a:solidFill>
                <a:latin typeface="Times New Roman"/>
                <a:cs typeface="Times New Roman"/>
              </a:rPr>
              <a:t>I</a:t>
            </a:r>
            <a:r>
              <a:rPr dirty="0" baseline="-16666" sz="750" spc="-15">
                <a:solidFill>
                  <a:srgbClr val="231F20"/>
                </a:solidFill>
                <a:latin typeface="Arial"/>
                <a:cs typeface="Arial"/>
              </a:rPr>
              <a:t>n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para  garantizar la 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correcta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coordinación de la</a:t>
            </a:r>
            <a:r>
              <a:rPr dirty="0" sz="700" spc="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protección.</a:t>
            </a:r>
            <a:endParaRPr sz="700">
              <a:latin typeface="Arial"/>
              <a:cs typeface="Arial"/>
            </a:endParaRPr>
          </a:p>
        </p:txBody>
      </p:sp>
      <p:sp>
        <p:nvSpPr>
          <p:cNvPr id="93" name="object 93"/>
          <p:cNvSpPr txBox="1"/>
          <p:nvPr/>
        </p:nvSpPr>
        <p:spPr>
          <a:xfrm>
            <a:off x="527307" y="10456164"/>
            <a:ext cx="640080" cy="1168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">
                <a:solidFill>
                  <a:srgbClr val="231F20"/>
                </a:solidFill>
                <a:latin typeface="Arial"/>
                <a:cs typeface="Arial"/>
              </a:rPr>
              <a:t>Schneider</a:t>
            </a:r>
            <a:r>
              <a:rPr dirty="0" sz="600" spc="-6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600">
                <a:solidFill>
                  <a:srgbClr val="231F20"/>
                </a:solidFill>
                <a:latin typeface="Arial"/>
                <a:cs typeface="Arial"/>
              </a:rPr>
              <a:t>Electric</a:t>
            </a:r>
            <a:endParaRPr sz="600">
              <a:latin typeface="Arial"/>
              <a:cs typeface="Arial"/>
            </a:endParaRPr>
          </a:p>
        </p:txBody>
      </p:sp>
      <p:sp>
        <p:nvSpPr>
          <p:cNvPr id="94" name="object 94"/>
          <p:cNvSpPr txBox="1"/>
          <p:nvPr/>
        </p:nvSpPr>
        <p:spPr>
          <a:xfrm>
            <a:off x="5474592" y="10456164"/>
            <a:ext cx="1558925" cy="1168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">
                <a:solidFill>
                  <a:srgbClr val="231F20"/>
                </a:solidFill>
                <a:latin typeface="Arial"/>
                <a:cs typeface="Arial"/>
              </a:rPr>
              <a:t>Guía </a:t>
            </a:r>
            <a:r>
              <a:rPr dirty="0" sz="600" spc="-5">
                <a:solidFill>
                  <a:srgbClr val="231F20"/>
                </a:solidFill>
                <a:latin typeface="Arial"/>
                <a:cs typeface="Arial"/>
              </a:rPr>
              <a:t>de diseño de instalaciones eléctricas</a:t>
            </a:r>
            <a:r>
              <a:rPr dirty="0" sz="600" spc="-4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600" spc="-5">
                <a:solidFill>
                  <a:srgbClr val="231F20"/>
                </a:solidFill>
                <a:latin typeface="Arial"/>
                <a:cs typeface="Arial"/>
              </a:rPr>
              <a:t>08</a:t>
            </a:r>
            <a:endParaRPr sz="600">
              <a:latin typeface="Arial"/>
              <a:cs typeface="Arial"/>
            </a:endParaRPr>
          </a:p>
        </p:txBody>
      </p:sp>
      <p:sp>
        <p:nvSpPr>
          <p:cNvPr id="95" name="object 95"/>
          <p:cNvSpPr/>
          <p:nvPr/>
        </p:nvSpPr>
        <p:spPr>
          <a:xfrm>
            <a:off x="3644118" y="10508992"/>
            <a:ext cx="113373" cy="118075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6" name="object 96"/>
          <p:cNvSpPr/>
          <p:nvPr/>
        </p:nvSpPr>
        <p:spPr>
          <a:xfrm>
            <a:off x="3557464" y="10441380"/>
            <a:ext cx="450037" cy="182499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7" name="object 97"/>
          <p:cNvSpPr/>
          <p:nvPr/>
        </p:nvSpPr>
        <p:spPr>
          <a:xfrm>
            <a:off x="3635086" y="10532262"/>
            <a:ext cx="108064" cy="95602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8" name="object 98"/>
          <p:cNvSpPr/>
          <p:nvPr/>
        </p:nvSpPr>
        <p:spPr>
          <a:xfrm>
            <a:off x="3652274" y="10532261"/>
            <a:ext cx="88895" cy="71589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40896" y="10409999"/>
            <a:ext cx="7015480" cy="0"/>
          </a:xfrm>
          <a:custGeom>
            <a:avLst/>
            <a:gdLst/>
            <a:ahLst/>
            <a:cxnLst/>
            <a:rect l="l" t="t" r="r" b="b"/>
            <a:pathLst>
              <a:path w="7015480" h="0">
                <a:moveTo>
                  <a:pt x="0" y="0"/>
                </a:moveTo>
                <a:lnTo>
                  <a:pt x="7015098" y="0"/>
                </a:lnTo>
              </a:path>
            </a:pathLst>
          </a:custGeom>
          <a:ln w="10287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528196" y="10456164"/>
            <a:ext cx="1558925" cy="1168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">
                <a:solidFill>
                  <a:srgbClr val="231F20"/>
                </a:solidFill>
                <a:latin typeface="Arial"/>
                <a:cs typeface="Arial"/>
              </a:rPr>
              <a:t>Guía </a:t>
            </a:r>
            <a:r>
              <a:rPr dirty="0" sz="600" spc="-5">
                <a:solidFill>
                  <a:srgbClr val="231F20"/>
                </a:solidFill>
                <a:latin typeface="Arial"/>
                <a:cs typeface="Arial"/>
              </a:rPr>
              <a:t>de diseño de instalaciones eléctricas</a:t>
            </a:r>
            <a:r>
              <a:rPr dirty="0" sz="600" spc="-4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600" spc="-5">
                <a:solidFill>
                  <a:srgbClr val="231F20"/>
                </a:solidFill>
                <a:latin typeface="Arial"/>
                <a:cs typeface="Arial"/>
              </a:rPr>
              <a:t>08</a:t>
            </a:r>
            <a:endParaRPr sz="60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3641067" y="10508992"/>
            <a:ext cx="113884" cy="11807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3554924" y="10441380"/>
            <a:ext cx="450037" cy="18249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3632546" y="10532262"/>
            <a:ext cx="108064" cy="9560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3649733" y="10532261"/>
            <a:ext cx="88895" cy="7158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 txBox="1"/>
          <p:nvPr/>
        </p:nvSpPr>
        <p:spPr>
          <a:xfrm>
            <a:off x="6394072" y="10456164"/>
            <a:ext cx="640080" cy="1168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">
                <a:solidFill>
                  <a:srgbClr val="231F20"/>
                </a:solidFill>
                <a:latin typeface="Arial"/>
                <a:cs typeface="Arial"/>
              </a:rPr>
              <a:t>Schneider</a:t>
            </a:r>
            <a:r>
              <a:rPr dirty="0" sz="600" spc="-6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600">
                <a:solidFill>
                  <a:srgbClr val="231F20"/>
                </a:solidFill>
                <a:latin typeface="Arial"/>
                <a:cs typeface="Arial"/>
              </a:rPr>
              <a:t>Electric</a:t>
            </a:r>
            <a:endParaRPr sz="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Capítulo F - Protección contra descargas eléctricas</dc:title>
  <dcterms:created xsi:type="dcterms:W3CDTF">2020-05-25T03:34:41Z</dcterms:created>
  <dcterms:modified xsi:type="dcterms:W3CDTF">2020-05-25T03:34:41Z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2008-03-18T00:00:00Z</vt:filetime>
  </property>
  <property fmtid="{D5CDD505-2E9C-101B-9397-08002B2CF9AE}" pid="3" name="LastSaved">
    <vt:filetime>2020-05-25T00:00:00Z</vt:filetime>
  </property>
</Properties>
</file>